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15. 04. 2023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1720295"/>
          </a:xfrm>
        </p:spPr>
        <p:txBody>
          <a:bodyPr/>
          <a:lstStyle/>
          <a:p>
            <a:pPr algn="ctr"/>
            <a:r>
              <a:rPr lang="sl-SI" b="1" dirty="0">
                <a:latin typeface="+mn-lt"/>
              </a:rPr>
              <a:t>ACTIVITY</a:t>
            </a:r>
            <a:r>
              <a:rPr lang="sl-SI" dirty="0">
                <a:latin typeface="+mn-lt"/>
              </a:rPr>
              <a:t> </a:t>
            </a:r>
            <a:r>
              <a:rPr lang="sl-SI" b="1" dirty="0">
                <a:latin typeface="+mn-lt"/>
              </a:rPr>
              <a:t>OGLJIKOVODIKOV</a:t>
            </a:r>
            <a:br>
              <a:rPr lang="sl-SI" dirty="0"/>
            </a:br>
            <a:r>
              <a:rPr lang="sl-SI" sz="3200" dirty="0"/>
              <a:t>didaktična igra v podporo in utrjevanje </a:t>
            </a:r>
            <a:br>
              <a:rPr lang="sl-SI" sz="3200" dirty="0"/>
            </a:br>
            <a:r>
              <a:rPr lang="sl-SI" sz="3200" dirty="0"/>
              <a:t>učne vsebine ogljikovodikov</a:t>
            </a:r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>
          <a:xfrm>
            <a:off x="165101" y="4889369"/>
            <a:ext cx="8083550" cy="1326704"/>
          </a:xfrm>
        </p:spPr>
        <p:txBody>
          <a:bodyPr>
            <a:normAutofit lnSpcReduction="10000"/>
          </a:bodyPr>
          <a:lstStyle/>
          <a:p>
            <a:r>
              <a:rPr lang="sl-SI" b="1" dirty="0"/>
              <a:t>ASJA PERHOČ</a:t>
            </a:r>
          </a:p>
          <a:p>
            <a:pPr>
              <a:spcBef>
                <a:spcPts val="0"/>
              </a:spcBef>
            </a:pPr>
            <a:r>
              <a:rPr lang="sl-SI" sz="1600" dirty="0"/>
              <a:t>prof. biologije in kemije</a:t>
            </a:r>
          </a:p>
          <a:p>
            <a:pPr>
              <a:spcBef>
                <a:spcPts val="0"/>
              </a:spcBef>
            </a:pPr>
            <a:r>
              <a:rPr lang="sl-SI" sz="1600" dirty="0"/>
              <a:t>dipl. ekologinja naravovarstvenica (UN)</a:t>
            </a:r>
          </a:p>
          <a:p>
            <a:pPr>
              <a:spcBef>
                <a:spcPts val="0"/>
              </a:spcBef>
            </a:pPr>
            <a:endParaRPr lang="sl-SI" sz="2000" dirty="0"/>
          </a:p>
          <a:p>
            <a:pPr>
              <a:spcBef>
                <a:spcPts val="0"/>
              </a:spcBef>
            </a:pPr>
            <a:r>
              <a:rPr lang="sl-SI" sz="2000" dirty="0"/>
              <a:t>OŠ POHORSKEGA ODREDA SLOVENSKA BISTRICA</a:t>
            </a: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membering Mauritius's worst environmental disaster - Greenpeace  International">
            <a:extLst>
              <a:ext uri="{FF2B5EF4-FFF2-40B4-BE49-F238E27FC236}">
                <a16:creationId xmlns:a16="http://schemas.microsoft.com/office/drawing/2014/main" id="{77410A77-FD2E-4CA2-A987-B56947907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r="11748"/>
          <a:stretch/>
        </p:blipFill>
        <p:spPr bwMode="auto">
          <a:xfrm>
            <a:off x="7620128" y="179041"/>
            <a:ext cx="3610604" cy="262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B65B9A5B-D006-4E67-A547-B03241A73813}"/>
              </a:ext>
            </a:extLst>
          </p:cNvPr>
          <p:cNvSpPr/>
          <p:nvPr/>
        </p:nvSpPr>
        <p:spPr>
          <a:xfrm>
            <a:off x="7543296" y="2767493"/>
            <a:ext cx="3764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https://www.greenpeace.org/international/story/49085/mauritius-worst-environmental-disaster-one-year-on/</a:t>
            </a:r>
          </a:p>
        </p:txBody>
      </p:sp>
      <p:pic>
        <p:nvPicPr>
          <p:cNvPr id="1028" name="Picture 4" descr="How Plastic Pollution Impacts Marine Life - Plastics pollute the ocean">
            <a:extLst>
              <a:ext uri="{FF2B5EF4-FFF2-40B4-BE49-F238E27FC236}">
                <a16:creationId xmlns:a16="http://schemas.microsoft.com/office/drawing/2014/main" id="{E6AE7917-F4B6-4C73-A505-99434C99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6" y="179040"/>
            <a:ext cx="3610604" cy="26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ECFAA81C-AC5A-41BF-8FC8-CF56E9DF1546}"/>
              </a:ext>
            </a:extLst>
          </p:cNvPr>
          <p:cNvSpPr/>
          <p:nvPr/>
        </p:nvSpPr>
        <p:spPr>
          <a:xfrm>
            <a:off x="3745144" y="2767494"/>
            <a:ext cx="4163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https://www.optimagutterprotection.com/plastics-pollute-the-ocean/</a:t>
            </a:r>
          </a:p>
        </p:txBody>
      </p:sp>
      <p:pic>
        <p:nvPicPr>
          <p:cNvPr id="1030" name="Picture 6" descr="Global Warming vs. Climate Change | Facts – Climate Change: Vital Signs of  the Planet">
            <a:extLst>
              <a:ext uri="{FF2B5EF4-FFF2-40B4-BE49-F238E27FC236}">
                <a16:creationId xmlns:a16="http://schemas.microsoft.com/office/drawing/2014/main" id="{7457747F-0979-412F-BF64-29CAE0B7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28" y="3270132"/>
            <a:ext cx="3610605" cy="26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4FD8FC71-3A5D-4A40-8218-8037ECF4E6C2}"/>
              </a:ext>
            </a:extLst>
          </p:cNvPr>
          <p:cNvSpPr/>
          <p:nvPr/>
        </p:nvSpPr>
        <p:spPr>
          <a:xfrm>
            <a:off x="7620128" y="5889948"/>
            <a:ext cx="33505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/>
              <a:t>https://climate.nasa.gov/global-warming-vs-climate-change/</a:t>
            </a:r>
          </a:p>
        </p:txBody>
      </p:sp>
      <p:pic>
        <p:nvPicPr>
          <p:cNvPr id="1032" name="Picture 8" descr="Explained: Greenhouse gases | MIT News | Massachusetts Institute of  Technology">
            <a:extLst>
              <a:ext uri="{FF2B5EF4-FFF2-40B4-BE49-F238E27FC236}">
                <a16:creationId xmlns:a16="http://schemas.microsoft.com/office/drawing/2014/main" id="{7CA10D70-6683-4D6C-B873-F7265572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2" y="3270132"/>
            <a:ext cx="3610604" cy="262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82167291-4E92-4106-A422-05513C1E572E}"/>
              </a:ext>
            </a:extLst>
          </p:cNvPr>
          <p:cNvSpPr/>
          <p:nvPr/>
        </p:nvSpPr>
        <p:spPr>
          <a:xfrm>
            <a:off x="155261" y="5887096"/>
            <a:ext cx="3446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/>
              <a:t>https://news.mit.edu/2017/explained-greenhouse-gases-0130</a:t>
            </a:r>
          </a:p>
        </p:txBody>
      </p:sp>
      <p:pic>
        <p:nvPicPr>
          <p:cNvPr id="1034" name="Picture 10" descr="Refrigerants to the Rescue: Plugging the Ozone Hole | NIST">
            <a:extLst>
              <a:ext uri="{FF2B5EF4-FFF2-40B4-BE49-F238E27FC236}">
                <a16:creationId xmlns:a16="http://schemas.microsoft.com/office/drawing/2014/main" id="{CF5136B4-532E-463E-B906-6FA26C44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5" y="3270132"/>
            <a:ext cx="3610604" cy="26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D23F866F-8AEC-47E2-8E88-BBA8B94E0B73}"/>
              </a:ext>
            </a:extLst>
          </p:cNvPr>
          <p:cNvSpPr/>
          <p:nvPr/>
        </p:nvSpPr>
        <p:spPr>
          <a:xfrm>
            <a:off x="3834770" y="5863989"/>
            <a:ext cx="3785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https://www.nist.gov/blogs/taking-measure/refrigerants-rescue-plugging-ozone-hole</a:t>
            </a:r>
          </a:p>
        </p:txBody>
      </p:sp>
      <p:sp>
        <p:nvSpPr>
          <p:cNvPr id="19" name="Naslov 1">
            <a:extLst>
              <a:ext uri="{FF2B5EF4-FFF2-40B4-BE49-F238E27FC236}">
                <a16:creationId xmlns:a16="http://schemas.microsoft.com/office/drawing/2014/main" id="{FAA7FE38-26E1-43BF-BD62-BF67BE0D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08" y="1946648"/>
            <a:ext cx="2942262" cy="584446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b="1" dirty="0">
                <a:latin typeface="+mn-lt"/>
              </a:rPr>
              <a:t>…DO IDEJE…</a:t>
            </a: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DA8059FB-1CD8-4551-A76B-C9A526227092}"/>
              </a:ext>
            </a:extLst>
          </p:cNvPr>
          <p:cNvSpPr txBox="1">
            <a:spLocks/>
          </p:cNvSpPr>
          <p:nvPr/>
        </p:nvSpPr>
        <p:spPr>
          <a:xfrm>
            <a:off x="369108" y="507722"/>
            <a:ext cx="2942262" cy="992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latin typeface="+mn-lt"/>
              </a:rPr>
              <a:t>OD EKOLOŠKIH TEŽAV…</a:t>
            </a:r>
          </a:p>
        </p:txBody>
      </p:sp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5036E-C27E-4B13-B896-9F5D772B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52402"/>
            <a:ext cx="4851431" cy="584446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b="1" dirty="0">
                <a:latin typeface="+mn-lt"/>
              </a:rPr>
              <a:t>…OD IDEJE DO IZDELAVE…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E0E6F2-E90C-40BE-ACEE-8EEA65EF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961" y="736848"/>
            <a:ext cx="4268464" cy="5003601"/>
          </a:xfrm>
        </p:spPr>
        <p:txBody>
          <a:bodyPr/>
          <a:lstStyle/>
          <a:p>
            <a:pPr marL="0" indent="0">
              <a:buNone/>
            </a:pPr>
            <a:r>
              <a:rPr lang="sl-SI" b="1" u="sng" dirty="0">
                <a:latin typeface="+mn-lt"/>
              </a:rPr>
              <a:t>VSEBINA IGRE:</a:t>
            </a:r>
          </a:p>
          <a:p>
            <a:r>
              <a:rPr lang="sl-SI" dirty="0"/>
              <a:t>Navodila za igro (1),</a:t>
            </a:r>
          </a:p>
          <a:p>
            <a:r>
              <a:rPr lang="sl-SI" dirty="0"/>
              <a:t>igralna plošča (1),</a:t>
            </a:r>
          </a:p>
          <a:p>
            <a:r>
              <a:rPr lang="sl-SI" dirty="0"/>
              <a:t>igralni kartončki (3 x 25),</a:t>
            </a:r>
          </a:p>
          <a:p>
            <a:r>
              <a:rPr lang="sl-SI" dirty="0"/>
              <a:t>kocka (1),</a:t>
            </a:r>
          </a:p>
          <a:p>
            <a:r>
              <a:rPr lang="sl-SI" dirty="0"/>
              <a:t>igralne figure (4),</a:t>
            </a:r>
          </a:p>
          <a:p>
            <a:r>
              <a:rPr lang="sl-SI" dirty="0"/>
              <a:t>peščena ura (1),</a:t>
            </a:r>
          </a:p>
          <a:p>
            <a:r>
              <a:rPr lang="sl-SI" dirty="0"/>
              <a:t>bela tabla (1),</a:t>
            </a:r>
          </a:p>
          <a:p>
            <a:r>
              <a:rPr lang="sl-SI" dirty="0"/>
              <a:t>flomastri za belo tablo (4).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IZDELAVA 4 KOMPLETOV</a:t>
            </a:r>
          </a:p>
        </p:txBody>
      </p:sp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A4030E27-DB96-4427-B819-EDA1C597C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52258"/>
            <a:ext cx="7139806" cy="55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C3EDF95-0D07-4F5A-B031-D68A4BE95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" y="115409"/>
            <a:ext cx="4191462" cy="576160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20DF6EC-18F0-44B9-A56F-8B4FCA32B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11" y="115409"/>
            <a:ext cx="2273126" cy="251664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49B009D-6F9B-43CB-A9C8-2DE2B1412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65" y="115410"/>
            <a:ext cx="2275840" cy="251159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AD3B3D86-5909-42D3-93CA-FCE579382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19" y="115410"/>
            <a:ext cx="2275840" cy="2511595"/>
          </a:xfrm>
          <a:prstGeom prst="rect">
            <a:avLst/>
          </a:prstGeom>
        </p:spPr>
      </p:pic>
      <p:sp>
        <p:nvSpPr>
          <p:cNvPr id="19" name="Pravokotnik 18">
            <a:extLst>
              <a:ext uri="{FF2B5EF4-FFF2-40B4-BE49-F238E27FC236}">
                <a16:creationId xmlns:a16="http://schemas.microsoft.com/office/drawing/2014/main" id="{C60863E1-0F3E-4809-B9CB-042562BF8FF0}"/>
              </a:ext>
            </a:extLst>
          </p:cNvPr>
          <p:cNvSpPr/>
          <p:nvPr/>
        </p:nvSpPr>
        <p:spPr>
          <a:xfrm>
            <a:off x="4605562" y="2769833"/>
            <a:ext cx="2275840" cy="56817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PRIKAZOVANJE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9274138C-B076-4A27-84A8-08CDDE982237}"/>
              </a:ext>
            </a:extLst>
          </p:cNvPr>
          <p:cNvSpPr/>
          <p:nvPr/>
        </p:nvSpPr>
        <p:spPr>
          <a:xfrm>
            <a:off x="7143565" y="2771313"/>
            <a:ext cx="2275840" cy="56817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RISANJE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167404C3-E147-4C69-A0ED-00743C9D8E60}"/>
              </a:ext>
            </a:extLst>
          </p:cNvPr>
          <p:cNvSpPr/>
          <p:nvPr/>
        </p:nvSpPr>
        <p:spPr>
          <a:xfrm>
            <a:off x="9667697" y="2769833"/>
            <a:ext cx="2275840" cy="56817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GOVORJENJE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DFC41A17-F1E4-483E-BAD8-A369850C2261}"/>
              </a:ext>
            </a:extLst>
          </p:cNvPr>
          <p:cNvSpPr/>
          <p:nvPr/>
        </p:nvSpPr>
        <p:spPr>
          <a:xfrm>
            <a:off x="4605562" y="3480832"/>
            <a:ext cx="2275840" cy="239618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Pantomima ali sestavljanje s kemijskimi modeli.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2FF7123D-8C93-459C-ABD2-2A144EF95280}"/>
              </a:ext>
            </a:extLst>
          </p:cNvPr>
          <p:cNvSpPr/>
          <p:nvPr/>
        </p:nvSpPr>
        <p:spPr>
          <a:xfrm>
            <a:off x="7129694" y="3480831"/>
            <a:ext cx="2275840" cy="239618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Risanje formule ogljikovodika na belo tablo.</a:t>
            </a:r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C04E7E91-863B-46E1-8C64-7DD3C37EF6DE}"/>
              </a:ext>
            </a:extLst>
          </p:cNvPr>
          <p:cNvSpPr/>
          <p:nvPr/>
        </p:nvSpPr>
        <p:spPr>
          <a:xfrm>
            <a:off x="9667697" y="3475779"/>
            <a:ext cx="2275840" cy="239618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Opis ogljikovodika z besedami.</a:t>
            </a: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78F841BC-8F12-4BA1-8CEF-5653550404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b="11776"/>
          <a:stretch/>
        </p:blipFill>
        <p:spPr>
          <a:xfrm>
            <a:off x="7229892" y="230427"/>
            <a:ext cx="2103186" cy="2281560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F315155D-627B-49D9-823B-CBDF6F9751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b="9747"/>
          <a:stretch/>
        </p:blipFill>
        <p:spPr>
          <a:xfrm>
            <a:off x="4703046" y="194917"/>
            <a:ext cx="2103186" cy="2281560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008202B3-77DD-4581-ABF3-4E705BC32C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" b="9872"/>
          <a:stretch/>
        </p:blipFill>
        <p:spPr>
          <a:xfrm>
            <a:off x="9738527" y="230427"/>
            <a:ext cx="2103186" cy="22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09DBB3C-37CA-4955-8FFC-BCFF6E23C2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r="15401"/>
          <a:stretch/>
        </p:blipFill>
        <p:spPr>
          <a:xfrm rot="5400000">
            <a:off x="-25833" y="333808"/>
            <a:ext cx="6088604" cy="5725789"/>
          </a:xfrm>
          <a:prstGeom prst="rect">
            <a:avLst/>
          </a:prstGeom>
        </p:spPr>
      </p:pic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C0B35961-5361-4FE5-B873-B941453B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305" y="152400"/>
            <a:ext cx="5797118" cy="5832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u="sng" dirty="0">
                <a:latin typeface="+mn-lt"/>
              </a:rPr>
              <a:t>POTEK IGRE:</a:t>
            </a:r>
          </a:p>
          <a:p>
            <a:r>
              <a:rPr lang="sl-SI" dirty="0"/>
              <a:t>Učenci se razdelijo v pare.</a:t>
            </a:r>
          </a:p>
          <a:p>
            <a:r>
              <a:rPr lang="sl-SI" dirty="0"/>
              <a:t>Začne par, ki vrže kocko z največjim številom pik.</a:t>
            </a:r>
          </a:p>
          <a:p>
            <a:r>
              <a:rPr lang="sl-SI" dirty="0"/>
              <a:t>Par na vrsti meče kocko in se prestavi za toliko mest, kot kaže število pik na kocki.</a:t>
            </a:r>
          </a:p>
          <a:p>
            <a:r>
              <a:rPr lang="sl-SI" dirty="0"/>
              <a:t>Igralec iz kupa izvleče kartico glede na sliko, na kateri se nahaja na igralni plošči.</a:t>
            </a:r>
          </a:p>
          <a:p>
            <a:r>
              <a:rPr lang="sl-SI" dirty="0"/>
              <a:t>Udejanji tisto barvo podlage igralne kartice, na kateri se nahaja na igralni plošči.</a:t>
            </a:r>
          </a:p>
          <a:p>
            <a:r>
              <a:rPr lang="sl-SI" dirty="0"/>
              <a:t>Par lahko ugotavlja ogljikovodik iz kartice do izteka časa peščene ure.</a:t>
            </a:r>
          </a:p>
          <a:p>
            <a:r>
              <a:rPr lang="sl-SI" dirty="0"/>
              <a:t>Par se v igri menjuje – v prvem krogu eden vleče kartonček in drug ugiba ime ogljikovodika, v drugem krogu se zamenjata.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543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CC98F1A-4C79-42B6-91EB-57C90ECAE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17666" r="23365"/>
          <a:stretch/>
        </p:blipFill>
        <p:spPr>
          <a:xfrm rot="5400000">
            <a:off x="393785" y="-165124"/>
            <a:ext cx="2976189" cy="36311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AADE6AF-0ED2-4E4E-9011-02BCF76EA8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t="16182" b="7054"/>
          <a:stretch/>
        </p:blipFill>
        <p:spPr>
          <a:xfrm>
            <a:off x="3814944" y="162356"/>
            <a:ext cx="3631152" cy="297619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065AF711-6FAB-49EA-A246-CD6AAC6008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9"/>
          <a:stretch/>
        </p:blipFill>
        <p:spPr>
          <a:xfrm>
            <a:off x="66303" y="3284740"/>
            <a:ext cx="3631153" cy="297619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DBFD6B2F-AAB1-4747-9B81-81E8B5510C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/>
          <a:stretch/>
        </p:blipFill>
        <p:spPr>
          <a:xfrm>
            <a:off x="7578132" y="162356"/>
            <a:ext cx="3631155" cy="297619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029F9120-0A7F-46BF-BD4B-5FC293E398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10715" b="5432"/>
          <a:stretch/>
        </p:blipFill>
        <p:spPr>
          <a:xfrm>
            <a:off x="3814944" y="3284739"/>
            <a:ext cx="3631154" cy="297619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37ED382-2715-424E-BF1F-4E2DC91DFA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/>
          <a:stretch/>
        </p:blipFill>
        <p:spPr>
          <a:xfrm>
            <a:off x="7563587" y="3284739"/>
            <a:ext cx="3631153" cy="2978458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41BAF38E-C1CC-4374-87D7-A124CAEF6170}"/>
              </a:ext>
            </a:extLst>
          </p:cNvPr>
          <p:cNvSpPr/>
          <p:nvPr/>
        </p:nvSpPr>
        <p:spPr>
          <a:xfrm>
            <a:off x="3160265" y="2992351"/>
            <a:ext cx="514035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l-SI" sz="3200" b="1" dirty="0"/>
              <a:t>…OD IZDELAVE DO IZVEDBE…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79295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153DE526-BBD7-4D47-AD0A-D173FAE56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4" y="246534"/>
            <a:ext cx="3555602" cy="297619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B2355E4-87FE-4E97-9911-F9D9375F9B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r="1"/>
          <a:stretch/>
        </p:blipFill>
        <p:spPr>
          <a:xfrm>
            <a:off x="3745341" y="3273283"/>
            <a:ext cx="3555601" cy="297619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C474EC8-6CA1-4418-8F6B-4DF501BC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3"/>
          <a:stretch/>
        </p:blipFill>
        <p:spPr>
          <a:xfrm>
            <a:off x="99290" y="3273283"/>
            <a:ext cx="3555601" cy="297619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A4B6BE3-70E1-4EF2-8F14-34C0B2AAC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" y="246535"/>
            <a:ext cx="3555601" cy="29761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AB244BD-86BB-4250-9812-AF0A4F084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r="12372"/>
          <a:stretch/>
        </p:blipFill>
        <p:spPr>
          <a:xfrm rot="5400000">
            <a:off x="4035045" y="-43171"/>
            <a:ext cx="2976191" cy="35556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052E07F-F333-498A-820A-73FC9CE00C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>
          <a:xfrm rot="10800000">
            <a:off x="7391392" y="3355401"/>
            <a:ext cx="3555604" cy="2894072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E3A52F2D-4DAD-40F8-9EDC-6DA94A8067CA}"/>
              </a:ext>
            </a:extLst>
          </p:cNvPr>
          <p:cNvSpPr/>
          <p:nvPr/>
        </p:nvSpPr>
        <p:spPr>
          <a:xfrm>
            <a:off x="2130455" y="2887990"/>
            <a:ext cx="750181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l-SI" sz="3200" b="1" dirty="0"/>
              <a:t>…OD IZVEDBE DO UTRJEVANJA IN ZNANJA!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06104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A8806A2-66CE-4F68-A42B-DA414B983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0" y="288524"/>
            <a:ext cx="7267853" cy="5450889"/>
          </a:xfrm>
          <a:prstGeom prst="rect">
            <a:avLst/>
          </a:prstGeom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E38B2662-665C-46D1-A765-8E37071F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349" y="328474"/>
            <a:ext cx="4268464" cy="60101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2600" b="1" u="sng" dirty="0">
                <a:latin typeface="+mn-lt"/>
              </a:rPr>
              <a:t>CILJI IGRE:</a:t>
            </a:r>
          </a:p>
          <a:p>
            <a:r>
              <a:rPr lang="sl-SI" dirty="0"/>
              <a:t>Učenec loči ciklične od acikličnih ogljikovodikov.</a:t>
            </a:r>
          </a:p>
          <a:p>
            <a:r>
              <a:rPr lang="sl-SI" dirty="0"/>
              <a:t>Učenec utrjuje poimenovanje ogljikovodikov.</a:t>
            </a:r>
          </a:p>
          <a:p>
            <a:r>
              <a:rPr lang="sl-SI" dirty="0"/>
              <a:t>Učenec loči glavno in stransko verigo ogljikovodikov.</a:t>
            </a:r>
          </a:p>
          <a:p>
            <a:r>
              <a:rPr lang="sl-SI" dirty="0"/>
              <a:t>Učenec razume način številčenja verige in obroča.</a:t>
            </a:r>
          </a:p>
          <a:p>
            <a:r>
              <a:rPr lang="sl-SI" dirty="0"/>
              <a:t>Učenec poveže končnico imena z vrsto nepolarne kovalentne vezi.</a:t>
            </a:r>
          </a:p>
          <a:p>
            <a:r>
              <a:rPr lang="sl-SI" dirty="0"/>
              <a:t>Učenec se uri v zapisovanju ogljikovodikov.</a:t>
            </a:r>
          </a:p>
          <a:p>
            <a:r>
              <a:rPr lang="sl-SI" dirty="0"/>
              <a:t>Učenec utrjuje imena razvejanih ogljikovodikov.</a:t>
            </a:r>
          </a:p>
          <a:p>
            <a:r>
              <a:rPr lang="sl-SI" dirty="0"/>
              <a:t>Učenec se uči pomena sodelovalnega učenja.</a:t>
            </a:r>
          </a:p>
          <a:p>
            <a:r>
              <a:rPr lang="sl-SI" dirty="0"/>
              <a:t>Učenec razume pomen      ekipnega dela.</a:t>
            </a:r>
          </a:p>
        </p:txBody>
      </p:sp>
    </p:spTree>
    <p:extLst>
      <p:ext uri="{BB962C8B-B14F-4D97-AF65-F5344CB8AC3E}">
        <p14:creationId xmlns:p14="http://schemas.microsoft.com/office/powerpoint/2010/main" val="124644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05ECD9-8CD8-4B7F-9057-49B26ABC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352" y="3783368"/>
            <a:ext cx="4213459" cy="1028700"/>
          </a:xfrm>
        </p:spPr>
        <p:txBody>
          <a:bodyPr/>
          <a:lstStyle/>
          <a:p>
            <a:pPr algn="ctr"/>
            <a:r>
              <a:rPr lang="sl-SI" b="1" dirty="0"/>
              <a:t>HVALA ZA VAŠO POZORNOST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A943DED-2E42-4F9B-B23B-FA144D54E4E4}"/>
              </a:ext>
            </a:extLst>
          </p:cNvPr>
          <p:cNvSpPr txBox="1">
            <a:spLocks/>
          </p:cNvSpPr>
          <p:nvPr/>
        </p:nvSpPr>
        <p:spPr>
          <a:xfrm>
            <a:off x="8025414" y="464598"/>
            <a:ext cx="3719743" cy="2882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/>
              <a:t>»Zemlje nismo podedovali od svojih prednikov, ampak smo si jo izposodili od naših zanamcev.« </a:t>
            </a:r>
          </a:p>
          <a:p>
            <a:pPr algn="ctr"/>
            <a:r>
              <a:rPr lang="sl-SI" sz="1400" dirty="0" err="1"/>
              <a:t>Chief</a:t>
            </a:r>
            <a:r>
              <a:rPr lang="sl-SI" sz="1400" dirty="0"/>
              <a:t> Seattle</a:t>
            </a:r>
          </a:p>
        </p:txBody>
      </p:sp>
      <p:pic>
        <p:nvPicPr>
          <p:cNvPr id="2052" name="Picture 4" descr="Cindy Tysinger on Twitter: &quot;Happy #EarthDay from #RegenrusCares! We must  recommit everyday to protect our earth for Children and Future Generations.  We are encouraged by the environmental improvements we are witnessing which">
            <a:extLst>
              <a:ext uri="{FF2B5EF4-FFF2-40B4-BE49-F238E27FC236}">
                <a16:creationId xmlns:a16="http://schemas.microsoft.com/office/drawing/2014/main" id="{B212A7D4-B8B3-414B-A933-B98CC336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2" y="142042"/>
            <a:ext cx="7103476" cy="59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AEEC4D6C-88FF-4044-A1F3-8AE2AFCA6E27}"/>
              </a:ext>
            </a:extLst>
          </p:cNvPr>
          <p:cNvSpPr/>
          <p:nvPr/>
        </p:nvSpPr>
        <p:spPr>
          <a:xfrm>
            <a:off x="1680839" y="609721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/>
              <a:t>https://twitter.com/CindyTysinger/status/1253072355011813376</a:t>
            </a:r>
          </a:p>
        </p:txBody>
      </p:sp>
    </p:spTree>
    <p:extLst>
      <p:ext uri="{BB962C8B-B14F-4D97-AF65-F5344CB8AC3E}">
        <p14:creationId xmlns:p14="http://schemas.microsoft.com/office/powerpoint/2010/main" val="381326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00F94-7EE0-4429-9DA1-078B5BFCD2BC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0233e6d-0d9e-4c89-84bc-aa7c2bb910f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3d6499c-a84d-4d49-82a2-af88d7506870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401</Words>
  <Application>Microsoft Office PowerPoint</Application>
  <PresentationFormat>Širokozaslonsko</PresentationFormat>
  <Paragraphs>55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ACTIVITY OGLJIKOVODIKOV didaktična igra v podporo in utrjevanje  učne vsebine ogljikovodikov</vt:lpstr>
      <vt:lpstr>…DO IDEJE…</vt:lpstr>
      <vt:lpstr>…OD IDEJE DO IZDELAVE…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 ZA VAŠO POZORNOST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UPORABNIK 22</cp:lastModifiedBy>
  <cp:revision>48</cp:revision>
  <dcterms:created xsi:type="dcterms:W3CDTF">2023-03-20T13:12:53Z</dcterms:created>
  <dcterms:modified xsi:type="dcterms:W3CDTF">2023-04-15T10:07:38Z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