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sldIdLst>
    <p:sldId id="256" r:id="rId5"/>
    <p:sldId id="258" r:id="rId6"/>
    <p:sldId id="266" r:id="rId7"/>
    <p:sldId id="260" r:id="rId8"/>
    <p:sldId id="264" r:id="rId9"/>
    <p:sldId id="261" r:id="rId10"/>
    <p:sldId id="263" r:id="rId11"/>
    <p:sldId id="270" r:id="rId12"/>
    <p:sldId id="271" r:id="rId13"/>
    <p:sldId id="265" r:id="rId14"/>
    <p:sldId id="289" r:id="rId15"/>
    <p:sldId id="268" r:id="rId16"/>
    <p:sldId id="267" r:id="rId17"/>
    <p:sldId id="274" r:id="rId18"/>
    <p:sldId id="275" r:id="rId19"/>
    <p:sldId id="276" r:id="rId20"/>
    <p:sldId id="277" r:id="rId21"/>
    <p:sldId id="273" r:id="rId22"/>
    <p:sldId id="279" r:id="rId23"/>
    <p:sldId id="281" r:id="rId24"/>
    <p:sldId id="282" r:id="rId25"/>
    <p:sldId id="288" r:id="rId26"/>
    <p:sldId id="286" r:id="rId27"/>
    <p:sldId id="280" r:id="rId28"/>
    <p:sldId id="284" r:id="rId29"/>
    <p:sldId id="293" r:id="rId30"/>
    <p:sldId id="290" r:id="rId31"/>
    <p:sldId id="300" r:id="rId32"/>
    <p:sldId id="283" r:id="rId33"/>
    <p:sldId id="295" r:id="rId34"/>
    <p:sldId id="294" r:id="rId35"/>
    <p:sldId id="297" r:id="rId36"/>
    <p:sldId id="298" r:id="rId37"/>
    <p:sldId id="299" r:id="rId38"/>
    <p:sldId id="303" r:id="rId39"/>
    <p:sldId id="296" r:id="rId40"/>
    <p:sldId id="302" r:id="rId4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5C8"/>
    <a:srgbClr val="27A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8731" autoAdjust="0"/>
  </p:normalViewPr>
  <p:slideViewPr>
    <p:cSldViewPr snapToGrid="0">
      <p:cViewPr varScale="1">
        <p:scale>
          <a:sx n="68" d="100"/>
          <a:sy n="68" d="100"/>
        </p:scale>
        <p:origin x="6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ADAEF-9719-4D5D-B75C-176BACDC9F72}" type="datetimeFigureOut">
              <a:rPr lang="sl-SI" smtClean="0"/>
              <a:t>15. 04. 2023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85C22-8D31-405A-8B57-3B338D5259C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365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85C22-8D31-405A-8B57-3B338D5259C8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77692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85C22-8D31-405A-8B57-3B338D5259C8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24953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5101" y="4862736"/>
            <a:ext cx="8083550" cy="70938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 smtClean="0"/>
              <a:t>Kliknite, da uredite slog podnaslova matrice</a:t>
            </a:r>
            <a:endParaRPr lang="sl-SI" dirty="0"/>
          </a:p>
        </p:txBody>
      </p:sp>
      <p:grpSp>
        <p:nvGrpSpPr>
          <p:cNvPr id="15" name="Skupina 14"/>
          <p:cNvGrpSpPr/>
          <p:nvPr userDrawn="1"/>
        </p:nvGrpSpPr>
        <p:grpSpPr>
          <a:xfrm>
            <a:off x="-1" y="6446505"/>
            <a:ext cx="12192001" cy="286695"/>
            <a:chOff x="-1" y="6424280"/>
            <a:chExt cx="12192001" cy="286695"/>
          </a:xfrm>
        </p:grpSpPr>
        <p:pic>
          <p:nvPicPr>
            <p:cNvPr id="8" name="Slika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" r="-1"/>
            <a:stretch/>
          </p:blipFill>
          <p:spPr>
            <a:xfrm>
              <a:off x="-1" y="6424836"/>
              <a:ext cx="4040661" cy="286139"/>
            </a:xfrm>
            <a:prstGeom prst="rect">
              <a:avLst/>
            </a:prstGeom>
          </p:spPr>
        </p:pic>
        <p:pic>
          <p:nvPicPr>
            <p:cNvPr id="9" name="Slika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</p:spPr>
        </p:pic>
        <p:pic>
          <p:nvPicPr>
            <p:cNvPr id="12" name="Slika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"/>
            <a:stretch/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</p:spPr>
        </p:pic>
      </p:grpSp>
      <p:pic>
        <p:nvPicPr>
          <p:cNvPr id="5" name="Slika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80721" y="621199"/>
            <a:ext cx="6093855" cy="12937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360" y="657948"/>
            <a:ext cx="3233641" cy="4265115"/>
          </a:xfrm>
          <a:prstGeom prst="rect">
            <a:avLst/>
          </a:prstGeom>
        </p:spPr>
      </p:pic>
      <p:pic>
        <p:nvPicPr>
          <p:cNvPr id="10" name="Picture 2" descr="Portal MIZŠ - Portal Ministrstvo za vzgojo in izobraževanje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160" y="5772294"/>
            <a:ext cx="2285816" cy="4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5100" y="2336800"/>
            <a:ext cx="8083551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l-SI" dirty="0" smtClean="0"/>
              <a:t>Uredite slog naslova matrice</a:t>
            </a:r>
            <a:endParaRPr lang="sl-SI" dirty="0"/>
          </a:p>
        </p:txBody>
      </p:sp>
      <p:pic>
        <p:nvPicPr>
          <p:cNvPr id="1026" name="Slika 3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7" t="7863" b="5635"/>
          <a:stretch/>
        </p:blipFill>
        <p:spPr bwMode="auto">
          <a:xfrm>
            <a:off x="424769" y="594831"/>
            <a:ext cx="1439157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 userDrawn="1"/>
        </p:nvSpPr>
        <p:spPr>
          <a:xfrm>
            <a:off x="8521700" y="6106131"/>
            <a:ext cx="3124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sz="600" i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Dogodek delno financira Ministrstvo za okolje, podnebje in energijo s sredstvi Sklada</a:t>
            </a:r>
          </a:p>
          <a:p>
            <a:pPr algn="just">
              <a:spcAft>
                <a:spcPts val="0"/>
              </a:spcAft>
            </a:pPr>
            <a:r>
              <a:rPr lang="sl-SI" sz="600" i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za podnebne spremembe, v okviru projekta Podnebni cilji in vsebine v vzgoji in izobraževanju.</a:t>
            </a:r>
            <a:endParaRPr lang="sl-SI" sz="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Slika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639360" y="5180237"/>
            <a:ext cx="1678336" cy="53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0403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96" userDrawn="1">
          <p15:clr>
            <a:srgbClr val="FBAE40"/>
          </p15:clr>
        </p15:guide>
        <p15:guide id="4" orient="horz" pos="4224" userDrawn="1">
          <p15:clr>
            <a:srgbClr val="FBAE40"/>
          </p15:clr>
        </p15:guide>
        <p15:guide id="5" pos="98" userDrawn="1">
          <p15:clr>
            <a:srgbClr val="FBAE40"/>
          </p15:clr>
        </p15:guide>
        <p15:guide id="6" pos="758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034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709738"/>
            <a:ext cx="1188085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 dirty="0" smtClean="0"/>
              <a:t>Uredite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4589463"/>
            <a:ext cx="1188085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4288018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5575" y="1253330"/>
            <a:ext cx="5873750" cy="5103019"/>
          </a:xfrm>
        </p:spPr>
        <p:txBody>
          <a:bodyPr/>
          <a:lstStyle/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199" y="1253331"/>
            <a:ext cx="5864225" cy="510301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8506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11880850" cy="105727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1269207"/>
            <a:ext cx="5864225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55575" y="2093118"/>
            <a:ext cx="5864225" cy="4263231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269205"/>
            <a:ext cx="586422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093117"/>
            <a:ext cx="5864224" cy="426323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9050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272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51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202113" y="152400"/>
            <a:ext cx="7834312" cy="6203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55575" y="1752600"/>
            <a:ext cx="3932237" cy="4603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874483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55575" y="1752600"/>
            <a:ext cx="3932237" cy="4603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  <p:sp>
        <p:nvSpPr>
          <p:cNvPr id="5" name="Označba mesta slike 2"/>
          <p:cNvSpPr>
            <a:spLocks noGrp="1"/>
          </p:cNvSpPr>
          <p:nvPr>
            <p:ph type="pic" idx="1"/>
          </p:nvPr>
        </p:nvSpPr>
        <p:spPr>
          <a:xfrm>
            <a:off x="4183063" y="152400"/>
            <a:ext cx="7853362" cy="620394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8694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155575" y="152401"/>
            <a:ext cx="1188085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dirty="0" smtClean="0"/>
              <a:t>Uredite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1305148"/>
            <a:ext cx="11880850" cy="502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grpSp>
        <p:nvGrpSpPr>
          <p:cNvPr id="10" name="Skupina 9"/>
          <p:cNvGrpSpPr/>
          <p:nvPr userDrawn="1"/>
        </p:nvGrpSpPr>
        <p:grpSpPr>
          <a:xfrm>
            <a:off x="-1" y="6433805"/>
            <a:ext cx="12192001" cy="286695"/>
            <a:chOff x="-1" y="6424280"/>
            <a:chExt cx="12192001" cy="286695"/>
          </a:xfrm>
        </p:grpSpPr>
        <p:pic>
          <p:nvPicPr>
            <p:cNvPr id="11" name="Slika 10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" r="-1"/>
            <a:stretch/>
          </p:blipFill>
          <p:spPr>
            <a:xfrm>
              <a:off x="-1" y="6424836"/>
              <a:ext cx="4040661" cy="286139"/>
            </a:xfrm>
            <a:prstGeom prst="rect">
              <a:avLst/>
            </a:prstGeom>
          </p:spPr>
        </p:pic>
        <p:pic>
          <p:nvPicPr>
            <p:cNvPr id="12" name="Slika 11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</p:spPr>
        </p:pic>
        <p:pic>
          <p:nvPicPr>
            <p:cNvPr id="13" name="Slika 12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"/>
            <a:stretch/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</p:spPr>
        </p:pic>
      </p:grpSp>
      <p:pic>
        <p:nvPicPr>
          <p:cNvPr id="15" name="Slika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415" y="5409772"/>
            <a:ext cx="585470" cy="78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2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582" userDrawn="1">
          <p15:clr>
            <a:srgbClr val="F26B43"/>
          </p15:clr>
        </p15:guide>
        <p15:guide id="4" orient="horz" pos="96" userDrawn="1">
          <p15:clr>
            <a:srgbClr val="F26B43"/>
          </p15:clr>
        </p15:guide>
        <p15:guide id="5" orient="horz" pos="4224" userDrawn="1">
          <p15:clr>
            <a:srgbClr val="F26B43"/>
          </p15:clr>
        </p15:guide>
        <p15:guide id="6" pos="9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737469" y="1551246"/>
            <a:ext cx="8083551" cy="2387600"/>
          </a:xfrm>
        </p:spPr>
        <p:txBody>
          <a:bodyPr/>
          <a:lstStyle/>
          <a:p>
            <a:pPr algn="ctr"/>
            <a:r>
              <a:rPr lang="sl-SI" dirty="0"/>
              <a:t>Učenje za življenje 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– </a:t>
            </a:r>
            <a:r>
              <a:rPr lang="sl-SI" dirty="0"/>
              <a:t>Reševanje problemov, povezanih s cilji trajnostnega razvoja</a:t>
            </a:r>
            <a:endParaRPr lang="sl-SI" b="1" dirty="0"/>
          </a:p>
        </p:txBody>
      </p:sp>
      <p:sp>
        <p:nvSpPr>
          <p:cNvPr id="10" name="Podnaslov 9"/>
          <p:cNvSpPr>
            <a:spLocks noGrp="1"/>
          </p:cNvSpPr>
          <p:nvPr>
            <p:ph type="subTitle" idx="1"/>
          </p:nvPr>
        </p:nvSpPr>
        <p:spPr>
          <a:xfrm>
            <a:off x="1291385" y="4314575"/>
            <a:ext cx="8083550" cy="70938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sl-SI" dirty="0" smtClean="0"/>
              <a:t>Nina Poljanšek</a:t>
            </a:r>
          </a:p>
          <a:p>
            <a:pPr algn="ctr"/>
            <a:r>
              <a:rPr lang="sl-SI" dirty="0" smtClean="0"/>
              <a:t>OŠ Preska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413" y="5023964"/>
            <a:ext cx="1074388" cy="109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0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003" y="2026183"/>
            <a:ext cx="5846487" cy="4292029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3239911" y="301428"/>
            <a:ext cx="8511822" cy="461665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1 razredna ura – oblikovanje kriterijev uspešnosti za sodelovanje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3155245" y="970855"/>
            <a:ext cx="8596488" cy="830997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sl-SI" sz="2400" b="1" dirty="0"/>
              <a:t>1. NARAVOSLOVNI DAN – Oblikovanje kriterijev uspešnosti za reševanje problemov po oddelkih.</a:t>
            </a:r>
          </a:p>
        </p:txBody>
      </p:sp>
      <p:grpSp>
        <p:nvGrpSpPr>
          <p:cNvPr id="12" name="Skupina 11"/>
          <p:cNvGrpSpPr/>
          <p:nvPr/>
        </p:nvGrpSpPr>
        <p:grpSpPr>
          <a:xfrm>
            <a:off x="4651021" y="1833600"/>
            <a:ext cx="7303911" cy="1200329"/>
            <a:chOff x="4651021" y="1833600"/>
            <a:chExt cx="7303911" cy="1200329"/>
          </a:xfrm>
        </p:grpSpPr>
        <p:sp>
          <p:nvSpPr>
            <p:cNvPr id="3" name="PoljeZBesedilom 2"/>
            <p:cNvSpPr txBox="1"/>
            <p:nvPr/>
          </p:nvSpPr>
          <p:spPr>
            <a:xfrm>
              <a:off x="8161866" y="1833600"/>
              <a:ext cx="3657600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sl-SI" sz="2400" b="1" dirty="0" smtClean="0"/>
            </a:p>
            <a:p>
              <a:r>
                <a:rPr lang="sl-SI" sz="2400" b="1" dirty="0" smtClean="0"/>
                <a:t>2</a:t>
              </a:r>
              <a:r>
                <a:rPr lang="sl-SI" sz="2400" b="1" dirty="0"/>
                <a:t>. NARAVOSLOVNI </a:t>
              </a:r>
              <a:r>
                <a:rPr lang="sl-SI" sz="2400" b="1" dirty="0" smtClean="0"/>
                <a:t>DAN</a:t>
              </a:r>
            </a:p>
            <a:p>
              <a:endParaRPr lang="sl-SI" sz="2400" b="1" dirty="0"/>
            </a:p>
          </p:txBody>
        </p:sp>
        <p:sp>
          <p:nvSpPr>
            <p:cNvPr id="10" name="Pravokotnik 9"/>
            <p:cNvSpPr/>
            <p:nvPr/>
          </p:nvSpPr>
          <p:spPr>
            <a:xfrm>
              <a:off x="4651021" y="1938194"/>
              <a:ext cx="7303911" cy="963254"/>
            </a:xfrm>
            <a:prstGeom prst="rect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</p:spTree>
    <p:extLst>
      <p:ext uri="{BB962C8B-B14F-4D97-AF65-F5344CB8AC3E}">
        <p14:creationId xmlns:p14="http://schemas.microsoft.com/office/powerpoint/2010/main" val="316365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067" y="123134"/>
            <a:ext cx="8710827" cy="626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2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533" y="0"/>
            <a:ext cx="8952089" cy="62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4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11" y="291408"/>
            <a:ext cx="11136303" cy="5985278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 rot="5400000">
            <a:off x="4625621" y="1611734"/>
            <a:ext cx="4131733" cy="3031067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08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584" y="169230"/>
            <a:ext cx="8269015" cy="614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0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36" y="306520"/>
            <a:ext cx="10973751" cy="5928874"/>
          </a:xfrm>
          <a:prstGeom prst="rect">
            <a:avLst/>
          </a:prstGeom>
        </p:spPr>
      </p:pic>
      <p:grpSp>
        <p:nvGrpSpPr>
          <p:cNvPr id="11" name="Skupina 10"/>
          <p:cNvGrpSpPr/>
          <p:nvPr/>
        </p:nvGrpSpPr>
        <p:grpSpPr>
          <a:xfrm>
            <a:off x="105893" y="140080"/>
            <a:ext cx="11950639" cy="6056726"/>
            <a:chOff x="105893" y="140080"/>
            <a:chExt cx="11950639" cy="6056726"/>
          </a:xfrm>
        </p:grpSpPr>
        <p:pic>
          <p:nvPicPr>
            <p:cNvPr id="9" name="Slika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893" y="140080"/>
              <a:ext cx="11950639" cy="6056726"/>
            </a:xfrm>
            <a:prstGeom prst="rect">
              <a:avLst/>
            </a:prstGeom>
          </p:spPr>
        </p:pic>
        <p:pic>
          <p:nvPicPr>
            <p:cNvPr id="10" name="Slika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95004" y="306520"/>
              <a:ext cx="4568255" cy="2037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058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37" y="95156"/>
            <a:ext cx="11880093" cy="622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0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70" y="0"/>
            <a:ext cx="11887732" cy="1433689"/>
          </a:xfrm>
          <a:prstGeom prst="rect">
            <a:avLst/>
          </a:prstGeom>
        </p:spPr>
      </p:pic>
      <p:grpSp>
        <p:nvGrpSpPr>
          <p:cNvPr id="5" name="Skupina 4"/>
          <p:cNvGrpSpPr/>
          <p:nvPr/>
        </p:nvGrpSpPr>
        <p:grpSpPr>
          <a:xfrm>
            <a:off x="738498" y="1433689"/>
            <a:ext cx="10011680" cy="4831644"/>
            <a:chOff x="806231" y="1433689"/>
            <a:chExt cx="10011680" cy="4831644"/>
          </a:xfrm>
        </p:grpSpPr>
        <p:pic>
          <p:nvPicPr>
            <p:cNvPr id="3" name="Slika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6231" y="1433689"/>
              <a:ext cx="10011680" cy="4831644"/>
            </a:xfrm>
            <a:prstGeom prst="rect">
              <a:avLst/>
            </a:prstGeom>
          </p:spPr>
        </p:pic>
        <p:pic>
          <p:nvPicPr>
            <p:cNvPr id="4" name="Slika 3"/>
            <p:cNvPicPr>
              <a:picLocks noChangeAspect="1"/>
            </p:cNvPicPr>
            <p:nvPr/>
          </p:nvPicPr>
          <p:blipFill rotWithShape="1">
            <a:blip r:embed="rId4"/>
            <a:srcRect b="57504"/>
            <a:stretch/>
          </p:blipFill>
          <p:spPr>
            <a:xfrm>
              <a:off x="8627119" y="4900598"/>
              <a:ext cx="2010955" cy="529358"/>
            </a:xfrm>
            <a:prstGeom prst="rect">
              <a:avLst/>
            </a:prstGeom>
          </p:spPr>
        </p:pic>
      </p:grpSp>
      <p:sp>
        <p:nvSpPr>
          <p:cNvPr id="6" name="Pravokotnik 5"/>
          <p:cNvSpPr/>
          <p:nvPr/>
        </p:nvSpPr>
        <p:spPr>
          <a:xfrm rot="5400000">
            <a:off x="6691487" y="3824111"/>
            <a:ext cx="959556" cy="2432755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0895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003" y="2026183"/>
            <a:ext cx="5846487" cy="4292029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3239911" y="301428"/>
            <a:ext cx="8511822" cy="461665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1 razredna ura – oblikovanje kriterijev uspešnosti za sodelovanje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3155245" y="970855"/>
            <a:ext cx="8596488" cy="830997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1. NARAVOSLOVNI DAN – oblikovanje kriterijev uspešnosti za reševanje problemov po oddelkih.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8161866" y="1833600"/>
            <a:ext cx="36576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sz="2400" b="1" dirty="0" smtClean="0"/>
          </a:p>
          <a:p>
            <a:r>
              <a:rPr lang="sl-SI" sz="2400" b="1" dirty="0" smtClean="0"/>
              <a:t>2</a:t>
            </a:r>
            <a:r>
              <a:rPr lang="sl-SI" sz="2400" b="1" dirty="0"/>
              <a:t>. NARAVOSLOVNI </a:t>
            </a:r>
            <a:r>
              <a:rPr lang="sl-SI" sz="2400" b="1" dirty="0" smtClean="0"/>
              <a:t>DAN</a:t>
            </a:r>
          </a:p>
          <a:p>
            <a:endParaRPr lang="sl-SI" sz="2400" b="1" dirty="0"/>
          </a:p>
        </p:txBody>
      </p:sp>
      <p:sp>
        <p:nvSpPr>
          <p:cNvPr id="10" name="Pravokotnik 9"/>
          <p:cNvSpPr/>
          <p:nvPr/>
        </p:nvSpPr>
        <p:spPr>
          <a:xfrm>
            <a:off x="4651021" y="1938194"/>
            <a:ext cx="7303911" cy="963254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ravokotnik 12"/>
          <p:cNvSpPr/>
          <p:nvPr/>
        </p:nvSpPr>
        <p:spPr>
          <a:xfrm>
            <a:off x="7168445" y="3182020"/>
            <a:ext cx="4786488" cy="1170019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oljeZBesedilom 13"/>
          <p:cNvSpPr txBox="1"/>
          <p:nvPr/>
        </p:nvSpPr>
        <p:spPr>
          <a:xfrm>
            <a:off x="8997244" y="3273439"/>
            <a:ext cx="282222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 smtClean="0"/>
              <a:t>3. </a:t>
            </a:r>
            <a:r>
              <a:rPr lang="sl-SI" sz="2400" b="1" dirty="0"/>
              <a:t>NARAVOSLOVNI </a:t>
            </a:r>
            <a:r>
              <a:rPr lang="sl-SI" sz="2400" b="1" dirty="0" smtClean="0"/>
              <a:t>DAN</a:t>
            </a:r>
          </a:p>
        </p:txBody>
      </p:sp>
    </p:spTree>
    <p:extLst>
      <p:ext uri="{BB962C8B-B14F-4D97-AF65-F5344CB8AC3E}">
        <p14:creationId xmlns:p14="http://schemas.microsoft.com/office/powerpoint/2010/main" val="163210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95" y="64035"/>
            <a:ext cx="11080414" cy="174588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76" y="1477490"/>
            <a:ext cx="3865656" cy="200325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76" y="3701686"/>
            <a:ext cx="3787512" cy="183363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8691" y="1330794"/>
            <a:ext cx="3981673" cy="208716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8823" y="3517638"/>
            <a:ext cx="3541408" cy="24877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0364" y="1477490"/>
            <a:ext cx="3248748" cy="294341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7308" y="4567600"/>
            <a:ext cx="3311804" cy="1668542"/>
          </a:xfrm>
          <a:prstGeom prst="rect">
            <a:avLst/>
          </a:prstGeom>
        </p:spPr>
      </p:pic>
      <p:sp>
        <p:nvSpPr>
          <p:cNvPr id="9" name="Pravokotnik 8"/>
          <p:cNvSpPr/>
          <p:nvPr/>
        </p:nvSpPr>
        <p:spPr>
          <a:xfrm>
            <a:off x="4848691" y="3472608"/>
            <a:ext cx="3903529" cy="2679836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048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avokotnik 25"/>
          <p:cNvSpPr/>
          <p:nvPr/>
        </p:nvSpPr>
        <p:spPr>
          <a:xfrm>
            <a:off x="160020" y="150493"/>
            <a:ext cx="1203198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800" dirty="0" smtClean="0"/>
              <a:t>                  Cilji predstavitve</a:t>
            </a:r>
          </a:p>
          <a:p>
            <a:endParaRPr lang="sl-SI" sz="2800" dirty="0" smtClean="0"/>
          </a:p>
          <a:p>
            <a:r>
              <a:rPr lang="sl-SI" sz="2800" dirty="0" smtClean="0"/>
              <a:t>– del šolskega projekta: Preska </a:t>
            </a:r>
            <a:r>
              <a:rPr lang="sl-SI" sz="2800" dirty="0"/>
              <a:t>rešuje </a:t>
            </a:r>
            <a:r>
              <a:rPr lang="sl-SI" sz="2800" dirty="0" smtClean="0"/>
              <a:t>izzive.</a:t>
            </a:r>
          </a:p>
          <a:p>
            <a:r>
              <a:rPr lang="sl-SI" sz="2800" dirty="0" smtClean="0"/>
              <a:t>V projektu so učenci </a:t>
            </a:r>
            <a:r>
              <a:rPr lang="sl-SI" sz="2800" dirty="0"/>
              <a:t>na OŠ Preska v lanskem šolskem letu razvijali in vrednotili različne veščine (reševanje problemov, sodelovanje, delo z viri, kritično mišljenje, inovativnost, </a:t>
            </a:r>
            <a:r>
              <a:rPr lang="sl-SI" sz="2800" dirty="0" smtClean="0"/>
              <a:t>retorika, …) </a:t>
            </a:r>
            <a:r>
              <a:rPr lang="sl-SI" sz="2800" dirty="0"/>
              <a:t>na različnih področjih, povezanih s cilji trajnostnega razvoja,</a:t>
            </a:r>
          </a:p>
          <a:p>
            <a:r>
              <a:rPr lang="sl-SI" sz="2800" dirty="0" smtClean="0"/>
              <a:t>– kako </a:t>
            </a:r>
            <a:r>
              <a:rPr lang="sl-SI" sz="2800" dirty="0"/>
              <a:t>smo z učenci sooblikovali kriterije uspešnosti za veščini sodelovanja ter reševanja </a:t>
            </a:r>
            <a:r>
              <a:rPr lang="sl-SI" sz="2800" dirty="0" smtClean="0"/>
              <a:t>problemov,</a:t>
            </a:r>
            <a:endParaRPr lang="sl-SI" sz="2800" dirty="0"/>
          </a:p>
          <a:p>
            <a:r>
              <a:rPr lang="sl-SI" sz="2800" dirty="0"/>
              <a:t>– </a:t>
            </a:r>
            <a:r>
              <a:rPr lang="sl-SI" sz="2800" dirty="0" smtClean="0"/>
              <a:t>enostavna</a:t>
            </a:r>
            <a:r>
              <a:rPr lang="sl-SI" sz="2800" dirty="0"/>
              <a:t>, praktična in uporabna </a:t>
            </a:r>
            <a:r>
              <a:rPr lang="sl-SI" sz="2800" dirty="0" smtClean="0"/>
              <a:t>IKT-orodja,</a:t>
            </a:r>
            <a:endParaRPr lang="sl-SI" sz="2800" dirty="0"/>
          </a:p>
          <a:p>
            <a:r>
              <a:rPr lang="sl-SI" sz="2800" dirty="0"/>
              <a:t>– </a:t>
            </a:r>
            <a:r>
              <a:rPr lang="sl-SI" sz="2800" dirty="0" smtClean="0"/>
              <a:t>povratne </a:t>
            </a:r>
            <a:r>
              <a:rPr lang="sl-SI" sz="2800" dirty="0"/>
              <a:t>informacije učencev na drugačno obliko </a:t>
            </a:r>
            <a:r>
              <a:rPr lang="sl-SI" sz="2800" dirty="0" smtClean="0"/>
              <a:t>učenja/pouka,</a:t>
            </a:r>
          </a:p>
          <a:p>
            <a:r>
              <a:rPr lang="sl-SI" sz="2800" dirty="0" smtClean="0"/>
              <a:t>– kaj smo se naučili mentorji in kako nadaljujemo v letošnjem šolskem letu.</a:t>
            </a:r>
          </a:p>
          <a:p>
            <a:endParaRPr lang="sl-SI" sz="2000" dirty="0"/>
          </a:p>
          <a:p>
            <a:pPr marL="685800" indent="-685800">
              <a:buFontTx/>
              <a:buChar char="-"/>
            </a:pPr>
            <a:endParaRPr lang="sl-SI" sz="4800" dirty="0"/>
          </a:p>
        </p:txBody>
      </p:sp>
    </p:spTree>
    <p:extLst>
      <p:ext uri="{BB962C8B-B14F-4D97-AF65-F5344CB8AC3E}">
        <p14:creationId xmlns:p14="http://schemas.microsoft.com/office/powerpoint/2010/main" val="398549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81" y="148100"/>
            <a:ext cx="11765837" cy="6173678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5937956" y="3697356"/>
            <a:ext cx="2517422" cy="2043289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936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/>
          <a:srcRect b="18575"/>
          <a:stretch/>
        </p:blipFill>
        <p:spPr>
          <a:xfrm>
            <a:off x="0" y="0"/>
            <a:ext cx="12049798" cy="504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3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88" y="457074"/>
            <a:ext cx="7933001" cy="558248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114" y="0"/>
            <a:ext cx="3699129" cy="489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8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177"/>
            <a:ext cx="12049798" cy="619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7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003" y="2026183"/>
            <a:ext cx="5846487" cy="4292029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3239911" y="301428"/>
            <a:ext cx="8511822" cy="461665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1 razredna ura – oblikovanje kriterijev uspešnosti za sodelovanje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3155245" y="970855"/>
            <a:ext cx="8596488" cy="830997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1. NARAVOSLOVNI DAN – oblikovanje kriterijev uspešnosti za reševanje problemov po oddelkih.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8161866" y="1833600"/>
            <a:ext cx="36576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sz="2400" b="1" dirty="0" smtClean="0"/>
          </a:p>
          <a:p>
            <a:r>
              <a:rPr lang="sl-SI" sz="2400" b="1" dirty="0" smtClean="0"/>
              <a:t>2</a:t>
            </a:r>
            <a:r>
              <a:rPr lang="sl-SI" sz="2400" b="1" dirty="0"/>
              <a:t>. NARAVOSLOVNI </a:t>
            </a:r>
            <a:r>
              <a:rPr lang="sl-SI" sz="2400" b="1" dirty="0" smtClean="0"/>
              <a:t>DAN</a:t>
            </a:r>
          </a:p>
          <a:p>
            <a:endParaRPr lang="sl-SI" sz="2400" b="1" dirty="0"/>
          </a:p>
        </p:txBody>
      </p:sp>
      <p:sp>
        <p:nvSpPr>
          <p:cNvPr id="10" name="Pravokotnik 9"/>
          <p:cNvSpPr/>
          <p:nvPr/>
        </p:nvSpPr>
        <p:spPr>
          <a:xfrm>
            <a:off x="4651021" y="1938194"/>
            <a:ext cx="7303911" cy="963254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ravokotnik 12"/>
          <p:cNvSpPr/>
          <p:nvPr/>
        </p:nvSpPr>
        <p:spPr>
          <a:xfrm>
            <a:off x="7168445" y="3182020"/>
            <a:ext cx="4786488" cy="1170019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oljeZBesedilom 13"/>
          <p:cNvSpPr txBox="1"/>
          <p:nvPr/>
        </p:nvSpPr>
        <p:spPr>
          <a:xfrm>
            <a:off x="8997244" y="3273439"/>
            <a:ext cx="282222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 smtClean="0"/>
              <a:t>3. </a:t>
            </a:r>
            <a:r>
              <a:rPr lang="sl-SI" sz="2400" b="1" dirty="0"/>
              <a:t>NARAVOSLOVNI </a:t>
            </a:r>
            <a:r>
              <a:rPr lang="sl-SI" sz="2400" b="1" dirty="0" smtClean="0"/>
              <a:t>DAN</a:t>
            </a:r>
          </a:p>
        </p:txBody>
      </p:sp>
      <p:sp>
        <p:nvSpPr>
          <p:cNvPr id="16" name="Pravokotnik 15"/>
          <p:cNvSpPr/>
          <p:nvPr/>
        </p:nvSpPr>
        <p:spPr>
          <a:xfrm>
            <a:off x="3409244" y="5027753"/>
            <a:ext cx="7812490" cy="1290459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PoljeZBesedilom 16"/>
          <p:cNvSpPr txBox="1"/>
          <p:nvPr/>
        </p:nvSpPr>
        <p:spPr>
          <a:xfrm>
            <a:off x="8297912" y="5204502"/>
            <a:ext cx="282222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 smtClean="0"/>
              <a:t>1. in 2. </a:t>
            </a:r>
          </a:p>
          <a:p>
            <a:pPr algn="ctr"/>
            <a:r>
              <a:rPr lang="sl-SI" sz="2400" b="1" dirty="0" smtClean="0"/>
              <a:t>TEHNIŠKI DAN</a:t>
            </a:r>
          </a:p>
        </p:txBody>
      </p:sp>
    </p:spTree>
    <p:extLst>
      <p:ext uri="{BB962C8B-B14F-4D97-AF65-F5344CB8AC3E}">
        <p14:creationId xmlns:p14="http://schemas.microsoft.com/office/powerpoint/2010/main" val="180760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b="57320"/>
          <a:stretch/>
        </p:blipFill>
        <p:spPr>
          <a:xfrm>
            <a:off x="241671" y="117777"/>
            <a:ext cx="11860018" cy="67244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/>
          <a:srcRect l="34948" r="32960"/>
          <a:stretch/>
        </p:blipFill>
        <p:spPr>
          <a:xfrm>
            <a:off x="812800" y="790222"/>
            <a:ext cx="3104444" cy="537791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014" y="903109"/>
            <a:ext cx="3800342" cy="427334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302" y="903109"/>
            <a:ext cx="3574003" cy="438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22" y="1234536"/>
            <a:ext cx="6812907" cy="50533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003"/>
            <a:ext cx="4704548" cy="322122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094" y="109003"/>
            <a:ext cx="3272062" cy="608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3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56" y="940133"/>
            <a:ext cx="11481030" cy="190763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56" y="109187"/>
            <a:ext cx="7559695" cy="74682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868" y="1278462"/>
            <a:ext cx="4009210" cy="492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4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t="2487"/>
          <a:stretch/>
        </p:blipFill>
        <p:spPr>
          <a:xfrm>
            <a:off x="6250076" y="98632"/>
            <a:ext cx="5477608" cy="675869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95" y="160643"/>
            <a:ext cx="5505959" cy="656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8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003" y="2026183"/>
            <a:ext cx="5846487" cy="4292029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3239911" y="301428"/>
            <a:ext cx="8511822" cy="461665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1 razredna ura – oblikovanje kriterijev uspešnosti za sodelovanje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3155245" y="970855"/>
            <a:ext cx="8596488" cy="830997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1. NARAVOSLOVNI DAN – oblikovanje kriterijev uspešnosti za reševanje problemov po oddelkih.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8161866" y="1833600"/>
            <a:ext cx="36576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sz="2400" b="1" dirty="0" smtClean="0"/>
          </a:p>
          <a:p>
            <a:r>
              <a:rPr lang="sl-SI" sz="2400" b="1" dirty="0" smtClean="0"/>
              <a:t>2</a:t>
            </a:r>
            <a:r>
              <a:rPr lang="sl-SI" sz="2400" b="1" dirty="0"/>
              <a:t>. NARAVOSLOVNI </a:t>
            </a:r>
            <a:r>
              <a:rPr lang="sl-SI" sz="2400" b="1" dirty="0" smtClean="0"/>
              <a:t>DAN</a:t>
            </a:r>
          </a:p>
          <a:p>
            <a:endParaRPr lang="sl-SI" sz="2400" b="1" dirty="0"/>
          </a:p>
        </p:txBody>
      </p:sp>
      <p:sp>
        <p:nvSpPr>
          <p:cNvPr id="10" name="Pravokotnik 9"/>
          <p:cNvSpPr/>
          <p:nvPr/>
        </p:nvSpPr>
        <p:spPr>
          <a:xfrm>
            <a:off x="4651021" y="1938194"/>
            <a:ext cx="7303911" cy="963254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ravokotnik 12"/>
          <p:cNvSpPr/>
          <p:nvPr/>
        </p:nvSpPr>
        <p:spPr>
          <a:xfrm>
            <a:off x="7168445" y="3182020"/>
            <a:ext cx="4786488" cy="1170019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oljeZBesedilom 13"/>
          <p:cNvSpPr txBox="1"/>
          <p:nvPr/>
        </p:nvSpPr>
        <p:spPr>
          <a:xfrm>
            <a:off x="8997244" y="3273439"/>
            <a:ext cx="282222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 smtClean="0"/>
              <a:t>3. </a:t>
            </a:r>
            <a:r>
              <a:rPr lang="sl-SI" sz="2400" b="1" dirty="0"/>
              <a:t>NARAVOSLOVNI </a:t>
            </a:r>
            <a:r>
              <a:rPr lang="sl-SI" sz="2400" b="1" dirty="0" smtClean="0"/>
              <a:t>DAN</a:t>
            </a:r>
          </a:p>
        </p:txBody>
      </p:sp>
      <p:sp>
        <p:nvSpPr>
          <p:cNvPr id="16" name="Pravokotnik 15"/>
          <p:cNvSpPr/>
          <p:nvPr/>
        </p:nvSpPr>
        <p:spPr>
          <a:xfrm>
            <a:off x="3409244" y="5027753"/>
            <a:ext cx="7812490" cy="1290459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PoljeZBesedilom 16"/>
          <p:cNvSpPr txBox="1"/>
          <p:nvPr/>
        </p:nvSpPr>
        <p:spPr>
          <a:xfrm>
            <a:off x="8297912" y="5204502"/>
            <a:ext cx="282222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 smtClean="0"/>
              <a:t>1. in 2. </a:t>
            </a:r>
          </a:p>
          <a:p>
            <a:pPr algn="ctr"/>
            <a:r>
              <a:rPr lang="sl-SI" sz="2400" b="1" dirty="0" smtClean="0"/>
              <a:t>TEHNIŠKI DAN</a:t>
            </a:r>
          </a:p>
        </p:txBody>
      </p:sp>
      <p:sp>
        <p:nvSpPr>
          <p:cNvPr id="12" name="Pravokotnik 11"/>
          <p:cNvSpPr/>
          <p:nvPr/>
        </p:nvSpPr>
        <p:spPr>
          <a:xfrm>
            <a:off x="77257" y="1969768"/>
            <a:ext cx="4438297" cy="2440188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PoljeZBesedilom 14"/>
          <p:cNvSpPr txBox="1"/>
          <p:nvPr/>
        </p:nvSpPr>
        <p:spPr>
          <a:xfrm>
            <a:off x="207107" y="2156766"/>
            <a:ext cx="2688492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 smtClean="0"/>
              <a:t>KULTURNI DAN</a:t>
            </a:r>
          </a:p>
          <a:p>
            <a:pPr algn="ctr"/>
            <a:r>
              <a:rPr lang="sl-SI" sz="2400" b="1" dirty="0" smtClean="0"/>
              <a:t>Dan odprtih vrat</a:t>
            </a:r>
          </a:p>
          <a:p>
            <a:pPr algn="ctr"/>
            <a:endParaRPr lang="sl-SI" sz="2400" b="1" dirty="0" smtClean="0"/>
          </a:p>
          <a:p>
            <a:pPr algn="ctr"/>
            <a:r>
              <a:rPr lang="sl-SI" sz="2000" b="1" dirty="0" smtClean="0"/>
              <a:t>Predstavitev rešitev pred ocenjevalno komisijo.</a:t>
            </a:r>
          </a:p>
        </p:txBody>
      </p:sp>
    </p:spTree>
    <p:extLst>
      <p:ext uri="{BB962C8B-B14F-4D97-AF65-F5344CB8AC3E}">
        <p14:creationId xmlns:p14="http://schemas.microsoft.com/office/powerpoint/2010/main" val="43615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70" y="875016"/>
            <a:ext cx="3429473" cy="1406518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06432" y="2281534"/>
            <a:ext cx="42965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cs typeface="Arial" panose="020B0604020202020204" pitchFamily="34" charset="0"/>
              </a:rPr>
              <a:t>V okviru projekta ATS STEM so osmošolci OŠ Preska: </a:t>
            </a:r>
          </a:p>
          <a:p>
            <a:r>
              <a:rPr lang="sl-SI" sz="2400" dirty="0">
                <a:cs typeface="Arial" panose="020B0604020202020204" pitchFamily="34" charset="0"/>
              </a:rPr>
              <a:t>na STEM-področjih (naravoslovje, tehnika in tehnologija ter matematika),  povezanih s cilji trajnostnega razvoja,</a:t>
            </a:r>
            <a:r>
              <a:rPr lang="sl-SI" sz="2400" dirty="0"/>
              <a:t> </a:t>
            </a:r>
            <a:r>
              <a:rPr lang="sl-SI" sz="2400" dirty="0">
                <a:cs typeface="Arial" panose="020B0604020202020204" pitchFamily="34" charset="0"/>
              </a:rPr>
              <a:t>ob podpori IKT-orodij ter formativnega spremljanja</a:t>
            </a:r>
            <a:r>
              <a:rPr lang="sl-SI" sz="2400" dirty="0"/>
              <a:t> </a:t>
            </a:r>
            <a:r>
              <a:rPr lang="sl-SI" sz="2400" dirty="0">
                <a:cs typeface="Arial" panose="020B0604020202020204" pitchFamily="34" charset="0"/>
              </a:rPr>
              <a:t>razvijali in vrednotili veščini sodelovanja ter reševanja problemov.</a:t>
            </a:r>
          </a:p>
        </p:txBody>
      </p:sp>
      <p:sp>
        <p:nvSpPr>
          <p:cNvPr id="26" name="Pravokotnik 25"/>
          <p:cNvSpPr/>
          <p:nvPr/>
        </p:nvSpPr>
        <p:spPr>
          <a:xfrm>
            <a:off x="2528887" y="0"/>
            <a:ext cx="9087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800" dirty="0" smtClean="0"/>
              <a:t>Šolski projekt: Preska </a:t>
            </a:r>
            <a:r>
              <a:rPr lang="sl-SI" sz="4800" dirty="0"/>
              <a:t>rešuje </a:t>
            </a:r>
            <a:r>
              <a:rPr lang="sl-SI" sz="4800" dirty="0" smtClean="0"/>
              <a:t>izzive.</a:t>
            </a:r>
            <a:endParaRPr lang="sl-SI" sz="48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145" y="875016"/>
            <a:ext cx="7247289" cy="532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18" y="118470"/>
            <a:ext cx="9733364" cy="614686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797" y="200282"/>
            <a:ext cx="3784710" cy="49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2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175" y="155862"/>
            <a:ext cx="9244780" cy="614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4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1038578" y="102868"/>
            <a:ext cx="11428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smtClean="0">
                <a:solidFill>
                  <a:srgbClr val="FF0000"/>
                </a:solidFill>
              </a:rPr>
              <a:t>POVRATNE INFORMACIJE OCENJEVALNE KOMISIJE UČENCEM</a:t>
            </a:r>
            <a:endParaRPr lang="sl-SI" sz="3200" b="1" dirty="0">
              <a:solidFill>
                <a:srgbClr val="FF000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38" y="771600"/>
            <a:ext cx="10622100" cy="536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6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1038578" y="102868"/>
            <a:ext cx="11428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smtClean="0">
                <a:solidFill>
                  <a:srgbClr val="FF0000"/>
                </a:solidFill>
              </a:rPr>
              <a:t>POVRATNE INFORMACIJE UČENCEV NA PROJEKT</a:t>
            </a:r>
            <a:endParaRPr lang="sl-SI" sz="3200" b="1" dirty="0">
              <a:solidFill>
                <a:srgbClr val="FF0000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66" y="1005451"/>
            <a:ext cx="11123629" cy="436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1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1038578" y="102868"/>
            <a:ext cx="11428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smtClean="0">
                <a:solidFill>
                  <a:srgbClr val="FF0000"/>
                </a:solidFill>
              </a:rPr>
              <a:t>POVRATNE INFORMACIJE UČENCEV NA PROJEKT</a:t>
            </a:r>
            <a:endParaRPr lang="sl-SI" sz="3200" b="1" dirty="0">
              <a:solidFill>
                <a:srgbClr val="FF000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45" y="687643"/>
            <a:ext cx="11556293" cy="469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8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2427111" y="102868"/>
            <a:ext cx="11428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smtClean="0">
                <a:solidFill>
                  <a:srgbClr val="FF0000"/>
                </a:solidFill>
              </a:rPr>
              <a:t>MOŽNOSTI ZA IZBOLJŠAVE …</a:t>
            </a:r>
            <a:endParaRPr lang="sl-SI" sz="3200" b="1" dirty="0">
              <a:solidFill>
                <a:srgbClr val="FF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135468" y="687643"/>
            <a:ext cx="117291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l-SI" sz="3600" dirty="0" smtClean="0"/>
              <a:t>- Iskanje </a:t>
            </a:r>
            <a:r>
              <a:rPr lang="sl-SI" sz="3600" dirty="0"/>
              <a:t>informacij (kje, kam). Učenci bodo več časa namenili iskanju informacij glede na različne vire. </a:t>
            </a:r>
            <a:endParaRPr lang="sl-SI" sz="3600" dirty="0" smtClean="0"/>
          </a:p>
          <a:p>
            <a:pPr algn="just"/>
            <a:r>
              <a:rPr lang="sl-SI" sz="3600" dirty="0" smtClean="0"/>
              <a:t>-  Z </a:t>
            </a:r>
            <a:r>
              <a:rPr lang="sl-SI" sz="3600" dirty="0"/>
              <a:t>učenci sooblikujemo kriterije uspešnosti za „dober nastop in predstavitev“ (jasnost izražanja, nebranje z lista, nastopanje vseh članov skupine, …).</a:t>
            </a:r>
          </a:p>
          <a:p>
            <a:pPr algn="just"/>
            <a:r>
              <a:rPr lang="sl-SI" sz="3600" dirty="0" smtClean="0"/>
              <a:t>- Z </a:t>
            </a:r>
            <a:r>
              <a:rPr lang="sl-SI" sz="3600" dirty="0"/>
              <a:t>osmošolci se pred začetkom projekta pogovorimo, katera področja jih zanimajo.</a:t>
            </a:r>
          </a:p>
          <a:p>
            <a:pPr algn="just"/>
            <a:r>
              <a:rPr lang="sl-SI" sz="3600" dirty="0" smtClean="0"/>
              <a:t>- </a:t>
            </a:r>
            <a:r>
              <a:rPr lang="sl-SI" sz="3600" dirty="0" smtClean="0"/>
              <a:t>Rešitve/Izdelki naj </a:t>
            </a:r>
            <a:r>
              <a:rPr lang="sl-SI" sz="3600" dirty="0"/>
              <a:t>„zaživijo</a:t>
            </a:r>
            <a:r>
              <a:rPr lang="sl-SI" sz="3600" dirty="0" smtClean="0"/>
              <a:t>“.</a:t>
            </a: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344480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6189" y="3345699"/>
            <a:ext cx="2251691" cy="246727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3"/>
          <a:srcRect b="14878"/>
          <a:stretch/>
        </p:blipFill>
        <p:spPr>
          <a:xfrm>
            <a:off x="-598311" y="-80986"/>
            <a:ext cx="7484534" cy="6007653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847" y="304800"/>
            <a:ext cx="2769033" cy="134759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284" y="1870006"/>
            <a:ext cx="5620054" cy="114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6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767645" y="372534"/>
            <a:ext cx="1150337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0" dirty="0" smtClean="0"/>
              <a:t>HVALA</a:t>
            </a:r>
            <a:endParaRPr lang="sl-SI" sz="30000" dirty="0"/>
          </a:p>
        </p:txBody>
      </p:sp>
    </p:spTree>
    <p:extLst>
      <p:ext uri="{BB962C8B-B14F-4D97-AF65-F5344CB8AC3E}">
        <p14:creationId xmlns:p14="http://schemas.microsoft.com/office/powerpoint/2010/main" val="37194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0"/>
            <a:ext cx="2901244" cy="3525817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338667" y="3623732"/>
            <a:ext cx="112437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sl-SI" sz="2800" dirty="0" smtClean="0"/>
              <a:t>Učenci razvijajo veščine, pomembne za življenje (sodelovanje, reševanje problemov, komunikacija, kritično mišljenje, delo z viri, nastopanje, inovativnost,  …).</a:t>
            </a:r>
          </a:p>
          <a:p>
            <a:pPr marL="457200" indent="-457200">
              <a:buFontTx/>
              <a:buChar char="-"/>
            </a:pPr>
            <a:r>
              <a:rPr lang="sl-SI" sz="2800" dirty="0" smtClean="0"/>
              <a:t>Priložnost za učenčevo razmišljanje „izven okvirjev“.</a:t>
            </a:r>
          </a:p>
          <a:p>
            <a:pPr marL="457200" indent="-457200">
              <a:buFontTx/>
              <a:buChar char="-"/>
            </a:pPr>
            <a:r>
              <a:rPr lang="sl-SI" sz="2800" dirty="0" smtClean="0"/>
              <a:t>Krepitev (</a:t>
            </a:r>
            <a:r>
              <a:rPr lang="sl-SI" sz="2800" dirty="0" smtClean="0"/>
              <a:t>so)odgovornosti </a:t>
            </a:r>
            <a:r>
              <a:rPr lang="sl-SI" sz="2800" dirty="0" smtClean="0"/>
              <a:t>za </a:t>
            </a:r>
            <a:r>
              <a:rPr lang="sl-SI" sz="2800" dirty="0" smtClean="0"/>
              <a:t>sobivanje v </a:t>
            </a:r>
            <a:r>
              <a:rPr lang="sl-SI" sz="2800" dirty="0" smtClean="0"/>
              <a:t>„</a:t>
            </a:r>
            <a:r>
              <a:rPr lang="sl-SI" sz="2800" dirty="0" smtClean="0"/>
              <a:t>boljšem </a:t>
            </a:r>
            <a:r>
              <a:rPr lang="sl-SI" sz="2800" dirty="0" smtClean="0"/>
              <a:t>jutri“.</a:t>
            </a:r>
            <a:endParaRPr lang="sl-SI" sz="2800" dirty="0"/>
          </a:p>
        </p:txBody>
      </p:sp>
      <p:sp>
        <p:nvSpPr>
          <p:cNvPr id="7" name="Pravokotnik 6"/>
          <p:cNvSpPr/>
          <p:nvPr/>
        </p:nvSpPr>
        <p:spPr>
          <a:xfrm>
            <a:off x="4142846" y="1182467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4800" dirty="0"/>
              <a:t>Zakaj šolski projekt </a:t>
            </a:r>
          </a:p>
          <a:p>
            <a:r>
              <a:rPr lang="sl-SI" sz="4800" dirty="0"/>
              <a:t> - Preska rešuje izzive?</a:t>
            </a:r>
          </a:p>
        </p:txBody>
      </p:sp>
    </p:spTree>
    <p:extLst>
      <p:ext uri="{BB962C8B-B14F-4D97-AF65-F5344CB8AC3E}">
        <p14:creationId xmlns:p14="http://schemas.microsoft.com/office/powerpoint/2010/main" val="307014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677333" y="282222"/>
            <a:ext cx="1122115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	</a:t>
            </a:r>
            <a:r>
              <a:rPr lang="sl-SI" sz="5400" dirty="0" smtClean="0"/>
              <a:t>Šolski </a:t>
            </a:r>
            <a:r>
              <a:rPr lang="sl-SI" sz="5400" dirty="0"/>
              <a:t>projekt Preska rešuje izzive</a:t>
            </a:r>
          </a:p>
          <a:p>
            <a:endParaRPr lang="sl-SI" sz="2800" dirty="0"/>
          </a:p>
          <a:p>
            <a:r>
              <a:rPr lang="sl-SI" sz="2800" dirty="0" smtClean="0"/>
              <a:t>- 7 </a:t>
            </a:r>
            <a:r>
              <a:rPr lang="sl-SI" sz="2800" dirty="0"/>
              <a:t>mentorjev (učiteljev), 7 področij</a:t>
            </a:r>
            <a:r>
              <a:rPr lang="sl-SI" sz="2800" dirty="0" smtClean="0"/>
              <a:t>.</a:t>
            </a:r>
          </a:p>
          <a:p>
            <a:endParaRPr lang="sl-SI" sz="2800" dirty="0"/>
          </a:p>
          <a:p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172481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23" y="474513"/>
            <a:ext cx="5652252" cy="488482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468" y="85983"/>
            <a:ext cx="6035536" cy="460895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779" y="4798268"/>
            <a:ext cx="4946462" cy="1523510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146756" y="3516734"/>
            <a:ext cx="4131733" cy="2043289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4681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80622" y="203200"/>
            <a:ext cx="11819466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	</a:t>
            </a:r>
            <a:r>
              <a:rPr lang="sl-SI" sz="2800" dirty="0" smtClean="0"/>
              <a:t>	</a:t>
            </a:r>
            <a:r>
              <a:rPr lang="sl-SI" sz="5400" dirty="0" smtClean="0"/>
              <a:t>Šolski </a:t>
            </a:r>
            <a:r>
              <a:rPr lang="sl-SI" sz="5400" dirty="0"/>
              <a:t>projekt Preska rešuje </a:t>
            </a:r>
            <a:r>
              <a:rPr lang="sl-SI" sz="5400" dirty="0" smtClean="0"/>
              <a:t>izzive</a:t>
            </a:r>
          </a:p>
          <a:p>
            <a:endParaRPr lang="sl-SI" sz="2800" dirty="0"/>
          </a:p>
          <a:p>
            <a:r>
              <a:rPr lang="sl-SI" sz="2800" dirty="0" smtClean="0"/>
              <a:t>- 7 </a:t>
            </a:r>
            <a:r>
              <a:rPr lang="sl-SI" sz="2800" dirty="0"/>
              <a:t>mentorjev (učiteljev), 7 področij</a:t>
            </a:r>
            <a:r>
              <a:rPr lang="sl-SI" sz="2800" dirty="0" smtClean="0"/>
              <a:t>.</a:t>
            </a:r>
          </a:p>
          <a:p>
            <a:r>
              <a:rPr lang="sl-SI" sz="2800" dirty="0" smtClean="0"/>
              <a:t>- Vsak mentor je imel 10 učencev (3 skupine po trije/štirje učenci).</a:t>
            </a:r>
          </a:p>
          <a:p>
            <a:pPr algn="just"/>
            <a:r>
              <a:rPr lang="sl-SI" sz="2800" dirty="0" smtClean="0"/>
              <a:t>- Rešitev </a:t>
            </a:r>
            <a:r>
              <a:rPr lang="sl-SI" sz="2800" dirty="0"/>
              <a:t>problema vpliva na življenje v šoli in/ali v lokalni skupnosti ter je </a:t>
            </a:r>
            <a:r>
              <a:rPr lang="sl-SI" sz="2800" dirty="0" smtClean="0"/>
              <a:t>povezana </a:t>
            </a:r>
            <a:r>
              <a:rPr lang="sl-SI" sz="2800" dirty="0"/>
              <a:t>s </a:t>
            </a:r>
            <a:r>
              <a:rPr lang="sl-SI" sz="2800" dirty="0" smtClean="0"/>
              <a:t>cilji trajnostnega razvoja, </a:t>
            </a:r>
            <a:r>
              <a:rPr lang="sl-SI" sz="2800" dirty="0"/>
              <a:t>je konkretna (izdelek ali model rešitve problema</a:t>
            </a:r>
            <a:r>
              <a:rPr lang="sl-SI" sz="2800" dirty="0" smtClean="0"/>
              <a:t>).</a:t>
            </a:r>
            <a:endParaRPr lang="sl-SI" sz="2800" dirty="0"/>
          </a:p>
          <a:p>
            <a:pPr algn="just"/>
            <a:r>
              <a:rPr lang="sl-SI" sz="2800" dirty="0"/>
              <a:t>- </a:t>
            </a:r>
            <a:r>
              <a:rPr lang="sl-SI" sz="2800" dirty="0" smtClean="0"/>
              <a:t>Uporaba IKT- orodij.</a:t>
            </a:r>
            <a:endParaRPr lang="sl-SI" sz="2800" dirty="0"/>
          </a:p>
          <a:p>
            <a:pPr algn="just"/>
            <a:r>
              <a:rPr lang="sl-SI" sz="2800" dirty="0"/>
              <a:t>- </a:t>
            </a:r>
            <a:r>
              <a:rPr lang="sl-SI" sz="2800" dirty="0" smtClean="0"/>
              <a:t>Sodelovanje učencev z zunanjimi strokovnjaki </a:t>
            </a:r>
            <a:r>
              <a:rPr lang="sl-SI" sz="2800" dirty="0"/>
              <a:t>in ocenjevalci.</a:t>
            </a:r>
          </a:p>
          <a:p>
            <a:r>
              <a:rPr lang="sl-SI" sz="2800" dirty="0"/>
              <a:t>- </a:t>
            </a:r>
            <a:r>
              <a:rPr lang="sl-SI" sz="2800" dirty="0" smtClean="0"/>
              <a:t>1 razredna ura ter 6 </a:t>
            </a:r>
            <a:r>
              <a:rPr lang="sl-SI" sz="2800" dirty="0"/>
              <a:t>dni ob pouku (3 naravoslovni dnevi, 2 tehniška dneva in 1 kulturni dan).</a:t>
            </a:r>
          </a:p>
          <a:p>
            <a:endParaRPr lang="sl-SI" sz="2800" dirty="0"/>
          </a:p>
          <a:p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318370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3025422" y="301428"/>
            <a:ext cx="8726311" cy="461665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1 razredna ura – sooblikovanje kriterijev uspešnosti za sodelovanje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2"/>
          <a:srcRect l="2963" t="10380" r="55394" b="21039"/>
          <a:stretch/>
        </p:blipFill>
        <p:spPr>
          <a:xfrm>
            <a:off x="237067" y="1049868"/>
            <a:ext cx="4262684" cy="532835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751" y="1068623"/>
            <a:ext cx="4660148" cy="359208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142" y="1780273"/>
            <a:ext cx="2605933" cy="334719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3394" y="4804339"/>
            <a:ext cx="1099050" cy="1393917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481" y="4804339"/>
            <a:ext cx="1373030" cy="138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3646310" y="2025783"/>
            <a:ext cx="7274435" cy="4198388"/>
            <a:chOff x="3646310" y="2025783"/>
            <a:chExt cx="7274435" cy="4198388"/>
          </a:xfrm>
        </p:grpSpPr>
        <p:pic>
          <p:nvPicPr>
            <p:cNvPr id="2" name="Slika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46310" y="2025783"/>
              <a:ext cx="7274435" cy="4198388"/>
            </a:xfrm>
            <a:prstGeom prst="rect">
              <a:avLst/>
            </a:prstGeom>
          </p:spPr>
        </p:pic>
        <p:sp>
          <p:nvSpPr>
            <p:cNvPr id="3" name="Pravokotnik 2"/>
            <p:cNvSpPr/>
            <p:nvPr/>
          </p:nvSpPr>
          <p:spPr>
            <a:xfrm>
              <a:off x="9403644" y="2619022"/>
              <a:ext cx="1095023" cy="4176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6" name="PoljeZBesedilom 5"/>
          <p:cNvSpPr txBox="1"/>
          <p:nvPr/>
        </p:nvSpPr>
        <p:spPr>
          <a:xfrm>
            <a:off x="2901244" y="301428"/>
            <a:ext cx="8850489" cy="461665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1 razredna ura – sooblikovanje kriterijev uspešnosti za sodelovanje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/>
          <a:srcRect l="46013" t="9824" r="20082" b="20667"/>
          <a:stretch/>
        </p:blipFill>
        <p:spPr>
          <a:xfrm>
            <a:off x="-1" y="763092"/>
            <a:ext cx="3646311" cy="5673721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3358445" y="982144"/>
            <a:ext cx="8596488" cy="830997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1. NARAVOSLOVNI DAN – Oblikovanje kriterijev uspešnosti za reševanje problemov po oddelkih.</a:t>
            </a: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802" y="3183467"/>
            <a:ext cx="4141965" cy="304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7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3d6499c-a84d-4d49-82a2-af88d750687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5DD6FF8994924A91046684A356AC54" ma:contentTypeVersion="15" ma:contentTypeDescription="Create a new document." ma:contentTypeScope="" ma:versionID="f3deeba0095815f10104a1851aeed220">
  <xsd:schema xmlns:xsd="http://www.w3.org/2001/XMLSchema" xmlns:xs="http://www.w3.org/2001/XMLSchema" xmlns:p="http://schemas.microsoft.com/office/2006/metadata/properties" xmlns:ns3="83d6499c-a84d-4d49-82a2-af88d7506870" xmlns:ns4="50233e6d-0d9e-4c89-84bc-aa7c2bb910fb" targetNamespace="http://schemas.microsoft.com/office/2006/metadata/properties" ma:root="true" ma:fieldsID="eadb7cd1cf973ff1f1e9713970e3f923" ns3:_="" ns4:_="">
    <xsd:import namespace="83d6499c-a84d-4d49-82a2-af88d7506870"/>
    <xsd:import namespace="50233e6d-0d9e-4c89-84bc-aa7c2bb910f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Details" minOccurs="0"/>
                <xsd:element ref="ns4:SharingHintHash" minOccurs="0"/>
                <xsd:element ref="ns4:SharedWithUser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d6499c-a84d-4d49-82a2-af88d75068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233e6d-0d9e-4c89-84bc-aa7c2bb910fb" elementFormDefault="qualified">
    <xsd:import namespace="http://schemas.microsoft.com/office/2006/documentManagement/types"/>
    <xsd:import namespace="http://schemas.microsoft.com/office/infopath/2007/PartnerControls"/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200F94-7EE0-4429-9DA1-078B5BFCD2BC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50233e6d-0d9e-4c89-84bc-aa7c2bb910fb"/>
    <ds:schemaRef ds:uri="83d6499c-a84d-4d49-82a2-af88d7506870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F3E8E68-9832-4FC0-BA34-A0557C3B28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d6499c-a84d-4d49-82a2-af88d7506870"/>
    <ds:schemaRef ds:uri="50233e6d-0d9e-4c89-84bc-aa7c2bb910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DB10313-4B86-42FA-91CB-C231613840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600</Words>
  <Application>Microsoft Office PowerPoint</Application>
  <PresentationFormat>Širokozaslonsko</PresentationFormat>
  <Paragraphs>71</Paragraphs>
  <Slides>37</Slides>
  <Notes>2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Officeova tema</vt:lpstr>
      <vt:lpstr>Učenje za življenje  – Reševanje problemov, povezanih s cilji trajnostnega razvoja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Zavod RS za šolstvo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Primož Krašna</dc:creator>
  <cp:lastModifiedBy>Učitelji</cp:lastModifiedBy>
  <cp:revision>79</cp:revision>
  <dcterms:created xsi:type="dcterms:W3CDTF">2023-03-20T13:12:53Z</dcterms:created>
  <dcterms:modified xsi:type="dcterms:W3CDTF">2023-04-15T04:29:53Z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0x0101006D5DD6FF8994924A91046684A356AC54</vt:lpwstr>
  </property>
</Properties>
</file>