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86" r:id="rId6"/>
    <p:sldId id="267" r:id="rId7"/>
    <p:sldId id="257" r:id="rId8"/>
    <p:sldId id="258" r:id="rId9"/>
    <p:sldId id="290" r:id="rId10"/>
    <p:sldId id="291" r:id="rId11"/>
    <p:sldId id="272" r:id="rId12"/>
    <p:sldId id="293" r:id="rId13"/>
    <p:sldId id="259" r:id="rId14"/>
    <p:sldId id="261" r:id="rId15"/>
    <p:sldId id="263" r:id="rId16"/>
    <p:sldId id="264" r:id="rId17"/>
    <p:sldId id="265" r:id="rId18"/>
    <p:sldId id="306" r:id="rId19"/>
    <p:sldId id="298" r:id="rId20"/>
    <p:sldId id="268" r:id="rId2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6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14. 04. 2023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https://nova.bts.si/wp-content/uploads/2022/09/EKOLOSKE-ANALIZE-IN-MONITORING_vzorcenje_vode.pdf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85C22-8D31-405A-8B57-3B338D5259C8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6594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85C22-8D31-405A-8B57-3B338D5259C8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210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Kliknite, da uredite slog podnaslova matrice</a:t>
            </a:r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/>
              <a:t>Uredite slog naslova matrice</a:t>
            </a:r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ocmoc.e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cmoc.eu/" TargetMode="External"/><Relationship Id="rId2" Type="http://schemas.openxmlformats.org/officeDocument/2006/relationships/hyperlink" Target="https://www.zurnal24.si/slovenija/giposs-na-obvestilih-gursa-1030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pedia.org/wiki/Ljubljanica" TargetMode="External"/><Relationship Id="rId5" Type="http://schemas.openxmlformats.org/officeDocument/2006/relationships/hyperlink" Target="https://sl.wikipedia.org/wiki/Slika:Spomenik_Ivana_Cankarja_na_Vrhniki.jpg" TargetMode="External"/><Relationship Id="rId4" Type="http://schemas.openxmlformats.org/officeDocument/2006/relationships/hyperlink" Target="https://www.mikro-polo.s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Medpredmetni dan na Vrhniki; Vsebnost nitratov in nitritov v izviru reke Ljubljanice (Močilnik)</a:t>
            </a:r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mag. Nataša Pozderec Intihar</a:t>
            </a:r>
          </a:p>
          <a:p>
            <a:r>
              <a:rPr lang="sl-SI" dirty="0"/>
              <a:t>Osnovna šola Milana Šuštaršiča, Ljubljana</a:t>
            </a:r>
          </a:p>
        </p:txBody>
      </p:sp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D840E58-53FE-4DA0-BB8F-B66D0CA6D24A}"/>
              </a:ext>
            </a:extLst>
          </p:cNvPr>
          <p:cNvSpPr txBox="1"/>
          <p:nvPr/>
        </p:nvSpPr>
        <p:spPr>
          <a:xfrm>
            <a:off x="0" y="5599135"/>
            <a:ext cx="4374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Delovni zvezek, Noč raziskovalcev 2021, </a:t>
            </a:r>
            <a:r>
              <a:rPr lang="sl-SI" dirty="0">
                <a:hlinkClick r:id="rId2"/>
              </a:rPr>
              <a:t>www.nocmoc.eu</a:t>
            </a:r>
            <a:r>
              <a:rPr lang="sl-SI" dirty="0"/>
              <a:t>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A5F88EA-F7A3-49A5-986F-78FF71CE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167" y="117379"/>
            <a:ext cx="5286693" cy="624451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E88071C-904A-4A8E-873D-A34809C59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58" y="195377"/>
            <a:ext cx="4374471" cy="54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9348102-7C18-4510-B9A2-25B2E6B7C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796" y="0"/>
            <a:ext cx="5346589" cy="68580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4CEB3D4-5C45-4AAC-9976-6BCA576A3B6F}"/>
              </a:ext>
            </a:extLst>
          </p:cNvPr>
          <p:cNvSpPr txBox="1"/>
          <p:nvPr/>
        </p:nvSpPr>
        <p:spPr>
          <a:xfrm>
            <a:off x="82118" y="611404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http://mojaljubljanica.si/8-razred/</a:t>
            </a: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72D37E6A-32ED-4B02-BC37-54075ABC6EB4}"/>
              </a:ext>
            </a:extLst>
          </p:cNvPr>
          <p:cNvSpPr/>
          <p:nvPr/>
        </p:nvSpPr>
        <p:spPr>
          <a:xfrm>
            <a:off x="8649054" y="5579706"/>
            <a:ext cx="1035698" cy="90366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C0B3051-D2E2-4EFE-ACFA-8D4148EFB075}"/>
              </a:ext>
            </a:extLst>
          </p:cNvPr>
          <p:cNvSpPr txBox="1"/>
          <p:nvPr/>
        </p:nvSpPr>
        <p:spPr>
          <a:xfrm>
            <a:off x="9890449" y="5337110"/>
            <a:ext cx="143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TRBUHOVICA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562908AF-3470-4238-806F-65EF0F05551A}"/>
              </a:ext>
            </a:extLst>
          </p:cNvPr>
          <p:cNvSpPr/>
          <p:nvPr/>
        </p:nvSpPr>
        <p:spPr>
          <a:xfrm>
            <a:off x="7613356" y="4753245"/>
            <a:ext cx="1035698" cy="90366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EDDED06-A2CA-4C7B-AAE9-58DF6217F192}"/>
              </a:ext>
            </a:extLst>
          </p:cNvPr>
          <p:cNvSpPr txBox="1"/>
          <p:nvPr/>
        </p:nvSpPr>
        <p:spPr>
          <a:xfrm>
            <a:off x="8771490" y="473921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OBRH</a:t>
            </a: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888F686C-45DA-4C7F-8D79-91F14A5B99CA}"/>
              </a:ext>
            </a:extLst>
          </p:cNvPr>
          <p:cNvSpPr/>
          <p:nvPr/>
        </p:nvSpPr>
        <p:spPr>
          <a:xfrm>
            <a:off x="6545850" y="4003570"/>
            <a:ext cx="1330884" cy="110497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5136FDA-5FAF-440C-AFBF-49AEFA5A1CD9}"/>
              </a:ext>
            </a:extLst>
          </p:cNvPr>
          <p:cNvSpPr txBox="1"/>
          <p:nvPr/>
        </p:nvSpPr>
        <p:spPr>
          <a:xfrm>
            <a:off x="7211292" y="3634238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STRŽEN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CD3DF480-6D15-4AEE-81B0-ED85AE0A23B5}"/>
              </a:ext>
            </a:extLst>
          </p:cNvPr>
          <p:cNvSpPr/>
          <p:nvPr/>
        </p:nvSpPr>
        <p:spPr>
          <a:xfrm>
            <a:off x="5647941" y="2932647"/>
            <a:ext cx="897909" cy="92182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B849173-F07D-443A-9052-541A77FC2F63}"/>
              </a:ext>
            </a:extLst>
          </p:cNvPr>
          <p:cNvSpPr txBox="1"/>
          <p:nvPr/>
        </p:nvSpPr>
        <p:spPr>
          <a:xfrm>
            <a:off x="6404211" y="2680118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UNICA</a:t>
            </a: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0F5CC907-1D19-4C89-B934-C5087EBC1454}"/>
              </a:ext>
            </a:extLst>
          </p:cNvPr>
          <p:cNvSpPr/>
          <p:nvPr/>
        </p:nvSpPr>
        <p:spPr>
          <a:xfrm>
            <a:off x="4122594" y="3763364"/>
            <a:ext cx="2281617" cy="248961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078D49E8-5045-4ED7-AD45-82C502A7CEB1}"/>
              </a:ext>
            </a:extLst>
          </p:cNvPr>
          <p:cNvSpPr txBox="1"/>
          <p:nvPr/>
        </p:nvSpPr>
        <p:spPr>
          <a:xfrm>
            <a:off x="3502337" y="4307082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PIVKA</a:t>
            </a: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F3C49DF6-CED0-4FA4-88BE-85C0B216EFF1}"/>
              </a:ext>
            </a:extLst>
          </p:cNvPr>
          <p:cNvSpPr/>
          <p:nvPr/>
        </p:nvSpPr>
        <p:spPr>
          <a:xfrm>
            <a:off x="6120039" y="3625601"/>
            <a:ext cx="764711" cy="68812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DD5B98B2-64CE-42B9-8D8D-0E8ABE65625B}"/>
              </a:ext>
            </a:extLst>
          </p:cNvPr>
          <p:cNvSpPr txBox="1"/>
          <p:nvPr/>
        </p:nvSpPr>
        <p:spPr>
          <a:xfrm>
            <a:off x="6561437" y="328678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RAK</a:t>
            </a:r>
          </a:p>
        </p:txBody>
      </p:sp>
    </p:spTree>
    <p:extLst>
      <p:ext uri="{BB962C8B-B14F-4D97-AF65-F5344CB8AC3E}">
        <p14:creationId xmlns:p14="http://schemas.microsoft.com/office/powerpoint/2010/main" val="1198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63CC0F2-324C-4DB2-A540-7CE32B989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3" y="354564"/>
            <a:ext cx="10140401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2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AE5F0BE-A722-4DB8-BAD8-57D36732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17" y="401216"/>
            <a:ext cx="9740840" cy="563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3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32FBBE1-B291-4DC2-876B-C3084E1FB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67" y="0"/>
            <a:ext cx="7610323" cy="684526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11D9588-21BF-4BA5-BBE8-751BB177B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253" y="-1"/>
            <a:ext cx="7373528" cy="647622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60E14DD-F3B0-4EC9-BA61-EC8E2E92A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24" y="0"/>
            <a:ext cx="7088836" cy="64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6B1992-BC63-4D82-A149-3DFE0473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VREDNOTENJE REZULTATOV IN SKLEPI</a:t>
            </a:r>
          </a:p>
        </p:txBody>
      </p:sp>
      <p:graphicFrame>
        <p:nvGraphicFramePr>
          <p:cNvPr id="5" name="Označba mesta vsebine 4">
            <a:extLst>
              <a:ext uri="{FF2B5EF4-FFF2-40B4-BE49-F238E27FC236}">
                <a16:creationId xmlns:a16="http://schemas.microsoft.com/office/drawing/2014/main" id="{0581CAE4-EDDB-4FDE-B83F-04AA15997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713057"/>
              </p:ext>
            </p:extLst>
          </p:nvPr>
        </p:nvGraphicFramePr>
        <p:xfrm>
          <a:off x="155575" y="1491622"/>
          <a:ext cx="11227772" cy="4526623"/>
        </p:xfrm>
        <a:graphic>
          <a:graphicData uri="http://schemas.openxmlformats.org/drawingml/2006/table">
            <a:tbl>
              <a:tblPr/>
              <a:tblGrid>
                <a:gridCol w="2351845">
                  <a:extLst>
                    <a:ext uri="{9D8B030D-6E8A-4147-A177-3AD203B41FA5}">
                      <a16:colId xmlns:a16="http://schemas.microsoft.com/office/drawing/2014/main" val="2467020479"/>
                    </a:ext>
                  </a:extLst>
                </a:gridCol>
                <a:gridCol w="2849463">
                  <a:extLst>
                    <a:ext uri="{9D8B030D-6E8A-4147-A177-3AD203B41FA5}">
                      <a16:colId xmlns:a16="http://schemas.microsoft.com/office/drawing/2014/main" val="153930887"/>
                    </a:ext>
                  </a:extLst>
                </a:gridCol>
                <a:gridCol w="6026464">
                  <a:extLst>
                    <a:ext uri="{9D8B030D-6E8A-4147-A177-3AD203B41FA5}">
                      <a16:colId xmlns:a16="http://schemas.microsoft.com/office/drawing/2014/main" val="1171615877"/>
                    </a:ext>
                  </a:extLst>
                </a:gridCol>
              </a:tblGrid>
              <a:tr h="621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Trdota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KARBONATNA TRDOTA  (°d) 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l-SI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483249"/>
                  </a:ext>
                </a:extLst>
              </a:tr>
              <a:tr h="6175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Skupna alkalnost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[mg/l]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671389"/>
                  </a:ext>
                </a:extLst>
              </a:tr>
              <a:tr h="613986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Spojine dušika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NITRITNI IONI V VODI [mg/l]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157052"/>
                  </a:ext>
                </a:extLst>
              </a:tr>
              <a:tr h="1137347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NITRATNI IONI V VODI [mg/l]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584599"/>
                  </a:ext>
                </a:extLst>
              </a:tr>
              <a:tr h="8018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Kislo – bazične  lastnosti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 vrednost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103365"/>
                  </a:ext>
                </a:extLst>
              </a:tr>
              <a:tr h="7339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Preostali klor</a:t>
                      </a:r>
                      <a:endParaRPr lang="sl-SI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[mg/l]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344365"/>
                  </a:ext>
                </a:extLst>
              </a:tr>
            </a:tbl>
          </a:graphicData>
        </a:graphic>
      </p:graphicFrame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7B7509F-1935-4339-A5E2-B318E1537722}"/>
              </a:ext>
            </a:extLst>
          </p:cNvPr>
          <p:cNvSpPr txBox="1"/>
          <p:nvPr/>
        </p:nvSpPr>
        <p:spPr>
          <a:xfrm>
            <a:off x="5312420" y="1446455"/>
            <a:ext cx="49423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TRDA VODA, prevladuje v osrednji Sloveniji, saj teče po karbonatnih kamninah.</a:t>
            </a:r>
            <a:endParaRPr lang="sl-SI" sz="20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36653591-27B9-4439-9747-19AF3C4D40E5}"/>
              </a:ext>
            </a:extLst>
          </p:cNvPr>
          <p:cNvSpPr txBox="1"/>
          <p:nvPr/>
        </p:nvSpPr>
        <p:spPr>
          <a:xfrm>
            <a:off x="5328423" y="2236948"/>
            <a:ext cx="405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0070C0"/>
                </a:solidFill>
              </a:rPr>
              <a:t>Je ustrezna, saj ne presega 240 mg/l.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A982DB5D-2F44-4E8C-9E6B-49394A31E724}"/>
              </a:ext>
            </a:extLst>
          </p:cNvPr>
          <p:cNvSpPr txBox="1"/>
          <p:nvPr/>
        </p:nvSpPr>
        <p:spPr>
          <a:xfrm>
            <a:off x="5328423" y="2826953"/>
            <a:ext cx="5935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0070C0"/>
                </a:solidFill>
              </a:rPr>
              <a:t>Ni presežena, mejna vrednost za pitno vodo je 1,0 mg/l.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268303E-2980-4824-AB0C-ECAD5274AF85}"/>
              </a:ext>
            </a:extLst>
          </p:cNvPr>
          <p:cNvSpPr txBox="1"/>
          <p:nvPr/>
        </p:nvSpPr>
        <p:spPr>
          <a:xfrm>
            <a:off x="5312420" y="3378097"/>
            <a:ext cx="6247801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0070C0"/>
                </a:solidFill>
              </a:rPr>
              <a:t>PRESEŽENA NARAVNA VREDNOST, saj je naravna vrednost </a:t>
            </a:r>
          </a:p>
          <a:p>
            <a:r>
              <a:rPr lang="sl-SI" sz="2000" dirty="0">
                <a:solidFill>
                  <a:srgbClr val="0070C0"/>
                </a:solidFill>
              </a:rPr>
              <a:t>podzemnih rek 3,8 mg/l, NI PRESEŽENA priporočena </a:t>
            </a:r>
          </a:p>
          <a:p>
            <a:r>
              <a:rPr lang="sl-SI" sz="2000" dirty="0">
                <a:solidFill>
                  <a:srgbClr val="0070C0"/>
                </a:solidFill>
              </a:rPr>
              <a:t>vrednost za pitno vodo, ki pa je 25 mg/l.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0307C2E-FAEB-491C-B218-FB94E2BD2EC4}"/>
              </a:ext>
            </a:extLst>
          </p:cNvPr>
          <p:cNvSpPr txBox="1"/>
          <p:nvPr/>
        </p:nvSpPr>
        <p:spPr>
          <a:xfrm>
            <a:off x="5328423" y="4520191"/>
            <a:ext cx="6155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0070C0"/>
                </a:solidFill>
              </a:rPr>
              <a:t>Je ustrezna, rahlo bazična, optimalna vrednost je 7,2 -7,8,</a:t>
            </a:r>
          </a:p>
          <a:p>
            <a:r>
              <a:rPr lang="sl-SI" sz="2000" dirty="0">
                <a:solidFill>
                  <a:srgbClr val="0070C0"/>
                </a:solidFill>
              </a:rPr>
              <a:t>priporočena vrednost za pitno vodo je 6,5 – 8,5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366D2F51-4DD2-4650-ACEC-6206439C3E26}"/>
              </a:ext>
            </a:extLst>
          </p:cNvPr>
          <p:cNvSpPr txBox="1"/>
          <p:nvPr/>
        </p:nvSpPr>
        <p:spPr>
          <a:xfrm>
            <a:off x="5362438" y="5310359"/>
            <a:ext cx="5867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0070C0"/>
                </a:solidFill>
              </a:rPr>
              <a:t>Ni presežena vrednost, </a:t>
            </a:r>
          </a:p>
          <a:p>
            <a:r>
              <a:rPr lang="sl-SI" sz="2000" dirty="0">
                <a:solidFill>
                  <a:srgbClr val="0070C0"/>
                </a:solidFill>
              </a:rPr>
              <a:t>naravno ozadje klorida v podzemnih vodah je 1,7 mg/l </a:t>
            </a:r>
          </a:p>
        </p:txBody>
      </p:sp>
      <p:sp>
        <p:nvSpPr>
          <p:cNvPr id="15" name="Pravokotnik: zaokroženi vogali 14">
            <a:extLst>
              <a:ext uri="{FF2B5EF4-FFF2-40B4-BE49-F238E27FC236}">
                <a16:creationId xmlns:a16="http://schemas.microsoft.com/office/drawing/2014/main" id="{2106503D-3300-4EB5-8CE6-AAA0390337D3}"/>
              </a:ext>
            </a:extLst>
          </p:cNvPr>
          <p:cNvSpPr/>
          <p:nvPr/>
        </p:nvSpPr>
        <p:spPr>
          <a:xfrm>
            <a:off x="962315" y="1181101"/>
            <a:ext cx="9481457" cy="4850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/>
              <a:t>Koncentracije nad naravno mejo so posledica kmetijske dejavnosti. V reki se snovi koncentrirajo, saj jih voda spira iz tal in zraka ter jih tako kopiči v samem toku reke, ki jih odnaša na svoji poti.</a:t>
            </a:r>
          </a:p>
          <a:p>
            <a:pPr algn="ctr"/>
            <a:r>
              <a:rPr lang="sl-SI" sz="2800" dirty="0"/>
              <a:t>Presežena naravna vrednost nitratov v izviru Močilnik, je posledica tega, da je Ljubljanica reka ponikalnica, katero porečje predstavlja kar 1/10 ozemlja Slovenije. </a:t>
            </a:r>
          </a:p>
        </p:txBody>
      </p:sp>
    </p:spTree>
    <p:extLst>
      <p:ext uri="{BB962C8B-B14F-4D97-AF65-F5344CB8AC3E}">
        <p14:creationId xmlns:p14="http://schemas.microsoft.com/office/powerpoint/2010/main" val="19050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  <p:bldP spid="12" grpId="0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id="{15397830-4326-4282-8401-DEB92F5A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Teči torej. Preprosto kot reka.</a:t>
            </a:r>
            <a:br>
              <a:rPr lang="sl-SI" dirty="0"/>
            </a:br>
            <a:r>
              <a:rPr lang="sl-SI" dirty="0"/>
              <a:t>Od izvira pa do izliva.</a:t>
            </a:r>
            <a:br>
              <a:rPr lang="sl-SI" dirty="0"/>
            </a:br>
            <a:r>
              <a:rPr lang="sl-SI" dirty="0"/>
              <a:t>In ne pozabiti, kako so lepa naročja vrb,</a:t>
            </a:r>
            <a:br>
              <a:rPr lang="sl-SI" dirty="0"/>
            </a:br>
            <a:r>
              <a:rPr lang="sl-SI" dirty="0"/>
              <a:t>kamor skriva pesmice veter,</a:t>
            </a:r>
            <a:br>
              <a:rPr lang="sl-SI" dirty="0"/>
            </a:br>
            <a:r>
              <a:rPr lang="sl-SI" dirty="0"/>
              <a:t>in obzorja nedosegljiva.</a:t>
            </a:r>
            <a:br>
              <a:rPr lang="sl-SI" dirty="0"/>
            </a:br>
            <a:endParaRPr lang="sl-SI" dirty="0"/>
          </a:p>
        </p:txBody>
      </p:sp>
      <p:sp>
        <p:nvSpPr>
          <p:cNvPr id="10" name="Označba mesta besedila 9">
            <a:extLst>
              <a:ext uri="{FF2B5EF4-FFF2-40B4-BE49-F238E27FC236}">
                <a16:creationId xmlns:a16="http://schemas.microsoft.com/office/drawing/2014/main" id="{55EBF0F2-F7E1-4E23-86EE-81220E63F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Tone Pavček (Pesem o reki)</a:t>
            </a:r>
          </a:p>
        </p:txBody>
      </p:sp>
    </p:spTree>
    <p:extLst>
      <p:ext uri="{BB962C8B-B14F-4D97-AF65-F5344CB8AC3E}">
        <p14:creationId xmlns:p14="http://schemas.microsoft.com/office/powerpoint/2010/main" val="900812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934982-7342-4A7F-B0CD-252A873C8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9B39494-7ABF-4C67-A47D-157B41C28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>
              <a:hlinkClick r:id="rId2"/>
            </a:endParaRPr>
          </a:p>
          <a:p>
            <a:r>
              <a:rPr lang="sl-SI" dirty="0">
                <a:hlinkClick r:id="rId3"/>
              </a:rPr>
              <a:t>https://www.nocmoc.eu</a:t>
            </a:r>
            <a:endParaRPr lang="sl-SI" dirty="0"/>
          </a:p>
          <a:p>
            <a:r>
              <a:rPr lang="sl-SI" dirty="0">
                <a:hlinkClick r:id="rId4"/>
              </a:rPr>
              <a:t>https://www.mikro-polo.si</a:t>
            </a:r>
            <a:r>
              <a:rPr lang="sl-SI" dirty="0"/>
              <a:t> </a:t>
            </a:r>
          </a:p>
          <a:p>
            <a:r>
              <a:rPr lang="sl-SI" dirty="0"/>
              <a:t>http://mojaljubljanica.si/8-razred/</a:t>
            </a:r>
          </a:p>
          <a:p>
            <a:r>
              <a:rPr lang="sl-SI" dirty="0">
                <a:hlinkClick r:id="rId5"/>
              </a:rPr>
              <a:t>https://sl.wikipedia.org/wiki/Slika:Spomenik_Ivana_Cankarja_na_Vrhniki.jpg</a:t>
            </a:r>
            <a:endParaRPr lang="sl-SI" dirty="0"/>
          </a:p>
          <a:p>
            <a:r>
              <a:rPr lang="sl-SI" dirty="0">
                <a:hlinkClick r:id="rId6"/>
              </a:rPr>
              <a:t>https://sl.wikipedia.org/wiki/Ljubljanica</a:t>
            </a:r>
            <a:endParaRPr lang="sl-SI" dirty="0"/>
          </a:p>
          <a:p>
            <a:r>
              <a:rPr lang="sl-SI" dirty="0"/>
              <a:t>https://www.btc.si/o-druzbi/</a:t>
            </a:r>
          </a:p>
          <a:p>
            <a:r>
              <a:rPr lang="sl-SI" dirty="0">
                <a:hlinkClick r:id="rId2"/>
              </a:rPr>
              <a:t>https://www.zurnal24.si/slovenija/giposs-na-obvestilih-gursa-103010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3690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145DB2D-ECF7-487E-BA78-7C84809EE555}"/>
              </a:ext>
            </a:extLst>
          </p:cNvPr>
          <p:cNvSpPr txBox="1"/>
          <p:nvPr/>
        </p:nvSpPr>
        <p:spPr>
          <a:xfrm>
            <a:off x="83370" y="5552355"/>
            <a:ext cx="73268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/>
              <a:t>https://sl.wikipedia.org/wiki/Slika:Spomenik_Ivana_Cankarja_na_Vrhniki.jpg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61F728B-9A3D-4474-9913-D72516D39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3" y="1143410"/>
            <a:ext cx="5761167" cy="430751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C5FE494-53AE-4A2D-B915-DF415CD8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1376"/>
            <a:ext cx="4860569" cy="523797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36FCDB9-D3FC-48F9-BFBB-E78C0C2BE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1" y="1823534"/>
            <a:ext cx="6012630" cy="4008420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1F4714A7-CE22-4AA5-8E91-284BEC7A590E}"/>
              </a:ext>
            </a:extLst>
          </p:cNvPr>
          <p:cNvSpPr txBox="1"/>
          <p:nvPr/>
        </p:nvSpPr>
        <p:spPr>
          <a:xfrm>
            <a:off x="1867255" y="5792285"/>
            <a:ext cx="3954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/>
              <a:t>https://sl.wikipedia.org/wiki/Ljubljanica</a:t>
            </a:r>
          </a:p>
        </p:txBody>
      </p:sp>
    </p:spTree>
    <p:extLst>
      <p:ext uri="{BB962C8B-B14F-4D97-AF65-F5344CB8AC3E}">
        <p14:creationId xmlns:p14="http://schemas.microsoft.com/office/powerpoint/2010/main" val="81644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9DA9493-6F5F-4E62-AEC6-3F5BF021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8" y="1417341"/>
            <a:ext cx="6568078" cy="439753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5D5A146-70C6-40D0-80B8-7150658FE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359" y="555687"/>
            <a:ext cx="4679180" cy="467918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2456A07-E4B1-4861-B86B-BEBD68D68244}"/>
              </a:ext>
            </a:extLst>
          </p:cNvPr>
          <p:cNvSpPr txBox="1"/>
          <p:nvPr/>
        </p:nvSpPr>
        <p:spPr>
          <a:xfrm>
            <a:off x="8214064" y="5234867"/>
            <a:ext cx="30487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/>
              <a:t>https://www.btc.si/o-druzbi/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BF9AE2C-1760-43EB-AB02-5566701CC02D}"/>
              </a:ext>
            </a:extLst>
          </p:cNvPr>
          <p:cNvSpPr txBox="1"/>
          <p:nvPr/>
        </p:nvSpPr>
        <p:spPr>
          <a:xfrm>
            <a:off x="1269918" y="5814874"/>
            <a:ext cx="4518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/>
              <a:t>https://www.zurnal24.si/slovenija/giposs-na-obvestilih-gursa-103010 </a:t>
            </a:r>
          </a:p>
        </p:txBody>
      </p:sp>
    </p:spTree>
    <p:extLst>
      <p:ext uri="{BB962C8B-B14F-4D97-AF65-F5344CB8AC3E}">
        <p14:creationId xmlns:p14="http://schemas.microsoft.com/office/powerpoint/2010/main" val="31556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Glavni namen izvedbe dneva dejavnosti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Medpredmetna povezava – kemija, fizika, geografija, slovenščina, biologija in zgodovina.</a:t>
            </a:r>
          </a:p>
          <a:p>
            <a:r>
              <a:rPr lang="sl-SI" dirty="0"/>
              <a:t>Delo v skupinah in sodelovanje ter razdelitev nalog znotraj skupine.</a:t>
            </a:r>
          </a:p>
          <a:p>
            <a:r>
              <a:rPr lang="sl-SI" dirty="0"/>
              <a:t>Eksperimentalno delo na terenu.</a:t>
            </a:r>
          </a:p>
          <a:p>
            <a:r>
              <a:rPr lang="sl-SI" dirty="0"/>
              <a:t>Učenci spoznavajo različne preproste tehnike fizikalno kemijske analize vode.</a:t>
            </a:r>
          </a:p>
          <a:p>
            <a:r>
              <a:rPr lang="sl-SI" dirty="0"/>
              <a:t>Interpretirajo rezultate analize vode, ki pokažejo, da voda na izviru Močilnik vsebuje preseženo količino naravno prisotnih nitratov in ugotavljajo vzroke za preseženo količino kemijskih parametrov v vodi.</a:t>
            </a:r>
          </a:p>
          <a:p>
            <a:r>
              <a:rPr lang="sl-SI" dirty="0"/>
              <a:t>Opazujejo biotsko pestrost gozdne podrasti v spomladanskem času.</a:t>
            </a:r>
          </a:p>
          <a:p>
            <a:r>
              <a:rPr lang="sl-SI" dirty="0"/>
              <a:t>Spoznajo porečje Ljubljanice.</a:t>
            </a:r>
          </a:p>
          <a:p>
            <a:r>
              <a:rPr lang="sl-SI" dirty="0"/>
              <a:t>Spoznavajo poezijo, ki opisuje reke in slovenske umetnike, ki so jih reke navdihovale.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5029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44448F-75F4-4B22-ADDA-C81ECCB4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Cilji in učni načrt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F653FE4-64F2-4027-9E61-61BAF057D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Učenci si privzgajajo spoštljiv odnos do okolja in narave,</a:t>
            </a:r>
          </a:p>
          <a:p>
            <a:r>
              <a:rPr lang="sl-SI" dirty="0"/>
              <a:t>po navodilih izvedejo poskuse ter ustrezno zabeležijo meritve,</a:t>
            </a:r>
          </a:p>
          <a:p>
            <a:r>
              <a:rPr lang="sl-SI" dirty="0"/>
              <a:t>uporabijo termometer za merjenje temperature ter izmerijo in zapišejo temperaturo v Celzijevih stopinjah,</a:t>
            </a:r>
          </a:p>
          <a:p>
            <a:r>
              <a:rPr lang="sl-SI" dirty="0"/>
              <a:t>uporablja pH-lestvico kot merilo za oceno kislosti oziroma bazičnosti vodnih raztopin,</a:t>
            </a:r>
          </a:p>
          <a:p>
            <a:r>
              <a:rPr lang="sl-SI" dirty="0"/>
              <a:t>razumejo pojem trdota vode,</a:t>
            </a:r>
          </a:p>
          <a:p>
            <a:r>
              <a:rPr lang="sl-SI" dirty="0"/>
              <a:t>razvijajo naravoslovne postopke in kritično mišljenje,</a:t>
            </a:r>
          </a:p>
          <a:p>
            <a:r>
              <a:rPr lang="sl-SI" dirty="0"/>
              <a:t>presojajo zanesljivosti pridobljenih rezultatov,</a:t>
            </a:r>
          </a:p>
          <a:p>
            <a:r>
              <a:rPr lang="sl-SI" dirty="0"/>
              <a:t>analizirajo vplive in posledice gnojenja v kmetijstvu ter uporabe pesticidov (npr. herbicidi, insekticidi) na onesnaženje podzemnih voda, </a:t>
            </a:r>
          </a:p>
          <a:p>
            <a:r>
              <a:rPr lang="sl-SI" dirty="0"/>
              <a:t>ob slikovnem gradivu opišejo značilnosti vodovja </a:t>
            </a:r>
            <a:r>
              <a:rPr lang="sl-SI" dirty="0" err="1"/>
              <a:t>dinarskokraških</a:t>
            </a:r>
            <a:r>
              <a:rPr lang="sl-SI" dirty="0"/>
              <a:t> pokrajin Slovenije, porečje Ljubljanice.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1432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E58A34-8FB9-419A-83D6-51280F38E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88" y="395932"/>
            <a:ext cx="10125755" cy="56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8CD3EFCF-D1A2-48EA-BE45-7E8E5275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87" y="419878"/>
            <a:ext cx="4430000" cy="574491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DE742EC-6CE5-4C3A-9F6E-586CFEC6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053" y="116281"/>
            <a:ext cx="5492769" cy="604850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80CDE88-5ACA-4348-B34A-D5033F39C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04" y="188292"/>
            <a:ext cx="10834881" cy="608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5669D0-8E55-43BB-A24D-D0D25AFB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Odvzemno mesto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9DC6227-2DC0-47CF-B1CE-ADFC4400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637" y="0"/>
            <a:ext cx="4254468" cy="638706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BECF6E0-4B65-4FE9-A150-1D01873A4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615556"/>
            <a:ext cx="675322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6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12ED8B9-EE62-46CD-8AEA-9153FB42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320260"/>
            <a:ext cx="3580913" cy="580791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91AE720-96D1-4F6D-83F5-ECF1A74ED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90" y="1184989"/>
            <a:ext cx="7280597" cy="40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6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00F94-7EE0-4429-9DA1-078B5BFCD2BC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50233e6d-0d9e-4c89-84bc-aa7c2bb910fb"/>
    <ds:schemaRef ds:uri="83d6499c-a84d-4d49-82a2-af88d750687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690</Words>
  <Application>Microsoft Office PowerPoint</Application>
  <PresentationFormat>Širokozaslonsko</PresentationFormat>
  <Paragraphs>80</Paragraphs>
  <Slides>17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Officeova tema</vt:lpstr>
      <vt:lpstr>Medpredmetni dan na Vrhniki; Vsebnost nitratov in nitritov v izviru reke Ljubljanice (Močilnik)</vt:lpstr>
      <vt:lpstr>PowerPointova predstavitev</vt:lpstr>
      <vt:lpstr>PowerPointova predstavitev</vt:lpstr>
      <vt:lpstr>Glavni namen izvedbe dneva dejavnosti </vt:lpstr>
      <vt:lpstr>Cilji in učni načrt</vt:lpstr>
      <vt:lpstr>PowerPointova predstavitev</vt:lpstr>
      <vt:lpstr>PowerPointova predstavitev</vt:lpstr>
      <vt:lpstr>Odvzemno mesto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VREDNOTENJE REZULTATOV IN SKLEPI</vt:lpstr>
      <vt:lpstr>Teči torej. Preprosto kot reka. Od izvira pa do izliva. In ne pozabiti, kako so lepa naročja vrb, kamor skriva pesmice veter, in obzorja nedosegljiva. </vt:lpstr>
      <vt:lpstr>Viri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Nataša Pozderec Intihar</cp:lastModifiedBy>
  <cp:revision>115</cp:revision>
  <dcterms:created xsi:type="dcterms:W3CDTF">2023-03-20T13:12:53Z</dcterms:created>
  <dcterms:modified xsi:type="dcterms:W3CDTF">2023-04-14T21:53:19Z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