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65" r:id="rId8"/>
    <p:sldId id="266" r:id="rId9"/>
    <p:sldId id="267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165100" y="2336799"/>
            <a:ext cx="8083551" cy="20689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sl-SI" sz="36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Vodna šola in vrtec spodbujata pitje vode iz pipe </a:t>
            </a:r>
            <a:br>
              <a:rPr lang="sl-SI" sz="36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</a:br>
            <a:r>
              <a:rPr lang="sl-SI" sz="3600" b="1" i="0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in zmanjševanje uporabe plastike</a:t>
            </a:r>
            <a:endParaRPr lang="sl-SI" sz="3600" b="1" dirty="0">
              <a:solidFill>
                <a:srgbClr val="002060"/>
              </a:solidFill>
            </a:endParaRPr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Martina Bratuž, OŠ Milojke Štrukelj in Tanja Bordon, Celostno izobraževanje o prehrani</a:t>
            </a:r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150" y="-128653"/>
            <a:ext cx="11880850" cy="1028700"/>
          </a:xfrm>
        </p:spPr>
        <p:txBody>
          <a:bodyPr/>
          <a:lstStyle/>
          <a:p>
            <a:r>
              <a:rPr lang="sl-SI" b="1" dirty="0">
                <a:solidFill>
                  <a:srgbClr val="0095C8"/>
                </a:solidFill>
              </a:rPr>
              <a:t>Zakaj Vodne šole in vrtci?  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12475" y="1046164"/>
            <a:ext cx="9823949" cy="5280024"/>
          </a:xfrm>
        </p:spPr>
        <p:txBody>
          <a:bodyPr>
            <a:normAutofit fontScale="92500" lnSpcReduction="10000"/>
          </a:bodyPr>
          <a:lstStyle/>
          <a:p>
            <a:r>
              <a:rPr lang="sl-SI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Celoletni projekt z izobraževalnimi srečanji, ki se začne septembra, vključuje mentorja šole</a:t>
            </a:r>
          </a:p>
          <a:p>
            <a:pPr marL="0" indent="0">
              <a:buNone/>
            </a:pPr>
            <a:endParaRPr lang="sl-SI" sz="900" i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l-SI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boste z izredno  majhno spremembo, z rednim pitjem vode iz pipe, naredili ogromno za zdravje otrok in za okolje, ker zmanjšamo rabo plastike.</a:t>
            </a:r>
          </a:p>
          <a:p>
            <a:pPr marL="0" indent="0">
              <a:buNone/>
            </a:pPr>
            <a:endParaRPr lang="sl-SI" sz="900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Vodne šole so se začele na Dunaju, so večkrat nagrajen projekt, v Slovenijo so prišle kot </a:t>
            </a:r>
            <a:r>
              <a:rPr lang="sl-SI" i="1" dirty="0" err="1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sl-SI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+ projekt, prenos inovacije. </a:t>
            </a:r>
          </a:p>
          <a:p>
            <a:pPr marL="0" indent="0">
              <a:buNone/>
            </a:pPr>
            <a:endParaRPr lang="sl-SI" sz="900" i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Bistvena razlika med šolami, kjer otroke spodbujate k pitju je, da tu učitelji ne samo spodbujajo, ampak redno pijejo skupaj z otroci v vodnih odmorih in so zgled. 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Kar nam je dragoceno, varujemo. Otroci spoznavajo kako dragocena je voda za naravo, za zdravje, skozi zgodovino kraja, kot navdih v umetnosti – brez vode res ni življenja :)) celoletno vodno potovanje zaključijo s praznikom vode, kamor povabijo tudi ostale - z Vodnim dnem.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>
              <a:solidFill>
                <a:srgbClr val="0095C8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C9AAAAD-7B8A-41E9-8BCE-4EB3F7CC4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t="14493" r="29130" b="12292"/>
          <a:stretch/>
        </p:blipFill>
        <p:spPr>
          <a:xfrm>
            <a:off x="304802" y="1343814"/>
            <a:ext cx="1845674" cy="22778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1E7B3EA-A460-46DF-B76A-9B32E379F4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r="9170"/>
          <a:stretch/>
        </p:blipFill>
        <p:spPr>
          <a:xfrm>
            <a:off x="242802" y="3784367"/>
            <a:ext cx="1969673" cy="24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4AD324-0F52-444E-9E75-75FA7B1E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556592"/>
            <a:ext cx="11880850" cy="576959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l-SI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Nekaj rezultatov sodelujočih šol: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Otroci radi sodelujejo, št. otrok, ki prinašajo sladke pijače v šolo, se zmanjša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Tudi </a:t>
            </a:r>
            <a:r>
              <a:rPr lang="sl-SI" sz="2400" b="1" u="sng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ostali družinski člani popijejo več vode iz pipe</a:t>
            </a:r>
            <a:r>
              <a:rPr lang="sl-SI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</a:pPr>
            <a:r>
              <a:rPr lang="sl-SI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Prijetno so presenetili tudi </a:t>
            </a:r>
            <a:r>
              <a:rPr lang="sl-SI" sz="2400" u="sng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zelo pozitivni odzivi staršev</a:t>
            </a:r>
            <a:r>
              <a:rPr lang="sl-SI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, saj so podprli vključenost šole v projekt, ki otroke tudi </a:t>
            </a:r>
            <a:r>
              <a:rPr lang="sl-SI" sz="2400" dirty="0" err="1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okoljsko</a:t>
            </a:r>
            <a:r>
              <a:rPr lang="sl-SI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ozavešča in dejali da si želijo nadaljevanja.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Otroci pa se med ostalim </a:t>
            </a:r>
            <a:r>
              <a:rPr lang="sl-SI" sz="2400" b="1" u="sng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bolj zavedajo tudi problema onesnaženja okolja s plastiko.  </a:t>
            </a:r>
            <a:endParaRPr lang="sl-SI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3505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345ADE2A-0A22-7FE3-E883-B8A5E248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057564"/>
          </a:xfrm>
        </p:spPr>
        <p:txBody>
          <a:bodyPr/>
          <a:lstStyle/>
          <a:p>
            <a:r>
              <a:rPr lang="sl-SI" sz="3200" dirty="0">
                <a:solidFill>
                  <a:srgbClr val="92D050"/>
                </a:solidFill>
                <a:latin typeface="+mn-lt"/>
              </a:rPr>
              <a:t>Začetki na OŠ Milojke Štrukelj Nova Gorica </a:t>
            </a:r>
            <a:endParaRPr lang="sl-SI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8" name="Označba mesta besedila 7">
            <a:extLst>
              <a:ext uri="{FF2B5EF4-FFF2-40B4-BE49-F238E27FC236}">
                <a16:creationId xmlns:a16="http://schemas.microsoft.com/office/drawing/2014/main" id="{6C8754A3-525D-2D64-1D3B-787F7199B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574" y="1393040"/>
            <a:ext cx="5727989" cy="4963310"/>
          </a:xfrm>
        </p:spPr>
        <p:txBody>
          <a:bodyPr>
            <a:normAutofit/>
          </a:bodyPr>
          <a:lstStyle/>
          <a:p>
            <a:r>
              <a:rPr lang="sl-SI" sz="2000" b="1" dirty="0"/>
              <a:t>2020/21- Pirati plastike onesnaževanje voda s plastiko</a:t>
            </a:r>
          </a:p>
          <a:p>
            <a:r>
              <a:rPr lang="sl-SI" sz="2000" b="1" dirty="0"/>
              <a:t>Velika poraba plastičnih lončkov zaradi prenove kuhinje (do 15.000/mesec)</a:t>
            </a:r>
          </a:p>
          <a:p>
            <a:r>
              <a:rPr lang="sl-SI" sz="2000" b="1" dirty="0"/>
              <a:t>2021/22- Ideja! Postanimo Voda šola</a:t>
            </a:r>
          </a:p>
          <a:p>
            <a:pPr marL="342900" indent="-342900">
              <a:buClr>
                <a:srgbClr val="0095C8"/>
              </a:buClr>
              <a:buFont typeface="Wingdings" panose="05000000000000000000" pitchFamily="2" charset="2"/>
              <a:buChar char="ü"/>
            </a:pPr>
            <a:r>
              <a:rPr lang="sl-SI" sz="2000" b="1" dirty="0"/>
              <a:t> predstavitev kolektivu in vključitev v Zdravo šolo</a:t>
            </a:r>
          </a:p>
          <a:p>
            <a:pPr marL="342900" indent="-342900">
              <a:buClr>
                <a:srgbClr val="0095C8"/>
              </a:buClr>
              <a:buFont typeface="Wingdings" panose="05000000000000000000" pitchFamily="2" charset="2"/>
              <a:buChar char="ü"/>
            </a:pPr>
            <a:r>
              <a:rPr lang="sl-SI" sz="2000" b="1" dirty="0"/>
              <a:t>   promocija med učenci in spodbuda k pitju vode </a:t>
            </a:r>
          </a:p>
          <a:p>
            <a:pPr>
              <a:buClr>
                <a:srgbClr val="0095C8"/>
              </a:buClr>
            </a:pPr>
            <a:r>
              <a:rPr lang="sl-SI" sz="2000" b="1" dirty="0"/>
              <a:t>         iz lastnih </a:t>
            </a:r>
            <a:r>
              <a:rPr lang="sl-SI" sz="2000" b="1" dirty="0" err="1"/>
              <a:t>bidončkov</a:t>
            </a:r>
            <a:r>
              <a:rPr lang="sl-SI" sz="2000" b="1" dirty="0"/>
              <a:t> in ne iz plastičnih lončkov</a:t>
            </a:r>
          </a:p>
          <a:p>
            <a:pPr marL="342900" indent="-342900">
              <a:buClr>
                <a:srgbClr val="0095C8"/>
              </a:buClr>
              <a:buFont typeface="Wingdings" panose="05000000000000000000" pitchFamily="2" charset="2"/>
              <a:buChar char="ü"/>
            </a:pPr>
            <a:r>
              <a:rPr lang="sl-SI" sz="2000" b="1" dirty="0"/>
              <a:t> obvestilo staršem (skrb za zdravo prehrano, gibanje in pitje vode)</a:t>
            </a:r>
          </a:p>
          <a:p>
            <a:pPr marL="342900" indent="-342900">
              <a:buClr>
                <a:srgbClr val="0095C8"/>
              </a:buClr>
              <a:buFont typeface="Wingdings" panose="05000000000000000000" pitchFamily="2" charset="2"/>
              <a:buChar char="ü"/>
            </a:pPr>
            <a:r>
              <a:rPr lang="sl-SI" sz="2000" b="1" dirty="0"/>
              <a:t> iskanje sponzorja za nakup </a:t>
            </a:r>
            <a:r>
              <a:rPr lang="sl-SI" sz="2000" b="1" dirty="0" err="1"/>
              <a:t>bidončkov</a:t>
            </a:r>
            <a:r>
              <a:rPr lang="sl-SI" sz="2000" b="1" dirty="0"/>
              <a:t> </a:t>
            </a:r>
          </a:p>
          <a:p>
            <a:pPr>
              <a:buClr>
                <a:srgbClr val="0095C8"/>
              </a:buClr>
            </a:pPr>
            <a:r>
              <a:rPr lang="sl-SI" sz="2000" b="1" dirty="0"/>
              <a:t>               (900 otrok, 130 zaposlenih)</a:t>
            </a:r>
          </a:p>
          <a:p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1BF619D-F063-98A3-ADFC-0DB59478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27" y="0"/>
            <a:ext cx="5874094" cy="3135068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968185-CED9-E73C-1367-D392D4CE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5BCC69C-0B56-7C0F-8603-347FA2C83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296" y="3205018"/>
            <a:ext cx="5912725" cy="3223492"/>
          </a:xfrm>
          <a:prstGeom prst="rect">
            <a:avLst/>
          </a:prstGeo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A873ACF7-F98D-A93A-8959-0D0B8BC2A43D}"/>
              </a:ext>
            </a:extLst>
          </p:cNvPr>
          <p:cNvSpPr/>
          <p:nvPr/>
        </p:nvSpPr>
        <p:spPr>
          <a:xfrm>
            <a:off x="9217891" y="3648364"/>
            <a:ext cx="45719" cy="4571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6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978604D-F533-F2FD-F69A-FE860BF5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2400"/>
            <a:ext cx="7390534" cy="1600200"/>
          </a:xfrm>
        </p:spPr>
        <p:txBody>
          <a:bodyPr/>
          <a:lstStyle/>
          <a:p>
            <a:pPr marL="342900" indent="-342900">
              <a:buClr>
                <a:srgbClr val="0095C8"/>
              </a:buClr>
              <a:buFont typeface="Wingdings" panose="05000000000000000000" pitchFamily="2" charset="2"/>
              <a:buChar char="ü"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raziskovanje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pijač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vsebnost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sladkorja</a:t>
            </a:r>
            <a:b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23E3A8F-1EC2-8D4A-9980-8CC4B95A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424904"/>
            <a:ext cx="5803895" cy="4572396"/>
          </a:xfrm>
          <a:prstGeom prst="rect">
            <a:avLst/>
          </a:prstGeom>
        </p:spPr>
      </p:pic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AFF55AC1-54FC-7980-63AC-D9E034458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Označba mesta slike 7">
            <a:extLst>
              <a:ext uri="{FF2B5EF4-FFF2-40B4-BE49-F238E27FC236}">
                <a16:creationId xmlns:a16="http://schemas.microsoft.com/office/drawing/2014/main" id="{7A96D956-E6A2-11E9-6B42-C603FF6905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0" r="270"/>
          <a:stretch>
            <a:fillRect/>
          </a:stretch>
        </p:blipFill>
        <p:spPr>
          <a:xfrm>
            <a:off x="5910613" y="152400"/>
            <a:ext cx="6359275" cy="50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0131602-31E7-D27A-2280-045E28EC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2400"/>
            <a:ext cx="6586970" cy="979656"/>
          </a:xfrm>
        </p:spPr>
        <p:txBody>
          <a:bodyPr/>
          <a:lstStyle/>
          <a:p>
            <a:r>
              <a:rPr lang="sl-SI" sz="3200" b="1" dirty="0">
                <a:solidFill>
                  <a:srgbClr val="00B0F0"/>
                </a:solidFill>
              </a:rPr>
              <a:t>Postali smo Vodna šola (2022/23)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F679E804-4994-3B30-EB0D-7861141F2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137" y="1061942"/>
            <a:ext cx="5857298" cy="5007841"/>
          </a:xfrm>
        </p:spPr>
        <p:txBody>
          <a:bodyPr/>
          <a:lstStyle/>
          <a:p>
            <a:pPr marL="342900" indent="-342900">
              <a:buClr>
                <a:srgbClr val="27AAE1"/>
              </a:buClr>
              <a:buFont typeface="Wingdings" panose="05000000000000000000" pitchFamily="2" charset="2"/>
              <a:buChar char="ü"/>
            </a:pPr>
            <a:r>
              <a:rPr lang="sl-SI" sz="2400" b="1" dirty="0"/>
              <a:t>zapis projekta v LDN šole</a:t>
            </a:r>
          </a:p>
          <a:p>
            <a:pPr marL="342900" indent="-342900">
              <a:buClr>
                <a:srgbClr val="27AAE1"/>
              </a:buClr>
              <a:buFont typeface="Wingdings" panose="05000000000000000000" pitchFamily="2" charset="2"/>
              <a:buChar char="ü"/>
            </a:pPr>
            <a:r>
              <a:rPr lang="sl-SI" sz="2400" b="1" dirty="0"/>
              <a:t> vsak učenec in zaposleni dobi svoj </a:t>
            </a:r>
            <a:r>
              <a:rPr lang="sl-SI" sz="2400" b="1" dirty="0" err="1"/>
              <a:t>bidonček</a:t>
            </a:r>
            <a:r>
              <a:rPr lang="sl-SI" sz="2400" b="1" dirty="0"/>
              <a:t>, stekleničko</a:t>
            </a:r>
          </a:p>
          <a:p>
            <a:pPr marL="342900" indent="-342900">
              <a:buClr>
                <a:srgbClr val="27AAE1"/>
              </a:buClr>
              <a:buFont typeface="Wingdings" panose="05000000000000000000" pitchFamily="2" charset="2"/>
              <a:buChar char="ü"/>
            </a:pPr>
            <a:r>
              <a:rPr lang="sl-SI" sz="2400" b="1" dirty="0"/>
              <a:t>izobraževanje za učitelje</a:t>
            </a:r>
          </a:p>
          <a:p>
            <a:pPr marL="342900" indent="-342900">
              <a:buClr>
                <a:srgbClr val="27AAE1"/>
              </a:buClr>
              <a:buFont typeface="Wingdings" panose="05000000000000000000" pitchFamily="2" charset="2"/>
              <a:buChar char="ü"/>
            </a:pPr>
            <a:r>
              <a:rPr lang="sl-SI" sz="2400" b="1" dirty="0"/>
              <a:t>oblikovanje pravil Vodne šole </a:t>
            </a:r>
          </a:p>
          <a:p>
            <a:pPr marL="342900" indent="-342900">
              <a:buClr>
                <a:srgbClr val="27AAE1"/>
              </a:buClr>
              <a:buFont typeface="Wingdings" panose="05000000000000000000" pitchFamily="2" charset="2"/>
              <a:buChar char="ü"/>
            </a:pPr>
            <a:r>
              <a:rPr lang="sl-SI" sz="2400" b="1" dirty="0"/>
              <a:t>objava na spletni strani šoli</a:t>
            </a:r>
          </a:p>
          <a:p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13855FF-AA75-747A-2AAF-0B1937490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9" y="3565862"/>
            <a:ext cx="3969861" cy="28384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FD32F4-AAE6-2AA4-2F30-174502A33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079" y="152400"/>
            <a:ext cx="5446028" cy="386606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D6F1C38-BAA6-85B2-8658-C8B73C145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934" y="3565862"/>
            <a:ext cx="2847975" cy="2838450"/>
          </a:xfrm>
          <a:prstGeom prst="rect">
            <a:avLst/>
          </a:prstGeom>
        </p:spPr>
      </p:pic>
      <p:sp>
        <p:nvSpPr>
          <p:cNvPr id="14" name="Označba mesta vsebine 13">
            <a:extLst>
              <a:ext uri="{FF2B5EF4-FFF2-40B4-BE49-F238E27FC236}">
                <a16:creationId xmlns:a16="http://schemas.microsoft.com/office/drawing/2014/main" id="{588502EF-9AA5-66F3-29D9-B5251E0B0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9447" y="152400"/>
            <a:ext cx="3086978" cy="5635557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623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E12BEA-DDE3-E29F-F844-5A30357D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152400"/>
            <a:ext cx="5035261" cy="1205345"/>
          </a:xfrm>
        </p:spPr>
        <p:txBody>
          <a:bodyPr/>
          <a:lstStyle/>
          <a:p>
            <a:pPr algn="ctr"/>
            <a:r>
              <a:rPr lang="sl-SI" sz="3200" b="1" dirty="0">
                <a:solidFill>
                  <a:srgbClr val="00B0F0"/>
                </a:solidFill>
              </a:rPr>
              <a:t>Vključevanje Vodne šole </a:t>
            </a:r>
            <a:br>
              <a:rPr lang="sl-SI" sz="3200" b="1" dirty="0">
                <a:solidFill>
                  <a:srgbClr val="00B0F0"/>
                </a:solidFill>
              </a:rPr>
            </a:br>
            <a:r>
              <a:rPr lang="sl-SI" sz="3200" b="1" dirty="0">
                <a:solidFill>
                  <a:srgbClr val="00B0F0"/>
                </a:solidFill>
              </a:rPr>
              <a:t>v življenje šole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5D86FD0-723B-5A9F-E810-CC770A43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575" y="1625032"/>
            <a:ext cx="4896716" cy="4731318"/>
          </a:xfrm>
        </p:spPr>
        <p:txBody>
          <a:bodyPr/>
          <a:lstStyle/>
          <a:p>
            <a:pPr marL="342900" indent="-342900">
              <a:buClr>
                <a:srgbClr val="27AAE1"/>
              </a:buClr>
              <a:buFont typeface="Wingdings" panose="05000000000000000000" pitchFamily="2" charset="2"/>
              <a:buChar char="ü"/>
            </a:pPr>
            <a:r>
              <a:rPr lang="sl-SI" sz="2400" b="1" dirty="0"/>
              <a:t>pri kosilu imajo učenci svoje </a:t>
            </a:r>
            <a:r>
              <a:rPr lang="sl-SI" sz="2400" b="1" dirty="0" err="1"/>
              <a:t>bidončke</a:t>
            </a:r>
            <a:endParaRPr lang="sl-SI" sz="2400" b="1" dirty="0"/>
          </a:p>
          <a:p>
            <a:pPr marL="342900" indent="-342900">
              <a:buClr>
                <a:srgbClr val="27AAE1"/>
              </a:buClr>
              <a:buFont typeface="Wingdings" panose="05000000000000000000" pitchFamily="2" charset="2"/>
              <a:buChar char="ü"/>
            </a:pPr>
            <a:r>
              <a:rPr lang="sl-SI" sz="2400" b="1" dirty="0"/>
              <a:t>TD zdrava prehrana 6.r</a:t>
            </a:r>
          </a:p>
          <a:p>
            <a:pPr marL="342900" indent="-342900">
              <a:buClr>
                <a:srgbClr val="27AAE1"/>
              </a:buClr>
              <a:buFont typeface="Wingdings" panose="05000000000000000000" pitchFamily="2" charset="2"/>
              <a:buChar char="ü"/>
            </a:pPr>
            <a:r>
              <a:rPr lang="sl-SI" sz="2400" b="1" dirty="0"/>
              <a:t>opomnik za zaposlene na </a:t>
            </a:r>
            <a:r>
              <a:rPr lang="sl-SI" sz="2400" b="1" dirty="0" err="1"/>
              <a:t>kavomatu</a:t>
            </a:r>
            <a:r>
              <a:rPr lang="sl-SI" sz="2400" b="1" dirty="0"/>
              <a:t> v zbornici </a:t>
            </a:r>
            <a:r>
              <a:rPr lang="sl-SI" sz="1800" b="1" dirty="0"/>
              <a:t>(ideja ene od mentoric VŠ)</a:t>
            </a:r>
          </a:p>
          <a:p>
            <a:pPr marL="342900" indent="-342900">
              <a:buClr>
                <a:srgbClr val="27AAE1"/>
              </a:buClr>
              <a:buFont typeface="Wingdings" panose="05000000000000000000" pitchFamily="2" charset="2"/>
              <a:buChar char="ü"/>
            </a:pPr>
            <a:r>
              <a:rPr lang="sl-SI" sz="2400" b="1" dirty="0"/>
              <a:t>vodni dan- 25. maj 2023</a:t>
            </a:r>
          </a:p>
          <a:p>
            <a:pPr>
              <a:buClr>
                <a:srgbClr val="27AAE1"/>
              </a:buClr>
            </a:pPr>
            <a:r>
              <a:rPr lang="sl-SI" sz="2400" b="1" dirty="0"/>
              <a:t>(ob praznovanju 30 let Zdrave šole)</a:t>
            </a:r>
            <a:endParaRPr lang="en-US" sz="2400" b="1" dirty="0"/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F12B955-85BD-2C75-BDA2-C9F1D220F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014" y="1648916"/>
            <a:ext cx="4644902" cy="4731318"/>
          </a:xfrm>
          <a:prstGeom prst="rect">
            <a:avLst/>
          </a:prstGeom>
        </p:spPr>
      </p:pic>
      <p:pic>
        <p:nvPicPr>
          <p:cNvPr id="13" name="Označba mesta vsebine 12">
            <a:extLst>
              <a:ext uri="{FF2B5EF4-FFF2-40B4-BE49-F238E27FC236}">
                <a16:creationId xmlns:a16="http://schemas.microsoft.com/office/drawing/2014/main" id="{98F168A0-7273-3243-F6FB-E0C139D1F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2291" y="-49565"/>
            <a:ext cx="3638550" cy="3286125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FECD90-819B-DC3A-C840-5875BAC0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14" y="3302645"/>
            <a:ext cx="2786039" cy="33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F0C50797-05C6-72F5-30AF-7CF8EBE5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b="1" dirty="0">
                <a:solidFill>
                  <a:srgbClr val="00B0F0"/>
                </a:solidFill>
              </a:rPr>
              <a:t>Ste danes že popili kaj vode?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EAF6B44-B1D8-B42E-7FF9-D864CC236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D83574E-8299-74D4-3AA0-F4CC17CEA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84" y="91518"/>
            <a:ext cx="4617506" cy="44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9BB43AAC-DE42-AF23-638E-1D9F69C3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92D050"/>
                </a:solidFill>
              </a:rPr>
              <a:t>Hvala za vašo pozornost!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EEF0AF2D-D71E-09E9-9F75-A261CD0F1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708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0233e6d-0d9e-4c89-84bc-aa7c2bb910fb"/>
    <ds:schemaRef ds:uri="83d6499c-a84d-4d49-82a2-af88d750687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444</Words>
  <Application>Microsoft Office PowerPoint</Application>
  <PresentationFormat>Širokozaslonsko</PresentationFormat>
  <Paragraphs>42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Officeova tema</vt:lpstr>
      <vt:lpstr>Vodna šola in vrtec spodbujata pitje vode iz pipe  in zmanjševanje uporabe plastike</vt:lpstr>
      <vt:lpstr>Zakaj Vodne šole in vrtci?   </vt:lpstr>
      <vt:lpstr>PowerPointova predstavitev</vt:lpstr>
      <vt:lpstr>Začetki na OŠ Milojke Štrukelj Nova Gorica </vt:lpstr>
      <vt:lpstr>raziskovanje pijač- vsebnost sladkorja </vt:lpstr>
      <vt:lpstr>Postali smo Vodna šola (2022/23)</vt:lpstr>
      <vt:lpstr>Vključevanje Vodne šole  v življenje šole</vt:lpstr>
      <vt:lpstr>Ste danes že popili kaj vode?</vt:lpstr>
      <vt:lpstr>Hvala za vašo pozornost!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MARTINA BRATUŽ</cp:lastModifiedBy>
  <cp:revision>31</cp:revision>
  <dcterms:created xsi:type="dcterms:W3CDTF">2023-03-20T13:12:53Z</dcterms:created>
  <dcterms:modified xsi:type="dcterms:W3CDTF">2023-04-14T18:06:24Z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