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60" r:id="rId8"/>
    <p:sldId id="261" r:id="rId9"/>
    <p:sldId id="259" r:id="rId10"/>
    <p:sldId id="262" r:id="rId11"/>
    <p:sldId id="263" r:id="rId12"/>
    <p:sldId id="270" r:id="rId13"/>
    <p:sldId id="265" r:id="rId14"/>
    <p:sldId id="267" r:id="rId15"/>
    <p:sldId id="266" r:id="rId16"/>
    <p:sldId id="268" r:id="rId17"/>
    <p:sldId id="269" r:id="rId1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676C"/>
    <a:srgbClr val="66BD63"/>
    <a:srgbClr val="6F8A91"/>
    <a:srgbClr val="5FD3BC"/>
    <a:srgbClr val="E9D700"/>
    <a:srgbClr val="FFFFFF"/>
    <a:srgbClr val="2BA427"/>
    <a:srgbClr val="EEDEBD"/>
    <a:srgbClr val="62DCC4"/>
    <a:srgbClr val="2DA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6B910F-3CD1-4C40-9D60-76D33C47E76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CA65BBB0-0EA1-48A5-84D1-F87A42F602B3}">
      <dgm:prSet phldrT="[besedilo]"/>
      <dgm:spPr>
        <a:solidFill>
          <a:srgbClr val="62DCC4"/>
        </a:solidFill>
      </dgm:spPr>
      <dgm:t>
        <a:bodyPr/>
        <a:lstStyle/>
        <a:p>
          <a:r>
            <a:rPr lang="sl-SI" dirty="0">
              <a:solidFill>
                <a:schemeClr val="bg1"/>
              </a:solidFill>
              <a:latin typeface="+mj-lt"/>
            </a:rPr>
            <a:t>psihologija</a:t>
          </a:r>
        </a:p>
      </dgm:t>
    </dgm:pt>
    <dgm:pt modelId="{849DA0FE-00BF-45FA-968B-CA8BEF3B998D}" type="parTrans" cxnId="{FCA784E2-4142-44C7-8E97-987BB60ABF68}">
      <dgm:prSet/>
      <dgm:spPr/>
      <dgm:t>
        <a:bodyPr/>
        <a:lstStyle/>
        <a:p>
          <a:endParaRPr lang="sl-SI"/>
        </a:p>
      </dgm:t>
    </dgm:pt>
    <dgm:pt modelId="{9E6C789F-5873-4CE2-B888-7EAE6FB2BB8D}" type="sibTrans" cxnId="{FCA784E2-4142-44C7-8E97-987BB60ABF68}">
      <dgm:prSet/>
      <dgm:spPr/>
      <dgm:t>
        <a:bodyPr/>
        <a:lstStyle/>
        <a:p>
          <a:endParaRPr lang="sl-SI"/>
        </a:p>
      </dgm:t>
    </dgm:pt>
    <dgm:pt modelId="{1E7E425B-9A46-48E4-9670-9CF5C20AF626}">
      <dgm:prSet phldrT="[besedilo]"/>
      <dgm:spPr>
        <a:solidFill>
          <a:srgbClr val="2BA427"/>
        </a:solidFill>
      </dgm:spPr>
      <dgm:t>
        <a:bodyPr/>
        <a:lstStyle/>
        <a:p>
          <a:r>
            <a:rPr lang="sl-SI" dirty="0">
              <a:latin typeface="Arial Nova Light" panose="020B0304020202020204" pitchFamily="34" charset="0"/>
            </a:rPr>
            <a:t>naravoslovje</a:t>
          </a:r>
        </a:p>
      </dgm:t>
    </dgm:pt>
    <dgm:pt modelId="{424CAF27-38FD-47EE-899F-03B5A1B9BB04}" type="parTrans" cxnId="{B827379C-E696-4C7E-8A88-E0C1DED38001}">
      <dgm:prSet/>
      <dgm:spPr/>
      <dgm:t>
        <a:bodyPr/>
        <a:lstStyle/>
        <a:p>
          <a:endParaRPr lang="sl-SI"/>
        </a:p>
      </dgm:t>
    </dgm:pt>
    <dgm:pt modelId="{DDF1F5C0-3982-49E2-B645-4780A5B8EEE6}" type="sibTrans" cxnId="{B827379C-E696-4C7E-8A88-E0C1DED38001}">
      <dgm:prSet/>
      <dgm:spPr/>
      <dgm:t>
        <a:bodyPr/>
        <a:lstStyle/>
        <a:p>
          <a:endParaRPr lang="sl-SI"/>
        </a:p>
      </dgm:t>
    </dgm:pt>
    <dgm:pt modelId="{28B13B4F-EDE1-45DD-AB8F-477011D64011}">
      <dgm:prSet phldrT="[besedilo]"/>
      <dgm:spPr>
        <a:solidFill>
          <a:srgbClr val="9ADE00"/>
        </a:solidFill>
      </dgm:spPr>
      <dgm:t>
        <a:bodyPr/>
        <a:lstStyle/>
        <a:p>
          <a:r>
            <a:rPr lang="sl-SI" dirty="0">
              <a:latin typeface="Arial Nova Light" panose="020B0304020202020204" pitchFamily="34" charset="0"/>
            </a:rPr>
            <a:t>humanistika</a:t>
          </a:r>
        </a:p>
      </dgm:t>
    </dgm:pt>
    <dgm:pt modelId="{9ACDEA24-65C5-493F-BA19-8E481FB4BCFF}" type="parTrans" cxnId="{699FA25F-7713-40E3-B507-8CE0DD7DFAE2}">
      <dgm:prSet/>
      <dgm:spPr/>
      <dgm:t>
        <a:bodyPr/>
        <a:lstStyle/>
        <a:p>
          <a:endParaRPr lang="sl-SI"/>
        </a:p>
      </dgm:t>
    </dgm:pt>
    <dgm:pt modelId="{C931AC25-C6D6-40C3-8DB4-DEE79796E848}" type="sibTrans" cxnId="{699FA25F-7713-40E3-B507-8CE0DD7DFAE2}">
      <dgm:prSet/>
      <dgm:spPr/>
      <dgm:t>
        <a:bodyPr/>
        <a:lstStyle/>
        <a:p>
          <a:endParaRPr lang="sl-SI"/>
        </a:p>
      </dgm:t>
    </dgm:pt>
    <dgm:pt modelId="{08697F2F-9EC8-4C54-A481-425612102D08}">
      <dgm:prSet phldrT="[besedilo]"/>
      <dgm:spPr>
        <a:solidFill>
          <a:srgbClr val="6F8A91"/>
        </a:solidFill>
      </dgm:spPr>
      <dgm:t>
        <a:bodyPr/>
        <a:lstStyle/>
        <a:p>
          <a:r>
            <a:rPr lang="sl-SI" dirty="0">
              <a:latin typeface="+mj-lt"/>
            </a:rPr>
            <a:t>tehnologija</a:t>
          </a:r>
        </a:p>
      </dgm:t>
    </dgm:pt>
    <dgm:pt modelId="{26F1E575-A0C5-4A0A-B9BD-3823216EBF54}" type="parTrans" cxnId="{DCC136B7-D996-4AF8-9226-694DA5C91EDD}">
      <dgm:prSet/>
      <dgm:spPr/>
      <dgm:t>
        <a:bodyPr/>
        <a:lstStyle/>
        <a:p>
          <a:endParaRPr lang="sl-SI"/>
        </a:p>
      </dgm:t>
    </dgm:pt>
    <dgm:pt modelId="{C1BC7629-75A1-4655-8CFF-381D933CABAD}" type="sibTrans" cxnId="{DCC136B7-D996-4AF8-9226-694DA5C91EDD}">
      <dgm:prSet/>
      <dgm:spPr/>
      <dgm:t>
        <a:bodyPr/>
        <a:lstStyle/>
        <a:p>
          <a:endParaRPr lang="sl-SI"/>
        </a:p>
      </dgm:t>
    </dgm:pt>
    <dgm:pt modelId="{59668E1B-D8A4-4D7B-88B9-360F58BE867E}">
      <dgm:prSet phldrT="[besedilo]"/>
      <dgm:spPr>
        <a:solidFill>
          <a:srgbClr val="E9D700"/>
        </a:solidFill>
      </dgm:spPr>
      <dgm:t>
        <a:bodyPr/>
        <a:lstStyle/>
        <a:p>
          <a:r>
            <a:rPr lang="sl-SI" dirty="0">
              <a:latin typeface="+mj-lt"/>
            </a:rPr>
            <a:t>družboslovje</a:t>
          </a:r>
        </a:p>
      </dgm:t>
    </dgm:pt>
    <dgm:pt modelId="{C52F84A9-A3BF-4F83-BB60-EAEF2EF87D69}" type="parTrans" cxnId="{1DE66E99-2237-493F-9C82-E6C5D17535F5}">
      <dgm:prSet/>
      <dgm:spPr/>
      <dgm:t>
        <a:bodyPr/>
        <a:lstStyle/>
        <a:p>
          <a:endParaRPr lang="sl-SI"/>
        </a:p>
      </dgm:t>
    </dgm:pt>
    <dgm:pt modelId="{C1577AA2-0D8F-4B19-ACF6-AAF495EA4086}" type="sibTrans" cxnId="{1DE66E99-2237-493F-9C82-E6C5D17535F5}">
      <dgm:prSet/>
      <dgm:spPr/>
      <dgm:t>
        <a:bodyPr/>
        <a:lstStyle/>
        <a:p>
          <a:endParaRPr lang="sl-SI"/>
        </a:p>
      </dgm:t>
    </dgm:pt>
    <dgm:pt modelId="{C240E99C-D9D5-4D71-BF06-9C7980F8DCC0}" type="pres">
      <dgm:prSet presAssocID="{426B910F-3CD1-4C40-9D60-76D33C47E76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49C921C-2491-44C7-8C3C-220D2F48C65C}" type="pres">
      <dgm:prSet presAssocID="{426B910F-3CD1-4C40-9D60-76D33C47E765}" presName="matrix" presStyleCnt="0"/>
      <dgm:spPr/>
    </dgm:pt>
    <dgm:pt modelId="{CF631F1A-F972-4967-A68B-4EDC2613134B}" type="pres">
      <dgm:prSet presAssocID="{426B910F-3CD1-4C40-9D60-76D33C47E765}" presName="tile1" presStyleLbl="node1" presStyleIdx="0" presStyleCnt="4" custLinFactNeighborX="0"/>
      <dgm:spPr/>
    </dgm:pt>
    <dgm:pt modelId="{BF5F40FF-01E0-48AE-AF22-A5314148B892}" type="pres">
      <dgm:prSet presAssocID="{426B910F-3CD1-4C40-9D60-76D33C47E76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22B7736-D885-4D99-95A2-0C7D642FAC0F}" type="pres">
      <dgm:prSet presAssocID="{426B910F-3CD1-4C40-9D60-76D33C47E765}" presName="tile2" presStyleLbl="node1" presStyleIdx="1" presStyleCnt="4" custLinFactNeighborX="-4619" custLinFactNeighborY="0"/>
      <dgm:spPr/>
    </dgm:pt>
    <dgm:pt modelId="{6E4296F2-D6C0-4AC3-8486-9FDFBF292703}" type="pres">
      <dgm:prSet presAssocID="{426B910F-3CD1-4C40-9D60-76D33C47E76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E174886-742F-4EE1-919E-E5AC141421F4}" type="pres">
      <dgm:prSet presAssocID="{426B910F-3CD1-4C40-9D60-76D33C47E765}" presName="tile3" presStyleLbl="node1" presStyleIdx="2" presStyleCnt="4" custLinFactNeighborX="-3880" custLinFactNeighborY="-5873"/>
      <dgm:spPr/>
    </dgm:pt>
    <dgm:pt modelId="{B39F033D-02EA-44B1-BE2F-6B89ADF42F49}" type="pres">
      <dgm:prSet presAssocID="{426B910F-3CD1-4C40-9D60-76D33C47E76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0D39B83-D6B3-46D4-BD68-83A81B268795}" type="pres">
      <dgm:prSet presAssocID="{426B910F-3CD1-4C40-9D60-76D33C47E765}" presName="tile4" presStyleLbl="node1" presStyleIdx="3" presStyleCnt="4" custLinFactNeighborX="-4803" custLinFactNeighborY="-5873"/>
      <dgm:spPr/>
    </dgm:pt>
    <dgm:pt modelId="{7898684D-3DD1-4EF0-BB9B-4441CD59FA4F}" type="pres">
      <dgm:prSet presAssocID="{426B910F-3CD1-4C40-9D60-76D33C47E76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BB31C5D-F4A6-4A8F-8767-DCB4BBAAEC42}" type="pres">
      <dgm:prSet presAssocID="{426B910F-3CD1-4C40-9D60-76D33C47E765}" presName="centerTile" presStyleLbl="fgShp" presStyleIdx="0" presStyleCnt="1" custLinFactNeighborX="-8624" custLinFactNeighborY="-13212">
        <dgm:presLayoutVars>
          <dgm:chMax val="0"/>
          <dgm:chPref val="0"/>
        </dgm:presLayoutVars>
      </dgm:prSet>
      <dgm:spPr/>
    </dgm:pt>
  </dgm:ptLst>
  <dgm:cxnLst>
    <dgm:cxn modelId="{D1338640-8694-44DA-A44E-D45770B2B69A}" type="presOf" srcId="{08697F2F-9EC8-4C54-A481-425612102D08}" destId="{B39F033D-02EA-44B1-BE2F-6B89ADF42F49}" srcOrd="1" destOrd="0" presId="urn:microsoft.com/office/officeart/2005/8/layout/matrix1"/>
    <dgm:cxn modelId="{8CB3325E-7080-4228-BA7D-5F295AFE7D8A}" type="presOf" srcId="{59668E1B-D8A4-4D7B-88B9-360F58BE867E}" destId="{10D39B83-D6B3-46D4-BD68-83A81B268795}" srcOrd="0" destOrd="0" presId="urn:microsoft.com/office/officeart/2005/8/layout/matrix1"/>
    <dgm:cxn modelId="{699FA25F-7713-40E3-B507-8CE0DD7DFAE2}" srcId="{CA65BBB0-0EA1-48A5-84D1-F87A42F602B3}" destId="{28B13B4F-EDE1-45DD-AB8F-477011D64011}" srcOrd="1" destOrd="0" parTransId="{9ACDEA24-65C5-493F-BA19-8E481FB4BCFF}" sibTransId="{C931AC25-C6D6-40C3-8DB4-DEE79796E848}"/>
    <dgm:cxn modelId="{1625CD73-E133-4505-9AE7-1596B5068587}" type="presOf" srcId="{08697F2F-9EC8-4C54-A481-425612102D08}" destId="{7E174886-742F-4EE1-919E-E5AC141421F4}" srcOrd="0" destOrd="0" presId="urn:microsoft.com/office/officeart/2005/8/layout/matrix1"/>
    <dgm:cxn modelId="{1DE66E99-2237-493F-9C82-E6C5D17535F5}" srcId="{CA65BBB0-0EA1-48A5-84D1-F87A42F602B3}" destId="{59668E1B-D8A4-4D7B-88B9-360F58BE867E}" srcOrd="3" destOrd="0" parTransId="{C52F84A9-A3BF-4F83-BB60-EAEF2EF87D69}" sibTransId="{C1577AA2-0D8F-4B19-ACF6-AAF495EA4086}"/>
    <dgm:cxn modelId="{B827379C-E696-4C7E-8A88-E0C1DED38001}" srcId="{CA65BBB0-0EA1-48A5-84D1-F87A42F602B3}" destId="{1E7E425B-9A46-48E4-9670-9CF5C20AF626}" srcOrd="0" destOrd="0" parTransId="{424CAF27-38FD-47EE-899F-03B5A1B9BB04}" sibTransId="{DDF1F5C0-3982-49E2-B645-4780A5B8EEE6}"/>
    <dgm:cxn modelId="{31AD70B3-7102-472D-93BE-73642E3BD8CE}" type="presOf" srcId="{59668E1B-D8A4-4D7B-88B9-360F58BE867E}" destId="{7898684D-3DD1-4EF0-BB9B-4441CD59FA4F}" srcOrd="1" destOrd="0" presId="urn:microsoft.com/office/officeart/2005/8/layout/matrix1"/>
    <dgm:cxn modelId="{70C58BB3-B8F0-4557-A5F3-2D37EDFE23C0}" type="presOf" srcId="{28B13B4F-EDE1-45DD-AB8F-477011D64011}" destId="{6E4296F2-D6C0-4AC3-8486-9FDFBF292703}" srcOrd="1" destOrd="0" presId="urn:microsoft.com/office/officeart/2005/8/layout/matrix1"/>
    <dgm:cxn modelId="{DCC136B7-D996-4AF8-9226-694DA5C91EDD}" srcId="{CA65BBB0-0EA1-48A5-84D1-F87A42F602B3}" destId="{08697F2F-9EC8-4C54-A481-425612102D08}" srcOrd="2" destOrd="0" parTransId="{26F1E575-A0C5-4A0A-B9BD-3823216EBF54}" sibTransId="{C1BC7629-75A1-4655-8CFF-381D933CABAD}"/>
    <dgm:cxn modelId="{9B54A5C0-B1A1-4199-BD73-77E7F2B73CB6}" type="presOf" srcId="{1E7E425B-9A46-48E4-9670-9CF5C20AF626}" destId="{CF631F1A-F972-4967-A68B-4EDC2613134B}" srcOrd="0" destOrd="0" presId="urn:microsoft.com/office/officeart/2005/8/layout/matrix1"/>
    <dgm:cxn modelId="{EFE21ECB-80A1-46CC-8C5B-DD0CD2E539E5}" type="presOf" srcId="{28B13B4F-EDE1-45DD-AB8F-477011D64011}" destId="{422B7736-D885-4D99-95A2-0C7D642FAC0F}" srcOrd="0" destOrd="0" presId="urn:microsoft.com/office/officeart/2005/8/layout/matrix1"/>
    <dgm:cxn modelId="{C34E24DA-4148-46DB-82A9-E3B37C346B71}" type="presOf" srcId="{CA65BBB0-0EA1-48A5-84D1-F87A42F602B3}" destId="{1BB31C5D-F4A6-4A8F-8767-DCB4BBAAEC42}" srcOrd="0" destOrd="0" presId="urn:microsoft.com/office/officeart/2005/8/layout/matrix1"/>
    <dgm:cxn modelId="{B4C24DDA-7047-4B5D-A5EB-0BC95BBE34D9}" type="presOf" srcId="{1E7E425B-9A46-48E4-9670-9CF5C20AF626}" destId="{BF5F40FF-01E0-48AE-AF22-A5314148B892}" srcOrd="1" destOrd="0" presId="urn:microsoft.com/office/officeart/2005/8/layout/matrix1"/>
    <dgm:cxn modelId="{FCA784E2-4142-44C7-8E97-987BB60ABF68}" srcId="{426B910F-3CD1-4C40-9D60-76D33C47E765}" destId="{CA65BBB0-0EA1-48A5-84D1-F87A42F602B3}" srcOrd="0" destOrd="0" parTransId="{849DA0FE-00BF-45FA-968B-CA8BEF3B998D}" sibTransId="{9E6C789F-5873-4CE2-B888-7EAE6FB2BB8D}"/>
    <dgm:cxn modelId="{F252E8F7-6DDD-44C5-816E-3B3D919CE55F}" type="presOf" srcId="{426B910F-3CD1-4C40-9D60-76D33C47E765}" destId="{C240E99C-D9D5-4D71-BF06-9C7980F8DCC0}" srcOrd="0" destOrd="0" presId="urn:microsoft.com/office/officeart/2005/8/layout/matrix1"/>
    <dgm:cxn modelId="{B89D2FFE-E475-4A47-938C-EA6F922A2A68}" type="presParOf" srcId="{C240E99C-D9D5-4D71-BF06-9C7980F8DCC0}" destId="{549C921C-2491-44C7-8C3C-220D2F48C65C}" srcOrd="0" destOrd="0" presId="urn:microsoft.com/office/officeart/2005/8/layout/matrix1"/>
    <dgm:cxn modelId="{C3D76559-CE08-478F-918F-BE1D42410A03}" type="presParOf" srcId="{549C921C-2491-44C7-8C3C-220D2F48C65C}" destId="{CF631F1A-F972-4967-A68B-4EDC2613134B}" srcOrd="0" destOrd="0" presId="urn:microsoft.com/office/officeart/2005/8/layout/matrix1"/>
    <dgm:cxn modelId="{5770C0E7-9D6B-43FD-A150-70920B16B8DC}" type="presParOf" srcId="{549C921C-2491-44C7-8C3C-220D2F48C65C}" destId="{BF5F40FF-01E0-48AE-AF22-A5314148B892}" srcOrd="1" destOrd="0" presId="urn:microsoft.com/office/officeart/2005/8/layout/matrix1"/>
    <dgm:cxn modelId="{C7531149-1D30-4B2E-956C-99130E46BECE}" type="presParOf" srcId="{549C921C-2491-44C7-8C3C-220D2F48C65C}" destId="{422B7736-D885-4D99-95A2-0C7D642FAC0F}" srcOrd="2" destOrd="0" presId="urn:microsoft.com/office/officeart/2005/8/layout/matrix1"/>
    <dgm:cxn modelId="{3130BA2C-7967-49D9-A888-1AF07EB20486}" type="presParOf" srcId="{549C921C-2491-44C7-8C3C-220D2F48C65C}" destId="{6E4296F2-D6C0-4AC3-8486-9FDFBF292703}" srcOrd="3" destOrd="0" presId="urn:microsoft.com/office/officeart/2005/8/layout/matrix1"/>
    <dgm:cxn modelId="{2B4EF569-510F-41FF-AE58-9D27BC0C1112}" type="presParOf" srcId="{549C921C-2491-44C7-8C3C-220D2F48C65C}" destId="{7E174886-742F-4EE1-919E-E5AC141421F4}" srcOrd="4" destOrd="0" presId="urn:microsoft.com/office/officeart/2005/8/layout/matrix1"/>
    <dgm:cxn modelId="{1C32A916-6776-40B8-B6A4-D5C23BFCC571}" type="presParOf" srcId="{549C921C-2491-44C7-8C3C-220D2F48C65C}" destId="{B39F033D-02EA-44B1-BE2F-6B89ADF42F49}" srcOrd="5" destOrd="0" presId="urn:microsoft.com/office/officeart/2005/8/layout/matrix1"/>
    <dgm:cxn modelId="{C7C84D9D-316D-4DE0-BFFF-275D8A2233EB}" type="presParOf" srcId="{549C921C-2491-44C7-8C3C-220D2F48C65C}" destId="{10D39B83-D6B3-46D4-BD68-83A81B268795}" srcOrd="6" destOrd="0" presId="urn:microsoft.com/office/officeart/2005/8/layout/matrix1"/>
    <dgm:cxn modelId="{0630CF36-F0F2-4E5C-92F6-CA7A796F8289}" type="presParOf" srcId="{549C921C-2491-44C7-8C3C-220D2F48C65C}" destId="{7898684D-3DD1-4EF0-BB9B-4441CD59FA4F}" srcOrd="7" destOrd="0" presId="urn:microsoft.com/office/officeart/2005/8/layout/matrix1"/>
    <dgm:cxn modelId="{9CD459B8-71AE-401E-9C97-CE037894F581}" type="presParOf" srcId="{C240E99C-D9D5-4D71-BF06-9C7980F8DCC0}" destId="{1BB31C5D-F4A6-4A8F-8767-DCB4BBAAEC4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1C3813-C310-457B-8E72-9FDF53B0F17C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1B3411A0-3D76-42BD-84C1-3CAB917A9DF0}">
      <dgm:prSet phldrT="[besedilo]"/>
      <dgm:spPr/>
      <dgm:t>
        <a:bodyPr/>
        <a:lstStyle/>
        <a:p>
          <a:r>
            <a:rPr lang="sl-SI" dirty="0">
              <a:solidFill>
                <a:srgbClr val="53676C"/>
              </a:solidFill>
              <a:latin typeface="Arial Nova Light" panose="020B0304020202020204" pitchFamily="34" charset="0"/>
            </a:rPr>
            <a:t>povezanost z naravo</a:t>
          </a:r>
        </a:p>
      </dgm:t>
    </dgm:pt>
    <dgm:pt modelId="{F370D02E-DA5D-437E-8417-54F51CBDB00B}" type="parTrans" cxnId="{3495B465-E3F9-4551-BDC1-B546D3C17E76}">
      <dgm:prSet/>
      <dgm:spPr/>
      <dgm:t>
        <a:bodyPr/>
        <a:lstStyle/>
        <a:p>
          <a:endParaRPr lang="sl-SI"/>
        </a:p>
      </dgm:t>
    </dgm:pt>
    <dgm:pt modelId="{E8BA32AB-DA7A-4DBE-B1D5-43A1DD517738}" type="sibTrans" cxnId="{3495B465-E3F9-4551-BDC1-B546D3C17E76}">
      <dgm:prSet/>
      <dgm:spPr/>
      <dgm:t>
        <a:bodyPr/>
        <a:lstStyle/>
        <a:p>
          <a:endParaRPr lang="sl-SI"/>
        </a:p>
      </dgm:t>
    </dgm:pt>
    <dgm:pt modelId="{5DE816BF-329A-4945-8AB2-449A7FC6D738}">
      <dgm:prSet phldrT="[besedilo]"/>
      <dgm:spPr/>
      <dgm:t>
        <a:bodyPr/>
        <a:lstStyle/>
        <a:p>
          <a:r>
            <a:rPr lang="sl-SI" dirty="0" err="1">
              <a:solidFill>
                <a:srgbClr val="53676C"/>
              </a:solidFill>
              <a:latin typeface="Arial Nova Light" panose="020B0304020202020204" pitchFamily="34" charset="0"/>
            </a:rPr>
            <a:t>okoljska</a:t>
          </a:r>
          <a:r>
            <a:rPr lang="sl-SI" dirty="0">
              <a:solidFill>
                <a:srgbClr val="53676C"/>
              </a:solidFill>
              <a:latin typeface="Arial Nova Light" panose="020B0304020202020204" pitchFamily="34" charset="0"/>
            </a:rPr>
            <a:t> </a:t>
          </a:r>
          <a:r>
            <a:rPr lang="sl-SI" dirty="0" err="1">
              <a:solidFill>
                <a:srgbClr val="53676C"/>
              </a:solidFill>
              <a:latin typeface="Arial Nova Light" panose="020B0304020202020204" pitchFamily="34" charset="0"/>
            </a:rPr>
            <a:t>anksioznost</a:t>
          </a:r>
          <a:endParaRPr lang="sl-SI" dirty="0">
            <a:solidFill>
              <a:srgbClr val="53676C"/>
            </a:solidFill>
            <a:latin typeface="Arial Nova Light" panose="020B0304020202020204" pitchFamily="34" charset="0"/>
          </a:endParaRPr>
        </a:p>
      </dgm:t>
    </dgm:pt>
    <dgm:pt modelId="{11FB861C-227A-4B43-88B3-4A2D11519431}" type="parTrans" cxnId="{0CF04EDF-1003-4412-8DCF-760DB042842D}">
      <dgm:prSet/>
      <dgm:spPr/>
      <dgm:t>
        <a:bodyPr/>
        <a:lstStyle/>
        <a:p>
          <a:endParaRPr lang="sl-SI"/>
        </a:p>
      </dgm:t>
    </dgm:pt>
    <dgm:pt modelId="{0E51F6F4-E5A4-44D2-BD6E-94D582D8ECF2}" type="sibTrans" cxnId="{0CF04EDF-1003-4412-8DCF-760DB042842D}">
      <dgm:prSet/>
      <dgm:spPr/>
      <dgm:t>
        <a:bodyPr/>
        <a:lstStyle/>
        <a:p>
          <a:endParaRPr lang="sl-SI"/>
        </a:p>
      </dgm:t>
    </dgm:pt>
    <dgm:pt modelId="{7E2877C5-B4F7-40B2-A7BB-794DDA0831F5}" type="pres">
      <dgm:prSet presAssocID="{791C3813-C310-457B-8E72-9FDF53B0F17C}" presName="compositeShape" presStyleCnt="0">
        <dgm:presLayoutVars>
          <dgm:chMax val="2"/>
          <dgm:dir/>
          <dgm:resizeHandles val="exact"/>
        </dgm:presLayoutVars>
      </dgm:prSet>
      <dgm:spPr/>
    </dgm:pt>
    <dgm:pt modelId="{F3BB906F-1910-4B44-98B5-BFD400FF9B71}" type="pres">
      <dgm:prSet presAssocID="{791C3813-C310-457B-8E72-9FDF53B0F17C}" presName="divider" presStyleLbl="fgShp" presStyleIdx="0" presStyleCnt="1"/>
      <dgm:spPr>
        <a:solidFill>
          <a:srgbClr val="6F8A91"/>
        </a:solidFill>
      </dgm:spPr>
    </dgm:pt>
    <dgm:pt modelId="{CA188867-F3A4-4151-AB9B-173A24983E05}" type="pres">
      <dgm:prSet presAssocID="{1B3411A0-3D76-42BD-84C1-3CAB917A9DF0}" presName="downArrow" presStyleLbl="node1" presStyleIdx="0" presStyleCnt="2" custScaleX="103297"/>
      <dgm:spPr>
        <a:solidFill>
          <a:srgbClr val="5FD3BC"/>
        </a:solidFill>
      </dgm:spPr>
    </dgm:pt>
    <dgm:pt modelId="{E833F2CA-CEC7-48BB-8F78-EEF530F2BF7C}" type="pres">
      <dgm:prSet presAssocID="{1B3411A0-3D76-42BD-84C1-3CAB917A9DF0}" presName="downArrowText" presStyleLbl="revTx" presStyleIdx="0" presStyleCnt="2">
        <dgm:presLayoutVars>
          <dgm:bulletEnabled val="1"/>
        </dgm:presLayoutVars>
      </dgm:prSet>
      <dgm:spPr/>
    </dgm:pt>
    <dgm:pt modelId="{CAD73BA6-9706-4088-A8C0-8036BFBE344C}" type="pres">
      <dgm:prSet presAssocID="{5DE816BF-329A-4945-8AB2-449A7FC6D738}" presName="upArrow" presStyleLbl="node1" presStyleIdx="1" presStyleCnt="2" custScaleY="104766" custLinFactNeighborX="-364" custLinFactNeighborY="-4346"/>
      <dgm:spPr>
        <a:solidFill>
          <a:srgbClr val="E9D700"/>
        </a:solidFill>
      </dgm:spPr>
    </dgm:pt>
    <dgm:pt modelId="{2BDFEE13-8D7E-4BAA-89FC-EB1689919135}" type="pres">
      <dgm:prSet presAssocID="{5DE816BF-329A-4945-8AB2-449A7FC6D738}" presName="upArrowText" presStyleLbl="revTx" presStyleIdx="1" presStyleCnt="2" custLinFactNeighborX="1834" custLinFactNeighborY="0">
        <dgm:presLayoutVars>
          <dgm:bulletEnabled val="1"/>
        </dgm:presLayoutVars>
      </dgm:prSet>
      <dgm:spPr/>
    </dgm:pt>
  </dgm:ptLst>
  <dgm:cxnLst>
    <dgm:cxn modelId="{6F3B9D01-260D-40C6-947B-8C733CFD1B3C}" type="presOf" srcId="{1B3411A0-3D76-42BD-84C1-3CAB917A9DF0}" destId="{E833F2CA-CEC7-48BB-8F78-EEF530F2BF7C}" srcOrd="0" destOrd="0" presId="urn:microsoft.com/office/officeart/2005/8/layout/arrow3"/>
    <dgm:cxn modelId="{3495B465-E3F9-4551-BDC1-B546D3C17E76}" srcId="{791C3813-C310-457B-8E72-9FDF53B0F17C}" destId="{1B3411A0-3D76-42BD-84C1-3CAB917A9DF0}" srcOrd="0" destOrd="0" parTransId="{F370D02E-DA5D-437E-8417-54F51CBDB00B}" sibTransId="{E8BA32AB-DA7A-4DBE-B1D5-43A1DD517738}"/>
    <dgm:cxn modelId="{0CF04EDF-1003-4412-8DCF-760DB042842D}" srcId="{791C3813-C310-457B-8E72-9FDF53B0F17C}" destId="{5DE816BF-329A-4945-8AB2-449A7FC6D738}" srcOrd="1" destOrd="0" parTransId="{11FB861C-227A-4B43-88B3-4A2D11519431}" sibTransId="{0E51F6F4-E5A4-44D2-BD6E-94D582D8ECF2}"/>
    <dgm:cxn modelId="{6B3D5BEB-C051-4B53-A70E-7D2E5972B369}" type="presOf" srcId="{791C3813-C310-457B-8E72-9FDF53B0F17C}" destId="{7E2877C5-B4F7-40B2-A7BB-794DDA0831F5}" srcOrd="0" destOrd="0" presId="urn:microsoft.com/office/officeart/2005/8/layout/arrow3"/>
    <dgm:cxn modelId="{DD66A0FF-D3FA-4861-8500-4BCAEB7CEACA}" type="presOf" srcId="{5DE816BF-329A-4945-8AB2-449A7FC6D738}" destId="{2BDFEE13-8D7E-4BAA-89FC-EB1689919135}" srcOrd="0" destOrd="0" presId="urn:microsoft.com/office/officeart/2005/8/layout/arrow3"/>
    <dgm:cxn modelId="{AB4B6249-F7E4-4342-BC8F-087FE430629A}" type="presParOf" srcId="{7E2877C5-B4F7-40B2-A7BB-794DDA0831F5}" destId="{F3BB906F-1910-4B44-98B5-BFD400FF9B71}" srcOrd="0" destOrd="0" presId="urn:microsoft.com/office/officeart/2005/8/layout/arrow3"/>
    <dgm:cxn modelId="{73ACE396-3C58-44B9-887C-DDDF5039FAF7}" type="presParOf" srcId="{7E2877C5-B4F7-40B2-A7BB-794DDA0831F5}" destId="{CA188867-F3A4-4151-AB9B-173A24983E05}" srcOrd="1" destOrd="0" presId="urn:microsoft.com/office/officeart/2005/8/layout/arrow3"/>
    <dgm:cxn modelId="{52756CF2-C03D-4ABF-9808-9BFF0B73E333}" type="presParOf" srcId="{7E2877C5-B4F7-40B2-A7BB-794DDA0831F5}" destId="{E833F2CA-CEC7-48BB-8F78-EEF530F2BF7C}" srcOrd="2" destOrd="0" presId="urn:microsoft.com/office/officeart/2005/8/layout/arrow3"/>
    <dgm:cxn modelId="{14FBE6AC-70F3-498C-B7A5-2D30DDBAEF3A}" type="presParOf" srcId="{7E2877C5-B4F7-40B2-A7BB-794DDA0831F5}" destId="{CAD73BA6-9706-4088-A8C0-8036BFBE344C}" srcOrd="3" destOrd="0" presId="urn:microsoft.com/office/officeart/2005/8/layout/arrow3"/>
    <dgm:cxn modelId="{F8CA0F02-7C59-45E7-9C32-8238DF4EA50B}" type="presParOf" srcId="{7E2877C5-B4F7-40B2-A7BB-794DDA0831F5}" destId="{2BDFEE13-8D7E-4BAA-89FC-EB168991913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31F1A-F972-4967-A68B-4EDC2613134B}">
      <dsp:nvSpPr>
        <dsp:cNvPr id="0" name=""/>
        <dsp:cNvSpPr/>
      </dsp:nvSpPr>
      <dsp:spPr>
        <a:xfrm rot="16200000">
          <a:off x="1068893" y="-1068893"/>
          <a:ext cx="2165925" cy="4303712"/>
        </a:xfrm>
        <a:prstGeom prst="round1Rect">
          <a:avLst/>
        </a:prstGeom>
        <a:solidFill>
          <a:srgbClr val="2BA42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900" kern="1200" dirty="0">
              <a:latin typeface="Arial Nova Light" panose="020B0304020202020204" pitchFamily="34" charset="0"/>
            </a:rPr>
            <a:t>naravoslovje</a:t>
          </a:r>
        </a:p>
      </dsp:txBody>
      <dsp:txXfrm rot="5400000">
        <a:off x="0" y="0"/>
        <a:ext cx="4303712" cy="1624443"/>
      </dsp:txXfrm>
    </dsp:sp>
    <dsp:sp modelId="{422B7736-D885-4D99-95A2-0C7D642FAC0F}">
      <dsp:nvSpPr>
        <dsp:cNvPr id="0" name=""/>
        <dsp:cNvSpPr/>
      </dsp:nvSpPr>
      <dsp:spPr>
        <a:xfrm>
          <a:off x="4104924" y="0"/>
          <a:ext cx="4303712" cy="2165925"/>
        </a:xfrm>
        <a:prstGeom prst="round1Rect">
          <a:avLst/>
        </a:prstGeom>
        <a:solidFill>
          <a:srgbClr val="9AD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900" kern="1200" dirty="0">
              <a:latin typeface="Arial Nova Light" panose="020B0304020202020204" pitchFamily="34" charset="0"/>
            </a:rPr>
            <a:t>humanistika</a:t>
          </a:r>
        </a:p>
      </dsp:txBody>
      <dsp:txXfrm>
        <a:off x="4104924" y="0"/>
        <a:ext cx="4303712" cy="1624443"/>
      </dsp:txXfrm>
    </dsp:sp>
    <dsp:sp modelId="{7E174886-742F-4EE1-919E-E5AC141421F4}">
      <dsp:nvSpPr>
        <dsp:cNvPr id="0" name=""/>
        <dsp:cNvSpPr/>
      </dsp:nvSpPr>
      <dsp:spPr>
        <a:xfrm rot="10800000">
          <a:off x="0" y="2038720"/>
          <a:ext cx="4303712" cy="2165925"/>
        </a:xfrm>
        <a:prstGeom prst="round1Rect">
          <a:avLst/>
        </a:prstGeom>
        <a:solidFill>
          <a:srgbClr val="6F8A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900" kern="1200" dirty="0">
              <a:latin typeface="+mj-lt"/>
            </a:rPr>
            <a:t>tehnologija</a:t>
          </a:r>
        </a:p>
      </dsp:txBody>
      <dsp:txXfrm rot="10800000">
        <a:off x="0" y="2580201"/>
        <a:ext cx="4303712" cy="1624443"/>
      </dsp:txXfrm>
    </dsp:sp>
    <dsp:sp modelId="{10D39B83-D6B3-46D4-BD68-83A81B268795}">
      <dsp:nvSpPr>
        <dsp:cNvPr id="0" name=""/>
        <dsp:cNvSpPr/>
      </dsp:nvSpPr>
      <dsp:spPr>
        <a:xfrm rot="5400000">
          <a:off x="5165898" y="969826"/>
          <a:ext cx="2165925" cy="4303712"/>
        </a:xfrm>
        <a:prstGeom prst="round1Rect">
          <a:avLst/>
        </a:prstGeom>
        <a:solidFill>
          <a:srgbClr val="E9D7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900" kern="1200" dirty="0">
              <a:latin typeface="+mj-lt"/>
            </a:rPr>
            <a:t>družboslovje</a:t>
          </a:r>
        </a:p>
      </dsp:txBody>
      <dsp:txXfrm rot="-5400000">
        <a:off x="4097005" y="2580201"/>
        <a:ext cx="4303712" cy="1624443"/>
      </dsp:txXfrm>
    </dsp:sp>
    <dsp:sp modelId="{1BB31C5D-F4A6-4A8F-8767-DCB4BBAAEC42}">
      <dsp:nvSpPr>
        <dsp:cNvPr id="0" name=""/>
        <dsp:cNvSpPr/>
      </dsp:nvSpPr>
      <dsp:spPr>
        <a:xfrm>
          <a:off x="2789907" y="1481362"/>
          <a:ext cx="2582227" cy="1082962"/>
        </a:xfrm>
        <a:prstGeom prst="roundRect">
          <a:avLst/>
        </a:prstGeom>
        <a:solidFill>
          <a:srgbClr val="62DC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900" kern="1200" dirty="0">
              <a:solidFill>
                <a:schemeClr val="bg1"/>
              </a:solidFill>
              <a:latin typeface="+mj-lt"/>
            </a:rPr>
            <a:t>psihologija</a:t>
          </a:r>
        </a:p>
      </dsp:txBody>
      <dsp:txXfrm>
        <a:off x="2842773" y="1534228"/>
        <a:ext cx="2476495" cy="977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B906F-1910-4B44-98B5-BFD400FF9B71}">
      <dsp:nvSpPr>
        <dsp:cNvPr id="0" name=""/>
        <dsp:cNvSpPr/>
      </dsp:nvSpPr>
      <dsp:spPr>
        <a:xfrm rot="21300000">
          <a:off x="24942" y="2246800"/>
          <a:ext cx="8078114" cy="925066"/>
        </a:xfrm>
        <a:prstGeom prst="mathMinus">
          <a:avLst/>
        </a:prstGeom>
        <a:solidFill>
          <a:srgbClr val="6F8A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88867-F3A4-4151-AB9B-173A24983E05}">
      <dsp:nvSpPr>
        <dsp:cNvPr id="0" name=""/>
        <dsp:cNvSpPr/>
      </dsp:nvSpPr>
      <dsp:spPr>
        <a:xfrm>
          <a:off x="935162" y="270933"/>
          <a:ext cx="2518794" cy="2167466"/>
        </a:xfrm>
        <a:prstGeom prst="downArrow">
          <a:avLst/>
        </a:prstGeom>
        <a:solidFill>
          <a:srgbClr val="5FD3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3F2CA-CEC7-48BB-8F78-EEF530F2BF7C}">
      <dsp:nvSpPr>
        <dsp:cNvPr id="0" name=""/>
        <dsp:cNvSpPr/>
      </dsp:nvSpPr>
      <dsp:spPr>
        <a:xfrm>
          <a:off x="4307840" y="0"/>
          <a:ext cx="2600960" cy="22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300" kern="1200" dirty="0">
              <a:solidFill>
                <a:srgbClr val="53676C"/>
              </a:solidFill>
              <a:latin typeface="Arial Nova Light" panose="020B0304020202020204" pitchFamily="34" charset="0"/>
            </a:rPr>
            <a:t>povezanost z naravo</a:t>
          </a:r>
        </a:p>
      </dsp:txBody>
      <dsp:txXfrm>
        <a:off x="4307840" y="0"/>
        <a:ext cx="2600960" cy="2275840"/>
      </dsp:txXfrm>
    </dsp:sp>
    <dsp:sp modelId="{CAD73BA6-9706-4088-A8C0-8036BFBE344C}">
      <dsp:nvSpPr>
        <dsp:cNvPr id="0" name=""/>
        <dsp:cNvSpPr/>
      </dsp:nvSpPr>
      <dsp:spPr>
        <a:xfrm>
          <a:off x="4705364" y="2834418"/>
          <a:ext cx="2438400" cy="2270768"/>
        </a:xfrm>
        <a:prstGeom prst="upArrow">
          <a:avLst/>
        </a:prstGeom>
        <a:solidFill>
          <a:srgbClr val="E9D7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FEE13-8D7E-4BAA-89FC-EB1689919135}">
      <dsp:nvSpPr>
        <dsp:cNvPr id="0" name=""/>
        <dsp:cNvSpPr/>
      </dsp:nvSpPr>
      <dsp:spPr>
        <a:xfrm>
          <a:off x="1266901" y="3142826"/>
          <a:ext cx="2600960" cy="22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300" kern="1200" dirty="0" err="1">
              <a:solidFill>
                <a:srgbClr val="53676C"/>
              </a:solidFill>
              <a:latin typeface="Arial Nova Light" panose="020B0304020202020204" pitchFamily="34" charset="0"/>
            </a:rPr>
            <a:t>okoljska</a:t>
          </a:r>
          <a:r>
            <a:rPr lang="sl-SI" sz="3300" kern="1200" dirty="0">
              <a:solidFill>
                <a:srgbClr val="53676C"/>
              </a:solidFill>
              <a:latin typeface="Arial Nova Light" panose="020B0304020202020204" pitchFamily="34" charset="0"/>
            </a:rPr>
            <a:t> </a:t>
          </a:r>
          <a:r>
            <a:rPr lang="sl-SI" sz="3300" kern="1200" dirty="0" err="1">
              <a:solidFill>
                <a:srgbClr val="53676C"/>
              </a:solidFill>
              <a:latin typeface="Arial Nova Light" panose="020B0304020202020204" pitchFamily="34" charset="0"/>
            </a:rPr>
            <a:t>anksioznost</a:t>
          </a:r>
          <a:endParaRPr lang="sl-SI" sz="3300" kern="1200" dirty="0">
            <a:solidFill>
              <a:srgbClr val="53676C"/>
            </a:solidFill>
            <a:latin typeface="Arial Nova Light" panose="020B0304020202020204" pitchFamily="34" charset="0"/>
          </a:endParaRPr>
        </a:p>
      </dsp:txBody>
      <dsp:txXfrm>
        <a:off x="1266901" y="3142826"/>
        <a:ext cx="2600960" cy="2275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ADAEF-9719-4D5D-B75C-176BACDC9F72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85C22-8D31-405A-8B57-3B338D5259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365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5101" y="4862736"/>
            <a:ext cx="8083550" cy="70938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da uredite slog podnaslova matrice</a:t>
            </a:r>
          </a:p>
        </p:txBody>
      </p:sp>
      <p:grpSp>
        <p:nvGrpSpPr>
          <p:cNvPr id="15" name="Skupina 14"/>
          <p:cNvGrpSpPr/>
          <p:nvPr userDrawn="1"/>
        </p:nvGrpSpPr>
        <p:grpSpPr>
          <a:xfrm>
            <a:off x="-1" y="6446505"/>
            <a:ext cx="12192001" cy="286695"/>
            <a:chOff x="-1" y="6424280"/>
            <a:chExt cx="12192001" cy="286695"/>
          </a:xfrm>
        </p:grpSpPr>
        <p:pic>
          <p:nvPicPr>
            <p:cNvPr id="8" name="Slika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9" name="Slika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5" name="Slika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0721" y="621199"/>
            <a:ext cx="6093855" cy="12937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360" y="657948"/>
            <a:ext cx="3233641" cy="4265115"/>
          </a:xfrm>
          <a:prstGeom prst="rect">
            <a:avLst/>
          </a:prstGeom>
        </p:spPr>
      </p:pic>
      <p:pic>
        <p:nvPicPr>
          <p:cNvPr id="10" name="Picture 2" descr="Portal MIZŠ - Portal Ministrstvo za vzgojo in izobraževanj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160" y="5772294"/>
            <a:ext cx="2285816" cy="4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5100" y="2336800"/>
            <a:ext cx="8083551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l-SI" dirty="0"/>
              <a:t>Uredite slog naslova matrice</a:t>
            </a:r>
          </a:p>
        </p:txBody>
      </p:sp>
      <p:pic>
        <p:nvPicPr>
          <p:cNvPr id="1026" name="Slika 3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7" t="7863" b="5635"/>
          <a:stretch/>
        </p:blipFill>
        <p:spPr bwMode="auto">
          <a:xfrm>
            <a:off x="424769" y="594831"/>
            <a:ext cx="1439157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 userDrawn="1"/>
        </p:nvSpPr>
        <p:spPr>
          <a:xfrm>
            <a:off x="8521700" y="6106131"/>
            <a:ext cx="312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l-SI" sz="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Dogodek delno financira Ministrstvo za okolje, podnebje in energijo s sredstvi Sklada</a:t>
            </a:r>
          </a:p>
          <a:p>
            <a:pPr algn="just">
              <a:spcAft>
                <a:spcPts val="0"/>
              </a:spcAft>
            </a:pPr>
            <a:r>
              <a:rPr lang="sl-SI" sz="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podnebne spremembe, v okviru projekta Podnebni cilji in vsebine v vzgoji in izobraževanju.</a:t>
            </a:r>
            <a:endParaRPr lang="sl-SI" sz="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39360" y="5180237"/>
            <a:ext cx="1678336" cy="53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04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96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pos="98" userDrawn="1">
          <p15:clr>
            <a:srgbClr val="FBAE40"/>
          </p15:clr>
        </p15:guide>
        <p15:guide id="6" pos="758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96034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709738"/>
            <a:ext cx="1188085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4589463"/>
            <a:ext cx="1188085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28801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55575" y="1253330"/>
            <a:ext cx="5873750" cy="5103019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199" y="1253331"/>
            <a:ext cx="5864225" cy="510301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36850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11880850" cy="105727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269207"/>
            <a:ext cx="586422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5575" y="2093118"/>
            <a:ext cx="5864225" cy="426323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269205"/>
            <a:ext cx="58642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093117"/>
            <a:ext cx="5864224" cy="426323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86905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6027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5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02113" y="152400"/>
            <a:ext cx="7834312" cy="6203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87448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5" name="Označba mesta slike 2"/>
          <p:cNvSpPr>
            <a:spLocks noGrp="1"/>
          </p:cNvSpPr>
          <p:nvPr>
            <p:ph type="pic" idx="1"/>
          </p:nvPr>
        </p:nvSpPr>
        <p:spPr>
          <a:xfrm>
            <a:off x="4183063" y="152400"/>
            <a:ext cx="7853362" cy="62039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694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155575" y="152401"/>
            <a:ext cx="1188085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305148"/>
            <a:ext cx="11880850" cy="5021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-1" y="6433805"/>
            <a:ext cx="12192001" cy="286695"/>
            <a:chOff x="-1" y="6424280"/>
            <a:chExt cx="12192001" cy="286695"/>
          </a:xfrm>
        </p:grpSpPr>
        <p:pic>
          <p:nvPicPr>
            <p:cNvPr id="11" name="Slika 10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3" name="Slika 12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15" name="Slika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415" y="5409772"/>
            <a:ext cx="585470" cy="7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582" userDrawn="1">
          <p15:clr>
            <a:srgbClr val="F26B43"/>
          </p15:clr>
        </p15:guide>
        <p15:guide id="4" orient="horz" pos="96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pos="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toivoajatoimintaa.f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Od besed k dejanjem: zmanjševanje </a:t>
            </a:r>
            <a:r>
              <a:rPr lang="sl-SI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okoljske</a:t>
            </a:r>
            <a:r>
              <a:rPr lang="sl-SI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/podnebne </a:t>
            </a:r>
            <a:r>
              <a:rPr lang="sl-SI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anksioznosti</a:t>
            </a:r>
            <a:r>
              <a:rPr lang="sl-SI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pri učencih/-</a:t>
            </a:r>
            <a:r>
              <a:rPr lang="sl-SI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kah</a:t>
            </a:r>
            <a:r>
              <a:rPr lang="sl-SI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– spoznanja okoljevarstvene psihologije</a:t>
            </a:r>
            <a:endParaRPr lang="sl-SI" dirty="0"/>
          </a:p>
        </p:txBody>
      </p:sp>
      <p:sp>
        <p:nvSpPr>
          <p:cNvPr id="10" name="Podnaslov 9"/>
          <p:cNvSpPr>
            <a:spLocks noGrp="1"/>
          </p:cNvSpPr>
          <p:nvPr>
            <p:ph type="subTitle" idx="1"/>
          </p:nvPr>
        </p:nvSpPr>
        <p:spPr>
          <a:xfrm>
            <a:off x="346842" y="5832315"/>
            <a:ext cx="8083550" cy="709389"/>
          </a:xfrm>
        </p:spPr>
        <p:txBody>
          <a:bodyPr/>
          <a:lstStyle/>
          <a:p>
            <a:r>
              <a:rPr lang="sl-SI" dirty="0"/>
              <a:t>Polona Kalc			17. april 2023</a:t>
            </a:r>
          </a:p>
        </p:txBody>
      </p:sp>
    </p:spTree>
    <p:extLst>
      <p:ext uri="{BB962C8B-B14F-4D97-AF65-F5344CB8AC3E}">
        <p14:creationId xmlns:p14="http://schemas.microsoft.com/office/powerpoint/2010/main" val="55900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9FE8FF6C-9855-2994-4202-25F5962C77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4" t="11246" r="14912" b="21747"/>
          <a:stretch/>
        </p:blipFill>
        <p:spPr bwMode="auto">
          <a:xfrm>
            <a:off x="5589641" y="1289165"/>
            <a:ext cx="5638036" cy="362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Black Samsung Tablet Display Google Browser on Screen Stock Photo">
            <a:extLst>
              <a:ext uri="{FF2B5EF4-FFF2-40B4-BE49-F238E27FC236}">
                <a16:creationId xmlns:a16="http://schemas.microsoft.com/office/drawing/2014/main" id="{0D585A05-8897-69DD-6BFE-7CE5B8A24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2" y="1297045"/>
            <a:ext cx="5434065" cy="362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slov 5">
            <a:extLst>
              <a:ext uri="{FF2B5EF4-FFF2-40B4-BE49-F238E27FC236}">
                <a16:creationId xmlns:a16="http://schemas.microsoft.com/office/drawing/2014/main" id="{D36CDC93-6471-CD4C-460B-D8A81CBC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6823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EA438EC-6C01-5CF1-2B33-55F8C464D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7420" y="2925669"/>
            <a:ext cx="3215618" cy="1476704"/>
          </a:xfrm>
        </p:spPr>
        <p:txBody>
          <a:bodyPr/>
          <a:lstStyle/>
          <a:p>
            <a:pPr marL="0" indent="0" algn="ctr">
              <a:buNone/>
            </a:pPr>
            <a:r>
              <a:rPr lang="sv-SE" u="sng" dirty="0">
                <a:solidFill>
                  <a:srgbClr val="0563C1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finski projekt</a:t>
            </a:r>
            <a:endParaRPr lang="sl-SI" u="sng" dirty="0">
              <a:solidFill>
                <a:srgbClr val="0563C1"/>
              </a:solidFill>
              <a:effectLst/>
              <a:latin typeface="Arial Nova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0" indent="0" algn="ctr">
              <a:buNone/>
            </a:pPr>
            <a:r>
              <a:rPr lang="sv-SE" u="sng" dirty="0">
                <a:solidFill>
                  <a:srgbClr val="0563C1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Upanje in akcija</a:t>
            </a:r>
            <a:endParaRPr lang="sl-SI" u="sng" dirty="0">
              <a:solidFill>
                <a:srgbClr val="0563C1"/>
              </a:solidFill>
              <a:effectLst/>
              <a:latin typeface="Arial Nova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8198" name="Picture 6" descr="Do Airplanes Really Carry Oxygen For The Oxygen Masks? » Science ABC">
            <a:extLst>
              <a:ext uri="{FF2B5EF4-FFF2-40B4-BE49-F238E27FC236}">
                <a16:creationId xmlns:a16="http://schemas.microsoft.com/office/drawing/2014/main" id="{82283C62-8354-85B5-808D-02DDBE33E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78330" cy="632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Upanje in ukrepanje">
            <a:extLst>
              <a:ext uri="{FF2B5EF4-FFF2-40B4-BE49-F238E27FC236}">
                <a16:creationId xmlns:a16="http://schemas.microsoft.com/office/drawing/2014/main" id="{B60C79F0-19E3-2C90-6195-D430C5FEB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006" y="0"/>
            <a:ext cx="5019648" cy="205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831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EC1EA5-C831-84F1-50CD-FCB2AF6A1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933" y="33287"/>
            <a:ext cx="9974387" cy="602973"/>
          </a:xfrm>
        </p:spPr>
        <p:txBody>
          <a:bodyPr/>
          <a:lstStyle/>
          <a:p>
            <a:r>
              <a:rPr lang="sl-SI" b="1" dirty="0">
                <a:solidFill>
                  <a:srgbClr val="53676C"/>
                </a:solidFill>
                <a:latin typeface="Arial Nova Light" panose="020B0304020202020204" pitchFamily="34" charset="0"/>
              </a:rPr>
              <a:t>Umetna inteligenca | čustvena inteligentnost</a:t>
            </a:r>
          </a:p>
        </p:txBody>
      </p:sp>
      <p:pic>
        <p:nvPicPr>
          <p:cNvPr id="9218" name="Picture 2" descr="Free Teacher Learning photo and picture">
            <a:extLst>
              <a:ext uri="{FF2B5EF4-FFF2-40B4-BE49-F238E27FC236}">
                <a16:creationId xmlns:a16="http://schemas.microsoft.com/office/drawing/2014/main" id="{13DF964E-8919-AC3C-A13A-8D8C8D5A7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9223"/>
            <a:ext cx="8200445" cy="546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678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FC0B0C14-D065-1EEB-8F54-846C571B2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5470635"/>
            <a:ext cx="1381563" cy="290349"/>
          </a:xfrm>
        </p:spPr>
        <p:txBody>
          <a:bodyPr>
            <a:normAutofit/>
          </a:bodyPr>
          <a:lstStyle/>
          <a:p>
            <a:r>
              <a:rPr lang="sl-SI" sz="1200" dirty="0">
                <a:latin typeface="Arial Nova Light" panose="020B0304020202020204" pitchFamily="34" charset="0"/>
              </a:rPr>
              <a:t>Slika: MZPP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236DC9C3-DDE2-11CC-B137-9D14F8472B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50657"/>
            <a:ext cx="10973639" cy="481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957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B2B50E-366C-9539-B17B-637A2959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485" y="217816"/>
            <a:ext cx="11880850" cy="596461"/>
          </a:xfrm>
        </p:spPr>
        <p:txBody>
          <a:bodyPr/>
          <a:lstStyle/>
          <a:p>
            <a:r>
              <a:rPr lang="sl-SI" b="1" dirty="0">
                <a:latin typeface="Arial Nova Light" panose="020B0304020202020204" pitchFamily="34" charset="0"/>
              </a:rPr>
              <a:t>Zaključek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06301AF-8E5C-0370-1A7E-37838B0B2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485" y="977463"/>
            <a:ext cx="10021066" cy="536449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1800" dirty="0"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Blaženje </a:t>
            </a:r>
            <a:r>
              <a:rPr lang="sl-SI" sz="1800" dirty="0" err="1"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okoljske</a:t>
            </a:r>
            <a:r>
              <a:rPr lang="sl-SI" sz="1800" dirty="0"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/podnebne </a:t>
            </a:r>
            <a:r>
              <a:rPr lang="sl-SI" sz="1800" dirty="0" err="1"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anksioznosti</a:t>
            </a:r>
            <a:r>
              <a:rPr lang="sl-SI" sz="1800" dirty="0"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Podajanje nezavajajočih informacij o okolju na starosti primeren način.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Pogovor o čustvih in skrbeh v varnem okolju.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sl-SI" sz="1800" dirty="0"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apotitev k strokovnjakom ali k drugim virom za pomoč.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l-SI" sz="1800" dirty="0">
              <a:effectLst/>
              <a:latin typeface="Arial Nova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1800" dirty="0"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Dolgoročne spremembe:</a:t>
            </a:r>
            <a:endParaRPr lang="sl-SI" sz="1800" dirty="0">
              <a:effectLst/>
              <a:latin typeface="Arial Nova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VITR: vzpostavljanje povezanosti z okoljem od najzgodnejših let dalje.</a:t>
            </a:r>
          </a:p>
          <a:p>
            <a:r>
              <a:rPr lang="sl-SI" sz="1800" dirty="0"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Spodbujanje </a:t>
            </a:r>
            <a:r>
              <a:rPr lang="sl-SI" sz="1800" dirty="0"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družbenega</a:t>
            </a:r>
            <a:r>
              <a:rPr lang="sl-SI" sz="1800" dirty="0"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angažiranja in okolju prijaznega vedenja.</a:t>
            </a:r>
          </a:p>
          <a:p>
            <a:pPr marL="0" indent="0">
              <a:buNone/>
            </a:pPr>
            <a:endParaRPr lang="sl-SI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164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F514FBDE-0B45-0B53-7F81-32B4136855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67252"/>
              </p:ext>
            </p:extLst>
          </p:nvPr>
        </p:nvGraphicFramePr>
        <p:xfrm>
          <a:off x="1663809" y="1477504"/>
          <a:ext cx="8607425" cy="4331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029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F8BF32-9B0A-3EA4-130A-29ECB27C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53676C"/>
                </a:solidFill>
                <a:latin typeface="Arial Nova Light" panose="020B0304020202020204" pitchFamily="34" charset="0"/>
              </a:rPr>
              <a:t>Opredelitev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5AAD8DC-8035-F599-D2F9-646D42D16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1258576"/>
            <a:ext cx="12267862" cy="5067611"/>
          </a:xfrm>
        </p:spPr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sl-SI" dirty="0" err="1">
                <a:solidFill>
                  <a:srgbClr val="53676C"/>
                </a:solidFill>
                <a:latin typeface="Arial Nova Light" panose="020B0304020202020204" pitchFamily="34" charset="0"/>
              </a:rPr>
              <a:t>Okoljska</a:t>
            </a:r>
            <a:r>
              <a:rPr lang="sl-SI" dirty="0">
                <a:solidFill>
                  <a:srgbClr val="53676C"/>
                </a:solidFill>
                <a:latin typeface="Arial Nova Light" panose="020B0304020202020204" pitchFamily="34" charset="0"/>
              </a:rPr>
              <a:t> </a:t>
            </a:r>
            <a:r>
              <a:rPr lang="sl-SI" dirty="0" err="1">
                <a:solidFill>
                  <a:srgbClr val="53676C"/>
                </a:solidFill>
                <a:latin typeface="Arial Nova Light" panose="020B0304020202020204" pitchFamily="34" charset="0"/>
              </a:rPr>
              <a:t>anksioznost</a:t>
            </a:r>
            <a:r>
              <a:rPr lang="sl-SI" dirty="0">
                <a:solidFill>
                  <a:srgbClr val="53676C"/>
                </a:solidFill>
                <a:latin typeface="Arial Nova Light" panose="020B0304020202020204" pitchFamily="34" charset="0"/>
              </a:rPr>
              <a:t>/ekološka </a:t>
            </a:r>
            <a:r>
              <a:rPr lang="sl-SI" dirty="0" err="1">
                <a:solidFill>
                  <a:srgbClr val="53676C"/>
                </a:solidFill>
                <a:latin typeface="Arial Nova Light" panose="020B0304020202020204" pitchFamily="34" charset="0"/>
              </a:rPr>
              <a:t>anksioznost</a:t>
            </a:r>
            <a:r>
              <a:rPr lang="sl-SI" dirty="0">
                <a:solidFill>
                  <a:srgbClr val="53676C"/>
                </a:solidFill>
                <a:latin typeface="Arial Nova Light" panose="020B0304020202020204" pitchFamily="34" charset="0"/>
              </a:rPr>
              <a:t> (angl. </a:t>
            </a:r>
            <a:r>
              <a:rPr lang="sl-SI" i="1" dirty="0" err="1">
                <a:solidFill>
                  <a:srgbClr val="53676C"/>
                </a:solidFill>
                <a:latin typeface="Arial Nova Light" panose="020B0304020202020204" pitchFamily="34" charset="0"/>
              </a:rPr>
              <a:t>eco-anxiety</a:t>
            </a:r>
            <a:r>
              <a:rPr lang="sl-SI" dirty="0">
                <a:solidFill>
                  <a:srgbClr val="53676C"/>
                </a:solidFill>
                <a:latin typeface="Arial Nova Light" panose="020B0304020202020204" pitchFamily="34" charset="0"/>
              </a:rPr>
              <a:t>)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sl-SI" dirty="0">
                <a:solidFill>
                  <a:srgbClr val="53676C"/>
                </a:solidFill>
                <a:latin typeface="Arial Nova Light" panose="020B0304020202020204" pitchFamily="34" charset="0"/>
              </a:rPr>
              <a:t>Podnebna </a:t>
            </a:r>
            <a:r>
              <a:rPr lang="sl-SI" dirty="0" err="1">
                <a:solidFill>
                  <a:srgbClr val="53676C"/>
                </a:solidFill>
                <a:latin typeface="Arial Nova Light" panose="020B0304020202020204" pitchFamily="34" charset="0"/>
              </a:rPr>
              <a:t>anksioznost</a:t>
            </a:r>
            <a:r>
              <a:rPr lang="sl-SI" dirty="0">
                <a:solidFill>
                  <a:srgbClr val="53676C"/>
                </a:solidFill>
                <a:latin typeface="Arial Nova Light" panose="020B0304020202020204" pitchFamily="34" charset="0"/>
              </a:rPr>
              <a:t>/</a:t>
            </a:r>
            <a:r>
              <a:rPr lang="sl-SI" dirty="0" err="1">
                <a:solidFill>
                  <a:srgbClr val="53676C"/>
                </a:solidFill>
                <a:latin typeface="Arial Nova Light" panose="020B0304020202020204" pitchFamily="34" charset="0"/>
              </a:rPr>
              <a:t>anksioznost</a:t>
            </a:r>
            <a:r>
              <a:rPr lang="sl-SI" dirty="0">
                <a:solidFill>
                  <a:srgbClr val="53676C"/>
                </a:solidFill>
                <a:latin typeface="Arial Nova Light" panose="020B0304020202020204" pitchFamily="34" charset="0"/>
              </a:rPr>
              <a:t> glede podnebnih sprememb (angl. </a:t>
            </a:r>
            <a:r>
              <a:rPr lang="sl-SI" i="1" dirty="0" err="1">
                <a:solidFill>
                  <a:srgbClr val="53676C"/>
                </a:solidFill>
                <a:latin typeface="Arial Nova Light" panose="020B0304020202020204" pitchFamily="34" charset="0"/>
              </a:rPr>
              <a:t>climate</a:t>
            </a:r>
            <a:r>
              <a:rPr lang="sl-SI" i="1" dirty="0">
                <a:solidFill>
                  <a:srgbClr val="53676C"/>
                </a:solidFill>
                <a:latin typeface="Arial Nova Light" panose="020B0304020202020204" pitchFamily="34" charset="0"/>
              </a:rPr>
              <a:t> </a:t>
            </a:r>
            <a:r>
              <a:rPr lang="sl-SI" i="1" dirty="0" err="1">
                <a:solidFill>
                  <a:srgbClr val="53676C"/>
                </a:solidFill>
                <a:latin typeface="Arial Nova Light" panose="020B0304020202020204" pitchFamily="34" charset="0"/>
              </a:rPr>
              <a:t>anxiety</a:t>
            </a:r>
            <a:r>
              <a:rPr lang="sl-SI" dirty="0">
                <a:solidFill>
                  <a:srgbClr val="53676C"/>
                </a:solidFill>
                <a:latin typeface="Arial Nova Light" panose="020B0304020202020204" pitchFamily="34" charset="0"/>
              </a:rPr>
              <a:t>)</a:t>
            </a:r>
          </a:p>
        </p:txBody>
      </p:sp>
      <p:pic>
        <p:nvPicPr>
          <p:cNvPr id="5" name="Grafika 4" descr="Trend rasti">
            <a:extLst>
              <a:ext uri="{FF2B5EF4-FFF2-40B4-BE49-F238E27FC236}">
                <a16:creationId xmlns:a16="http://schemas.microsoft.com/office/drawing/2014/main" id="{09F2DA21-33A0-F5DC-CA89-D1B93932B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2187529"/>
            <a:ext cx="4518070" cy="451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9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0E28C04-6DAB-937E-A8D2-F33E42A818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32" y="0"/>
            <a:ext cx="3280389" cy="462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7C7CEE64-24AF-4F49-E4FF-EA6F818D9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4" y="2729389"/>
            <a:ext cx="2785461" cy="362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Protest Extinction Rebellion photo and picture">
            <a:extLst>
              <a:ext uri="{FF2B5EF4-FFF2-40B4-BE49-F238E27FC236}">
                <a16:creationId xmlns:a16="http://schemas.microsoft.com/office/drawing/2014/main" id="{D6A96F0F-A8E4-143F-48E5-57CE8545E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002" y="-9285"/>
            <a:ext cx="3280389" cy="266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ree Elderly Woman Baloch Woman photo and picture">
            <a:extLst>
              <a:ext uri="{FF2B5EF4-FFF2-40B4-BE49-F238E27FC236}">
                <a16:creationId xmlns:a16="http://schemas.microsoft.com/office/drawing/2014/main" id="{50EC4D40-F995-72D6-2FD3-0CC497AF5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16" y="2729389"/>
            <a:ext cx="5431775" cy="362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ree Forest Dieback Farmer In The Woods photo and picture">
            <a:extLst>
              <a:ext uri="{FF2B5EF4-FFF2-40B4-BE49-F238E27FC236}">
                <a16:creationId xmlns:a16="http://schemas.microsoft.com/office/drawing/2014/main" id="{94EEDCBB-3298-630B-A4C2-C0A759067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7" r="929"/>
          <a:stretch/>
        </p:blipFill>
        <p:spPr bwMode="auto">
          <a:xfrm>
            <a:off x="166714" y="-9285"/>
            <a:ext cx="4936847" cy="263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Mental Health Brain illustration and picture">
            <a:extLst>
              <a:ext uri="{FF2B5EF4-FFF2-40B4-BE49-F238E27FC236}">
                <a16:creationId xmlns:a16="http://schemas.microsoft.com/office/drawing/2014/main" id="{2DCCF598-08D1-17FB-6532-A7F3DD734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551" y="4723036"/>
            <a:ext cx="1864885" cy="16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922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The Eleventh Hour photo and picture">
            <a:extLst>
              <a:ext uri="{FF2B5EF4-FFF2-40B4-BE49-F238E27FC236}">
                <a16:creationId xmlns:a16="http://schemas.microsoft.com/office/drawing/2014/main" id="{D167CE2E-E4C1-0DAF-2850-CF821CE96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96" y="8254"/>
            <a:ext cx="9506607" cy="631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6149D98-AE44-30AF-B209-384D69CA6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152" y="459828"/>
            <a:ext cx="5864774" cy="1636985"/>
          </a:xfrm>
        </p:spPr>
        <p:txBody>
          <a:bodyPr>
            <a:noAutofit/>
          </a:bodyPr>
          <a:lstStyle/>
          <a:p>
            <a:pPr algn="ctr"/>
            <a:r>
              <a:rPr lang="sl-SI" sz="4500" b="1" dirty="0" err="1">
                <a:solidFill>
                  <a:srgbClr val="EEDEBD"/>
                </a:solidFill>
                <a:latin typeface="Arial Nova Light" panose="020B0304020202020204" pitchFamily="34" charset="0"/>
              </a:rPr>
              <a:t>Okoljska</a:t>
            </a:r>
            <a:r>
              <a:rPr lang="sl-SI" sz="4500" b="1" dirty="0">
                <a:solidFill>
                  <a:srgbClr val="EEDEBD"/>
                </a:solidFill>
                <a:latin typeface="Arial Nova Light" panose="020B0304020202020204" pitchFamily="34" charset="0"/>
              </a:rPr>
              <a:t> </a:t>
            </a:r>
            <a:r>
              <a:rPr lang="sl-SI" sz="4500" b="1" dirty="0" err="1">
                <a:solidFill>
                  <a:srgbClr val="EEDEBD"/>
                </a:solidFill>
                <a:latin typeface="Arial Nova Light" panose="020B0304020202020204" pitchFamily="34" charset="0"/>
              </a:rPr>
              <a:t>anksioznost</a:t>
            </a:r>
            <a:r>
              <a:rPr lang="sl-SI" sz="4500" b="1" dirty="0">
                <a:solidFill>
                  <a:srgbClr val="EEDEBD"/>
                </a:solidFill>
                <a:latin typeface="Arial Nova Light" panose="020B0304020202020204" pitchFamily="34" charset="0"/>
              </a:rPr>
              <a:t>: racionalen in ne patološki odziv</a:t>
            </a:r>
          </a:p>
        </p:txBody>
      </p:sp>
    </p:spTree>
    <p:extLst>
      <p:ext uri="{BB962C8B-B14F-4D97-AF65-F5344CB8AC3E}">
        <p14:creationId xmlns:p14="http://schemas.microsoft.com/office/powerpoint/2010/main" val="385849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a 12">
            <a:extLst>
              <a:ext uri="{FF2B5EF4-FFF2-40B4-BE49-F238E27FC236}">
                <a16:creationId xmlns:a16="http://schemas.microsoft.com/office/drawing/2014/main" id="{9E9B078A-B1FF-870A-69ED-A42BB9E7C60D}"/>
              </a:ext>
            </a:extLst>
          </p:cNvPr>
          <p:cNvSpPr/>
          <p:nvPr/>
        </p:nvSpPr>
        <p:spPr>
          <a:xfrm>
            <a:off x="6009896" y="2111608"/>
            <a:ext cx="3338622" cy="3258207"/>
          </a:xfrm>
          <a:prstGeom prst="ellipse">
            <a:avLst/>
          </a:prstGeom>
          <a:solidFill>
            <a:srgbClr val="2BA42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000" dirty="0">
                <a:latin typeface="Arial Nova Light" panose="020B0304020202020204" pitchFamily="34" charset="0"/>
              </a:rPr>
              <a:t>narava</a:t>
            </a: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A9A670CA-D872-B72B-955E-0BF2B9A6BA5D}"/>
              </a:ext>
            </a:extLst>
          </p:cNvPr>
          <p:cNvSpPr/>
          <p:nvPr/>
        </p:nvSpPr>
        <p:spPr>
          <a:xfrm>
            <a:off x="2843482" y="2282514"/>
            <a:ext cx="3074276" cy="29087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000" dirty="0">
                <a:solidFill>
                  <a:srgbClr val="53676C"/>
                </a:solidFill>
                <a:latin typeface="Arial Nova Light" panose="020B0304020202020204" pitchFamily="34" charset="0"/>
              </a:rPr>
              <a:t>jaz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FB7FB2F-E725-E31E-470C-D12ADC56F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536" y="126124"/>
            <a:ext cx="4603531" cy="17184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5000" b="1" dirty="0">
                <a:solidFill>
                  <a:srgbClr val="53676C"/>
                </a:solidFill>
                <a:latin typeface="Arial Nova Light" panose="020B0304020202020204" pitchFamily="34" charset="0"/>
              </a:rPr>
              <a:t>Povezanost z naravo</a:t>
            </a:r>
          </a:p>
        </p:txBody>
      </p:sp>
    </p:spTree>
    <p:extLst>
      <p:ext uri="{BB962C8B-B14F-4D97-AF65-F5344CB8AC3E}">
        <p14:creationId xmlns:p14="http://schemas.microsoft.com/office/powerpoint/2010/main" val="11139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značba mesta vsebine 9">
            <a:extLst>
              <a:ext uri="{FF2B5EF4-FFF2-40B4-BE49-F238E27FC236}">
                <a16:creationId xmlns:a16="http://schemas.microsoft.com/office/drawing/2014/main" id="{420358FF-078B-FD26-3899-95307FF12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707" y="5573864"/>
            <a:ext cx="2748953" cy="715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 err="1">
                <a:solidFill>
                  <a:srgbClr val="53676C"/>
                </a:solidFill>
                <a:latin typeface="Arial Nova Light" panose="020B0304020202020204" pitchFamily="34" charset="0"/>
              </a:rPr>
              <a:t>Okoljska</a:t>
            </a:r>
            <a:r>
              <a:rPr lang="sl-SI" sz="2000" dirty="0">
                <a:solidFill>
                  <a:srgbClr val="53676C"/>
                </a:solidFill>
                <a:latin typeface="Arial Nova Light" panose="020B0304020202020204" pitchFamily="34" charset="0"/>
              </a:rPr>
              <a:t> </a:t>
            </a:r>
            <a:r>
              <a:rPr lang="sl-SI" sz="2000" dirty="0" err="1">
                <a:solidFill>
                  <a:srgbClr val="53676C"/>
                </a:solidFill>
                <a:latin typeface="Arial Nova Light" panose="020B0304020202020204" pitchFamily="34" charset="0"/>
              </a:rPr>
              <a:t>anksioznost</a:t>
            </a:r>
            <a:endParaRPr lang="sl-SI" sz="2000" dirty="0">
              <a:solidFill>
                <a:srgbClr val="53676C"/>
              </a:solidFill>
              <a:latin typeface="Arial Nova Light" panose="020B0304020202020204" pitchFamily="34" charset="0"/>
            </a:endParaRPr>
          </a:p>
        </p:txBody>
      </p:sp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7B365763-88D1-75F6-3120-7DAD119C6715}"/>
              </a:ext>
            </a:extLst>
          </p:cNvPr>
          <p:cNvCxnSpPr/>
          <p:nvPr/>
        </p:nvCxnSpPr>
        <p:spPr>
          <a:xfrm>
            <a:off x="3434963" y="5573864"/>
            <a:ext cx="5287618" cy="0"/>
          </a:xfrm>
          <a:prstGeom prst="straightConnector1">
            <a:avLst/>
          </a:prstGeom>
          <a:ln>
            <a:solidFill>
              <a:srgbClr val="5367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6024407A-0375-DEF2-EE3D-54BEC1946260}"/>
              </a:ext>
            </a:extLst>
          </p:cNvPr>
          <p:cNvCxnSpPr>
            <a:cxnSpLocks/>
          </p:cNvCxnSpPr>
          <p:nvPr/>
        </p:nvCxnSpPr>
        <p:spPr>
          <a:xfrm flipV="1">
            <a:off x="3444239" y="1028701"/>
            <a:ext cx="0" cy="4545163"/>
          </a:xfrm>
          <a:prstGeom prst="straightConnector1">
            <a:avLst/>
          </a:prstGeom>
          <a:ln>
            <a:solidFill>
              <a:srgbClr val="5367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ročno: oblika 16">
            <a:extLst>
              <a:ext uri="{FF2B5EF4-FFF2-40B4-BE49-F238E27FC236}">
                <a16:creationId xmlns:a16="http://schemas.microsoft.com/office/drawing/2014/main" id="{F3A7A243-7689-0CAD-E24F-5A48A03ED5B9}"/>
              </a:ext>
            </a:extLst>
          </p:cNvPr>
          <p:cNvSpPr/>
          <p:nvPr/>
        </p:nvSpPr>
        <p:spPr>
          <a:xfrm>
            <a:off x="3864332" y="1669572"/>
            <a:ext cx="3363403" cy="3912038"/>
          </a:xfrm>
          <a:custGeom>
            <a:avLst/>
            <a:gdLst>
              <a:gd name="connsiteX0" fmla="*/ 0 w 2647784"/>
              <a:gd name="connsiteY0" fmla="*/ 3220286 h 3220286"/>
              <a:gd name="connsiteX1" fmla="*/ 1256306 w 2647784"/>
              <a:gd name="connsiteY1" fmla="*/ 7 h 3220286"/>
              <a:gd name="connsiteX2" fmla="*/ 2647784 w 2647784"/>
              <a:gd name="connsiteY2" fmla="*/ 3188480 h 322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7784" h="3220286">
                <a:moveTo>
                  <a:pt x="0" y="3220286"/>
                </a:moveTo>
                <a:cubicBezTo>
                  <a:pt x="407504" y="1612797"/>
                  <a:pt x="815009" y="5308"/>
                  <a:pt x="1256306" y="7"/>
                </a:cubicBezTo>
                <a:cubicBezTo>
                  <a:pt x="1697603" y="-5294"/>
                  <a:pt x="2203836" y="2743207"/>
                  <a:pt x="2647784" y="3188480"/>
                </a:cubicBezTo>
              </a:path>
            </a:pathLst>
          </a:custGeom>
          <a:noFill/>
          <a:ln w="28575">
            <a:solidFill>
              <a:srgbClr val="2BA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Označba mesta vsebine 9">
            <a:extLst>
              <a:ext uri="{FF2B5EF4-FFF2-40B4-BE49-F238E27FC236}">
                <a16:creationId xmlns:a16="http://schemas.microsoft.com/office/drawing/2014/main" id="{E7A714C4-C71A-339D-0200-04BA2FD03EE8}"/>
              </a:ext>
            </a:extLst>
          </p:cNvPr>
          <p:cNvSpPr txBox="1">
            <a:spLocks/>
          </p:cNvSpPr>
          <p:nvPr/>
        </p:nvSpPr>
        <p:spPr>
          <a:xfrm>
            <a:off x="2458283" y="2808303"/>
            <a:ext cx="1406049" cy="715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000" dirty="0">
                <a:solidFill>
                  <a:srgbClr val="53676C"/>
                </a:solidFill>
                <a:latin typeface="Arial Nova Light" panose="020B0304020202020204" pitchFamily="34" charset="0"/>
              </a:rPr>
              <a:t>Okolju prijazno vedenje</a:t>
            </a:r>
          </a:p>
        </p:txBody>
      </p:sp>
    </p:spTree>
    <p:extLst>
      <p:ext uri="{BB962C8B-B14F-4D97-AF65-F5344CB8AC3E}">
        <p14:creationId xmlns:p14="http://schemas.microsoft.com/office/powerpoint/2010/main" val="3998836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149D98-AE44-30AF-B209-384D69CA6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19" y="522889"/>
            <a:ext cx="11203388" cy="880240"/>
          </a:xfrm>
        </p:spPr>
        <p:txBody>
          <a:bodyPr>
            <a:noAutofit/>
          </a:bodyPr>
          <a:lstStyle/>
          <a:p>
            <a:pPr algn="ctr"/>
            <a:r>
              <a:rPr lang="sl-SI" sz="4500" b="1" dirty="0">
                <a:solidFill>
                  <a:srgbClr val="53676C"/>
                </a:solidFill>
                <a:latin typeface="Arial Nova Light" panose="020B0304020202020204" pitchFamily="34" charset="0"/>
              </a:rPr>
              <a:t>Dolgoročni cilj: odprava razlogov za vznik </a:t>
            </a:r>
            <a:r>
              <a:rPr lang="sl-SI" sz="4500" b="1" dirty="0" err="1">
                <a:solidFill>
                  <a:srgbClr val="53676C"/>
                </a:solidFill>
                <a:latin typeface="Arial Nova Light" panose="020B0304020202020204" pitchFamily="34" charset="0"/>
              </a:rPr>
              <a:t>okoljske</a:t>
            </a:r>
            <a:r>
              <a:rPr lang="sl-SI" sz="4500" b="1" dirty="0">
                <a:solidFill>
                  <a:srgbClr val="53676C"/>
                </a:solidFill>
                <a:latin typeface="Arial Nova Light" panose="020B0304020202020204" pitchFamily="34" charset="0"/>
              </a:rPr>
              <a:t> </a:t>
            </a:r>
            <a:r>
              <a:rPr lang="sl-SI" sz="4500" b="1" dirty="0" err="1">
                <a:solidFill>
                  <a:srgbClr val="53676C"/>
                </a:solidFill>
                <a:latin typeface="Arial Nova Light" panose="020B0304020202020204" pitchFamily="34" charset="0"/>
              </a:rPr>
              <a:t>anksioznosti</a:t>
            </a:r>
            <a:endParaRPr lang="sl-SI" sz="4500" b="1" dirty="0">
              <a:solidFill>
                <a:srgbClr val="53676C"/>
              </a:solidFill>
              <a:latin typeface="Arial Nova Light" panose="020B03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547E307-02BF-79DF-6EE5-E66826A962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0401020"/>
              </p:ext>
            </p:extLst>
          </p:nvPr>
        </p:nvGraphicFramePr>
        <p:xfrm>
          <a:off x="1959113" y="122991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10" name="Picture 14" descr="Free Girl Sad photo and picture">
            <a:extLst>
              <a:ext uri="{FF2B5EF4-FFF2-40B4-BE49-F238E27FC236}">
                <a16:creationId xmlns:a16="http://schemas.microsoft.com/office/drawing/2014/main" id="{B410C8B3-B101-796C-A289-C19AFFB5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366" y="1526650"/>
            <a:ext cx="1179806" cy="78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ree Seedlings Seed photo and picture">
            <a:extLst>
              <a:ext uri="{FF2B5EF4-FFF2-40B4-BE49-F238E27FC236}">
                <a16:creationId xmlns:a16="http://schemas.microsoft.com/office/drawing/2014/main" id="{F91E2549-FAFB-D13C-34DD-6813CDE08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7" t="475" r="1" b="-1"/>
          <a:stretch/>
        </p:blipFill>
        <p:spPr bwMode="auto">
          <a:xfrm>
            <a:off x="7346934" y="5238339"/>
            <a:ext cx="1073497" cy="109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99F5BC67-6E7E-A922-67A4-1210F0F3C2BB}"/>
              </a:ext>
            </a:extLst>
          </p:cNvPr>
          <p:cNvSpPr txBox="1">
            <a:spLocks/>
          </p:cNvSpPr>
          <p:nvPr/>
        </p:nvSpPr>
        <p:spPr>
          <a:xfrm rot="21324359">
            <a:off x="2154806" y="3095041"/>
            <a:ext cx="7609398" cy="8802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4500" b="1" dirty="0">
                <a:solidFill>
                  <a:srgbClr val="53676C"/>
                </a:solidFill>
                <a:latin typeface="Arial Nova Light" panose="020B0304020202020204" pitchFamily="34" charset="0"/>
              </a:rPr>
              <a:t>VITR</a:t>
            </a:r>
          </a:p>
        </p:txBody>
      </p:sp>
    </p:spTree>
    <p:extLst>
      <p:ext uri="{BB962C8B-B14F-4D97-AF65-F5344CB8AC3E}">
        <p14:creationId xmlns:p14="http://schemas.microsoft.com/office/powerpoint/2010/main" val="2656100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26A45C-0B89-361C-248F-984EDA750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 descr="Free Brain Heart illustration and picture">
            <a:extLst>
              <a:ext uri="{FF2B5EF4-FFF2-40B4-BE49-F238E27FC236}">
                <a16:creationId xmlns:a16="http://schemas.microsoft.com/office/drawing/2014/main" id="{1EF25C00-8F37-311A-2CC8-5F817DEC0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082" y="-152400"/>
            <a:ext cx="6482255" cy="648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ree Book Page photo and picture">
            <a:extLst>
              <a:ext uri="{FF2B5EF4-FFF2-40B4-BE49-F238E27FC236}">
                <a16:creationId xmlns:a16="http://schemas.microsoft.com/office/drawing/2014/main" id="{9E95D008-2DE9-3C11-DFE8-46126D1A3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89" y="172107"/>
            <a:ext cx="10175208" cy="595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63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DD6FF8994924A91046684A356AC54" ma:contentTypeVersion="15" ma:contentTypeDescription="Create a new document." ma:contentTypeScope="" ma:versionID="f3deeba0095815f10104a1851aeed220">
  <xsd:schema xmlns:xsd="http://www.w3.org/2001/XMLSchema" xmlns:xs="http://www.w3.org/2001/XMLSchema" xmlns:p="http://schemas.microsoft.com/office/2006/metadata/properties" xmlns:ns3="83d6499c-a84d-4d49-82a2-af88d7506870" xmlns:ns4="50233e6d-0d9e-4c89-84bc-aa7c2bb910fb" targetNamespace="http://schemas.microsoft.com/office/2006/metadata/properties" ma:root="true" ma:fieldsID="eadb7cd1cf973ff1f1e9713970e3f923" ns3:_="" ns4:_="">
    <xsd:import namespace="83d6499c-a84d-4d49-82a2-af88d7506870"/>
    <xsd:import namespace="50233e6d-0d9e-4c89-84bc-aa7c2bb910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Details" minOccurs="0"/>
                <xsd:element ref="ns4:SharingHintHash" minOccurs="0"/>
                <xsd:element ref="ns4:SharedWithUser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6499c-a84d-4d49-82a2-af88d75068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33e6d-0d9e-4c89-84bc-aa7c2bb910fb" elementFormDefault="qualified">
    <xsd:import namespace="http://schemas.microsoft.com/office/2006/documentManagement/types"/>
    <xsd:import namespace="http://schemas.microsoft.com/office/infopath/2007/PartnerControls"/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3d6499c-a84d-4d49-82a2-af88d750687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3E8E68-9832-4FC0-BA34-A0557C3B28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6499c-a84d-4d49-82a2-af88d7506870"/>
    <ds:schemaRef ds:uri="50233e6d-0d9e-4c89-84bc-aa7c2bb910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00F94-7EE0-4429-9DA1-078B5BFCD2BC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50233e6d-0d9e-4c89-84bc-aa7c2bb910fb"/>
    <ds:schemaRef ds:uri="83d6499c-a84d-4d49-82a2-af88d750687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DB10313-4B86-42FA-91CB-C231613840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161</Words>
  <Application>Microsoft Office PowerPoint</Application>
  <PresentationFormat>Širokozaslonsko</PresentationFormat>
  <Paragraphs>33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1" baseType="lpstr">
      <vt:lpstr>Arial</vt:lpstr>
      <vt:lpstr>Arial Nova Light</vt:lpstr>
      <vt:lpstr>Calibri</vt:lpstr>
      <vt:lpstr>Calibri Light</vt:lpstr>
      <vt:lpstr>Roboto</vt:lpstr>
      <vt:lpstr>Wingdings</vt:lpstr>
      <vt:lpstr>Officeova tema</vt:lpstr>
      <vt:lpstr>Od besed k dejanjem: zmanjševanje okoljske/podnebne anksioznosti pri učencih/-kah – spoznanja okoljevarstvene psihologije</vt:lpstr>
      <vt:lpstr>PowerPointova predstavitev</vt:lpstr>
      <vt:lpstr>Opredelitev</vt:lpstr>
      <vt:lpstr>PowerPointova predstavitev</vt:lpstr>
      <vt:lpstr>Okoljska anksioznost: racionalen in ne patološki odziv</vt:lpstr>
      <vt:lpstr>PowerPointova predstavitev</vt:lpstr>
      <vt:lpstr>PowerPointova predstavitev</vt:lpstr>
      <vt:lpstr>Dolgoročni cilj: odprava razlogov za vznik okoljske anksioznosti</vt:lpstr>
      <vt:lpstr>PowerPointova predstavitev</vt:lpstr>
      <vt:lpstr>PowerPointova predstavitev</vt:lpstr>
      <vt:lpstr>PowerPointova predstavitev</vt:lpstr>
      <vt:lpstr>Umetna inteligenca | čustvena inteligentnost</vt:lpstr>
      <vt:lpstr>Slika: MZPP</vt:lpstr>
      <vt:lpstr>Zaključek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Primož Krašna</dc:creator>
  <cp:lastModifiedBy>Polona Kalc</cp:lastModifiedBy>
  <cp:revision>25</cp:revision>
  <dcterms:created xsi:type="dcterms:W3CDTF">2023-03-20T13:12:53Z</dcterms:created>
  <dcterms:modified xsi:type="dcterms:W3CDTF">2023-04-14T19:14:59Z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0x0101006D5DD6FF8994924A91046684A356AC54</vt:lpwstr>
  </property>
</Properties>
</file>