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2"/>
  </p:notesMasterIdLst>
  <p:sldIdLst>
    <p:sldId id="258" r:id="rId5"/>
    <p:sldId id="259" r:id="rId6"/>
    <p:sldId id="260" r:id="rId7"/>
    <p:sldId id="261" r:id="rId8"/>
    <p:sldId id="262" r:id="rId9"/>
    <p:sldId id="263" r:id="rId10"/>
    <p:sldId id="264" r:id="rId11"/>
    <p:sldId id="265" r:id="rId12"/>
    <p:sldId id="266" r:id="rId13"/>
    <p:sldId id="267" r:id="rId14"/>
    <p:sldId id="268"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1" r:id="rId36"/>
    <p:sldId id="293" r:id="rId37"/>
    <p:sldId id="294" r:id="rId38"/>
    <p:sldId id="295" r:id="rId39"/>
    <p:sldId id="296" r:id="rId40"/>
    <p:sldId id="297" r:id="rId41"/>
    <p:sldId id="298" r:id="rId42"/>
    <p:sldId id="299" r:id="rId43"/>
    <p:sldId id="300" r:id="rId44"/>
    <p:sldId id="301" r:id="rId45"/>
    <p:sldId id="303" r:id="rId46"/>
    <p:sldId id="304" r:id="rId47"/>
    <p:sldId id="305" r:id="rId48"/>
    <p:sldId id="308" r:id="rId49"/>
    <p:sldId id="311" r:id="rId50"/>
    <p:sldId id="309" r:id="rId51"/>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5C8"/>
    <a:srgbClr val="27AA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9" d="100"/>
          <a:sy n="69" d="100"/>
        </p:scale>
        <p:origin x="524" y="44"/>
      </p:cViewPr>
      <p:guideLst/>
    </p:cSldViewPr>
  </p:slideViewPr>
  <p:notesTextViewPr>
    <p:cViewPr>
      <p:scale>
        <a:sx n="1" d="1"/>
        <a:sy n="1" d="1"/>
      </p:scale>
      <p:origin x="0" y="0"/>
    </p:cViewPr>
  </p:notesTextViewPr>
  <p:notesViewPr>
    <p:cSldViewPr snapToGrid="0">
      <p:cViewPr varScale="1">
        <p:scale>
          <a:sx n="57" d="100"/>
          <a:sy n="57" d="100"/>
        </p:scale>
        <p:origin x="2832"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DADAEF-9719-4D5D-B75C-176BACDC9F72}" type="datetimeFigureOut">
              <a:rPr lang="sl-SI" smtClean="0"/>
              <a:t>14. 04. 2023</a:t>
            </a:fld>
            <a:endParaRPr lang="sl-SI"/>
          </a:p>
        </p:txBody>
      </p:sp>
      <p:sp>
        <p:nvSpPr>
          <p:cNvPr id="4" name="Označba mesta stranske slik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l-SI"/>
          </a:p>
        </p:txBody>
      </p:sp>
      <p:sp>
        <p:nvSpPr>
          <p:cNvPr id="5" name="Označba mesta opomb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6" name="Označba mesta no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7" name="Označba mesta številke diapoz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F85C22-8D31-405A-8B57-3B338D5259C8}" type="slidenum">
              <a:rPr lang="sl-SI" smtClean="0"/>
              <a:t>‹#›</a:t>
            </a:fld>
            <a:endParaRPr lang="sl-SI"/>
          </a:p>
        </p:txBody>
      </p:sp>
    </p:spTree>
    <p:extLst>
      <p:ext uri="{BB962C8B-B14F-4D97-AF65-F5344CB8AC3E}">
        <p14:creationId xmlns:p14="http://schemas.microsoft.com/office/powerpoint/2010/main" val="1303655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3" name="Podnaslov 2"/>
          <p:cNvSpPr>
            <a:spLocks noGrp="1"/>
          </p:cNvSpPr>
          <p:nvPr>
            <p:ph type="subTitle" idx="1"/>
          </p:nvPr>
        </p:nvSpPr>
        <p:spPr>
          <a:xfrm>
            <a:off x="165101" y="4862736"/>
            <a:ext cx="8083550" cy="709389"/>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dirty="0" smtClean="0"/>
              <a:t>Kliknite, da uredite slog podnaslova matrice</a:t>
            </a:r>
            <a:endParaRPr lang="sl-SI" dirty="0"/>
          </a:p>
        </p:txBody>
      </p:sp>
      <p:grpSp>
        <p:nvGrpSpPr>
          <p:cNvPr id="15" name="Skupina 14"/>
          <p:cNvGrpSpPr/>
          <p:nvPr userDrawn="1"/>
        </p:nvGrpSpPr>
        <p:grpSpPr>
          <a:xfrm>
            <a:off x="-1" y="6446505"/>
            <a:ext cx="12192001" cy="286695"/>
            <a:chOff x="-1" y="6424280"/>
            <a:chExt cx="12192001" cy="286695"/>
          </a:xfrm>
        </p:grpSpPr>
        <p:pic>
          <p:nvPicPr>
            <p:cNvPr id="8" name="Slika 7"/>
            <p:cNvPicPr>
              <a:picLocks noChangeAspect="1"/>
            </p:cNvPicPr>
            <p:nvPr userDrawn="1"/>
          </p:nvPicPr>
          <p:blipFill rotWithShape="1">
            <a:blip r:embed="rId2" cstate="print">
              <a:extLst>
                <a:ext uri="{28A0092B-C50C-407E-A947-70E740481C1C}">
                  <a14:useLocalDpi xmlns:a14="http://schemas.microsoft.com/office/drawing/2010/main" val="0"/>
                </a:ext>
              </a:extLst>
            </a:blip>
            <a:srcRect l="819" r="-1"/>
            <a:stretch/>
          </p:blipFill>
          <p:spPr>
            <a:xfrm>
              <a:off x="-1" y="6424836"/>
              <a:ext cx="4040661" cy="286139"/>
            </a:xfrm>
            <a:prstGeom prst="rect">
              <a:avLst/>
            </a:prstGeom>
          </p:spPr>
        </p:pic>
        <p:pic>
          <p:nvPicPr>
            <p:cNvPr id="9" name="Slika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58952" y="6424836"/>
              <a:ext cx="4074000" cy="286139"/>
            </a:xfrm>
            <a:prstGeom prst="rect">
              <a:avLst/>
            </a:prstGeom>
          </p:spPr>
        </p:pic>
        <p:pic>
          <p:nvPicPr>
            <p:cNvPr id="12" name="Slika 11"/>
            <p:cNvPicPr>
              <a:picLocks noChangeAspect="1"/>
            </p:cNvPicPr>
            <p:nvPr userDrawn="1"/>
          </p:nvPicPr>
          <p:blipFill rotWithShape="1">
            <a:blip r:embed="rId2" cstate="print">
              <a:extLst>
                <a:ext uri="{28A0092B-C50C-407E-A947-70E740481C1C}">
                  <a14:useLocalDpi xmlns:a14="http://schemas.microsoft.com/office/drawing/2010/main" val="0"/>
                </a:ext>
              </a:extLst>
            </a:blip>
            <a:srcRect r="760"/>
            <a:stretch/>
          </p:blipFill>
          <p:spPr>
            <a:xfrm>
              <a:off x="8148956" y="6424280"/>
              <a:ext cx="4043044" cy="286139"/>
            </a:xfrm>
            <a:prstGeom prst="rect">
              <a:avLst/>
            </a:prstGeom>
          </p:spPr>
        </p:pic>
      </p:grpSp>
      <p:pic>
        <p:nvPicPr>
          <p:cNvPr id="5" name="Slika 4"/>
          <p:cNvPicPr>
            <a:picLocks noChangeAspect="1"/>
          </p:cNvPicPr>
          <p:nvPr userDrawn="1"/>
        </p:nvPicPr>
        <p:blipFill>
          <a:blip r:embed="rId3"/>
          <a:stretch>
            <a:fillRect/>
          </a:stretch>
        </p:blipFill>
        <p:spPr>
          <a:xfrm>
            <a:off x="1980721" y="621199"/>
            <a:ext cx="6093855" cy="1293750"/>
          </a:xfrm>
          <a:prstGeom prst="rect">
            <a:avLst/>
          </a:prstGeom>
        </p:spPr>
      </p:pic>
      <p:pic>
        <p:nvPicPr>
          <p:cNvPr id="7" name="Slika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639360" y="657948"/>
            <a:ext cx="3233641" cy="4265115"/>
          </a:xfrm>
          <a:prstGeom prst="rect">
            <a:avLst/>
          </a:prstGeom>
        </p:spPr>
      </p:pic>
      <p:pic>
        <p:nvPicPr>
          <p:cNvPr id="10" name="Picture 2" descr="Portal MIZŠ - Portal Ministrstvo za vzgojo in izobraževanje"/>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690160" y="5772294"/>
            <a:ext cx="2285816" cy="470405"/>
          </a:xfrm>
          <a:prstGeom prst="rect">
            <a:avLst/>
          </a:prstGeom>
          <a:noFill/>
          <a:extLst>
            <a:ext uri="{909E8E84-426E-40DD-AFC4-6F175D3DCCD1}">
              <a14:hiddenFill xmlns:a14="http://schemas.microsoft.com/office/drawing/2010/main">
                <a:solidFill>
                  <a:srgbClr val="FFFFFF"/>
                </a:solidFill>
              </a14:hiddenFill>
            </a:ext>
          </a:extLst>
        </p:spPr>
      </p:pic>
      <p:sp>
        <p:nvSpPr>
          <p:cNvPr id="2" name="Naslov 1"/>
          <p:cNvSpPr>
            <a:spLocks noGrp="1"/>
          </p:cNvSpPr>
          <p:nvPr>
            <p:ph type="ctrTitle"/>
          </p:nvPr>
        </p:nvSpPr>
        <p:spPr>
          <a:xfrm>
            <a:off x="165100" y="2336800"/>
            <a:ext cx="8083551" cy="2387600"/>
          </a:xfrm>
        </p:spPr>
        <p:txBody>
          <a:bodyPr anchor="b">
            <a:normAutofit/>
          </a:bodyPr>
          <a:lstStyle>
            <a:lvl1pPr algn="l">
              <a:defRPr sz="4000"/>
            </a:lvl1pPr>
          </a:lstStyle>
          <a:p>
            <a:r>
              <a:rPr lang="sl-SI" dirty="0" smtClean="0"/>
              <a:t>Uredite slog naslova matrice</a:t>
            </a:r>
            <a:endParaRPr lang="sl-SI" dirty="0"/>
          </a:p>
        </p:txBody>
      </p:sp>
      <p:pic>
        <p:nvPicPr>
          <p:cNvPr id="1026" name="Slika 3"/>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l="15997" t="7863" b="5635"/>
          <a:stretch/>
        </p:blipFill>
        <p:spPr bwMode="auto">
          <a:xfrm>
            <a:off x="424769" y="594831"/>
            <a:ext cx="1439157" cy="1314450"/>
          </a:xfrm>
          <a:prstGeom prst="rect">
            <a:avLst/>
          </a:prstGeom>
          <a:noFill/>
          <a:extLst>
            <a:ext uri="{909E8E84-426E-40DD-AFC4-6F175D3DCCD1}">
              <a14:hiddenFill xmlns:a14="http://schemas.microsoft.com/office/drawing/2010/main">
                <a:solidFill>
                  <a:srgbClr val="FFFFFF"/>
                </a:solidFill>
              </a14:hiddenFill>
            </a:ext>
          </a:extLst>
        </p:spPr>
      </p:pic>
      <p:sp>
        <p:nvSpPr>
          <p:cNvPr id="4" name="Pravokotnik 3"/>
          <p:cNvSpPr/>
          <p:nvPr userDrawn="1"/>
        </p:nvSpPr>
        <p:spPr>
          <a:xfrm>
            <a:off x="8521700" y="6106131"/>
            <a:ext cx="3124200" cy="276999"/>
          </a:xfrm>
          <a:prstGeom prst="rect">
            <a:avLst/>
          </a:prstGeom>
        </p:spPr>
        <p:txBody>
          <a:bodyPr wrap="square">
            <a:spAutoFit/>
          </a:bodyPr>
          <a:lstStyle/>
          <a:p>
            <a:pPr algn="just">
              <a:spcAft>
                <a:spcPts val="0"/>
              </a:spcAft>
            </a:pPr>
            <a:r>
              <a:rPr lang="sl-SI" sz="600" i="1" dirty="0" smtClean="0">
                <a:solidFill>
                  <a:srgbClr val="0070C0"/>
                </a:solidFill>
                <a:effectLst/>
                <a:latin typeface="Calibri" panose="020F0502020204030204" pitchFamily="34" charset="0"/>
                <a:ea typeface="Calibri" panose="020F0502020204030204" pitchFamily="34" charset="0"/>
              </a:rPr>
              <a:t>Dogodek delno financira Ministrstvo za okolje, podnebje in energijo s sredstvi Sklada</a:t>
            </a:r>
          </a:p>
          <a:p>
            <a:pPr algn="just">
              <a:spcAft>
                <a:spcPts val="0"/>
              </a:spcAft>
            </a:pPr>
            <a:r>
              <a:rPr lang="sl-SI" sz="600" i="1" dirty="0" smtClean="0">
                <a:solidFill>
                  <a:srgbClr val="0070C0"/>
                </a:solidFill>
                <a:effectLst/>
                <a:latin typeface="Calibri" panose="020F0502020204030204" pitchFamily="34" charset="0"/>
                <a:ea typeface="Calibri" panose="020F0502020204030204" pitchFamily="34" charset="0"/>
              </a:rPr>
              <a:t> za podnebne spremembe, v okviru projekta Podnebni cilji in vsebine v vzgoji in izobraževanju.</a:t>
            </a:r>
            <a:endParaRPr lang="sl-SI" sz="600" dirty="0">
              <a:effectLst/>
              <a:latin typeface="Calibri" panose="020F0502020204030204" pitchFamily="34" charset="0"/>
              <a:ea typeface="Calibri" panose="020F0502020204030204" pitchFamily="34" charset="0"/>
            </a:endParaRPr>
          </a:p>
        </p:txBody>
      </p:sp>
      <p:pic>
        <p:nvPicPr>
          <p:cNvPr id="11" name="Slika 10"/>
          <p:cNvPicPr>
            <a:picLocks noChangeAspect="1"/>
          </p:cNvPicPr>
          <p:nvPr userDrawn="1"/>
        </p:nvPicPr>
        <p:blipFill>
          <a:blip r:embed="rId7"/>
          <a:stretch>
            <a:fillRect/>
          </a:stretch>
        </p:blipFill>
        <p:spPr>
          <a:xfrm>
            <a:off x="8639360" y="5180237"/>
            <a:ext cx="1678336" cy="534764"/>
          </a:xfrm>
          <a:prstGeom prst="rect">
            <a:avLst/>
          </a:prstGeom>
        </p:spPr>
      </p:pic>
    </p:spTree>
    <p:extLst>
      <p:ext uri="{BB962C8B-B14F-4D97-AF65-F5344CB8AC3E}">
        <p14:creationId xmlns:p14="http://schemas.microsoft.com/office/powerpoint/2010/main" val="228130403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96" userDrawn="1">
          <p15:clr>
            <a:srgbClr val="FBAE40"/>
          </p15:clr>
        </p15:guide>
        <p15:guide id="4" orient="horz" pos="4224" userDrawn="1">
          <p15:clr>
            <a:srgbClr val="FBAE40"/>
          </p15:clr>
        </p15:guide>
        <p15:guide id="5" pos="98" userDrawn="1">
          <p15:clr>
            <a:srgbClr val="FBAE40"/>
          </p15:clr>
        </p15:guide>
        <p15:guide id="6" pos="758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vsebine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Tree>
    <p:extLst>
      <p:ext uri="{BB962C8B-B14F-4D97-AF65-F5344CB8AC3E}">
        <p14:creationId xmlns:p14="http://schemas.microsoft.com/office/powerpoint/2010/main" val="96034923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155575" y="1709738"/>
            <a:ext cx="11880850" cy="2852737"/>
          </a:xfrm>
        </p:spPr>
        <p:txBody>
          <a:bodyPr anchor="b">
            <a:normAutofit/>
          </a:bodyPr>
          <a:lstStyle>
            <a:lvl1pPr>
              <a:defRPr sz="4000"/>
            </a:lvl1pPr>
          </a:lstStyle>
          <a:p>
            <a:r>
              <a:rPr lang="sl-SI" dirty="0" smtClean="0"/>
              <a:t>Uredite slog naslova matrice</a:t>
            </a:r>
            <a:endParaRPr lang="sl-SI" dirty="0"/>
          </a:p>
        </p:txBody>
      </p:sp>
      <p:sp>
        <p:nvSpPr>
          <p:cNvPr id="3" name="Označba mesta besedila 2"/>
          <p:cNvSpPr>
            <a:spLocks noGrp="1"/>
          </p:cNvSpPr>
          <p:nvPr>
            <p:ph type="body" idx="1"/>
          </p:nvPr>
        </p:nvSpPr>
        <p:spPr>
          <a:xfrm>
            <a:off x="155575" y="4589463"/>
            <a:ext cx="11880850" cy="1500187"/>
          </a:xfrm>
        </p:spPr>
        <p:txBody>
          <a:bodyPr>
            <a:normAutofit/>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dirty="0" smtClean="0"/>
              <a:t>Uredite sloge besedila matrice</a:t>
            </a:r>
          </a:p>
        </p:txBody>
      </p:sp>
    </p:spTree>
    <p:extLst>
      <p:ext uri="{BB962C8B-B14F-4D97-AF65-F5344CB8AC3E}">
        <p14:creationId xmlns:p14="http://schemas.microsoft.com/office/powerpoint/2010/main" val="428801843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vsebine 2"/>
          <p:cNvSpPr>
            <a:spLocks noGrp="1"/>
          </p:cNvSpPr>
          <p:nvPr>
            <p:ph sz="half" idx="1"/>
          </p:nvPr>
        </p:nvSpPr>
        <p:spPr>
          <a:xfrm>
            <a:off x="155575" y="1253330"/>
            <a:ext cx="5873750" cy="5103019"/>
          </a:xfrm>
        </p:spPr>
        <p:txBody>
          <a:bodyPr/>
          <a:lstStyle/>
          <a:p>
            <a:pPr lvl="0"/>
            <a:r>
              <a:rPr lang="sl-SI" dirty="0" smtClean="0"/>
              <a:t>Uredite sloge besedila matrice</a:t>
            </a:r>
          </a:p>
          <a:p>
            <a:pPr lvl="1"/>
            <a:r>
              <a:rPr lang="sl-SI" dirty="0" smtClean="0"/>
              <a:t>Druga raven</a:t>
            </a:r>
          </a:p>
          <a:p>
            <a:pPr lvl="2"/>
            <a:r>
              <a:rPr lang="sl-SI" dirty="0" smtClean="0"/>
              <a:t>Tretja raven</a:t>
            </a:r>
          </a:p>
          <a:p>
            <a:pPr lvl="3"/>
            <a:r>
              <a:rPr lang="sl-SI" dirty="0" smtClean="0"/>
              <a:t>Četrta raven</a:t>
            </a:r>
          </a:p>
          <a:p>
            <a:pPr lvl="4"/>
            <a:r>
              <a:rPr lang="sl-SI" dirty="0" smtClean="0"/>
              <a:t>Peta raven</a:t>
            </a:r>
            <a:endParaRPr lang="sl-SI" dirty="0"/>
          </a:p>
        </p:txBody>
      </p:sp>
      <p:sp>
        <p:nvSpPr>
          <p:cNvPr id="4" name="Označba mesta vsebine 3"/>
          <p:cNvSpPr>
            <a:spLocks noGrp="1"/>
          </p:cNvSpPr>
          <p:nvPr>
            <p:ph sz="half" idx="2"/>
          </p:nvPr>
        </p:nvSpPr>
        <p:spPr>
          <a:xfrm>
            <a:off x="6172199" y="1253331"/>
            <a:ext cx="5864225" cy="510301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Tree>
    <p:extLst>
      <p:ext uri="{BB962C8B-B14F-4D97-AF65-F5344CB8AC3E}">
        <p14:creationId xmlns:p14="http://schemas.microsoft.com/office/powerpoint/2010/main" val="336850653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155575" y="152400"/>
            <a:ext cx="11880850" cy="1057275"/>
          </a:xfrm>
        </p:spPr>
        <p:txBody>
          <a:bodyPr/>
          <a:lstStyle/>
          <a:p>
            <a:r>
              <a:rPr lang="sl-SI" smtClean="0"/>
              <a:t>Uredite slog naslova matrice</a:t>
            </a:r>
            <a:endParaRPr lang="sl-SI"/>
          </a:p>
        </p:txBody>
      </p:sp>
      <p:sp>
        <p:nvSpPr>
          <p:cNvPr id="3" name="Označba mesta besedila 2"/>
          <p:cNvSpPr>
            <a:spLocks noGrp="1"/>
          </p:cNvSpPr>
          <p:nvPr>
            <p:ph type="body" idx="1"/>
          </p:nvPr>
        </p:nvSpPr>
        <p:spPr>
          <a:xfrm>
            <a:off x="155575" y="1269207"/>
            <a:ext cx="5864225" cy="823912"/>
          </a:xfr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dirty="0" smtClean="0"/>
              <a:t>Uredite sloge besedila matrice</a:t>
            </a:r>
          </a:p>
        </p:txBody>
      </p:sp>
      <p:sp>
        <p:nvSpPr>
          <p:cNvPr id="4" name="Označba mesta vsebine 3"/>
          <p:cNvSpPr>
            <a:spLocks noGrp="1"/>
          </p:cNvSpPr>
          <p:nvPr>
            <p:ph sz="half" idx="2"/>
          </p:nvPr>
        </p:nvSpPr>
        <p:spPr>
          <a:xfrm>
            <a:off x="155575" y="2093118"/>
            <a:ext cx="5864225" cy="4263231"/>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značba mesta besedila 4"/>
          <p:cNvSpPr>
            <a:spLocks noGrp="1"/>
          </p:cNvSpPr>
          <p:nvPr>
            <p:ph type="body" sz="quarter" idx="3"/>
          </p:nvPr>
        </p:nvSpPr>
        <p:spPr>
          <a:xfrm>
            <a:off x="6172200" y="1269205"/>
            <a:ext cx="586422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Označba mesta vsebine 5"/>
          <p:cNvSpPr>
            <a:spLocks noGrp="1"/>
          </p:cNvSpPr>
          <p:nvPr>
            <p:ph sz="quarter" idx="4"/>
          </p:nvPr>
        </p:nvSpPr>
        <p:spPr>
          <a:xfrm>
            <a:off x="6172200" y="2093117"/>
            <a:ext cx="5864224" cy="4263232"/>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Tree>
    <p:extLst>
      <p:ext uri="{BB962C8B-B14F-4D97-AF65-F5344CB8AC3E}">
        <p14:creationId xmlns:p14="http://schemas.microsoft.com/office/powerpoint/2010/main" val="286905064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Tree>
    <p:extLst>
      <p:ext uri="{BB962C8B-B14F-4D97-AF65-F5344CB8AC3E}">
        <p14:creationId xmlns:p14="http://schemas.microsoft.com/office/powerpoint/2010/main" val="36027235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85121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p:cNvSpPr>
            <a:spLocks noGrp="1"/>
          </p:cNvSpPr>
          <p:nvPr>
            <p:ph type="title"/>
          </p:nvPr>
        </p:nvSpPr>
        <p:spPr>
          <a:xfrm>
            <a:off x="155575" y="152400"/>
            <a:ext cx="3932237" cy="1600200"/>
          </a:xfrm>
        </p:spPr>
        <p:txBody>
          <a:bodyPr anchor="b"/>
          <a:lstStyle>
            <a:lvl1pPr>
              <a:defRPr sz="3200"/>
            </a:lvl1pPr>
          </a:lstStyle>
          <a:p>
            <a:r>
              <a:rPr lang="sl-SI" smtClean="0"/>
              <a:t>Uredite slog naslova matrice</a:t>
            </a:r>
            <a:endParaRPr lang="sl-SI"/>
          </a:p>
        </p:txBody>
      </p:sp>
      <p:sp>
        <p:nvSpPr>
          <p:cNvPr id="3" name="Označba mesta vsebine 2"/>
          <p:cNvSpPr>
            <a:spLocks noGrp="1"/>
          </p:cNvSpPr>
          <p:nvPr>
            <p:ph idx="1"/>
          </p:nvPr>
        </p:nvSpPr>
        <p:spPr>
          <a:xfrm>
            <a:off x="4202113" y="152400"/>
            <a:ext cx="7834312" cy="6203950"/>
          </a:xfrm>
        </p:spPr>
        <p:txBody>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sl-SI" dirty="0" smtClean="0"/>
              <a:t>Uredite sloge besedila matrice</a:t>
            </a:r>
          </a:p>
          <a:p>
            <a:pPr lvl="1"/>
            <a:r>
              <a:rPr lang="sl-SI" dirty="0" smtClean="0"/>
              <a:t>Druga raven</a:t>
            </a:r>
          </a:p>
          <a:p>
            <a:pPr lvl="2"/>
            <a:r>
              <a:rPr lang="sl-SI" dirty="0" smtClean="0"/>
              <a:t>Tretja raven</a:t>
            </a:r>
          </a:p>
          <a:p>
            <a:pPr lvl="3"/>
            <a:r>
              <a:rPr lang="sl-SI" dirty="0" smtClean="0"/>
              <a:t>Četrta raven</a:t>
            </a:r>
          </a:p>
          <a:p>
            <a:pPr lvl="4"/>
            <a:r>
              <a:rPr lang="sl-SI" dirty="0" smtClean="0"/>
              <a:t>Peta raven</a:t>
            </a:r>
            <a:endParaRPr lang="sl-SI" dirty="0"/>
          </a:p>
        </p:txBody>
      </p:sp>
      <p:sp>
        <p:nvSpPr>
          <p:cNvPr id="4" name="Označba mesta besedila 3"/>
          <p:cNvSpPr>
            <a:spLocks noGrp="1"/>
          </p:cNvSpPr>
          <p:nvPr>
            <p:ph type="body" sz="half" idx="2"/>
          </p:nvPr>
        </p:nvSpPr>
        <p:spPr>
          <a:xfrm>
            <a:off x="155575" y="1752600"/>
            <a:ext cx="3932237" cy="46037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dirty="0" smtClean="0"/>
              <a:t>Uredite sloge besedila matrice</a:t>
            </a:r>
          </a:p>
        </p:txBody>
      </p:sp>
    </p:spTree>
    <p:extLst>
      <p:ext uri="{BB962C8B-B14F-4D97-AF65-F5344CB8AC3E}">
        <p14:creationId xmlns:p14="http://schemas.microsoft.com/office/powerpoint/2010/main" val="287448331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Vsebina z naslovom">
    <p:spTree>
      <p:nvGrpSpPr>
        <p:cNvPr id="1" name=""/>
        <p:cNvGrpSpPr/>
        <p:nvPr/>
      </p:nvGrpSpPr>
      <p:grpSpPr>
        <a:xfrm>
          <a:off x="0" y="0"/>
          <a:ext cx="0" cy="0"/>
          <a:chOff x="0" y="0"/>
          <a:chExt cx="0" cy="0"/>
        </a:xfrm>
      </p:grpSpPr>
      <p:sp>
        <p:nvSpPr>
          <p:cNvPr id="2" name="Naslov 1"/>
          <p:cNvSpPr>
            <a:spLocks noGrp="1"/>
          </p:cNvSpPr>
          <p:nvPr>
            <p:ph type="title"/>
          </p:nvPr>
        </p:nvSpPr>
        <p:spPr>
          <a:xfrm>
            <a:off x="155575" y="152400"/>
            <a:ext cx="3932237" cy="1600200"/>
          </a:xfrm>
        </p:spPr>
        <p:txBody>
          <a:bodyPr anchor="b"/>
          <a:lstStyle>
            <a:lvl1pPr>
              <a:defRPr sz="3200"/>
            </a:lvl1pPr>
          </a:lstStyle>
          <a:p>
            <a:r>
              <a:rPr lang="sl-SI" smtClean="0"/>
              <a:t>Uredite slog naslova matrice</a:t>
            </a:r>
            <a:endParaRPr lang="sl-SI"/>
          </a:p>
        </p:txBody>
      </p:sp>
      <p:sp>
        <p:nvSpPr>
          <p:cNvPr id="4" name="Označba mesta besedila 3"/>
          <p:cNvSpPr>
            <a:spLocks noGrp="1"/>
          </p:cNvSpPr>
          <p:nvPr>
            <p:ph type="body" sz="half" idx="2"/>
          </p:nvPr>
        </p:nvSpPr>
        <p:spPr>
          <a:xfrm>
            <a:off x="155575" y="1752600"/>
            <a:ext cx="3932237" cy="46037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dirty="0" smtClean="0"/>
              <a:t>Uredite sloge besedila matrice</a:t>
            </a:r>
          </a:p>
        </p:txBody>
      </p:sp>
      <p:sp>
        <p:nvSpPr>
          <p:cNvPr id="5" name="Označba mesta slike 2"/>
          <p:cNvSpPr>
            <a:spLocks noGrp="1"/>
          </p:cNvSpPr>
          <p:nvPr>
            <p:ph type="pic" idx="1"/>
          </p:nvPr>
        </p:nvSpPr>
        <p:spPr>
          <a:xfrm>
            <a:off x="4183063" y="152400"/>
            <a:ext cx="7853362" cy="6203949"/>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dirty="0"/>
          </a:p>
        </p:txBody>
      </p:sp>
    </p:spTree>
    <p:extLst>
      <p:ext uri="{BB962C8B-B14F-4D97-AF65-F5344CB8AC3E}">
        <p14:creationId xmlns:p14="http://schemas.microsoft.com/office/powerpoint/2010/main" val="128694781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p:cNvSpPr>
            <a:spLocks noGrp="1"/>
          </p:cNvSpPr>
          <p:nvPr>
            <p:ph type="title"/>
          </p:nvPr>
        </p:nvSpPr>
        <p:spPr>
          <a:xfrm>
            <a:off x="155575" y="152401"/>
            <a:ext cx="11880850" cy="1028700"/>
          </a:xfrm>
          <a:prstGeom prst="rect">
            <a:avLst/>
          </a:prstGeom>
        </p:spPr>
        <p:txBody>
          <a:bodyPr vert="horz" lIns="91440" tIns="45720" rIns="91440" bIns="45720" rtlCol="0" anchor="b">
            <a:normAutofit/>
          </a:bodyPr>
          <a:lstStyle/>
          <a:p>
            <a:r>
              <a:rPr lang="sl-SI" dirty="0" smtClean="0"/>
              <a:t>Uredite slog naslova matrice</a:t>
            </a:r>
            <a:endParaRPr lang="sl-SI" dirty="0"/>
          </a:p>
        </p:txBody>
      </p:sp>
      <p:sp>
        <p:nvSpPr>
          <p:cNvPr id="3" name="Označba mesta besedila 2"/>
          <p:cNvSpPr>
            <a:spLocks noGrp="1"/>
          </p:cNvSpPr>
          <p:nvPr>
            <p:ph type="body" idx="1"/>
          </p:nvPr>
        </p:nvSpPr>
        <p:spPr>
          <a:xfrm>
            <a:off x="155575" y="1305148"/>
            <a:ext cx="11880850" cy="5021039"/>
          </a:xfrm>
          <a:prstGeom prst="rect">
            <a:avLst/>
          </a:prstGeom>
        </p:spPr>
        <p:txBody>
          <a:bodyPr vert="horz" lIns="91440" tIns="45720" rIns="91440" bIns="45720" rtlCol="0">
            <a:normAutofit/>
          </a:bodyPr>
          <a:lstStyle/>
          <a:p>
            <a:pPr lvl="0"/>
            <a:r>
              <a:rPr lang="sl-SI" dirty="0" smtClean="0"/>
              <a:t>Uredite sloge besedila matrice</a:t>
            </a:r>
          </a:p>
          <a:p>
            <a:pPr lvl="1"/>
            <a:r>
              <a:rPr lang="sl-SI" dirty="0" smtClean="0"/>
              <a:t>Druga raven</a:t>
            </a:r>
          </a:p>
          <a:p>
            <a:pPr lvl="2"/>
            <a:r>
              <a:rPr lang="sl-SI" dirty="0" smtClean="0"/>
              <a:t>Tretja raven</a:t>
            </a:r>
          </a:p>
          <a:p>
            <a:pPr lvl="3"/>
            <a:r>
              <a:rPr lang="sl-SI" dirty="0" smtClean="0"/>
              <a:t>Četrta raven</a:t>
            </a:r>
          </a:p>
          <a:p>
            <a:pPr lvl="4"/>
            <a:r>
              <a:rPr lang="sl-SI" dirty="0" smtClean="0"/>
              <a:t>Peta raven</a:t>
            </a:r>
            <a:endParaRPr lang="sl-SI" dirty="0"/>
          </a:p>
        </p:txBody>
      </p:sp>
      <p:grpSp>
        <p:nvGrpSpPr>
          <p:cNvPr id="10" name="Skupina 9"/>
          <p:cNvGrpSpPr/>
          <p:nvPr userDrawn="1"/>
        </p:nvGrpSpPr>
        <p:grpSpPr>
          <a:xfrm>
            <a:off x="-1" y="6433805"/>
            <a:ext cx="12192001" cy="286695"/>
            <a:chOff x="-1" y="6424280"/>
            <a:chExt cx="12192001" cy="286695"/>
          </a:xfrm>
        </p:grpSpPr>
        <p:pic>
          <p:nvPicPr>
            <p:cNvPr id="11" name="Slika 10"/>
            <p:cNvPicPr>
              <a:picLocks noChangeAspect="1"/>
            </p:cNvPicPr>
            <p:nvPr userDrawn="1"/>
          </p:nvPicPr>
          <p:blipFill rotWithShape="1">
            <a:blip r:embed="rId11" cstate="print">
              <a:extLst>
                <a:ext uri="{28A0092B-C50C-407E-A947-70E740481C1C}">
                  <a14:useLocalDpi xmlns:a14="http://schemas.microsoft.com/office/drawing/2010/main" val="0"/>
                </a:ext>
              </a:extLst>
            </a:blip>
            <a:srcRect l="819" r="-1"/>
            <a:stretch/>
          </p:blipFill>
          <p:spPr>
            <a:xfrm>
              <a:off x="-1" y="6424836"/>
              <a:ext cx="4040661" cy="286139"/>
            </a:xfrm>
            <a:prstGeom prst="rect">
              <a:avLst/>
            </a:prstGeom>
          </p:spPr>
        </p:pic>
        <p:pic>
          <p:nvPicPr>
            <p:cNvPr id="12" name="Slika 11"/>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4058952" y="6424836"/>
              <a:ext cx="4074000" cy="286139"/>
            </a:xfrm>
            <a:prstGeom prst="rect">
              <a:avLst/>
            </a:prstGeom>
          </p:spPr>
        </p:pic>
        <p:pic>
          <p:nvPicPr>
            <p:cNvPr id="13" name="Slika 12"/>
            <p:cNvPicPr>
              <a:picLocks noChangeAspect="1"/>
            </p:cNvPicPr>
            <p:nvPr userDrawn="1"/>
          </p:nvPicPr>
          <p:blipFill rotWithShape="1">
            <a:blip r:embed="rId11" cstate="print">
              <a:extLst>
                <a:ext uri="{28A0092B-C50C-407E-A947-70E740481C1C}">
                  <a14:useLocalDpi xmlns:a14="http://schemas.microsoft.com/office/drawing/2010/main" val="0"/>
                </a:ext>
              </a:extLst>
            </a:blip>
            <a:srcRect r="760"/>
            <a:stretch/>
          </p:blipFill>
          <p:spPr>
            <a:xfrm>
              <a:off x="8148956" y="6424280"/>
              <a:ext cx="4043044" cy="286139"/>
            </a:xfrm>
            <a:prstGeom prst="rect">
              <a:avLst/>
            </a:prstGeom>
          </p:spPr>
        </p:pic>
      </p:grpSp>
      <p:pic>
        <p:nvPicPr>
          <p:cNvPr id="15" name="Slika 14"/>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1321415" y="5409772"/>
            <a:ext cx="585470" cy="782748"/>
          </a:xfrm>
          <a:prstGeom prst="rect">
            <a:avLst/>
          </a:prstGeom>
        </p:spPr>
      </p:pic>
    </p:spTree>
    <p:extLst>
      <p:ext uri="{BB962C8B-B14F-4D97-AF65-F5344CB8AC3E}">
        <p14:creationId xmlns:p14="http://schemas.microsoft.com/office/powerpoint/2010/main" val="6332293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8"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7582" userDrawn="1">
          <p15:clr>
            <a:srgbClr val="F26B43"/>
          </p15:clr>
        </p15:guide>
        <p15:guide id="4" orient="horz" pos="96" userDrawn="1">
          <p15:clr>
            <a:srgbClr val="F26B43"/>
          </p15:clr>
        </p15:guide>
        <p15:guide id="5" orient="horz" pos="4224" userDrawn="1">
          <p15:clr>
            <a:srgbClr val="F26B43"/>
          </p15:clr>
        </p15:guide>
        <p15:guide id="6" pos="9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menti.com/aljgxm8cubku"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hyperlink" Target="http://sl.wikipedia.org/w/index.php?title=Horace&amp;action=edit"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za.pinterest.com/tanyablank/milk-moments-of-intimacy-laughter-and-kinship/"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p:txBody>
          <a:bodyPr>
            <a:normAutofit/>
          </a:bodyPr>
          <a:lstStyle/>
          <a:p>
            <a:r>
              <a:rPr lang="sl-SI" dirty="0">
                <a:solidFill>
                  <a:srgbClr val="FF0000"/>
                </a:solidFill>
              </a:rPr>
              <a:t/>
            </a:r>
            <a:br>
              <a:rPr lang="sl-SI" dirty="0">
                <a:solidFill>
                  <a:srgbClr val="FF0000"/>
                </a:solidFill>
              </a:rPr>
            </a:br>
            <a:r>
              <a:rPr lang="sl-SI" dirty="0">
                <a:solidFill>
                  <a:srgbClr val="FF0000"/>
                </a:solidFill>
              </a:rPr>
              <a:t>Epikurjev vrt in </a:t>
            </a:r>
            <a:r>
              <a:rPr lang="sl-SI" dirty="0" err="1">
                <a:solidFill>
                  <a:srgbClr val="FF0000"/>
                </a:solidFill>
              </a:rPr>
              <a:t>okoljska</a:t>
            </a:r>
            <a:r>
              <a:rPr lang="sl-SI" dirty="0">
                <a:solidFill>
                  <a:srgbClr val="FF0000"/>
                </a:solidFill>
              </a:rPr>
              <a:t> vzdržnost</a:t>
            </a:r>
            <a:br>
              <a:rPr lang="sl-SI" dirty="0">
                <a:solidFill>
                  <a:srgbClr val="FF0000"/>
                </a:solidFill>
              </a:rPr>
            </a:br>
            <a:endParaRPr lang="sl-SI" dirty="0"/>
          </a:p>
        </p:txBody>
      </p:sp>
      <p:sp>
        <p:nvSpPr>
          <p:cNvPr id="3" name="Podnaslov 2"/>
          <p:cNvSpPr>
            <a:spLocks noGrp="1"/>
          </p:cNvSpPr>
          <p:nvPr>
            <p:ph type="subTitle" idx="1"/>
          </p:nvPr>
        </p:nvSpPr>
        <p:spPr/>
        <p:txBody>
          <a:bodyPr/>
          <a:lstStyle/>
          <a:p>
            <a:r>
              <a:rPr lang="sl-SI" dirty="0"/>
              <a:t>mag. Sofija </a:t>
            </a:r>
            <a:r>
              <a:rPr lang="sl-SI" dirty="0" smtClean="0"/>
              <a:t>Baškarad, ZRSŠ</a:t>
            </a:r>
            <a:endParaRPr lang="sl-SI" dirty="0"/>
          </a:p>
        </p:txBody>
      </p:sp>
      <p:pic>
        <p:nvPicPr>
          <p:cNvPr id="4" name="Picture 2" descr="znak_mileksi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62047" y="445921"/>
            <a:ext cx="714375"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74664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značba mesta vsebine 4">
            <a:extLst>
              <a:ext uri="{FF2B5EF4-FFF2-40B4-BE49-F238E27FC236}">
                <a16:creationId xmlns:a16="http://schemas.microsoft.com/office/drawing/2014/main" id="{2983E1C3-6576-4866-86CE-1B2643A85BF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75972" y="476643"/>
            <a:ext cx="3429000" cy="4906108"/>
          </a:xfrm>
        </p:spPr>
      </p:pic>
      <p:pic>
        <p:nvPicPr>
          <p:cNvPr id="7" name="Slika 6">
            <a:extLst>
              <a:ext uri="{FF2B5EF4-FFF2-40B4-BE49-F238E27FC236}">
                <a16:creationId xmlns:a16="http://schemas.microsoft.com/office/drawing/2014/main" id="{D1698ED4-8A05-44CF-AEF5-D8D55C9E8F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011" y="476643"/>
            <a:ext cx="3429000" cy="5429250"/>
          </a:xfrm>
          <a:prstGeom prst="rect">
            <a:avLst/>
          </a:prstGeom>
        </p:spPr>
      </p:pic>
      <p:pic>
        <p:nvPicPr>
          <p:cNvPr id="9" name="Slika 8">
            <a:extLst>
              <a:ext uri="{FF2B5EF4-FFF2-40B4-BE49-F238E27FC236}">
                <a16:creationId xmlns:a16="http://schemas.microsoft.com/office/drawing/2014/main" id="{7E30AF27-BBAC-4B74-9545-0CF3D71DFC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34648" y="156051"/>
            <a:ext cx="2328543" cy="3483859"/>
          </a:xfrm>
          <a:prstGeom prst="rect">
            <a:avLst/>
          </a:prstGeom>
        </p:spPr>
      </p:pic>
      <p:pic>
        <p:nvPicPr>
          <p:cNvPr id="3" name="Slika 2">
            <a:extLst>
              <a:ext uri="{FF2B5EF4-FFF2-40B4-BE49-F238E27FC236}">
                <a16:creationId xmlns:a16="http://schemas.microsoft.com/office/drawing/2014/main" id="{5D1A46F1-4DF9-4399-8627-1DAF904189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21621" y="3429000"/>
            <a:ext cx="2677740" cy="3573773"/>
          </a:xfrm>
          <a:prstGeom prst="rect">
            <a:avLst/>
          </a:prstGeom>
        </p:spPr>
      </p:pic>
    </p:spTree>
    <p:extLst>
      <p:ext uri="{BB962C8B-B14F-4D97-AF65-F5344CB8AC3E}">
        <p14:creationId xmlns:p14="http://schemas.microsoft.com/office/powerpoint/2010/main" val="27704497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2872D42-9074-4BE2-A2D0-527EEC39F69C}"/>
              </a:ext>
            </a:extLst>
          </p:cNvPr>
          <p:cNvSpPr>
            <a:spLocks noGrp="1"/>
          </p:cNvSpPr>
          <p:nvPr>
            <p:ph type="title"/>
          </p:nvPr>
        </p:nvSpPr>
        <p:spPr/>
        <p:txBody>
          <a:bodyPr/>
          <a:lstStyle/>
          <a:p>
            <a:r>
              <a:rPr lang="sl-SI" dirty="0"/>
              <a:t>Vrt in užitek </a:t>
            </a:r>
            <a:endParaRPr lang="en-GB" dirty="0"/>
          </a:p>
        </p:txBody>
      </p:sp>
      <p:sp>
        <p:nvSpPr>
          <p:cNvPr id="3" name="Označba mesta vsebine 2">
            <a:extLst>
              <a:ext uri="{FF2B5EF4-FFF2-40B4-BE49-F238E27FC236}">
                <a16:creationId xmlns:a16="http://schemas.microsoft.com/office/drawing/2014/main" id="{78377422-8A2C-4C98-9A09-F3074E657E2C}"/>
              </a:ext>
            </a:extLst>
          </p:cNvPr>
          <p:cNvSpPr>
            <a:spLocks noGrp="1"/>
          </p:cNvSpPr>
          <p:nvPr>
            <p:ph idx="1"/>
          </p:nvPr>
        </p:nvSpPr>
        <p:spPr/>
        <p:txBody>
          <a:bodyPr>
            <a:normAutofit/>
          </a:bodyPr>
          <a:lstStyle/>
          <a:p>
            <a:endParaRPr lang="sl-SI" dirty="0"/>
          </a:p>
          <a:p>
            <a:r>
              <a:rPr lang="sl-SI" dirty="0"/>
              <a:t>Vrt je </a:t>
            </a:r>
            <a:r>
              <a:rPr lang="sl-SI" i="1" dirty="0"/>
              <a:t>prostor užitka</a:t>
            </a:r>
            <a:r>
              <a:rPr lang="sl-SI" dirty="0"/>
              <a:t>, v katerem se lahko zaradi samega prostora predajamo ugodju, od branja do klepetanja, od sprehajanja do poležavanja ali obdelovanja zelenih površin s povrtninami, od užitka ob hrani ali pijači, med katerimi so bile morda nekatere pridelane prav na vrtu, do tihe kontemplacije zelenja.</a:t>
            </a:r>
          </a:p>
          <a:p>
            <a:endParaRPr lang="sl-SI" dirty="0"/>
          </a:p>
          <a:p>
            <a:endParaRPr lang="sl-SI" dirty="0"/>
          </a:p>
          <a:p>
            <a:endParaRPr lang="sl-SI" dirty="0"/>
          </a:p>
          <a:p>
            <a:endParaRPr lang="sl-SI" dirty="0"/>
          </a:p>
          <a:p>
            <a:r>
              <a:rPr lang="en-GB" dirty="0"/>
              <a:t>https://mateja-kurir.com/2021/11/16/vrt-uzitek-in-epikur/</a:t>
            </a:r>
          </a:p>
        </p:txBody>
      </p:sp>
    </p:spTree>
    <p:extLst>
      <p:ext uri="{BB962C8B-B14F-4D97-AF65-F5344CB8AC3E}">
        <p14:creationId xmlns:p14="http://schemas.microsoft.com/office/powerpoint/2010/main" val="8774464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DFB5458-D06B-4B79-8D7B-0491626CCA6C}"/>
              </a:ext>
            </a:extLst>
          </p:cNvPr>
          <p:cNvSpPr>
            <a:spLocks noGrp="1"/>
          </p:cNvSpPr>
          <p:nvPr>
            <p:ph type="title"/>
          </p:nvPr>
        </p:nvSpPr>
        <p:spPr/>
        <p:txBody>
          <a:bodyPr/>
          <a:lstStyle/>
          <a:p>
            <a:r>
              <a:rPr lang="sl-SI" dirty="0"/>
              <a:t>Učenci/dijaki</a:t>
            </a:r>
            <a:endParaRPr lang="en-GB" dirty="0"/>
          </a:p>
        </p:txBody>
      </p:sp>
      <p:sp>
        <p:nvSpPr>
          <p:cNvPr id="3" name="Označba mesta vsebine 2">
            <a:extLst>
              <a:ext uri="{FF2B5EF4-FFF2-40B4-BE49-F238E27FC236}">
                <a16:creationId xmlns:a16="http://schemas.microsoft.com/office/drawing/2014/main" id="{4E85E779-926D-4292-87F3-FDEF0E19DF99}"/>
              </a:ext>
            </a:extLst>
          </p:cNvPr>
          <p:cNvSpPr>
            <a:spLocks noGrp="1"/>
          </p:cNvSpPr>
          <p:nvPr>
            <p:ph idx="1"/>
          </p:nvPr>
        </p:nvSpPr>
        <p:spPr/>
        <p:txBody>
          <a:bodyPr>
            <a:normAutofit/>
          </a:bodyPr>
          <a:lstStyle/>
          <a:p>
            <a:pPr marL="0" indent="0">
              <a:buNone/>
            </a:pPr>
            <a:r>
              <a:rPr lang="sl-SI" dirty="0"/>
              <a:t>Da učence/dijake opolnomočimo za sooblikovanje vzdržne prihodnosti, jim moramo omogočiti:</a:t>
            </a:r>
          </a:p>
          <a:p>
            <a:pPr marL="0" indent="0">
              <a:buNone/>
            </a:pPr>
            <a:r>
              <a:rPr lang="sl-SI" dirty="0"/>
              <a:t>• refleksivno in kritično razmišljanje in upoštevanje različnih perspektiv za doseganje utemeljenih mnenj in odločitev;</a:t>
            </a:r>
          </a:p>
          <a:p>
            <a:pPr marL="0" indent="0">
              <a:buNone/>
            </a:pPr>
            <a:r>
              <a:rPr lang="sl-SI" dirty="0"/>
              <a:t>• prevzemanje odgovornosti za lastno učenje in razmislek, česa so se naučili in na kakšen način; </a:t>
            </a:r>
          </a:p>
          <a:p>
            <a:pPr marL="0" indent="0">
              <a:buNone/>
            </a:pPr>
            <a:r>
              <a:rPr lang="sl-SI" dirty="0"/>
              <a:t>• razumevanje in obvladovanje lastnih čustev in upoštevanje čustev drugih; </a:t>
            </a:r>
          </a:p>
          <a:p>
            <a:pPr marL="0" indent="0">
              <a:buNone/>
            </a:pPr>
            <a:r>
              <a:rPr lang="sl-SI" dirty="0"/>
              <a:t>• </a:t>
            </a:r>
            <a:r>
              <a:rPr lang="sl-SI" dirty="0" err="1"/>
              <a:t>opolnomočenje</a:t>
            </a:r>
            <a:r>
              <a:rPr lang="sl-SI" dirty="0"/>
              <a:t>, da so ustvarjalni, prilagodljivi in sposobni pozitivnega delovanja ter s tem </a:t>
            </a:r>
            <a:r>
              <a:rPr lang="sl-SI" dirty="0" err="1"/>
              <a:t>povzročanja</a:t>
            </a:r>
            <a:r>
              <a:rPr lang="sl-SI" dirty="0"/>
              <a:t> sprememb;</a:t>
            </a:r>
          </a:p>
          <a:p>
            <a:pPr marL="0" indent="0">
              <a:buNone/>
            </a:pPr>
            <a:r>
              <a:rPr lang="sl-SI" dirty="0"/>
              <a:t>• sodelovanje, udeležbo, prevzemanje odgovornosti in usmerjanje lastnega učenja; </a:t>
            </a:r>
          </a:p>
          <a:p>
            <a:pPr marL="0" indent="0">
              <a:buNone/>
            </a:pPr>
            <a:r>
              <a:rPr lang="sl-SI" dirty="0"/>
              <a:t>• da se zavedajo medsebojne povezanosti – jaz, ti in svet okoli nas. </a:t>
            </a:r>
            <a:endParaRPr lang="en-GB" dirty="0"/>
          </a:p>
        </p:txBody>
      </p:sp>
    </p:spTree>
    <p:extLst>
      <p:ext uri="{BB962C8B-B14F-4D97-AF65-F5344CB8AC3E}">
        <p14:creationId xmlns:p14="http://schemas.microsoft.com/office/powerpoint/2010/main" val="14318837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2648C5E-D404-4062-A8DD-8320D120D351}"/>
              </a:ext>
            </a:extLst>
          </p:cNvPr>
          <p:cNvSpPr>
            <a:spLocks noGrp="1"/>
          </p:cNvSpPr>
          <p:nvPr>
            <p:ph type="title"/>
          </p:nvPr>
        </p:nvSpPr>
        <p:spPr/>
        <p:txBody>
          <a:bodyPr/>
          <a:lstStyle/>
          <a:p>
            <a:r>
              <a:rPr lang="sl-SI" dirty="0"/>
              <a:t>ETIČNE TEME</a:t>
            </a:r>
            <a:endParaRPr lang="en-GB" dirty="0"/>
          </a:p>
        </p:txBody>
      </p:sp>
      <p:sp>
        <p:nvSpPr>
          <p:cNvPr id="3" name="Označba mesta vsebine 2">
            <a:extLst>
              <a:ext uri="{FF2B5EF4-FFF2-40B4-BE49-F238E27FC236}">
                <a16:creationId xmlns:a16="http://schemas.microsoft.com/office/drawing/2014/main" id="{37FBB52D-A1A8-4C0C-B286-74E508EFFF4A}"/>
              </a:ext>
            </a:extLst>
          </p:cNvPr>
          <p:cNvSpPr>
            <a:spLocks noGrp="1"/>
          </p:cNvSpPr>
          <p:nvPr>
            <p:ph idx="1"/>
          </p:nvPr>
        </p:nvSpPr>
        <p:spPr/>
        <p:txBody>
          <a:bodyPr>
            <a:normAutofit/>
          </a:bodyPr>
          <a:lstStyle/>
          <a:p>
            <a:r>
              <a:rPr lang="sl-SI" dirty="0"/>
              <a:t>Pri etičnih temah nimamo težav z naslavljanjem na dijaško/učenčevo izkustvo, možnosti je veliko in le od naše učiteljske imaginacije je odvisno, kako jih bomo razvili. Za naslovno temo lahko pripravimo teren takoj ob prihodu v učilnico, dijakom/učencem le zastavimo preprosto vprašanje, čemu sedijo v učilnici, ali ne bi bilo lepše zunaj nje, zunaj šole ...</a:t>
            </a:r>
          </a:p>
          <a:p>
            <a:endParaRPr lang="en-GB" dirty="0"/>
          </a:p>
        </p:txBody>
      </p:sp>
    </p:spTree>
    <p:extLst>
      <p:ext uri="{BB962C8B-B14F-4D97-AF65-F5344CB8AC3E}">
        <p14:creationId xmlns:p14="http://schemas.microsoft.com/office/powerpoint/2010/main" val="17743543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DBA31E3-E5B5-456A-9466-03C9DCF85263}"/>
              </a:ext>
            </a:extLst>
          </p:cNvPr>
          <p:cNvSpPr>
            <a:spLocks noGrp="1"/>
          </p:cNvSpPr>
          <p:nvPr>
            <p:ph type="title"/>
          </p:nvPr>
        </p:nvSpPr>
        <p:spPr/>
        <p:txBody>
          <a:bodyPr/>
          <a:lstStyle/>
          <a:p>
            <a:r>
              <a:rPr lang="sl-SI" dirty="0"/>
              <a:t>EPIKUR (342-271 </a:t>
            </a:r>
            <a:r>
              <a:rPr lang="sl-SI" dirty="0" err="1"/>
              <a:t>pr.n.št</a:t>
            </a:r>
            <a:r>
              <a:rPr lang="sl-SI" dirty="0"/>
              <a:t>.)</a:t>
            </a:r>
            <a:endParaRPr lang="en-GB" dirty="0"/>
          </a:p>
        </p:txBody>
      </p:sp>
      <p:sp>
        <p:nvSpPr>
          <p:cNvPr id="3" name="Označba mesta vsebine 2">
            <a:extLst>
              <a:ext uri="{FF2B5EF4-FFF2-40B4-BE49-F238E27FC236}">
                <a16:creationId xmlns:a16="http://schemas.microsoft.com/office/drawing/2014/main" id="{C2C610F2-E64C-4A21-828C-F8923CBADBA3}"/>
              </a:ext>
            </a:extLst>
          </p:cNvPr>
          <p:cNvSpPr>
            <a:spLocks noGrp="1"/>
          </p:cNvSpPr>
          <p:nvPr>
            <p:ph sz="half" idx="1"/>
          </p:nvPr>
        </p:nvSpPr>
        <p:spPr>
          <a:xfrm>
            <a:off x="914399" y="1797345"/>
            <a:ext cx="5495827" cy="4351338"/>
          </a:xfrm>
        </p:spPr>
        <p:txBody>
          <a:bodyPr>
            <a:normAutofit/>
          </a:bodyPr>
          <a:lstStyle/>
          <a:p>
            <a:r>
              <a:rPr lang="sl-SI" dirty="0"/>
              <a:t>rodil se je na otoku Samos</a:t>
            </a:r>
          </a:p>
          <a:p>
            <a:r>
              <a:rPr lang="sl-SI" dirty="0"/>
              <a:t>z 18 leti prispel v Atene</a:t>
            </a:r>
          </a:p>
          <a:p>
            <a:r>
              <a:rPr lang="sl-SI" dirty="0"/>
              <a:t>nato veliko potoval po Mali Aziji</a:t>
            </a:r>
          </a:p>
          <a:p>
            <a:r>
              <a:rPr lang="sl-SI" dirty="0"/>
              <a:t>307 se je vrnil v Atene in ustanovil svojo šolo pod imenom Epikurjev vrt</a:t>
            </a:r>
          </a:p>
          <a:p>
            <a:r>
              <a:rPr lang="sl-SI" dirty="0"/>
              <a:t>napisal 300 del, malo ohranjenih</a:t>
            </a:r>
          </a:p>
          <a:p>
            <a:r>
              <a:rPr lang="sl-SI" dirty="0"/>
              <a:t>Največji vir za poznavanje epikurejstva Lukrecij in njegova pesnitev O naravi</a:t>
            </a:r>
          </a:p>
        </p:txBody>
      </p:sp>
      <p:pic>
        <p:nvPicPr>
          <p:cNvPr id="6" name="Označba mesta vsebine 5">
            <a:extLst>
              <a:ext uri="{FF2B5EF4-FFF2-40B4-BE49-F238E27FC236}">
                <a16:creationId xmlns:a16="http://schemas.microsoft.com/office/drawing/2014/main" id="{C6052470-7D68-40BE-A21D-64B31314B3E9}"/>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35609" y="2648932"/>
            <a:ext cx="4917997" cy="3280527"/>
          </a:xfrm>
        </p:spPr>
      </p:pic>
    </p:spTree>
    <p:extLst>
      <p:ext uri="{BB962C8B-B14F-4D97-AF65-F5344CB8AC3E}">
        <p14:creationId xmlns:p14="http://schemas.microsoft.com/office/powerpoint/2010/main" val="21316736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986B20D-7387-4D2A-8443-45C60AED5F69}"/>
              </a:ext>
            </a:extLst>
          </p:cNvPr>
          <p:cNvSpPr>
            <a:spLocks noGrp="1"/>
          </p:cNvSpPr>
          <p:nvPr>
            <p:ph type="title"/>
          </p:nvPr>
        </p:nvSpPr>
        <p:spPr/>
        <p:txBody>
          <a:bodyPr/>
          <a:lstStyle/>
          <a:p>
            <a:r>
              <a:rPr lang="sl-SI" cap="all" dirty="0"/>
              <a:t>h</a:t>
            </a:r>
            <a:r>
              <a:rPr lang="sl-SI" cap="small" dirty="0"/>
              <a:t>elenistična filozofija: </a:t>
            </a:r>
            <a:r>
              <a:rPr lang="sl-SI" dirty="0"/>
              <a:t>pomembna nauka</a:t>
            </a:r>
            <a:br>
              <a:rPr lang="sl-SI" dirty="0"/>
            </a:br>
            <a:endParaRPr lang="en-GB" dirty="0"/>
          </a:p>
        </p:txBody>
      </p:sp>
      <p:sp>
        <p:nvSpPr>
          <p:cNvPr id="3" name="Označba mesta vsebine 2">
            <a:extLst>
              <a:ext uri="{FF2B5EF4-FFF2-40B4-BE49-F238E27FC236}">
                <a16:creationId xmlns:a16="http://schemas.microsoft.com/office/drawing/2014/main" id="{49EFFAA5-8DA0-42A1-A962-2F03A563F706}"/>
              </a:ext>
            </a:extLst>
          </p:cNvPr>
          <p:cNvSpPr>
            <a:spLocks noGrp="1"/>
          </p:cNvSpPr>
          <p:nvPr>
            <p:ph idx="1"/>
          </p:nvPr>
        </p:nvSpPr>
        <p:spPr/>
        <p:txBody>
          <a:bodyPr/>
          <a:lstStyle/>
          <a:p>
            <a:pPr lvl="0"/>
            <a:r>
              <a:rPr lang="sl-SI" b="1" i="1" dirty="0"/>
              <a:t>Stoiški</a:t>
            </a:r>
            <a:endParaRPr lang="sl-SI" dirty="0"/>
          </a:p>
          <a:p>
            <a:pPr lvl="0"/>
            <a:r>
              <a:rPr lang="sl-SI" b="1" i="1" dirty="0"/>
              <a:t>Epikurejski</a:t>
            </a:r>
            <a:endParaRPr lang="sl-SI" dirty="0"/>
          </a:p>
          <a:p>
            <a:pPr marL="0" indent="0">
              <a:buNone/>
            </a:pPr>
            <a:endParaRPr lang="sl-SI" dirty="0"/>
          </a:p>
          <a:p>
            <a:pPr marL="0" indent="0">
              <a:buNone/>
            </a:pPr>
            <a:endParaRPr lang="sl-SI" dirty="0"/>
          </a:p>
          <a:p>
            <a:pPr marL="0" indent="0">
              <a:buNone/>
            </a:pPr>
            <a:r>
              <a:rPr lang="sl-SI" dirty="0"/>
              <a:t>Za oba je značilen premik k etiki.</a:t>
            </a:r>
          </a:p>
          <a:p>
            <a:endParaRPr lang="en-GB" dirty="0"/>
          </a:p>
        </p:txBody>
      </p:sp>
    </p:spTree>
    <p:extLst>
      <p:ext uri="{BB962C8B-B14F-4D97-AF65-F5344CB8AC3E}">
        <p14:creationId xmlns:p14="http://schemas.microsoft.com/office/powerpoint/2010/main" val="41010926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30333B4-F8DB-408C-8FBC-0E879462994A}"/>
              </a:ext>
            </a:extLst>
          </p:cNvPr>
          <p:cNvSpPr>
            <a:spLocks noGrp="1"/>
          </p:cNvSpPr>
          <p:nvPr>
            <p:ph type="title"/>
          </p:nvPr>
        </p:nvSpPr>
        <p:spPr/>
        <p:txBody>
          <a:bodyPr/>
          <a:lstStyle/>
          <a:p>
            <a:r>
              <a:rPr lang="sl-SI" dirty="0"/>
              <a:t>Sreča kot cilj človekovega delovanja </a:t>
            </a:r>
            <a:endParaRPr lang="en-GB" dirty="0"/>
          </a:p>
        </p:txBody>
      </p:sp>
      <p:sp>
        <p:nvSpPr>
          <p:cNvPr id="3" name="Označba mesta vsebine 2">
            <a:extLst>
              <a:ext uri="{FF2B5EF4-FFF2-40B4-BE49-F238E27FC236}">
                <a16:creationId xmlns:a16="http://schemas.microsoft.com/office/drawing/2014/main" id="{61C3C6ED-E53B-4738-A245-DF204C32A7FE}"/>
              </a:ext>
            </a:extLst>
          </p:cNvPr>
          <p:cNvSpPr>
            <a:spLocks noGrp="1"/>
          </p:cNvSpPr>
          <p:nvPr>
            <p:ph idx="1"/>
          </p:nvPr>
        </p:nvSpPr>
        <p:spPr/>
        <p:txBody>
          <a:bodyPr/>
          <a:lstStyle/>
          <a:p>
            <a:r>
              <a:rPr lang="sl-SI" dirty="0"/>
              <a:t>„To moramo priznati kot smoter, h kateremu stremimo, namreč izogibanje bolečini in strahu … In zato imenujmo ugodje začetek in konec blaženega življenja.“ </a:t>
            </a:r>
          </a:p>
          <a:p>
            <a:endParaRPr lang="sl-SI" dirty="0"/>
          </a:p>
          <a:p>
            <a:r>
              <a:rPr lang="sl-SI" dirty="0"/>
              <a:t>Po Epikurju je ugodje edini razlog, zaradi katerega bi se morali lotiti kakega dejanja, in bolečina, ki jo povzroča dejanje, edino, zaradi česar bi slednjega morali zavrniti.“</a:t>
            </a:r>
            <a:endParaRPr lang="en-GB" dirty="0"/>
          </a:p>
        </p:txBody>
      </p:sp>
    </p:spTree>
    <p:extLst>
      <p:ext uri="{BB962C8B-B14F-4D97-AF65-F5344CB8AC3E}">
        <p14:creationId xmlns:p14="http://schemas.microsoft.com/office/powerpoint/2010/main" val="20106760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44" name="Group 96">
            <a:extLst>
              <a:ext uri="{FF2B5EF4-FFF2-40B4-BE49-F238E27FC236}">
                <a16:creationId xmlns:a16="http://schemas.microsoft.com/office/drawing/2014/main" id="{B404344F-6D5B-4323-8CA2-FD9FFEDB17E1}"/>
              </a:ext>
            </a:extLst>
          </p:cNvPr>
          <p:cNvGraphicFramePr>
            <a:graphicFrameLocks noGrp="1"/>
          </p:cNvGraphicFramePr>
          <p:nvPr>
            <p:extLst>
              <p:ext uri="{D42A27DB-BD31-4B8C-83A1-F6EECF244321}">
                <p14:modId xmlns:p14="http://schemas.microsoft.com/office/powerpoint/2010/main" val="1528369667"/>
              </p:ext>
            </p:extLst>
          </p:nvPr>
        </p:nvGraphicFramePr>
        <p:xfrm>
          <a:off x="498765" y="457208"/>
          <a:ext cx="10834253" cy="5303504"/>
        </p:xfrm>
        <a:graphic>
          <a:graphicData uri="http://schemas.openxmlformats.org/drawingml/2006/table">
            <a:tbl>
              <a:tblPr/>
              <a:tblGrid>
                <a:gridCol w="2710445">
                  <a:extLst>
                    <a:ext uri="{9D8B030D-6E8A-4147-A177-3AD203B41FA5}">
                      <a16:colId xmlns:a16="http://schemas.microsoft.com/office/drawing/2014/main" val="20000"/>
                    </a:ext>
                  </a:extLst>
                </a:gridCol>
                <a:gridCol w="2685992">
                  <a:extLst>
                    <a:ext uri="{9D8B030D-6E8A-4147-A177-3AD203B41FA5}">
                      <a16:colId xmlns:a16="http://schemas.microsoft.com/office/drawing/2014/main" val="20001"/>
                    </a:ext>
                  </a:extLst>
                </a:gridCol>
                <a:gridCol w="2597586">
                  <a:extLst>
                    <a:ext uri="{9D8B030D-6E8A-4147-A177-3AD203B41FA5}">
                      <a16:colId xmlns:a16="http://schemas.microsoft.com/office/drawing/2014/main" val="20002"/>
                    </a:ext>
                  </a:extLst>
                </a:gridCol>
                <a:gridCol w="2840230">
                  <a:extLst>
                    <a:ext uri="{9D8B030D-6E8A-4147-A177-3AD203B41FA5}">
                      <a16:colId xmlns:a16="http://schemas.microsoft.com/office/drawing/2014/main" val="20003"/>
                    </a:ext>
                  </a:extLst>
                </a:gridCol>
              </a:tblGrid>
              <a:tr h="2699108">
                <a:tc gridSpan="2">
                  <a:txBody>
                    <a:bodyPr/>
                    <a:lstStyle/>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endParaRPr kumimoji="0" lang="sl-SI" sz="1700" b="1" i="0" u="none" strike="noStrike" cap="none" normalizeH="0" baseline="0" dirty="0">
                        <a:ln>
                          <a:noFill/>
                        </a:ln>
                        <a:solidFill>
                          <a:schemeClr val="tx1"/>
                        </a:solidFill>
                        <a:effectLst/>
                        <a:latin typeface="Arial" charset="0"/>
                      </a:endParaRPr>
                    </a:p>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endParaRPr kumimoji="0" lang="sl-SI" sz="1700" b="1" i="0" u="none" strike="noStrike" cap="none" normalizeH="0" baseline="0" dirty="0">
                        <a:ln>
                          <a:noFill/>
                        </a:ln>
                        <a:solidFill>
                          <a:schemeClr val="tx1"/>
                        </a:solidFill>
                        <a:effectLst/>
                        <a:latin typeface="Arial" charset="0"/>
                      </a:endParaRPr>
                    </a:p>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endParaRPr kumimoji="0" lang="sl-SI" sz="2200" b="1" i="0" u="none" strike="noStrike" cap="none" normalizeH="0" baseline="0" dirty="0">
                        <a:ln>
                          <a:noFill/>
                        </a:ln>
                        <a:solidFill>
                          <a:schemeClr val="tx1"/>
                        </a:solidFill>
                        <a:effectLst/>
                        <a:latin typeface="Arial" charset="0"/>
                      </a:endParaRPr>
                    </a:p>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endParaRPr kumimoji="0" lang="sl-SI" sz="2200" b="1" i="0" u="none" strike="noStrike" cap="none" normalizeH="0" baseline="0" dirty="0">
                        <a:ln>
                          <a:noFill/>
                        </a:ln>
                        <a:solidFill>
                          <a:schemeClr val="tx1"/>
                        </a:solidFill>
                        <a:effectLst/>
                        <a:latin typeface="Arial" charset="0"/>
                      </a:endParaRPr>
                    </a:p>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sl-SI" sz="3200" b="1" i="0" u="none" strike="noStrike" cap="none" normalizeH="0" baseline="0" dirty="0">
                          <a:ln>
                            <a:noFill/>
                          </a:ln>
                          <a:solidFill>
                            <a:schemeClr val="tx1"/>
                          </a:solidFill>
                          <a:effectLst/>
                          <a:latin typeface="Arial" charset="0"/>
                        </a:rPr>
                        <a:t>Teleološka etika </a:t>
                      </a:r>
                      <a:endParaRPr kumimoji="0" lang="sl-SI" sz="3200" b="0" i="0" u="none" strike="noStrike" cap="none" normalizeH="0" baseline="0" dirty="0">
                        <a:ln>
                          <a:noFill/>
                        </a:ln>
                        <a:solidFill>
                          <a:schemeClr val="tx1"/>
                        </a:solidFill>
                        <a:effectLst/>
                        <a:latin typeface="Arial" charset="0"/>
                      </a:endParaRPr>
                    </a:p>
                    <a:p>
                      <a:pPr marL="342900" marR="0" lvl="0" indent="-342900" algn="l" defTabSz="914400" rtl="0" eaLnBrk="0" fontAlgn="base" latinLnBrk="0" hangingPunct="0">
                        <a:lnSpc>
                          <a:spcPct val="100000"/>
                        </a:lnSpc>
                        <a:spcBef>
                          <a:spcPct val="0"/>
                        </a:spcBef>
                        <a:spcAft>
                          <a:spcPct val="0"/>
                        </a:spcAft>
                        <a:buClr>
                          <a:schemeClr val="tx2"/>
                        </a:buClr>
                        <a:buSzPct val="70000"/>
                        <a:buFont typeface="Wingdings" pitchFamily="2" charset="2"/>
                        <a:buNone/>
                        <a:tabLst/>
                      </a:pPr>
                      <a:r>
                        <a:rPr kumimoji="0" lang="sl-SI" sz="3200" b="0" i="0" u="none" strike="noStrike" cap="none" normalizeH="0" baseline="0" dirty="0">
                          <a:ln>
                            <a:noFill/>
                          </a:ln>
                          <a:solidFill>
                            <a:schemeClr val="tx1"/>
                          </a:solidFill>
                          <a:effectLst/>
                          <a:latin typeface="Arial" charset="0"/>
                        </a:rPr>
                        <a:t>Dejanja ocenjujemo  izključno po njihovih </a:t>
                      </a:r>
                      <a:r>
                        <a:rPr kumimoji="0" lang="sl-SI" sz="3200" b="1" i="0" u="none" strike="noStrike" cap="none" normalizeH="0" baseline="0" dirty="0">
                          <a:ln>
                            <a:noFill/>
                          </a:ln>
                          <a:solidFill>
                            <a:schemeClr val="tx1"/>
                          </a:solidFill>
                          <a:effectLst/>
                          <a:latin typeface="Arial" charset="0"/>
                        </a:rPr>
                        <a:t>posledicah</a:t>
                      </a:r>
                      <a:r>
                        <a:rPr kumimoji="0" lang="sl-SI" sz="3200" b="0" i="0" u="none" strike="noStrike" cap="none" normalizeH="0" baseline="0" dirty="0">
                          <a:ln>
                            <a:noFill/>
                          </a:ln>
                          <a:solidFill>
                            <a:schemeClr val="tx1"/>
                          </a:solidFill>
                          <a:effectLst/>
                          <a:latin typeface="Arial" charset="0"/>
                        </a:rPr>
                        <a:t>:</a:t>
                      </a:r>
                    </a:p>
                    <a:p>
                      <a:pPr marL="342900" marR="0" lvl="0" indent="-342900" algn="l" defTabSz="914400" rtl="0" eaLnBrk="0" fontAlgn="base" latinLnBrk="0" hangingPunct="0">
                        <a:lnSpc>
                          <a:spcPct val="100000"/>
                        </a:lnSpc>
                        <a:spcBef>
                          <a:spcPct val="0"/>
                        </a:spcBef>
                        <a:spcAft>
                          <a:spcPct val="0"/>
                        </a:spcAft>
                        <a:buClr>
                          <a:schemeClr val="tx2"/>
                        </a:buClr>
                        <a:buSzPct val="70000"/>
                        <a:buFont typeface="Wingdings" pitchFamily="2" charset="2"/>
                        <a:buNone/>
                        <a:tabLst/>
                      </a:pPr>
                      <a:r>
                        <a:rPr kumimoji="0" lang="sl-SI" sz="3200" b="0" i="0" u="none" strike="noStrike" cap="none" normalizeH="0" baseline="0" dirty="0">
                          <a:ln>
                            <a:noFill/>
                          </a:ln>
                          <a:solidFill>
                            <a:schemeClr val="tx1"/>
                          </a:solidFill>
                          <a:effectLst/>
                          <a:latin typeface="Arial" charset="0"/>
                        </a:rPr>
                        <a:t>npr. sreča, ugodje, korist</a:t>
                      </a:r>
                      <a:br>
                        <a:rPr kumimoji="0" lang="sl-SI" sz="3200" b="0" i="0" u="none" strike="noStrike" cap="none" normalizeH="0" baseline="0" dirty="0">
                          <a:ln>
                            <a:noFill/>
                          </a:ln>
                          <a:solidFill>
                            <a:schemeClr val="tx1"/>
                          </a:solidFill>
                          <a:effectLst/>
                          <a:latin typeface="Arial" charset="0"/>
                        </a:rPr>
                      </a:br>
                      <a:endParaRPr kumimoji="0" lang="sl-SI" sz="3200" b="0" i="0" u="none" strike="noStrike" cap="none" normalizeH="0" baseline="0" dirty="0">
                        <a:ln>
                          <a:noFill/>
                        </a:ln>
                        <a:solidFill>
                          <a:schemeClr val="tx1"/>
                        </a:solidFill>
                        <a:effectLst/>
                        <a:latin typeface="Arial" charset="0"/>
                      </a:endParaRPr>
                    </a:p>
                  </a:txBody>
                  <a:tcPr marT="45716" marB="45716" horzOverflow="overflow">
                    <a:lnL cap="flat">
                      <a:noFill/>
                    </a:lnL>
                    <a:lnR>
                      <a:noFill/>
                    </a:lnR>
                    <a:lnT cap="flat">
                      <a:noFill/>
                    </a:lnT>
                    <a:lnB>
                      <a:noFill/>
                    </a:lnB>
                    <a:lnTlToBr>
                      <a:noFill/>
                    </a:lnTlToBr>
                    <a:lnBlToTr>
                      <a:noFill/>
                    </a:lnBlToTr>
                    <a:solidFill>
                      <a:srgbClr val="CCFF99"/>
                    </a:solidFill>
                  </a:tcPr>
                </a:tc>
                <a:tc hMerge="1">
                  <a:txBody>
                    <a:bodyPr/>
                    <a:lstStyle/>
                    <a:p>
                      <a:endParaRPr lang="sl-SI"/>
                    </a:p>
                  </a:txBody>
                  <a:tcPr/>
                </a:tc>
                <a:tc gridSpan="2">
                  <a:txBody>
                    <a:bodyPr/>
                    <a:lstStyle/>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endParaRPr kumimoji="0" lang="sl-SI" sz="1700" b="1" i="0" u="none" strike="noStrike" cap="none" normalizeH="0" baseline="0" dirty="0">
                        <a:ln>
                          <a:noFill/>
                        </a:ln>
                        <a:solidFill>
                          <a:schemeClr val="tx1"/>
                        </a:solidFill>
                        <a:effectLst/>
                        <a:latin typeface="Arial" charset="0"/>
                      </a:endParaRPr>
                    </a:p>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endParaRPr kumimoji="0" lang="sl-SI" sz="1700" b="1" i="0" u="none" strike="noStrike" cap="none" normalizeH="0" baseline="0" dirty="0">
                        <a:ln>
                          <a:noFill/>
                        </a:ln>
                        <a:solidFill>
                          <a:schemeClr val="tx1"/>
                        </a:solidFill>
                        <a:effectLst/>
                        <a:latin typeface="Arial" charset="0"/>
                      </a:endParaRPr>
                    </a:p>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endParaRPr kumimoji="0" lang="sl-SI" sz="2200" b="1" i="0" u="none" strike="noStrike" cap="none" normalizeH="0" baseline="0" dirty="0">
                        <a:ln>
                          <a:noFill/>
                        </a:ln>
                        <a:solidFill>
                          <a:schemeClr val="tx1"/>
                        </a:solidFill>
                        <a:effectLst/>
                        <a:latin typeface="Arial" charset="0"/>
                      </a:endParaRPr>
                    </a:p>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endParaRPr kumimoji="0" lang="sl-SI" sz="2200" b="1" i="0" u="none" strike="noStrike" cap="none" normalizeH="0" baseline="0" dirty="0">
                        <a:ln>
                          <a:noFill/>
                        </a:ln>
                        <a:solidFill>
                          <a:schemeClr val="tx1"/>
                        </a:solidFill>
                        <a:effectLst/>
                        <a:latin typeface="Arial" charset="0"/>
                      </a:endParaRPr>
                    </a:p>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sl-SI" sz="3200" b="1" i="0" u="none" strike="noStrike" cap="none" normalizeH="0" baseline="0" dirty="0">
                          <a:ln>
                            <a:noFill/>
                          </a:ln>
                          <a:solidFill>
                            <a:schemeClr val="tx1"/>
                          </a:solidFill>
                          <a:effectLst/>
                          <a:latin typeface="Arial" charset="0"/>
                        </a:rPr>
                        <a:t>Deontološka etika</a:t>
                      </a:r>
                      <a:endParaRPr kumimoji="0" lang="sl-SI" sz="3200" b="0" i="0" u="none" strike="noStrike" cap="none" normalizeH="0" baseline="0" dirty="0">
                        <a:ln>
                          <a:noFill/>
                        </a:ln>
                        <a:solidFill>
                          <a:schemeClr val="tx1"/>
                        </a:solidFill>
                        <a:effectLst/>
                        <a:latin typeface="Arial" charset="0"/>
                      </a:endParaRPr>
                    </a:p>
                    <a:p>
                      <a:pPr marL="342900" marR="0" lvl="0" indent="-342900" algn="l" defTabSz="914400" rtl="0" eaLnBrk="0" fontAlgn="base" latinLnBrk="0" hangingPunct="0">
                        <a:lnSpc>
                          <a:spcPct val="100000"/>
                        </a:lnSpc>
                        <a:spcBef>
                          <a:spcPct val="0"/>
                        </a:spcBef>
                        <a:spcAft>
                          <a:spcPct val="0"/>
                        </a:spcAft>
                        <a:buClr>
                          <a:schemeClr val="tx2"/>
                        </a:buClr>
                        <a:buSzPct val="70000"/>
                        <a:buFont typeface="Wingdings" pitchFamily="2" charset="2"/>
                        <a:buNone/>
                        <a:tabLst/>
                      </a:pPr>
                      <a:r>
                        <a:rPr kumimoji="0" lang="sl-SI" sz="3200" b="0" i="0" u="none" strike="noStrike" cap="none" normalizeH="0" baseline="0" dirty="0">
                          <a:ln>
                            <a:noFill/>
                          </a:ln>
                          <a:solidFill>
                            <a:schemeClr val="tx1"/>
                          </a:solidFill>
                          <a:effectLst/>
                          <a:latin typeface="Arial" charset="0"/>
                        </a:rPr>
                        <a:t>Vrednotenje,</a:t>
                      </a:r>
                    </a:p>
                    <a:p>
                      <a:pPr marL="342900" marR="0" lvl="0" indent="-342900" algn="l" defTabSz="914400" rtl="0" eaLnBrk="0" fontAlgn="base" latinLnBrk="0" hangingPunct="0">
                        <a:lnSpc>
                          <a:spcPct val="100000"/>
                        </a:lnSpc>
                        <a:spcBef>
                          <a:spcPct val="0"/>
                        </a:spcBef>
                        <a:spcAft>
                          <a:spcPct val="0"/>
                        </a:spcAft>
                        <a:buClr>
                          <a:schemeClr val="tx2"/>
                        </a:buClr>
                        <a:buSzPct val="70000"/>
                        <a:buFont typeface="Wingdings" pitchFamily="2" charset="2"/>
                        <a:buNone/>
                        <a:tabLst/>
                      </a:pPr>
                      <a:r>
                        <a:rPr kumimoji="0" lang="sl-SI" sz="3200" b="0" i="0" u="none" strike="noStrike" cap="none" normalizeH="0" baseline="0" dirty="0">
                          <a:ln>
                            <a:noFill/>
                          </a:ln>
                          <a:solidFill>
                            <a:schemeClr val="tx1"/>
                          </a:solidFill>
                          <a:effectLst/>
                          <a:latin typeface="Arial" charset="0"/>
                        </a:rPr>
                        <a:t>ocenjevanje nekega dejanja kot bolj ali manj dobro, je odvisno od </a:t>
                      </a:r>
                      <a:r>
                        <a:rPr kumimoji="0" lang="sl-SI" sz="3200" b="1" i="0" u="none" strike="noStrike" cap="none" normalizeH="0" baseline="0" dirty="0">
                          <a:ln>
                            <a:noFill/>
                          </a:ln>
                          <a:solidFill>
                            <a:schemeClr val="tx1"/>
                          </a:solidFill>
                          <a:effectLst/>
                          <a:latin typeface="Arial" charset="0"/>
                        </a:rPr>
                        <a:t>vesti </a:t>
                      </a:r>
                      <a:r>
                        <a:rPr kumimoji="0" lang="sl-SI" sz="3200" b="0" i="0" u="none" strike="noStrike" cap="none" normalizeH="0" baseline="0" dirty="0">
                          <a:ln>
                            <a:noFill/>
                          </a:ln>
                          <a:solidFill>
                            <a:schemeClr val="tx1"/>
                          </a:solidFill>
                          <a:effectLst/>
                          <a:latin typeface="Arial" charset="0"/>
                        </a:rPr>
                        <a:t>oz. </a:t>
                      </a:r>
                      <a:r>
                        <a:rPr kumimoji="0" lang="sl-SI" sz="3200" b="1" i="0" u="none" strike="noStrike" cap="none" normalizeH="0" baseline="0" dirty="0">
                          <a:ln>
                            <a:noFill/>
                          </a:ln>
                          <a:solidFill>
                            <a:schemeClr val="tx1"/>
                          </a:solidFill>
                          <a:effectLst/>
                          <a:latin typeface="Arial" charset="0"/>
                        </a:rPr>
                        <a:t>občutka dolžnosti</a:t>
                      </a:r>
                      <a:r>
                        <a:rPr kumimoji="0" lang="sl-SI" sz="3200" b="0" i="0" u="none" strike="noStrike" cap="none" normalizeH="0" baseline="0" dirty="0">
                          <a:ln>
                            <a:noFill/>
                          </a:ln>
                          <a:solidFill>
                            <a:schemeClr val="tx1"/>
                          </a:solidFill>
                          <a:effectLst/>
                          <a:latin typeface="Arial" charset="0"/>
                        </a:rPr>
                        <a:t>. Edino namen, volja je odločilna.</a:t>
                      </a:r>
                    </a:p>
                  </a:txBody>
                  <a:tcPr marT="45716" marB="45716" horzOverflow="overflow">
                    <a:lnL>
                      <a:noFill/>
                    </a:lnL>
                    <a:lnR cap="flat">
                      <a:noFill/>
                    </a:lnR>
                    <a:lnT cap="flat">
                      <a:noFill/>
                    </a:lnT>
                    <a:lnB>
                      <a:noFill/>
                    </a:lnB>
                    <a:lnTlToBr>
                      <a:noFill/>
                    </a:lnTlToBr>
                    <a:lnBlToTr>
                      <a:noFill/>
                    </a:lnBlToTr>
                    <a:solidFill>
                      <a:srgbClr val="CCFF99"/>
                    </a:solidFill>
                  </a:tcPr>
                </a:tc>
                <a:tc hMerge="1">
                  <a:txBody>
                    <a:bodyPr/>
                    <a:lstStyle/>
                    <a:p>
                      <a:endParaRPr lang="sl-SI"/>
                    </a:p>
                  </a:txBody>
                  <a:tcPr/>
                </a:tc>
                <a:extLst>
                  <a:ext uri="{0D108BD9-81ED-4DB2-BD59-A6C34878D82A}">
                    <a16:rowId xmlns:a16="http://schemas.microsoft.com/office/drawing/2014/main" val="10000"/>
                  </a:ext>
                </a:extLst>
              </a:tr>
              <a:tr h="487853">
                <a:tc>
                  <a:txBody>
                    <a:bodyPr/>
                    <a:lstStyle/>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endParaRPr kumimoji="0" lang="sl-SI" sz="1700" b="0" i="0" u="sng" strike="noStrike" cap="none" normalizeH="0" baseline="0" dirty="0">
                        <a:ln>
                          <a:noFill/>
                        </a:ln>
                        <a:solidFill>
                          <a:schemeClr val="accent2"/>
                        </a:solidFill>
                        <a:effectLst/>
                        <a:latin typeface="Arial" charset="0"/>
                      </a:endParaRPr>
                    </a:p>
                  </a:txBody>
                  <a:tcPr marT="45716" marB="45716" horzOverflow="overflow">
                    <a:lnL cap="flat">
                      <a:noFill/>
                    </a:lnL>
                    <a:lnR>
                      <a:noFill/>
                    </a:lnR>
                    <a:lnT>
                      <a:noFill/>
                    </a:lnT>
                    <a:lnB cap="flat">
                      <a:noFill/>
                    </a:lnB>
                    <a:lnTlToBr>
                      <a:noFill/>
                    </a:lnTlToBr>
                    <a:lnBlToTr>
                      <a:noFill/>
                    </a:lnBlToTr>
                    <a:solidFill>
                      <a:srgbClr val="CCFF99"/>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endParaRPr kumimoji="0" lang="sl-SI" sz="1700" b="0" i="0" u="sng" strike="noStrike" cap="none" normalizeH="0" baseline="0" dirty="0">
                        <a:ln>
                          <a:noFill/>
                        </a:ln>
                        <a:solidFill>
                          <a:schemeClr val="accent2"/>
                        </a:solidFill>
                        <a:effectLst/>
                        <a:latin typeface="Arial" charset="0"/>
                      </a:endParaRPr>
                    </a:p>
                  </a:txBody>
                  <a:tcPr marT="45716" marB="45716" horzOverflow="overflow">
                    <a:lnL>
                      <a:noFill/>
                    </a:lnL>
                    <a:lnR>
                      <a:noFill/>
                    </a:lnR>
                    <a:lnT>
                      <a:noFill/>
                    </a:lnT>
                    <a:lnB cap="flat">
                      <a:noFill/>
                    </a:lnB>
                    <a:lnTlToBr>
                      <a:noFill/>
                    </a:lnTlToBr>
                    <a:lnBlToTr>
                      <a:noFill/>
                    </a:lnBlToTr>
                    <a:solidFill>
                      <a:srgbClr val="CCFF99"/>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endParaRPr kumimoji="0" lang="sl-SI" sz="1700" b="0" i="0" u="sng" strike="noStrike" cap="none" normalizeH="0" baseline="0">
                        <a:ln>
                          <a:noFill/>
                        </a:ln>
                        <a:solidFill>
                          <a:schemeClr val="accent2"/>
                        </a:solidFill>
                        <a:effectLst/>
                        <a:latin typeface="Arial" charset="0"/>
                      </a:endParaRPr>
                    </a:p>
                  </a:txBody>
                  <a:tcPr marT="45716" marB="45716" horzOverflow="overflow">
                    <a:lnL>
                      <a:noFill/>
                    </a:lnL>
                    <a:lnR>
                      <a:noFill/>
                    </a:lnR>
                    <a:lnT>
                      <a:noFill/>
                    </a:lnT>
                    <a:lnB cap="flat">
                      <a:noFill/>
                    </a:lnB>
                    <a:lnTlToBr>
                      <a:noFill/>
                    </a:lnTlToBr>
                    <a:lnBlToTr>
                      <a:noFill/>
                    </a:lnBlToTr>
                    <a:solidFill>
                      <a:srgbClr val="CCFF99"/>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sl-SI" sz="1700" b="0" i="0" u="none" strike="noStrike" cap="none" normalizeH="0" baseline="0" dirty="0">
                          <a:ln>
                            <a:noFill/>
                          </a:ln>
                          <a:solidFill>
                            <a:schemeClr val="tx1"/>
                          </a:solidFill>
                          <a:effectLst/>
                          <a:latin typeface="Arial" charset="0"/>
                        </a:rPr>
                        <a:t/>
                      </a:r>
                      <a:br>
                        <a:rPr kumimoji="0" lang="sl-SI" sz="1700" b="0" i="0" u="none" strike="noStrike" cap="none" normalizeH="0" baseline="0" dirty="0">
                          <a:ln>
                            <a:noFill/>
                          </a:ln>
                          <a:solidFill>
                            <a:schemeClr val="tx1"/>
                          </a:solidFill>
                          <a:effectLst/>
                          <a:latin typeface="Arial" charset="0"/>
                        </a:rPr>
                      </a:br>
                      <a:endParaRPr kumimoji="0" lang="sl-SI" sz="1700" b="0" i="0" u="none" strike="noStrike" cap="none" normalizeH="0" baseline="0" dirty="0">
                        <a:ln>
                          <a:noFill/>
                        </a:ln>
                        <a:solidFill>
                          <a:schemeClr val="tx1"/>
                        </a:solidFill>
                        <a:effectLst/>
                        <a:latin typeface="Arial" charset="0"/>
                      </a:endParaRPr>
                    </a:p>
                  </a:txBody>
                  <a:tcPr marT="45716" marB="45716" horzOverflow="overflow">
                    <a:lnL>
                      <a:noFill/>
                    </a:lnL>
                    <a:lnR cap="flat">
                      <a:noFill/>
                    </a:lnR>
                    <a:lnT>
                      <a:noFill/>
                    </a:lnT>
                    <a:lnB cap="flat">
                      <a:noFill/>
                    </a:lnB>
                    <a:lnTlToBr>
                      <a:noFill/>
                    </a:lnTlToBr>
                    <a:lnBlToTr>
                      <a:noFill/>
                    </a:lnBlToTr>
                    <a:solidFill>
                      <a:srgbClr val="CCFF99"/>
                    </a:solidFill>
                  </a:tcPr>
                </a:tc>
                <a:extLst>
                  <a:ext uri="{0D108BD9-81ED-4DB2-BD59-A6C34878D82A}">
                    <a16:rowId xmlns:a16="http://schemas.microsoft.com/office/drawing/2014/main" val="10001"/>
                  </a:ext>
                </a:extLst>
              </a:tr>
            </a:tbl>
          </a:graphicData>
        </a:graphic>
      </p:graphicFrame>
      <p:sp>
        <p:nvSpPr>
          <p:cNvPr id="22537" name="Rectangle 43">
            <a:extLst>
              <a:ext uri="{FF2B5EF4-FFF2-40B4-BE49-F238E27FC236}">
                <a16:creationId xmlns:a16="http://schemas.microsoft.com/office/drawing/2014/main" id="{50C09144-EE30-4209-93CD-778D3742988B}"/>
              </a:ext>
            </a:extLst>
          </p:cNvPr>
          <p:cNvSpPr>
            <a:spLocks noChangeArrowheads="1"/>
          </p:cNvSpPr>
          <p:nvPr/>
        </p:nvSpPr>
        <p:spPr bwMode="auto">
          <a:xfrm>
            <a:off x="1108075" y="6529238"/>
            <a:ext cx="79724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sl-SI" altLang="sl-SI" sz="1800">
                <a:solidFill>
                  <a:srgbClr val="000000"/>
                </a:solidFill>
              </a:rPr>
              <a:t>Abb. Heinz Hartmann, 2000 nach FRANKENA, Analytische Ethik </a:t>
            </a:r>
          </a:p>
        </p:txBody>
      </p:sp>
    </p:spTree>
    <p:extLst>
      <p:ext uri="{BB962C8B-B14F-4D97-AF65-F5344CB8AC3E}">
        <p14:creationId xmlns:p14="http://schemas.microsoft.com/office/powerpoint/2010/main" val="1350197512"/>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80" name="Group 84">
            <a:extLst>
              <a:ext uri="{FF2B5EF4-FFF2-40B4-BE49-F238E27FC236}">
                <a16:creationId xmlns:a16="http://schemas.microsoft.com/office/drawing/2014/main" id="{A326F44F-4D6A-413E-849B-ABEF2F9303D1}"/>
              </a:ext>
            </a:extLst>
          </p:cNvPr>
          <p:cNvGraphicFramePr>
            <a:graphicFrameLocks noGrp="1"/>
          </p:cNvGraphicFramePr>
          <p:nvPr>
            <p:extLst>
              <p:ext uri="{D42A27DB-BD31-4B8C-83A1-F6EECF244321}">
                <p14:modId xmlns:p14="http://schemas.microsoft.com/office/powerpoint/2010/main" val="1808652039"/>
              </p:ext>
            </p:extLst>
          </p:nvPr>
        </p:nvGraphicFramePr>
        <p:xfrm>
          <a:off x="1856509" y="628072"/>
          <a:ext cx="8776567" cy="4513339"/>
        </p:xfrm>
        <a:graphic>
          <a:graphicData uri="http://schemas.openxmlformats.org/drawingml/2006/table">
            <a:tbl>
              <a:tblPr/>
              <a:tblGrid>
                <a:gridCol w="4285803">
                  <a:extLst>
                    <a:ext uri="{9D8B030D-6E8A-4147-A177-3AD203B41FA5}">
                      <a16:colId xmlns:a16="http://schemas.microsoft.com/office/drawing/2014/main" val="20000"/>
                    </a:ext>
                  </a:extLst>
                </a:gridCol>
                <a:gridCol w="4490764">
                  <a:extLst>
                    <a:ext uri="{9D8B030D-6E8A-4147-A177-3AD203B41FA5}">
                      <a16:colId xmlns:a16="http://schemas.microsoft.com/office/drawing/2014/main" val="20001"/>
                    </a:ext>
                  </a:extLst>
                </a:gridCol>
              </a:tblGrid>
              <a:tr h="845533">
                <a:tc gridSpan="2">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endParaRPr kumimoji="0" lang="sl-SI" sz="1800" b="0" i="0" u="none" strike="noStrike" cap="none" normalizeH="0" baseline="0" dirty="0">
                        <a:ln>
                          <a:noFill/>
                        </a:ln>
                        <a:solidFill>
                          <a:schemeClr val="tx1"/>
                        </a:solidFill>
                        <a:effectLst/>
                        <a:latin typeface="Arial" charset="0"/>
                      </a:endParaRPr>
                    </a:p>
                  </a:txBody>
                  <a:tcPr horzOverflow="overflow">
                    <a:lnL cap="flat">
                      <a:noFill/>
                    </a:lnL>
                    <a:lnR w="28575"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hMerge="1">
                  <a:txBody>
                    <a:bodyPr/>
                    <a:lstStyle/>
                    <a:p>
                      <a:endParaRPr lang="sl-SI"/>
                    </a:p>
                  </a:txBody>
                  <a:tcPr/>
                </a:tc>
                <a:extLst>
                  <a:ext uri="{0D108BD9-81ED-4DB2-BD59-A6C34878D82A}">
                    <a16:rowId xmlns:a16="http://schemas.microsoft.com/office/drawing/2014/main" val="10000"/>
                  </a:ext>
                </a:extLst>
              </a:tr>
              <a:tr h="1428415">
                <a:tc gridSpan="2">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sl-SI" sz="2400" b="1" i="0" u="none" strike="noStrike" cap="none" normalizeH="0" baseline="0" dirty="0">
                          <a:ln>
                            <a:noFill/>
                          </a:ln>
                          <a:solidFill>
                            <a:schemeClr val="tx1"/>
                          </a:solidFill>
                          <a:effectLst/>
                          <a:latin typeface="Arial" charset="0"/>
                        </a:rPr>
                        <a:t>Teleološka etika </a:t>
                      </a:r>
                      <a:endParaRPr kumimoji="0" lang="sl-SI" sz="24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sl-SI" sz="2400" b="0" i="0" u="none" strike="noStrike" cap="none" normalizeH="0" baseline="0" dirty="0">
                          <a:ln>
                            <a:noFill/>
                          </a:ln>
                          <a:solidFill>
                            <a:schemeClr val="tx1"/>
                          </a:solidFill>
                          <a:effectLst/>
                          <a:latin typeface="Arial" charset="0"/>
                        </a:rPr>
                        <a:t>Dejanja ocenjujemo izključno po njihovih </a:t>
                      </a:r>
                      <a:r>
                        <a:rPr kumimoji="0" lang="sl-SI" sz="2400" b="1" i="0" u="none" strike="noStrike" cap="none" normalizeH="0" baseline="0" dirty="0">
                          <a:ln>
                            <a:noFill/>
                          </a:ln>
                          <a:solidFill>
                            <a:schemeClr val="tx1"/>
                          </a:solidFill>
                          <a:effectLst/>
                          <a:latin typeface="Arial" charset="0"/>
                        </a:rPr>
                        <a:t>posledicah</a:t>
                      </a:r>
                      <a:r>
                        <a:rPr kumimoji="0" lang="sl-SI" sz="2400" b="0" i="0" u="none" strike="noStrike" cap="none" normalizeH="0" baseline="0" dirty="0">
                          <a:ln>
                            <a:noFill/>
                          </a:ln>
                          <a:solidFill>
                            <a:schemeClr val="tx1"/>
                          </a:solidFill>
                          <a:effectLst/>
                          <a:latin typeface="Arial" charset="0"/>
                        </a:rPr>
                        <a:t>:</a:t>
                      </a:r>
                    </a:p>
                    <a:p>
                      <a:pPr marL="0" marR="0" lvl="0" indent="0" algn="l"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sl-SI" sz="2400" b="0" i="0" u="none" strike="noStrike" cap="none" normalizeH="0" baseline="0" dirty="0">
                          <a:ln>
                            <a:noFill/>
                          </a:ln>
                          <a:solidFill>
                            <a:schemeClr val="tx1"/>
                          </a:solidFill>
                          <a:effectLst/>
                          <a:latin typeface="Arial" charset="0"/>
                        </a:rPr>
                        <a:t>npr. sreča, ugodje, korist.</a:t>
                      </a:r>
                      <a:br>
                        <a:rPr kumimoji="0" lang="sl-SI" sz="2400" b="0" i="0" u="none" strike="noStrike" cap="none" normalizeH="0" baseline="0" dirty="0">
                          <a:ln>
                            <a:noFill/>
                          </a:ln>
                          <a:solidFill>
                            <a:schemeClr val="tx1"/>
                          </a:solidFill>
                          <a:effectLst/>
                          <a:latin typeface="Arial" charset="0"/>
                        </a:rPr>
                      </a:br>
                      <a:endParaRPr kumimoji="0" lang="sl-SI" sz="2400" b="0" i="0" u="none" strike="noStrike" cap="none" normalizeH="0" baseline="0" dirty="0">
                        <a:ln>
                          <a:noFill/>
                        </a:ln>
                        <a:solidFill>
                          <a:schemeClr val="tx1"/>
                        </a:solidFill>
                        <a:effectLst/>
                        <a:latin typeface="Arial" charset="0"/>
                      </a:endParaRPr>
                    </a:p>
                  </a:txBody>
                  <a:tcPr horzOverflow="overflow">
                    <a:lnL cap="flat">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hMerge="1">
                  <a:txBody>
                    <a:bodyPr/>
                    <a:lstStyle/>
                    <a:p>
                      <a:endParaRPr lang="sl-SI"/>
                    </a:p>
                  </a:txBody>
                  <a:tcPr/>
                </a:tc>
                <a:extLst>
                  <a:ext uri="{0D108BD9-81ED-4DB2-BD59-A6C34878D82A}">
                    <a16:rowId xmlns:a16="http://schemas.microsoft.com/office/drawing/2014/main" val="10001"/>
                  </a:ext>
                </a:extLst>
              </a:tr>
              <a:tr h="2113326">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sl-SI" sz="2400" b="0" i="0" u="none" strike="noStrike" cap="none" normalizeH="0" baseline="0" dirty="0">
                          <a:ln>
                            <a:noFill/>
                          </a:ln>
                          <a:solidFill>
                            <a:schemeClr val="tx1"/>
                          </a:solidFill>
                          <a:effectLst/>
                          <a:latin typeface="Arial" charset="0"/>
                        </a:rPr>
                        <a:t>V principu usmerjeno na “največjo količino sreče  za največje število ljudi" (MILL) .</a:t>
                      </a:r>
                      <a:br>
                        <a:rPr kumimoji="0" lang="sl-SI" sz="2400" b="0" i="0" u="none" strike="noStrike" cap="none" normalizeH="0" baseline="0" dirty="0">
                          <a:ln>
                            <a:noFill/>
                          </a:ln>
                          <a:solidFill>
                            <a:schemeClr val="tx1"/>
                          </a:solidFill>
                          <a:effectLst/>
                          <a:latin typeface="Arial" charset="0"/>
                        </a:rPr>
                      </a:br>
                      <a:r>
                        <a:rPr kumimoji="0" lang="sl-SI" sz="2400" b="1" i="0" u="sng" strike="noStrike" cap="none" normalizeH="0" baseline="0" dirty="0">
                          <a:ln>
                            <a:noFill/>
                          </a:ln>
                          <a:solidFill>
                            <a:schemeClr val="tx1"/>
                          </a:solidFill>
                          <a:effectLst/>
                          <a:latin typeface="Arial" charset="0"/>
                        </a:rPr>
                        <a:t>Utilitarizem</a:t>
                      </a:r>
                      <a:endParaRPr kumimoji="0" lang="sl-SI" sz="2400" b="0" i="0" u="sng" strike="noStrike" cap="none" normalizeH="0" baseline="0" dirty="0">
                        <a:ln>
                          <a:noFill/>
                        </a:ln>
                        <a:solidFill>
                          <a:schemeClr val="tx1"/>
                        </a:solidFill>
                        <a:effectLst/>
                        <a:latin typeface="Arial" charset="0"/>
                      </a:endParaRP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solidFill>
                      <a:srgbClr val="CCFF99"/>
                    </a:solidFill>
                  </a:tcPr>
                </a:tc>
                <a:tc>
                  <a:txBody>
                    <a:bodyPr/>
                    <a:lstStyle/>
                    <a:p>
                      <a:pPr marL="0" marR="0" lvl="0" indent="0" algn="l"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sl-SI" sz="2400" b="0" i="0" u="none" strike="noStrike" cap="none" normalizeH="0" baseline="0" dirty="0">
                          <a:ln>
                            <a:noFill/>
                          </a:ln>
                          <a:solidFill>
                            <a:schemeClr val="tx1"/>
                          </a:solidFill>
                          <a:effectLst/>
                          <a:latin typeface="Arial" charset="0"/>
                        </a:rPr>
                        <a:t/>
                      </a:r>
                      <a:br>
                        <a:rPr kumimoji="0" lang="sl-SI" sz="2400" b="0" i="0" u="none" strike="noStrike" cap="none" normalizeH="0" baseline="0" dirty="0">
                          <a:ln>
                            <a:noFill/>
                          </a:ln>
                          <a:solidFill>
                            <a:schemeClr val="tx1"/>
                          </a:solidFill>
                          <a:effectLst/>
                          <a:latin typeface="Arial" charset="0"/>
                        </a:rPr>
                      </a:br>
                      <a:r>
                        <a:rPr kumimoji="0" lang="sl-SI" sz="2400" b="1" i="0" u="sng" strike="noStrike" cap="none" normalizeH="0" baseline="0" dirty="0">
                          <a:ln>
                            <a:noFill/>
                          </a:ln>
                          <a:solidFill>
                            <a:schemeClr val="tx1"/>
                          </a:solidFill>
                          <a:effectLst/>
                          <a:latin typeface="Arial" charset="0"/>
                        </a:rPr>
                        <a:t>Egoizem (hedonizem)</a:t>
                      </a:r>
                      <a:endParaRPr kumimoji="0" lang="sl-SI" sz="2400" b="0" i="0" u="sng"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solidFill>
                      <a:srgbClr val="CCFF99"/>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198526574"/>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5CB1D766-0924-444A-9405-F7FFB5A39BFE}"/>
              </a:ext>
            </a:extLst>
          </p:cNvPr>
          <p:cNvSpPr>
            <a:spLocks noGrp="1" noChangeArrowheads="1"/>
          </p:cNvSpPr>
          <p:nvPr>
            <p:ph type="title"/>
          </p:nvPr>
        </p:nvSpPr>
        <p:spPr/>
        <p:txBody>
          <a:bodyPr/>
          <a:lstStyle/>
          <a:p>
            <a:pPr eaLnBrk="1" hangingPunct="1">
              <a:defRPr/>
            </a:pPr>
            <a:r>
              <a:rPr lang="sl-SI" sz="4000" dirty="0"/>
              <a:t>HEDONIZEM </a:t>
            </a:r>
            <a:r>
              <a:rPr lang="en-US" dirty="0">
                <a:cs typeface="Arial" charset="0"/>
              </a:rPr>
              <a:t>[</a:t>
            </a:r>
            <a:r>
              <a:rPr lang="sl-SI" dirty="0">
                <a:cs typeface="Arial" charset="0"/>
              </a:rPr>
              <a:t>iz gr. </a:t>
            </a:r>
            <a:r>
              <a:rPr lang="sl-SI" dirty="0" err="1">
                <a:cs typeface="Arial" charset="0"/>
              </a:rPr>
              <a:t>hedon</a:t>
            </a:r>
            <a:r>
              <a:rPr lang="en-US" dirty="0">
                <a:cs typeface="Arial" charset="0"/>
              </a:rPr>
              <a:t>é</a:t>
            </a:r>
            <a:r>
              <a:rPr lang="sl-SI" dirty="0">
                <a:cs typeface="Arial" charset="0"/>
              </a:rPr>
              <a:t> “užitek, sla, slast, naslada”</a:t>
            </a:r>
            <a:r>
              <a:rPr lang="en-US" dirty="0">
                <a:cs typeface="Arial" charset="0"/>
              </a:rPr>
              <a:t>]</a:t>
            </a:r>
            <a:endParaRPr lang="sl-SI" dirty="0">
              <a:cs typeface="Arial" charset="0"/>
            </a:endParaRPr>
          </a:p>
        </p:txBody>
      </p:sp>
      <p:sp>
        <p:nvSpPr>
          <p:cNvPr id="49155" name="Rectangle 3">
            <a:extLst>
              <a:ext uri="{FF2B5EF4-FFF2-40B4-BE49-F238E27FC236}">
                <a16:creationId xmlns:a16="http://schemas.microsoft.com/office/drawing/2014/main" id="{6A700110-4AC3-4587-AF3A-B36214E35FAE}"/>
              </a:ext>
            </a:extLst>
          </p:cNvPr>
          <p:cNvSpPr>
            <a:spLocks noGrp="1" noChangeArrowheads="1"/>
          </p:cNvSpPr>
          <p:nvPr>
            <p:ph type="body" idx="1"/>
          </p:nvPr>
        </p:nvSpPr>
        <p:spPr/>
        <p:txBody>
          <a:bodyPr/>
          <a:lstStyle/>
          <a:p>
            <a:pPr eaLnBrk="1" hangingPunct="1">
              <a:buFont typeface="Wingdings" panose="05000000000000000000" pitchFamily="2" charset="2"/>
              <a:buNone/>
              <a:defRPr/>
            </a:pPr>
            <a:r>
              <a:rPr lang="sl-SI" dirty="0"/>
              <a:t>	</a:t>
            </a:r>
          </a:p>
          <a:p>
            <a:pPr eaLnBrk="1" hangingPunct="1">
              <a:defRPr/>
            </a:pPr>
            <a:r>
              <a:rPr lang="sl-SI" sz="3600" dirty="0"/>
              <a:t>Da je človekovo delovanje motivirano ali z iskanjem ugodja ali pa bi moralo biti.</a:t>
            </a:r>
          </a:p>
          <a:p>
            <a:pPr eaLnBrk="1" hangingPunct="1">
              <a:defRPr/>
            </a:pPr>
            <a:r>
              <a:rPr lang="sl-SI" sz="3600" dirty="0"/>
              <a:t> Etika sreče.</a:t>
            </a:r>
          </a:p>
          <a:p>
            <a:pPr eaLnBrk="1" hangingPunct="1">
              <a:buFont typeface="Wingdings" panose="05000000000000000000" pitchFamily="2" charset="2"/>
              <a:buNone/>
              <a:defRPr/>
            </a:pPr>
            <a:endParaRPr lang="sl-SI" sz="3600" dirty="0"/>
          </a:p>
        </p:txBody>
      </p:sp>
    </p:spTree>
    <p:extLst>
      <p:ext uri="{BB962C8B-B14F-4D97-AF65-F5344CB8AC3E}">
        <p14:creationId xmlns:p14="http://schemas.microsoft.com/office/powerpoint/2010/main" val="2391796252"/>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8CBDF49D-9E96-4662-B39A-C8699C42C44F}"/>
              </a:ext>
            </a:extLst>
          </p:cNvPr>
          <p:cNvSpPr>
            <a:spLocks noGrp="1"/>
          </p:cNvSpPr>
          <p:nvPr>
            <p:ph idx="1"/>
          </p:nvPr>
        </p:nvSpPr>
        <p:spPr/>
        <p:txBody>
          <a:bodyPr/>
          <a:lstStyle/>
          <a:p>
            <a:pPr marL="0" indent="0">
              <a:buNone/>
            </a:pPr>
            <a:r>
              <a:rPr lang="sl-SI" dirty="0"/>
              <a:t>S katero besedo/krajem povezujete besedo vrt?</a:t>
            </a:r>
            <a:br>
              <a:rPr lang="sl-SI" dirty="0"/>
            </a:br>
            <a:endParaRPr lang="sl-SI" dirty="0"/>
          </a:p>
          <a:p>
            <a:pPr marL="0" indent="0">
              <a:buNone/>
            </a:pPr>
            <a:r>
              <a:rPr lang="sl-SI" dirty="0"/>
              <a:t>Zapišite v spodnji link</a:t>
            </a:r>
            <a:r>
              <a:rPr lang="sl-SI" dirty="0" smtClean="0"/>
              <a:t>.</a:t>
            </a:r>
          </a:p>
          <a:p>
            <a:pPr marL="0" indent="0">
              <a:buNone/>
            </a:pPr>
            <a:endParaRPr lang="sl-SI" dirty="0"/>
          </a:p>
          <a:p>
            <a:pPr marL="0" indent="0">
              <a:buNone/>
            </a:pPr>
            <a:r>
              <a:rPr lang="sl-SI" dirty="0">
                <a:hlinkClick r:id="rId2"/>
              </a:rPr>
              <a:t>https://</a:t>
            </a:r>
            <a:r>
              <a:rPr lang="sl-SI" dirty="0" smtClean="0">
                <a:hlinkClick r:id="rId2"/>
              </a:rPr>
              <a:t>www.menti.com/aljgxm8cubku</a:t>
            </a:r>
            <a:r>
              <a:rPr lang="sl-SI" dirty="0" smtClean="0"/>
              <a:t> </a:t>
            </a:r>
          </a:p>
          <a:p>
            <a:pPr marL="0" indent="0">
              <a:buNone/>
            </a:pPr>
            <a:r>
              <a:rPr lang="sl-SI" dirty="0" smtClean="0"/>
              <a:t> </a:t>
            </a:r>
            <a:endParaRPr lang="sl-SI" dirty="0"/>
          </a:p>
          <a:p>
            <a:pPr marL="0" indent="0">
              <a:buNone/>
            </a:pPr>
            <a:endParaRPr lang="en-GB" dirty="0"/>
          </a:p>
        </p:txBody>
      </p:sp>
      <p:pic>
        <p:nvPicPr>
          <p:cNvPr id="2" name="Slika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0236" y="1305148"/>
            <a:ext cx="4558145" cy="4558145"/>
          </a:xfrm>
          <a:prstGeom prst="rect">
            <a:avLst/>
          </a:prstGeom>
        </p:spPr>
      </p:pic>
    </p:spTree>
    <p:extLst>
      <p:ext uri="{BB962C8B-B14F-4D97-AF65-F5344CB8AC3E}">
        <p14:creationId xmlns:p14="http://schemas.microsoft.com/office/powerpoint/2010/main" val="38099113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75A5D09-7398-4506-81BB-CA721B8E53B7}"/>
              </a:ext>
            </a:extLst>
          </p:cNvPr>
          <p:cNvSpPr>
            <a:spLocks noGrp="1"/>
          </p:cNvSpPr>
          <p:nvPr>
            <p:ph type="title"/>
          </p:nvPr>
        </p:nvSpPr>
        <p:spPr/>
        <p:txBody>
          <a:bodyPr/>
          <a:lstStyle/>
          <a:p>
            <a:r>
              <a:rPr lang="sl-SI" dirty="0"/>
              <a:t>Hedonizem </a:t>
            </a:r>
            <a:endParaRPr lang="en-GB" dirty="0"/>
          </a:p>
        </p:txBody>
      </p:sp>
      <p:sp>
        <p:nvSpPr>
          <p:cNvPr id="3" name="Označba mesta vsebine 2">
            <a:extLst>
              <a:ext uri="{FF2B5EF4-FFF2-40B4-BE49-F238E27FC236}">
                <a16:creationId xmlns:a16="http://schemas.microsoft.com/office/drawing/2014/main" id="{8348852C-9148-41E3-96A8-8833E0810F58}"/>
              </a:ext>
            </a:extLst>
          </p:cNvPr>
          <p:cNvSpPr>
            <a:spLocks noGrp="1"/>
          </p:cNvSpPr>
          <p:nvPr>
            <p:ph idx="1"/>
          </p:nvPr>
        </p:nvSpPr>
        <p:spPr/>
        <p:txBody>
          <a:bodyPr>
            <a:normAutofit/>
          </a:bodyPr>
          <a:lstStyle/>
          <a:p>
            <a:r>
              <a:rPr lang="sl-SI" dirty="0"/>
              <a:t> </a:t>
            </a:r>
            <a:r>
              <a:rPr lang="sl-SI" i="1" dirty="0" err="1"/>
              <a:t>Hedone</a:t>
            </a:r>
            <a:r>
              <a:rPr lang="sl-SI" dirty="0"/>
              <a:t> — užitek; tudi </a:t>
            </a:r>
            <a:r>
              <a:rPr lang="sl-SI" dirty="0" err="1"/>
              <a:t>hedus</a:t>
            </a:r>
            <a:r>
              <a:rPr lang="sl-SI" dirty="0"/>
              <a:t> — sladko (pomeni tudi zadovoljstvo, veselje, kar se doživi kot dobrodošlo, ugodno).</a:t>
            </a:r>
          </a:p>
          <a:p>
            <a:r>
              <a:rPr lang="sl-SI" i="1" dirty="0"/>
              <a:t>Hedonizem</a:t>
            </a:r>
            <a:r>
              <a:rPr lang="sl-SI" dirty="0"/>
              <a:t>: etična smer, ki čutno ugodje, užitek, zadovoljstvo pojmuje kot motiv, cilj ali potrditev moralnega ravnanja. Je moralno-filozofski nauk o ugodju kot najvišjem dobrem in poslednjem (končnem) cilju moralnega hotenja in delovanja. </a:t>
            </a:r>
            <a:r>
              <a:rPr lang="sl-SI" dirty="0">
                <a:highlight>
                  <a:srgbClr val="FFFF00"/>
                </a:highlight>
              </a:rPr>
              <a:t>Samo ugodje je smisel in “dobro na sebi”. </a:t>
            </a:r>
            <a:r>
              <a:rPr lang="sl-SI" dirty="0"/>
              <a:t>Vse drugo: delovanje, vedenje, kreposti — vrline … je pojmovano zgolj kot sredstvo za doseganje ugodja. Vredno je, kar predstavlja z ugodjem poudarjena doživetja. </a:t>
            </a:r>
          </a:p>
          <a:p>
            <a:r>
              <a:rPr lang="sl-SI" dirty="0"/>
              <a:t>http://ucilnica.zofijini.net/2016/12/27/hedonizem/</a:t>
            </a:r>
          </a:p>
          <a:p>
            <a:endParaRPr lang="en-GB" dirty="0"/>
          </a:p>
        </p:txBody>
      </p:sp>
    </p:spTree>
    <p:extLst>
      <p:ext uri="{BB962C8B-B14F-4D97-AF65-F5344CB8AC3E}">
        <p14:creationId xmlns:p14="http://schemas.microsoft.com/office/powerpoint/2010/main" val="5445375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C33FE60-513E-405F-9C6F-2E8D0E0C0A15}"/>
              </a:ext>
            </a:extLst>
          </p:cNvPr>
          <p:cNvSpPr>
            <a:spLocks noGrp="1"/>
          </p:cNvSpPr>
          <p:nvPr>
            <p:ph type="title"/>
          </p:nvPr>
        </p:nvSpPr>
        <p:spPr/>
        <p:txBody>
          <a:bodyPr/>
          <a:lstStyle/>
          <a:p>
            <a:r>
              <a:rPr lang="sl-SI" dirty="0"/>
              <a:t>Kaj me osreči? </a:t>
            </a:r>
            <a:endParaRPr lang="en-GB" dirty="0"/>
          </a:p>
        </p:txBody>
      </p:sp>
      <p:pic>
        <p:nvPicPr>
          <p:cNvPr id="1026" name="Picture 2" descr="https://www.lmit.org/wp-content/uploads/2015/06/kartice_03-5.gif">
            <a:extLst>
              <a:ext uri="{FF2B5EF4-FFF2-40B4-BE49-F238E27FC236}">
                <a16:creationId xmlns:a16="http://schemas.microsoft.com/office/drawing/2014/main" id="{3F338869-2E67-44D9-84BA-43B6B828DEB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3032" y="1825625"/>
            <a:ext cx="3045936" cy="4351338"/>
          </a:xfrm>
          <a:prstGeom prst="rect">
            <a:avLst/>
          </a:prstGeom>
          <a:noFill/>
          <a:extLst>
            <a:ext uri="{909E8E84-426E-40DD-AFC4-6F175D3DCCD1}">
              <a14:hiddenFill xmlns:a14="http://schemas.microsoft.com/office/drawing/2010/main">
                <a:solidFill>
                  <a:srgbClr val="FFFFFF"/>
                </a:solidFill>
              </a14:hiddenFill>
            </a:ext>
          </a:extLst>
        </p:spPr>
      </p:pic>
      <p:sp>
        <p:nvSpPr>
          <p:cNvPr id="5" name="Pravokotnik 4">
            <a:extLst>
              <a:ext uri="{FF2B5EF4-FFF2-40B4-BE49-F238E27FC236}">
                <a16:creationId xmlns:a16="http://schemas.microsoft.com/office/drawing/2014/main" id="{DB051810-BFB6-4777-BD27-2CC67B39CE4B}"/>
              </a:ext>
            </a:extLst>
          </p:cNvPr>
          <p:cNvSpPr/>
          <p:nvPr/>
        </p:nvSpPr>
        <p:spPr>
          <a:xfrm>
            <a:off x="405353" y="4703975"/>
            <a:ext cx="7758260" cy="2031325"/>
          </a:xfrm>
          <a:prstGeom prst="rect">
            <a:avLst/>
          </a:prstGeom>
        </p:spPr>
        <p:txBody>
          <a:bodyPr wrap="square">
            <a:spAutoFit/>
          </a:bodyPr>
          <a:lstStyle/>
          <a:p>
            <a:endParaRPr lang="sl-SI" dirty="0"/>
          </a:p>
          <a:p>
            <a:endParaRPr lang="sl-SI" dirty="0"/>
          </a:p>
          <a:p>
            <a:endParaRPr lang="sl-SI" dirty="0"/>
          </a:p>
          <a:p>
            <a:endParaRPr lang="sl-SI" dirty="0"/>
          </a:p>
          <a:p>
            <a:endParaRPr lang="sl-SI" dirty="0"/>
          </a:p>
          <a:p>
            <a:endParaRPr lang="sl-SI" dirty="0"/>
          </a:p>
          <a:p>
            <a:r>
              <a:rPr lang="en-GB" dirty="0"/>
              <a:t>https://www.lmit.org/kaj_me_osreci/arhiv-kaj-me-osreci-2003</a:t>
            </a:r>
          </a:p>
        </p:txBody>
      </p:sp>
    </p:spTree>
    <p:extLst>
      <p:ext uri="{BB962C8B-B14F-4D97-AF65-F5344CB8AC3E}">
        <p14:creationId xmlns:p14="http://schemas.microsoft.com/office/powerpoint/2010/main" val="8809550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6917811-D15E-46F1-A586-B5F2B3F0DCD6}"/>
              </a:ext>
            </a:extLst>
          </p:cNvPr>
          <p:cNvSpPr>
            <a:spLocks noGrp="1"/>
          </p:cNvSpPr>
          <p:nvPr>
            <p:ph type="title"/>
          </p:nvPr>
        </p:nvSpPr>
        <p:spPr/>
        <p:txBody>
          <a:bodyPr/>
          <a:lstStyle/>
          <a:p>
            <a:r>
              <a:rPr lang="sl-SI" dirty="0"/>
              <a:t>Sreča</a:t>
            </a:r>
            <a:endParaRPr lang="en-GB" dirty="0"/>
          </a:p>
        </p:txBody>
      </p:sp>
      <p:pic>
        <p:nvPicPr>
          <p:cNvPr id="4" name="Označba mesta vsebine 3">
            <a:extLst>
              <a:ext uri="{FF2B5EF4-FFF2-40B4-BE49-F238E27FC236}">
                <a16:creationId xmlns:a16="http://schemas.microsoft.com/office/drawing/2014/main" id="{B2E07C3B-5899-40C6-81AD-EFEE485F1930}"/>
              </a:ext>
            </a:extLst>
          </p:cNvPr>
          <p:cNvPicPr>
            <a:picLocks noGrp="1" noChangeAspect="1"/>
          </p:cNvPicPr>
          <p:nvPr>
            <p:ph idx="1"/>
          </p:nvPr>
        </p:nvPicPr>
        <p:blipFill>
          <a:blip r:embed="rId2"/>
          <a:stretch>
            <a:fillRect/>
          </a:stretch>
        </p:blipFill>
        <p:spPr>
          <a:xfrm>
            <a:off x="2690284" y="1825625"/>
            <a:ext cx="6811432" cy="4351338"/>
          </a:xfrm>
          <a:prstGeom prst="rect">
            <a:avLst/>
          </a:prstGeom>
        </p:spPr>
      </p:pic>
    </p:spTree>
    <p:extLst>
      <p:ext uri="{BB962C8B-B14F-4D97-AF65-F5344CB8AC3E}">
        <p14:creationId xmlns:p14="http://schemas.microsoft.com/office/powerpoint/2010/main" val="9190164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FDE5303-EBD5-4D3D-93F9-D10B08ACB85C}"/>
              </a:ext>
            </a:extLst>
          </p:cNvPr>
          <p:cNvSpPr>
            <a:spLocks noGrp="1"/>
          </p:cNvSpPr>
          <p:nvPr>
            <p:ph type="title"/>
          </p:nvPr>
        </p:nvSpPr>
        <p:spPr/>
        <p:txBody>
          <a:bodyPr/>
          <a:lstStyle/>
          <a:p>
            <a:r>
              <a:rPr lang="sl-SI" dirty="0"/>
              <a:t>Na lovu za srečo</a:t>
            </a:r>
            <a:endParaRPr lang="en-GB" dirty="0"/>
          </a:p>
        </p:txBody>
      </p:sp>
      <p:pic>
        <p:nvPicPr>
          <p:cNvPr id="6" name="Označba mesta vsebine 5">
            <a:extLst>
              <a:ext uri="{FF2B5EF4-FFF2-40B4-BE49-F238E27FC236}">
                <a16:creationId xmlns:a16="http://schemas.microsoft.com/office/drawing/2014/main" id="{1FF905BA-F095-4F0E-B607-8D3426364F0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50071" y="1867376"/>
            <a:ext cx="5656181" cy="4625499"/>
          </a:xfrm>
        </p:spPr>
      </p:pic>
      <p:sp>
        <p:nvSpPr>
          <p:cNvPr id="7" name="Pravokotnik 6">
            <a:extLst>
              <a:ext uri="{FF2B5EF4-FFF2-40B4-BE49-F238E27FC236}">
                <a16:creationId xmlns:a16="http://schemas.microsoft.com/office/drawing/2014/main" id="{957D6A50-2CCD-41A5-B151-94D19EA3F929}"/>
              </a:ext>
            </a:extLst>
          </p:cNvPr>
          <p:cNvSpPr/>
          <p:nvPr/>
        </p:nvSpPr>
        <p:spPr>
          <a:xfrm>
            <a:off x="7682844" y="3105835"/>
            <a:ext cx="2102179" cy="2585323"/>
          </a:xfrm>
          <a:prstGeom prst="rect">
            <a:avLst/>
          </a:prstGeom>
        </p:spPr>
        <p:txBody>
          <a:bodyPr wrap="square">
            <a:spAutoFit/>
          </a:bodyPr>
          <a:lstStyle/>
          <a:p>
            <a:r>
              <a:rPr lang="sl-SI" dirty="0"/>
              <a:t>Profit se hrani z nezadovoljstvom strank in generira vedno novo povpraševanje po novih proizvodih</a:t>
            </a:r>
            <a:r>
              <a:rPr lang="de-DE" dirty="0"/>
              <a:t>.</a:t>
            </a:r>
            <a:endParaRPr lang="sl-SI" dirty="0"/>
          </a:p>
          <a:p>
            <a:endParaRPr lang="sl-SI" dirty="0"/>
          </a:p>
          <a:p>
            <a:r>
              <a:rPr lang="sl-SI" dirty="0"/>
              <a:t>KUPUJTE, TROŠITE, ONESNAŽUJTE.</a:t>
            </a:r>
            <a:r>
              <a:rPr lang="de-DE" dirty="0"/>
              <a:t> </a:t>
            </a:r>
            <a:r>
              <a:rPr lang="sl-SI" dirty="0"/>
              <a:t> </a:t>
            </a:r>
          </a:p>
        </p:txBody>
      </p:sp>
    </p:spTree>
    <p:extLst>
      <p:ext uri="{BB962C8B-B14F-4D97-AF65-F5344CB8AC3E}">
        <p14:creationId xmlns:p14="http://schemas.microsoft.com/office/powerpoint/2010/main" val="37095181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a:extLst>
              <a:ext uri="{FF2B5EF4-FFF2-40B4-BE49-F238E27FC236}">
                <a16:creationId xmlns:a16="http://schemas.microsoft.com/office/drawing/2014/main" id="{C098C670-5118-4B88-A5B0-A873BA41C6E5}"/>
              </a:ext>
            </a:extLst>
          </p:cNvPr>
          <p:cNvSpPr>
            <a:spLocks noGrp="1" noChangeArrowheads="1"/>
          </p:cNvSpPr>
          <p:nvPr>
            <p:ph type="title"/>
          </p:nvPr>
        </p:nvSpPr>
        <p:spPr/>
        <p:txBody>
          <a:bodyPr/>
          <a:lstStyle/>
          <a:p>
            <a:pPr eaLnBrk="1" hangingPunct="1">
              <a:defRPr/>
            </a:pPr>
            <a:r>
              <a:rPr lang="sl-SI"/>
              <a:t>SREČA, nakupovalni seznam</a:t>
            </a:r>
          </a:p>
        </p:txBody>
      </p:sp>
      <p:sp>
        <p:nvSpPr>
          <p:cNvPr id="144387" name="Rectangle 3">
            <a:extLst>
              <a:ext uri="{FF2B5EF4-FFF2-40B4-BE49-F238E27FC236}">
                <a16:creationId xmlns:a16="http://schemas.microsoft.com/office/drawing/2014/main" id="{06A745CB-8470-4D5F-BA77-7D6C72C89BFF}"/>
              </a:ext>
            </a:extLst>
          </p:cNvPr>
          <p:cNvSpPr>
            <a:spLocks noGrp="1" noChangeArrowheads="1"/>
          </p:cNvSpPr>
          <p:nvPr>
            <p:ph type="body" idx="1"/>
          </p:nvPr>
        </p:nvSpPr>
        <p:spPr/>
        <p:txBody>
          <a:bodyPr/>
          <a:lstStyle/>
          <a:p>
            <a:pPr eaLnBrk="1" hangingPunct="1">
              <a:lnSpc>
                <a:spcPct val="90000"/>
              </a:lnSpc>
              <a:defRPr/>
            </a:pPr>
            <a:r>
              <a:rPr lang="sl-SI" dirty="0"/>
              <a:t>1 (vila)</a:t>
            </a:r>
          </a:p>
          <a:p>
            <a:pPr eaLnBrk="1" hangingPunct="1">
              <a:lnSpc>
                <a:spcPct val="90000"/>
              </a:lnSpc>
              <a:defRPr/>
            </a:pPr>
            <a:r>
              <a:rPr lang="sl-SI" dirty="0"/>
              <a:t>2 (reaktivec)</a:t>
            </a:r>
          </a:p>
          <a:p>
            <a:pPr eaLnBrk="1" hangingPunct="1">
              <a:lnSpc>
                <a:spcPct val="90000"/>
              </a:lnSpc>
              <a:defRPr/>
            </a:pPr>
            <a:r>
              <a:rPr lang="sl-SI" dirty="0"/>
              <a:t>3 (knjižnica z veliko pisalno mizo, kaminom in razgledom na vrt)</a:t>
            </a:r>
          </a:p>
          <a:p>
            <a:pPr eaLnBrk="1" hangingPunct="1">
              <a:lnSpc>
                <a:spcPct val="90000"/>
              </a:lnSpc>
              <a:defRPr/>
            </a:pPr>
            <a:r>
              <a:rPr lang="sl-SI" dirty="0"/>
              <a:t>4 (velikanska kopalnica)</a:t>
            </a:r>
          </a:p>
          <a:p>
            <a:pPr eaLnBrk="1" hangingPunct="1">
              <a:lnSpc>
                <a:spcPct val="90000"/>
              </a:lnSpc>
              <a:defRPr/>
            </a:pPr>
            <a:r>
              <a:rPr lang="sl-SI" dirty="0"/>
              <a:t>5 (Dovolj denarja, da lahko živiš od obresti na obresti.)</a:t>
            </a:r>
          </a:p>
        </p:txBody>
      </p:sp>
    </p:spTree>
    <p:extLst>
      <p:ext uri="{BB962C8B-B14F-4D97-AF65-F5344CB8AC3E}">
        <p14:creationId xmlns:p14="http://schemas.microsoft.com/office/powerpoint/2010/main" val="40138930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a:extLst>
              <a:ext uri="{FF2B5EF4-FFF2-40B4-BE49-F238E27FC236}">
                <a16:creationId xmlns:a16="http://schemas.microsoft.com/office/drawing/2014/main" id="{3AEC2BBF-95AD-494D-9F2A-F1CDED6DB6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9326" y="765175"/>
            <a:ext cx="5127625" cy="532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4">
            <a:extLst>
              <a:ext uri="{FF2B5EF4-FFF2-40B4-BE49-F238E27FC236}">
                <a16:creationId xmlns:a16="http://schemas.microsoft.com/office/drawing/2014/main" id="{91B42A7A-DB6B-40B8-80D3-926E22C09F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0"/>
            <a:ext cx="65278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76278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a:extLst>
              <a:ext uri="{FF2B5EF4-FFF2-40B4-BE49-F238E27FC236}">
                <a16:creationId xmlns:a16="http://schemas.microsoft.com/office/drawing/2014/main" id="{BE6B2B50-06CB-4EF7-AA35-8914282BF7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851" y="1557339"/>
            <a:ext cx="8208963"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5114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a:extLst>
              <a:ext uri="{FF2B5EF4-FFF2-40B4-BE49-F238E27FC236}">
                <a16:creationId xmlns:a16="http://schemas.microsoft.com/office/drawing/2014/main" id="{15DBDEE3-D734-4542-9AFE-A83F55688DAA}"/>
              </a:ext>
            </a:extLst>
          </p:cNvPr>
          <p:cNvSpPr>
            <a:spLocks noGrp="1" noChangeArrowheads="1"/>
          </p:cNvSpPr>
          <p:nvPr>
            <p:ph type="title"/>
          </p:nvPr>
        </p:nvSpPr>
        <p:spPr/>
        <p:txBody>
          <a:bodyPr/>
          <a:lstStyle/>
          <a:p>
            <a:pPr eaLnBrk="1" hangingPunct="1">
              <a:defRPr/>
            </a:pPr>
            <a:r>
              <a:rPr lang="sl-SI"/>
              <a:t>CARPE DIEM!</a:t>
            </a:r>
          </a:p>
        </p:txBody>
      </p:sp>
      <p:sp>
        <p:nvSpPr>
          <p:cNvPr id="153603" name="Rectangle 3">
            <a:extLst>
              <a:ext uri="{FF2B5EF4-FFF2-40B4-BE49-F238E27FC236}">
                <a16:creationId xmlns:a16="http://schemas.microsoft.com/office/drawing/2014/main" id="{FA2F4C0B-29CE-42E3-8227-D27D08B123D1}"/>
              </a:ext>
            </a:extLst>
          </p:cNvPr>
          <p:cNvSpPr>
            <a:spLocks noGrp="1" noChangeArrowheads="1"/>
          </p:cNvSpPr>
          <p:nvPr>
            <p:ph type="body" idx="1"/>
          </p:nvPr>
        </p:nvSpPr>
        <p:spPr>
          <a:xfrm>
            <a:off x="838200" y="1825625"/>
            <a:ext cx="10515600" cy="4351338"/>
          </a:xfrm>
        </p:spPr>
        <p:txBody>
          <a:bodyPr>
            <a:normAutofit fontScale="77500" lnSpcReduction="20000"/>
          </a:bodyPr>
          <a:lstStyle/>
          <a:p>
            <a:pPr eaLnBrk="1" hangingPunct="1">
              <a:defRPr/>
            </a:pPr>
            <a:r>
              <a:rPr lang="sl-SI" dirty="0"/>
              <a:t>Izkoristi dan!</a:t>
            </a:r>
          </a:p>
          <a:p>
            <a:pPr eaLnBrk="1" hangingPunct="1">
              <a:defRPr/>
            </a:pPr>
            <a:r>
              <a:rPr lang="sl-SI" dirty="0"/>
              <a:t>Prigovarjanje, naj živimo za danes. Iz: </a:t>
            </a:r>
            <a:r>
              <a:rPr lang="sl-SI" dirty="0">
                <a:hlinkClick r:id="rId2" tooltip="Horace"/>
              </a:rPr>
              <a:t>Horace</a:t>
            </a:r>
            <a:r>
              <a:rPr lang="sl-SI" dirty="0"/>
              <a:t>, </a:t>
            </a:r>
            <a:r>
              <a:rPr lang="sl-SI" i="1" dirty="0"/>
              <a:t>Ode</a:t>
            </a:r>
            <a:r>
              <a:rPr lang="sl-SI" dirty="0"/>
              <a:t> I, 11.8.</a:t>
            </a:r>
          </a:p>
          <a:p>
            <a:pPr eaLnBrk="1" hangingPunct="1">
              <a:defRPr/>
            </a:pPr>
            <a:endParaRPr lang="sl-SI" dirty="0"/>
          </a:p>
          <a:p>
            <a:pPr marL="0" indent="0">
              <a:buNone/>
            </a:pPr>
            <a:r>
              <a:rPr lang="sl-SI" dirty="0"/>
              <a:t>Dekle, ne poizveduj, ker vedeti je greh, </a:t>
            </a:r>
          </a:p>
          <a:p>
            <a:pPr marL="0" indent="0">
              <a:buNone/>
            </a:pPr>
            <a:r>
              <a:rPr lang="sl-SI" dirty="0"/>
              <a:t>kako je sklenil bog z usodo naju dveh!</a:t>
            </a:r>
          </a:p>
          <a:p>
            <a:pPr marL="0" indent="0">
              <a:buNone/>
            </a:pPr>
            <a:r>
              <a:rPr lang="sl-SI" dirty="0"/>
              <a:t>Iz babilonskih knjig ne štej si svojih dni!</a:t>
            </a:r>
          </a:p>
          <a:p>
            <a:pPr marL="0" indent="0">
              <a:buNone/>
            </a:pPr>
            <a:r>
              <a:rPr lang="sl-SI" dirty="0"/>
              <a:t>Voljnó </a:t>
            </a:r>
            <a:r>
              <a:rPr lang="sl-SI" dirty="0" err="1"/>
              <a:t>pretŕpi</a:t>
            </a:r>
            <a:r>
              <a:rPr lang="sl-SI" dirty="0"/>
              <a:t> vse, kar koli se zgodi,</a:t>
            </a:r>
          </a:p>
          <a:p>
            <a:pPr marL="0" indent="0">
              <a:buNone/>
            </a:pPr>
            <a:r>
              <a:rPr lang="sl-SI" dirty="0"/>
              <a:t>pa naj še mnogo zim nakloni nama bog, </a:t>
            </a:r>
          </a:p>
          <a:p>
            <a:pPr marL="0" indent="0">
              <a:buNone/>
            </a:pPr>
            <a:r>
              <a:rPr lang="sl-SI" dirty="0"/>
              <a:t>pa najsi z letošnjo je sklenjen zadnji krog.</a:t>
            </a:r>
          </a:p>
          <a:p>
            <a:pPr marL="0" indent="0">
              <a:buNone/>
            </a:pPr>
            <a:r>
              <a:rPr lang="sl-SI" dirty="0"/>
              <a:t>Ne bodi muhasta in vina si nalij!</a:t>
            </a:r>
          </a:p>
          <a:p>
            <a:pPr marL="0" indent="0">
              <a:buNone/>
            </a:pPr>
            <a:r>
              <a:rPr lang="sl-SI" dirty="0"/>
              <a:t>Boljša je kratka slast kot up na dolge dni.</a:t>
            </a:r>
          </a:p>
          <a:p>
            <a:pPr marL="0" indent="0">
              <a:buNone/>
            </a:pPr>
            <a:r>
              <a:rPr lang="sl-SI" dirty="0"/>
              <a:t>Glej, čas beži! Besed ne zgubljajva zaman!</a:t>
            </a:r>
          </a:p>
          <a:p>
            <a:pPr marL="0" indent="0">
              <a:buNone/>
            </a:pPr>
            <a:r>
              <a:rPr lang="sl-SI" dirty="0"/>
              <a:t>Ne veruj v jutrišnji, užij današnji dan!</a:t>
            </a:r>
          </a:p>
          <a:p>
            <a:pPr marL="0" indent="0" eaLnBrk="1" hangingPunct="1">
              <a:buNone/>
              <a:defRPr/>
            </a:pPr>
            <a:endParaRPr lang="sl-SI" dirty="0"/>
          </a:p>
        </p:txBody>
      </p:sp>
    </p:spTree>
    <p:extLst>
      <p:ext uri="{BB962C8B-B14F-4D97-AF65-F5344CB8AC3E}">
        <p14:creationId xmlns:p14="http://schemas.microsoft.com/office/powerpoint/2010/main" val="18389228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10A2704-9643-46C0-A585-604A8B9809C8}"/>
              </a:ext>
            </a:extLst>
          </p:cNvPr>
          <p:cNvSpPr>
            <a:spLocks noGrp="1"/>
          </p:cNvSpPr>
          <p:nvPr>
            <p:ph type="title"/>
          </p:nvPr>
        </p:nvSpPr>
        <p:spPr>
          <a:xfrm>
            <a:off x="1948873" y="365126"/>
            <a:ext cx="9404926" cy="512330"/>
          </a:xfrm>
        </p:spPr>
        <p:txBody>
          <a:bodyPr>
            <a:normAutofit fontScale="90000"/>
          </a:bodyPr>
          <a:lstStyle/>
          <a:p>
            <a:r>
              <a:rPr lang="sl-SI" dirty="0"/>
              <a:t>Sreča</a:t>
            </a:r>
            <a:endParaRPr lang="en-GB" dirty="0"/>
          </a:p>
        </p:txBody>
      </p:sp>
      <p:sp>
        <p:nvSpPr>
          <p:cNvPr id="3" name="Označba mesta vsebine 2">
            <a:extLst>
              <a:ext uri="{FF2B5EF4-FFF2-40B4-BE49-F238E27FC236}">
                <a16:creationId xmlns:a16="http://schemas.microsoft.com/office/drawing/2014/main" id="{2A3C2673-DCC4-44EC-9E9E-55B079031F6A}"/>
              </a:ext>
            </a:extLst>
          </p:cNvPr>
          <p:cNvSpPr>
            <a:spLocks noGrp="1"/>
          </p:cNvSpPr>
          <p:nvPr>
            <p:ph idx="1"/>
          </p:nvPr>
        </p:nvSpPr>
        <p:spPr/>
        <p:txBody>
          <a:bodyPr/>
          <a:lstStyle/>
          <a:p>
            <a:r>
              <a:rPr lang="sl-SI" dirty="0">
                <a:solidFill>
                  <a:schemeClr val="accent2"/>
                </a:solidFill>
              </a:rPr>
              <a:t>Kaj potrebuje neka družba, da bi bila srečna?</a:t>
            </a:r>
          </a:p>
          <a:p>
            <a:r>
              <a:rPr lang="sl-SI" dirty="0">
                <a:solidFill>
                  <a:schemeClr val="accent2"/>
                </a:solidFill>
              </a:rPr>
              <a:t>Kaj lahko prispevam jaz k sreči neke družbe?</a:t>
            </a:r>
          </a:p>
          <a:p>
            <a:r>
              <a:rPr lang="sl-SI" dirty="0">
                <a:solidFill>
                  <a:srgbClr val="00B050"/>
                </a:solidFill>
              </a:rPr>
              <a:t>Kaj moram storiti, da bom srečen?</a:t>
            </a:r>
          </a:p>
          <a:p>
            <a:pPr marL="0" indent="0">
              <a:buNone/>
            </a:pPr>
            <a:endParaRPr lang="sl-SI" dirty="0"/>
          </a:p>
          <a:p>
            <a:pPr marL="0" indent="0">
              <a:buNone/>
            </a:pPr>
            <a:endParaRPr lang="sl-SI" dirty="0"/>
          </a:p>
          <a:p>
            <a:pPr marL="0" indent="0">
              <a:buNone/>
            </a:pPr>
            <a:r>
              <a:rPr lang="sl-SI" dirty="0">
                <a:hlinkClick r:id="rId2"/>
              </a:rPr>
              <a:t>https://za.pinterest.com/tanyablank/milk-moments-of-intimacy-laughter-and-kinship/</a:t>
            </a:r>
            <a:endParaRPr lang="sl-SI" dirty="0"/>
          </a:p>
          <a:p>
            <a:pPr marL="0" indent="0">
              <a:buNone/>
            </a:pPr>
            <a:endParaRPr lang="sl-SI" dirty="0"/>
          </a:p>
          <a:p>
            <a:endParaRPr lang="sl-SI" dirty="0"/>
          </a:p>
          <a:p>
            <a:endParaRPr lang="en-GB" dirty="0"/>
          </a:p>
        </p:txBody>
      </p:sp>
    </p:spTree>
    <p:extLst>
      <p:ext uri="{BB962C8B-B14F-4D97-AF65-F5344CB8AC3E}">
        <p14:creationId xmlns:p14="http://schemas.microsoft.com/office/powerpoint/2010/main" val="25544791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E8EBBD7-5551-4937-888C-22F2B9C80FFC}"/>
              </a:ext>
            </a:extLst>
          </p:cNvPr>
          <p:cNvSpPr>
            <a:spLocks noGrp="1"/>
          </p:cNvSpPr>
          <p:nvPr>
            <p:ph type="title"/>
          </p:nvPr>
        </p:nvSpPr>
        <p:spPr/>
        <p:txBody>
          <a:bodyPr>
            <a:normAutofit/>
          </a:bodyPr>
          <a:lstStyle/>
          <a:p>
            <a:r>
              <a:rPr lang="sl-SI" dirty="0"/>
              <a:t>Utemeljite, kje se po vašem mnenju nahaja problematičnost spodnjih izjav:</a:t>
            </a:r>
            <a:endParaRPr lang="en-GB" dirty="0"/>
          </a:p>
        </p:txBody>
      </p:sp>
      <p:sp>
        <p:nvSpPr>
          <p:cNvPr id="3" name="Označba mesta vsebine 2">
            <a:extLst>
              <a:ext uri="{FF2B5EF4-FFF2-40B4-BE49-F238E27FC236}">
                <a16:creationId xmlns:a16="http://schemas.microsoft.com/office/drawing/2014/main" id="{5368C307-9CB5-4185-A061-08A4B5DE3A33}"/>
              </a:ext>
            </a:extLst>
          </p:cNvPr>
          <p:cNvSpPr>
            <a:spLocks noGrp="1"/>
          </p:cNvSpPr>
          <p:nvPr>
            <p:ph idx="1"/>
          </p:nvPr>
        </p:nvSpPr>
        <p:spPr/>
        <p:txBody>
          <a:bodyPr/>
          <a:lstStyle/>
          <a:p>
            <a:pPr marL="0" indent="0">
              <a:buNone/>
            </a:pPr>
            <a:r>
              <a:rPr lang="sl-SI" dirty="0"/>
              <a:t>a) Dobro je tisto, kar nam prinaša srečo, užitek, ugodje.</a:t>
            </a:r>
            <a:br>
              <a:rPr lang="sl-SI" dirty="0"/>
            </a:br>
            <a:r>
              <a:rPr lang="sl-SI" dirty="0"/>
              <a:t>b) Delujem le, če mi to prinaša srečo, užitek.</a:t>
            </a:r>
            <a:endParaRPr lang="en-GB" dirty="0"/>
          </a:p>
        </p:txBody>
      </p:sp>
    </p:spTree>
    <p:extLst>
      <p:ext uri="{BB962C8B-B14F-4D97-AF65-F5344CB8AC3E}">
        <p14:creationId xmlns:p14="http://schemas.microsoft.com/office/powerpoint/2010/main" val="11327625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6F46D0C-07C6-4C73-BC53-4A8EC5EF5645}"/>
              </a:ext>
            </a:extLst>
          </p:cNvPr>
          <p:cNvSpPr>
            <a:spLocks noGrp="1"/>
          </p:cNvSpPr>
          <p:nvPr>
            <p:ph type="title"/>
          </p:nvPr>
        </p:nvSpPr>
        <p:spPr/>
        <p:txBody>
          <a:bodyPr/>
          <a:lstStyle/>
          <a:p>
            <a:r>
              <a:rPr lang="sl-SI" dirty="0" err="1" smtClean="0"/>
              <a:t>Okoljska</a:t>
            </a:r>
            <a:r>
              <a:rPr lang="sl-SI" dirty="0" smtClean="0"/>
              <a:t> vzdržnost?</a:t>
            </a:r>
            <a:endParaRPr lang="en-GB" dirty="0"/>
          </a:p>
        </p:txBody>
      </p:sp>
      <p:pic>
        <p:nvPicPr>
          <p:cNvPr id="4" name="Označba mesta vsebine 3">
            <a:extLst>
              <a:ext uri="{FF2B5EF4-FFF2-40B4-BE49-F238E27FC236}">
                <a16:creationId xmlns:a16="http://schemas.microsoft.com/office/drawing/2014/main" id="{F6510CBA-3AC5-48CA-9EA5-3F1E56B4BE17}"/>
              </a:ext>
            </a:extLst>
          </p:cNvPr>
          <p:cNvPicPr>
            <a:picLocks noGrp="1" noChangeAspect="1"/>
          </p:cNvPicPr>
          <p:nvPr>
            <p:ph idx="1"/>
          </p:nvPr>
        </p:nvPicPr>
        <p:blipFill>
          <a:blip r:embed="rId2"/>
          <a:stretch>
            <a:fillRect/>
          </a:stretch>
        </p:blipFill>
        <p:spPr>
          <a:xfrm>
            <a:off x="7186850" y="-105137"/>
            <a:ext cx="4377614" cy="3447711"/>
          </a:xfrm>
          <a:prstGeom prst="rect">
            <a:avLst/>
          </a:prstGeom>
        </p:spPr>
      </p:pic>
      <p:pic>
        <p:nvPicPr>
          <p:cNvPr id="5" name="Slika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687" y="1438639"/>
            <a:ext cx="4832927" cy="4832927"/>
          </a:xfrm>
          <a:prstGeom prst="rect">
            <a:avLst/>
          </a:prstGeom>
        </p:spPr>
      </p:pic>
      <p:sp>
        <p:nvSpPr>
          <p:cNvPr id="6" name="Pravokotnik 5"/>
          <p:cNvSpPr/>
          <p:nvPr/>
        </p:nvSpPr>
        <p:spPr>
          <a:xfrm>
            <a:off x="6015431" y="4435825"/>
            <a:ext cx="3818738" cy="369332"/>
          </a:xfrm>
          <a:prstGeom prst="rect">
            <a:avLst/>
          </a:prstGeom>
        </p:spPr>
        <p:txBody>
          <a:bodyPr wrap="none">
            <a:spAutoFit/>
          </a:bodyPr>
          <a:lstStyle/>
          <a:p>
            <a:r>
              <a:rPr lang="sl-SI" dirty="0"/>
              <a:t>https://www.menti.com/alhyiwjoed4s </a:t>
            </a:r>
            <a:endParaRPr lang="sl-SI" dirty="0"/>
          </a:p>
        </p:txBody>
      </p:sp>
    </p:spTree>
    <p:extLst>
      <p:ext uri="{BB962C8B-B14F-4D97-AF65-F5344CB8AC3E}">
        <p14:creationId xmlns:p14="http://schemas.microsoft.com/office/powerpoint/2010/main" val="14466330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94A826B8-12AC-416D-8B45-00C8DCDDF871}"/>
              </a:ext>
            </a:extLst>
          </p:cNvPr>
          <p:cNvSpPr>
            <a:spLocks noGrp="1"/>
          </p:cNvSpPr>
          <p:nvPr>
            <p:ph idx="1"/>
          </p:nvPr>
        </p:nvSpPr>
        <p:spPr>
          <a:xfrm>
            <a:off x="577049" y="665826"/>
            <a:ext cx="10776751" cy="5511138"/>
          </a:xfrm>
        </p:spPr>
        <p:txBody>
          <a:bodyPr>
            <a:normAutofit/>
          </a:bodyPr>
          <a:lstStyle/>
          <a:p>
            <a:r>
              <a:rPr lang="sl-SI" dirty="0">
                <a:highlight>
                  <a:srgbClr val="FFFF00"/>
                </a:highlight>
              </a:rPr>
              <a:t>Srečo iščemo na napačnih mestih.</a:t>
            </a:r>
          </a:p>
          <a:p>
            <a:pPr marL="0" indent="0">
              <a:buNone/>
            </a:pPr>
            <a:r>
              <a:rPr lang="sl-SI" dirty="0"/>
              <a:t>Imeti dovolj denarja, nakupovati.</a:t>
            </a:r>
          </a:p>
          <a:p>
            <a:pPr marL="0" indent="0">
              <a:buNone/>
            </a:pPr>
            <a:r>
              <a:rPr lang="sl-SI" dirty="0"/>
              <a:t>Rad je imel seks, hrano … </a:t>
            </a:r>
          </a:p>
          <a:p>
            <a:pPr marL="0" indent="0">
              <a:buNone/>
            </a:pPr>
            <a:endParaRPr lang="sl-SI" dirty="0"/>
          </a:p>
          <a:p>
            <a:pPr marL="0" indent="0">
              <a:buNone/>
            </a:pPr>
            <a:r>
              <a:rPr lang="sl-SI" dirty="0"/>
              <a:t>Pa vendar z današnjega zornega kota, ne moremo reči, da je bil „hedonist“ prej „asket“. </a:t>
            </a:r>
          </a:p>
          <a:p>
            <a:pPr marL="0" indent="0">
              <a:buNone/>
            </a:pPr>
            <a:endParaRPr lang="sl-SI" dirty="0"/>
          </a:p>
          <a:p>
            <a:pPr marL="0" indent="0">
              <a:buNone/>
            </a:pPr>
            <a:r>
              <a:rPr lang="sl-SI" dirty="0">
                <a:highlight>
                  <a:srgbClr val="00FF00"/>
                </a:highlight>
              </a:rPr>
              <a:t>Zelo je cenil ugodje, a čutnega vznemirjenja ni iskal. </a:t>
            </a:r>
          </a:p>
          <a:p>
            <a:pPr marL="0" indent="0">
              <a:buNone/>
            </a:pPr>
            <a:endParaRPr lang="sl-SI" dirty="0"/>
          </a:p>
          <a:p>
            <a:pPr marL="0" indent="0">
              <a:buNone/>
            </a:pPr>
            <a:r>
              <a:rPr lang="sl-SI" dirty="0"/>
              <a:t>Imej nekako </a:t>
            </a:r>
            <a:r>
              <a:rPr lang="sl-SI" dirty="0">
                <a:highlight>
                  <a:srgbClr val="FFFF00"/>
                </a:highlight>
              </a:rPr>
              <a:t>zenovski odnos </a:t>
            </a:r>
            <a:r>
              <a:rPr lang="sl-SI" dirty="0"/>
              <a:t>do svojih čutil. Če se bo popolnoma prepustil okusu leče, bo izkusil vse odtenke leče, ugodje nič manjše od tistega, ki ga ponuja začinjena hrana. Pa še do dolgotrajnega, dolgočasnega dela mu ni bilo. </a:t>
            </a:r>
          </a:p>
          <a:p>
            <a:pPr marL="0" indent="0">
              <a:buNone/>
            </a:pPr>
            <a:endParaRPr lang="sl-SI" dirty="0"/>
          </a:p>
        </p:txBody>
      </p:sp>
    </p:spTree>
    <p:extLst>
      <p:ext uri="{BB962C8B-B14F-4D97-AF65-F5344CB8AC3E}">
        <p14:creationId xmlns:p14="http://schemas.microsoft.com/office/powerpoint/2010/main" val="29227720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125AE46-1ECE-4C31-9461-187D4446F3EE}"/>
              </a:ext>
            </a:extLst>
          </p:cNvPr>
          <p:cNvSpPr>
            <a:spLocks noGrp="1"/>
          </p:cNvSpPr>
          <p:nvPr>
            <p:ph type="title"/>
          </p:nvPr>
        </p:nvSpPr>
        <p:spPr/>
        <p:txBody>
          <a:bodyPr/>
          <a:lstStyle/>
          <a:p>
            <a:r>
              <a:rPr lang="sl-SI" dirty="0"/>
              <a:t>Potrebe</a:t>
            </a:r>
            <a:endParaRPr lang="en-GB" dirty="0"/>
          </a:p>
        </p:txBody>
      </p:sp>
      <p:sp>
        <p:nvSpPr>
          <p:cNvPr id="3" name="Označba mesta vsebine 2">
            <a:extLst>
              <a:ext uri="{FF2B5EF4-FFF2-40B4-BE49-F238E27FC236}">
                <a16:creationId xmlns:a16="http://schemas.microsoft.com/office/drawing/2014/main" id="{D72B9DA4-FC42-4222-ABB0-E2794A395F05}"/>
              </a:ext>
            </a:extLst>
          </p:cNvPr>
          <p:cNvSpPr>
            <a:spLocks noGrp="1"/>
          </p:cNvSpPr>
          <p:nvPr>
            <p:ph idx="1"/>
          </p:nvPr>
        </p:nvSpPr>
        <p:spPr/>
        <p:txBody>
          <a:bodyPr>
            <a:normAutofit/>
          </a:bodyPr>
          <a:lstStyle/>
          <a:p>
            <a:r>
              <a:rPr lang="sl-SI" dirty="0"/>
              <a:t>Epikur je trdil, da ve, kakšne so naše prave potrebe …in na srečo manj premožnih, so</a:t>
            </a:r>
            <a:r>
              <a:rPr lang="sl-SI" dirty="0">
                <a:highlight>
                  <a:srgbClr val="FFFF00"/>
                </a:highlight>
              </a:rPr>
              <a:t> sestavine </a:t>
            </a:r>
            <a:r>
              <a:rPr lang="sl-SI" dirty="0"/>
              <a:t>za srečo precej poceni.</a:t>
            </a:r>
          </a:p>
          <a:p>
            <a:pPr marL="514350" indent="-514350">
              <a:buAutoNum type="alphaLcParenR"/>
            </a:pPr>
            <a:r>
              <a:rPr lang="sl-SI" dirty="0"/>
              <a:t>prijatelji</a:t>
            </a:r>
          </a:p>
          <a:p>
            <a:pPr marL="514350" indent="-514350">
              <a:buAutoNum type="alphaLcParenR"/>
            </a:pPr>
            <a:r>
              <a:rPr lang="sl-SI" dirty="0"/>
              <a:t>svoboda</a:t>
            </a:r>
          </a:p>
          <a:p>
            <a:pPr marL="514350" indent="-514350">
              <a:buAutoNum type="alphaLcParenR"/>
            </a:pPr>
            <a:r>
              <a:rPr lang="sl-SI" dirty="0"/>
              <a:t>analizirano življenje</a:t>
            </a:r>
          </a:p>
          <a:p>
            <a:endParaRPr lang="sl-SI" dirty="0"/>
          </a:p>
          <a:p>
            <a:pPr marL="457200" lvl="1" indent="0">
              <a:buNone/>
            </a:pPr>
            <a:endParaRPr lang="sl-SI" dirty="0"/>
          </a:p>
          <a:p>
            <a:endParaRPr lang="en-GB" dirty="0"/>
          </a:p>
        </p:txBody>
      </p:sp>
    </p:spTree>
    <p:extLst>
      <p:ext uri="{BB962C8B-B14F-4D97-AF65-F5344CB8AC3E}">
        <p14:creationId xmlns:p14="http://schemas.microsoft.com/office/powerpoint/2010/main" val="37667809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E0542E3-3EB5-45D2-AA3E-375029F2D800}"/>
              </a:ext>
            </a:extLst>
          </p:cNvPr>
          <p:cNvSpPr>
            <a:spLocks noGrp="1"/>
          </p:cNvSpPr>
          <p:nvPr>
            <p:ph type="title"/>
          </p:nvPr>
        </p:nvSpPr>
        <p:spPr/>
        <p:txBody>
          <a:bodyPr/>
          <a:lstStyle/>
          <a:p>
            <a:r>
              <a:rPr lang="sl-SI" dirty="0"/>
              <a:t>Zato je analiziral različne vrste ugodja</a:t>
            </a:r>
            <a:endParaRPr lang="en-GB" dirty="0"/>
          </a:p>
        </p:txBody>
      </p:sp>
      <p:sp>
        <p:nvSpPr>
          <p:cNvPr id="3" name="Označba mesta vsebine 2">
            <a:extLst>
              <a:ext uri="{FF2B5EF4-FFF2-40B4-BE49-F238E27FC236}">
                <a16:creationId xmlns:a16="http://schemas.microsoft.com/office/drawing/2014/main" id="{6E0624ED-7186-40C7-B92A-16BCA73E4B19}"/>
              </a:ext>
            </a:extLst>
          </p:cNvPr>
          <p:cNvSpPr>
            <a:spLocks noGrp="1"/>
          </p:cNvSpPr>
          <p:nvPr>
            <p:ph idx="1"/>
          </p:nvPr>
        </p:nvSpPr>
        <p:spPr/>
        <p:txBody>
          <a:bodyPr/>
          <a:lstStyle/>
          <a:p>
            <a:pPr marL="0" indent="0">
              <a:buNone/>
            </a:pPr>
            <a:r>
              <a:rPr lang="sl-SI" b="1" dirty="0"/>
              <a:t>1. Naravno poželenje </a:t>
            </a:r>
          </a:p>
          <a:p>
            <a:pPr marL="0" indent="0">
              <a:buNone/>
            </a:pPr>
            <a:r>
              <a:rPr lang="sl-SI" dirty="0"/>
              <a:t>A) Nujno (npr. poželenje po hrani in spanju</a:t>
            </a:r>
          </a:p>
          <a:p>
            <a:pPr marL="0" indent="0">
              <a:buNone/>
            </a:pPr>
            <a:r>
              <a:rPr lang="sl-SI" dirty="0"/>
              <a:t>B) </a:t>
            </a:r>
            <a:r>
              <a:rPr lang="sl-SI" dirty="0" err="1"/>
              <a:t>Nenujno</a:t>
            </a:r>
            <a:r>
              <a:rPr lang="sl-SI" dirty="0"/>
              <a:t>  (npr. seksualno poželenje)</a:t>
            </a:r>
          </a:p>
          <a:p>
            <a:pPr marL="0" indent="0">
              <a:buNone/>
            </a:pPr>
            <a:endParaRPr lang="sl-SI" dirty="0"/>
          </a:p>
          <a:p>
            <a:pPr marL="0" indent="0">
              <a:buNone/>
            </a:pPr>
            <a:r>
              <a:rPr lang="sl-SI" b="1" dirty="0"/>
              <a:t>2. Ničevo poželenje </a:t>
            </a:r>
            <a:r>
              <a:rPr lang="sl-SI" dirty="0"/>
              <a:t>(npr. poželenje po lepih oblačilih ali eksotični hrani)</a:t>
            </a:r>
          </a:p>
          <a:p>
            <a:pPr marL="0" indent="0">
              <a:buNone/>
            </a:pPr>
            <a:endParaRPr lang="sl-SI" dirty="0"/>
          </a:p>
          <a:p>
            <a:pPr marL="0" indent="0">
              <a:buNone/>
            </a:pPr>
            <a:endParaRPr lang="en-GB" dirty="0"/>
          </a:p>
        </p:txBody>
      </p:sp>
    </p:spTree>
    <p:extLst>
      <p:ext uri="{BB962C8B-B14F-4D97-AF65-F5344CB8AC3E}">
        <p14:creationId xmlns:p14="http://schemas.microsoft.com/office/powerpoint/2010/main" val="17577923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8E7D8410-3E65-4374-9445-1CAE11167011}"/>
              </a:ext>
            </a:extLst>
          </p:cNvPr>
          <p:cNvSpPr>
            <a:spLocks noGrp="1"/>
          </p:cNvSpPr>
          <p:nvPr>
            <p:ph idx="1"/>
          </p:nvPr>
        </p:nvSpPr>
        <p:spPr/>
        <p:txBody>
          <a:bodyPr/>
          <a:lstStyle/>
          <a:p>
            <a:r>
              <a:rPr lang="sl-SI" dirty="0"/>
              <a:t>Naravno poželenje </a:t>
            </a:r>
            <a:r>
              <a:rPr lang="sl-SI" u="sng" dirty="0"/>
              <a:t>moramo</a:t>
            </a:r>
            <a:r>
              <a:rPr lang="sl-SI" dirty="0"/>
              <a:t> zadovoljiti in lahko ga je zadovoljiti. Rezultat je veliko ugodja in le malo bolečin.</a:t>
            </a:r>
          </a:p>
          <a:p>
            <a:endParaRPr lang="sl-SI" dirty="0"/>
          </a:p>
          <a:p>
            <a:r>
              <a:rPr lang="sl-SI" dirty="0"/>
              <a:t>Ničevih poželenj ni treba zadovoljevati in jih tudi ni lahko zadovoljiti. Ker nimajo naravnih omejitev, nas lahko obsedejo in imajo zelo boleče posledice.</a:t>
            </a:r>
          </a:p>
        </p:txBody>
      </p:sp>
    </p:spTree>
    <p:extLst>
      <p:ext uri="{BB962C8B-B14F-4D97-AF65-F5344CB8AC3E}">
        <p14:creationId xmlns:p14="http://schemas.microsoft.com/office/powerpoint/2010/main" val="9580552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A50A303-6F4B-4FFE-9A88-998AE5C15CAF}"/>
              </a:ext>
            </a:extLst>
          </p:cNvPr>
          <p:cNvSpPr>
            <a:spLocks noGrp="1"/>
          </p:cNvSpPr>
          <p:nvPr>
            <p:ph type="title"/>
          </p:nvPr>
        </p:nvSpPr>
        <p:spPr/>
        <p:txBody>
          <a:bodyPr/>
          <a:lstStyle/>
          <a:p>
            <a:r>
              <a:rPr lang="sl-SI" dirty="0">
                <a:highlight>
                  <a:srgbClr val="FFFF00"/>
                </a:highlight>
              </a:rPr>
              <a:t>Prijatelji</a:t>
            </a:r>
            <a:endParaRPr lang="en-GB" dirty="0">
              <a:highlight>
                <a:srgbClr val="FFFF00"/>
              </a:highlight>
            </a:endParaRPr>
          </a:p>
        </p:txBody>
      </p:sp>
      <p:sp>
        <p:nvSpPr>
          <p:cNvPr id="3" name="Označba mesta vsebine 2">
            <a:extLst>
              <a:ext uri="{FF2B5EF4-FFF2-40B4-BE49-F238E27FC236}">
                <a16:creationId xmlns:a16="http://schemas.microsoft.com/office/drawing/2014/main" id="{8442A425-9FFF-4079-85F4-383439D42288}"/>
              </a:ext>
            </a:extLst>
          </p:cNvPr>
          <p:cNvSpPr>
            <a:spLocks noGrp="1"/>
          </p:cNvSpPr>
          <p:nvPr>
            <p:ph idx="1"/>
          </p:nvPr>
        </p:nvSpPr>
        <p:spPr/>
        <p:txBody>
          <a:bodyPr/>
          <a:lstStyle/>
          <a:p>
            <a:endParaRPr lang="sl-SI" dirty="0"/>
          </a:p>
          <a:p>
            <a:r>
              <a:rPr lang="sl-SI" dirty="0">
                <a:highlight>
                  <a:srgbClr val="FFFF00"/>
                </a:highlight>
              </a:rPr>
              <a:t>prijatelji</a:t>
            </a:r>
            <a:r>
              <a:rPr lang="sl-SI" dirty="0"/>
              <a:t> (so velik vir sreče, potrebno je z njimi živeti skupaj s prijatelji, skupaj z njimi jesti, „preden kar koli pojeste ali spijete, dobro premislite s kom jeste ali pijete, kot pa kaj jeste in pijete“)</a:t>
            </a:r>
            <a:endParaRPr lang="en-GB" dirty="0"/>
          </a:p>
        </p:txBody>
      </p:sp>
    </p:spTree>
    <p:extLst>
      <p:ext uri="{BB962C8B-B14F-4D97-AF65-F5344CB8AC3E}">
        <p14:creationId xmlns:p14="http://schemas.microsoft.com/office/powerpoint/2010/main" val="23258676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DC343A2-F50E-49F6-A838-A36E14C8676A}"/>
              </a:ext>
            </a:extLst>
          </p:cNvPr>
          <p:cNvSpPr>
            <a:spLocks noGrp="1"/>
          </p:cNvSpPr>
          <p:nvPr>
            <p:ph type="title"/>
          </p:nvPr>
        </p:nvSpPr>
        <p:spPr/>
        <p:txBody>
          <a:bodyPr/>
          <a:lstStyle/>
          <a:p>
            <a:r>
              <a:rPr lang="sl-SI" dirty="0"/>
              <a:t>KOMUNA</a:t>
            </a:r>
            <a:endParaRPr lang="en-GB" dirty="0"/>
          </a:p>
        </p:txBody>
      </p:sp>
      <p:sp>
        <p:nvSpPr>
          <p:cNvPr id="3" name="Označba mesta vsebine 2">
            <a:extLst>
              <a:ext uri="{FF2B5EF4-FFF2-40B4-BE49-F238E27FC236}">
                <a16:creationId xmlns:a16="http://schemas.microsoft.com/office/drawing/2014/main" id="{E2E4E895-76CF-4BB7-9DFA-31FC6D861AAB}"/>
              </a:ext>
            </a:extLst>
          </p:cNvPr>
          <p:cNvSpPr>
            <a:spLocks noGrp="1"/>
          </p:cNvSpPr>
          <p:nvPr>
            <p:ph idx="1"/>
          </p:nvPr>
        </p:nvSpPr>
        <p:spPr/>
        <p:txBody>
          <a:bodyPr>
            <a:normAutofit/>
          </a:bodyPr>
          <a:lstStyle/>
          <a:p>
            <a:pPr marL="0" indent="0">
              <a:buNone/>
            </a:pPr>
            <a:r>
              <a:rPr lang="sl-SI" dirty="0"/>
              <a:t>Epikur je je bil človek, ki je svojo filozofijo tudi živel, in tako se je v predmestji Aten izoblikovala prva komuna, njegov Vrt, kjer so on in peščica predanih prijateljev skromno živeli, gojili sadje in zelenjavo, skupaj jedli in se nenehno pogovarjali. </a:t>
            </a:r>
          </a:p>
          <a:p>
            <a:pPr marL="0" indent="0">
              <a:buNone/>
            </a:pPr>
            <a:r>
              <a:rPr lang="sl-SI" dirty="0"/>
              <a:t>Kdorkoli se jim je želel pridružiti, je bil dobrodošel, kot pričajo besede, napisane na vratih Vrta: Tujec, prav boš storil, če se boš ustavil; tukaj je zadovoljstvo naše največje dobro. Skrbnik tega domovanja, prijazen gostitelj, ti bo na voljo; za dobrodošlico ti bo ponudil kruh in ti postregel z obiljem vode s temi besedami »Kaj nismo dobro poskrbeli zate? Ta vrt ne draži tvojega teka, temveč ga poteši.« </a:t>
            </a:r>
          </a:p>
          <a:p>
            <a:pPr marL="0" indent="0">
              <a:buNone/>
            </a:pPr>
            <a:r>
              <a:rPr lang="sl-SI" dirty="0"/>
              <a:t>Meni ravno gurmanski, toda cena je prava in družba zanimiva.</a:t>
            </a:r>
          </a:p>
          <a:p>
            <a:endParaRPr lang="en-GB" dirty="0"/>
          </a:p>
        </p:txBody>
      </p:sp>
    </p:spTree>
    <p:extLst>
      <p:ext uri="{BB962C8B-B14F-4D97-AF65-F5344CB8AC3E}">
        <p14:creationId xmlns:p14="http://schemas.microsoft.com/office/powerpoint/2010/main" val="25972102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18F111C-2300-46C5-83B3-939B6C549F59}"/>
              </a:ext>
            </a:extLst>
          </p:cNvPr>
          <p:cNvSpPr>
            <a:spLocks noGrp="1"/>
          </p:cNvSpPr>
          <p:nvPr>
            <p:ph type="title"/>
          </p:nvPr>
        </p:nvSpPr>
        <p:spPr/>
        <p:txBody>
          <a:bodyPr/>
          <a:lstStyle/>
          <a:p>
            <a:r>
              <a:rPr lang="sl-SI" dirty="0">
                <a:highlight>
                  <a:srgbClr val="FFFF00"/>
                </a:highlight>
              </a:rPr>
              <a:t>Svoboda</a:t>
            </a:r>
            <a:endParaRPr lang="en-GB" dirty="0">
              <a:highlight>
                <a:srgbClr val="FFFF00"/>
              </a:highlight>
            </a:endParaRPr>
          </a:p>
        </p:txBody>
      </p:sp>
      <p:sp>
        <p:nvSpPr>
          <p:cNvPr id="3" name="Označba mesta vsebine 2">
            <a:extLst>
              <a:ext uri="{FF2B5EF4-FFF2-40B4-BE49-F238E27FC236}">
                <a16:creationId xmlns:a16="http://schemas.microsoft.com/office/drawing/2014/main" id="{4F28E4E1-1706-45D1-92CF-98BEF8DC9F13}"/>
              </a:ext>
            </a:extLst>
          </p:cNvPr>
          <p:cNvSpPr>
            <a:spLocks noGrp="1"/>
          </p:cNvSpPr>
          <p:nvPr>
            <p:ph idx="1"/>
          </p:nvPr>
        </p:nvSpPr>
        <p:spPr/>
        <p:txBody>
          <a:bodyPr/>
          <a:lstStyle/>
          <a:p>
            <a:r>
              <a:rPr lang="sl-SI" dirty="0">
                <a:highlight>
                  <a:srgbClr val="FFFF00"/>
                </a:highlight>
              </a:rPr>
              <a:t>Svoboda</a:t>
            </a:r>
            <a:r>
              <a:rPr lang="sl-SI" dirty="0"/>
              <a:t> (zapustil Atene s prijatelji, finančna neodvisnost, samooskrba, neodvisno od šefov …mestno življenje, s tekmovalnostjo, </a:t>
            </a:r>
            <a:r>
              <a:rPr lang="sl-SI" dirty="0" err="1"/>
              <a:t>manipulativnostjo</a:t>
            </a:r>
            <a:r>
              <a:rPr lang="sl-SI" dirty="0"/>
              <a:t> …mu ni dišalo. Živeli so PREPROSTO.)</a:t>
            </a:r>
          </a:p>
          <a:p>
            <a:r>
              <a:rPr lang="sl-SI" dirty="0"/>
              <a:t>„Moramo se osvoboditi zapora vsakdanjega življenja in politike.“</a:t>
            </a:r>
          </a:p>
          <a:p>
            <a:r>
              <a:rPr lang="sl-SI" dirty="0"/>
              <a:t>Bili so samozadostni in neodvisni od mnenj drugih.</a:t>
            </a:r>
          </a:p>
          <a:p>
            <a:endParaRPr lang="en-GB" dirty="0"/>
          </a:p>
        </p:txBody>
      </p:sp>
    </p:spTree>
    <p:extLst>
      <p:ext uri="{BB962C8B-B14F-4D97-AF65-F5344CB8AC3E}">
        <p14:creationId xmlns:p14="http://schemas.microsoft.com/office/powerpoint/2010/main" val="16189111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DAA7610-9845-4DB9-817E-136D82A509F0}"/>
              </a:ext>
            </a:extLst>
          </p:cNvPr>
          <p:cNvSpPr>
            <a:spLocks noGrp="1"/>
          </p:cNvSpPr>
          <p:nvPr>
            <p:ph type="title"/>
          </p:nvPr>
        </p:nvSpPr>
        <p:spPr/>
        <p:txBody>
          <a:bodyPr/>
          <a:lstStyle/>
          <a:p>
            <a:r>
              <a:rPr lang="sl-SI" dirty="0">
                <a:highlight>
                  <a:srgbClr val="FFFF00"/>
                </a:highlight>
              </a:rPr>
              <a:t>Analizirano življenje</a:t>
            </a:r>
            <a:endParaRPr lang="en-GB" dirty="0">
              <a:highlight>
                <a:srgbClr val="FFFF00"/>
              </a:highlight>
            </a:endParaRPr>
          </a:p>
        </p:txBody>
      </p:sp>
      <p:sp>
        <p:nvSpPr>
          <p:cNvPr id="6" name="Označba mesta vsebine 5">
            <a:extLst>
              <a:ext uri="{FF2B5EF4-FFF2-40B4-BE49-F238E27FC236}">
                <a16:creationId xmlns:a16="http://schemas.microsoft.com/office/drawing/2014/main" id="{396944F1-B2A5-4A97-855F-D8072727F7A2}"/>
              </a:ext>
            </a:extLst>
          </p:cNvPr>
          <p:cNvSpPr>
            <a:spLocks noGrp="1"/>
          </p:cNvSpPr>
          <p:nvPr>
            <p:ph idx="1"/>
          </p:nvPr>
        </p:nvSpPr>
        <p:spPr/>
        <p:txBody>
          <a:bodyPr>
            <a:normAutofit/>
          </a:bodyPr>
          <a:lstStyle/>
          <a:p>
            <a:r>
              <a:rPr lang="sl-SI" dirty="0"/>
              <a:t>V mislih je imel življenje, v katerem si </a:t>
            </a:r>
          </a:p>
          <a:p>
            <a:pPr marL="0" indent="0">
              <a:buNone/>
            </a:pPr>
            <a:r>
              <a:rPr lang="sl-SI" dirty="0"/>
              <a:t>vzamemo čas razmislek in analiziramo,</a:t>
            </a:r>
          </a:p>
          <a:p>
            <a:pPr marL="0" indent="0">
              <a:buNone/>
            </a:pPr>
            <a:r>
              <a:rPr lang="sl-SI" dirty="0"/>
              <a:t> kaj nas skrbi. Da pa bi to lahko storili, se</a:t>
            </a:r>
          </a:p>
          <a:p>
            <a:pPr marL="0" indent="0">
              <a:buNone/>
            </a:pPr>
            <a:r>
              <a:rPr lang="sl-SI" dirty="0"/>
              <a:t>moramo umakniti iz komercialnega sveta</a:t>
            </a:r>
          </a:p>
          <a:p>
            <a:pPr marL="0" indent="0">
              <a:buNone/>
            </a:pPr>
            <a:r>
              <a:rPr lang="sl-SI" dirty="0"/>
              <a:t>in najti čas in prostor za razmislek v tišini. </a:t>
            </a:r>
          </a:p>
          <a:p>
            <a:endParaRPr lang="sl-SI" dirty="0"/>
          </a:p>
          <a:p>
            <a:pPr marL="0" indent="0">
              <a:buNone/>
            </a:pPr>
            <a:r>
              <a:rPr lang="sl-SI" dirty="0"/>
              <a:t>A zakaj toliko nakupujemo?</a:t>
            </a:r>
          </a:p>
          <a:p>
            <a:pPr marL="0" indent="0">
              <a:buNone/>
            </a:pPr>
            <a:endParaRPr lang="sl-SI" dirty="0"/>
          </a:p>
          <a:p>
            <a:r>
              <a:rPr lang="sl-SI" dirty="0"/>
              <a:t>Oglaševanje – ustvarja vtis, da nam veliko stvari manjka </a:t>
            </a:r>
          </a:p>
          <a:p>
            <a:pPr marL="0" indent="0">
              <a:buNone/>
            </a:pPr>
            <a:endParaRPr lang="sl-SI" dirty="0"/>
          </a:p>
          <a:p>
            <a:r>
              <a:rPr lang="sl-SI" dirty="0"/>
              <a:t>Ker ne vemo, kaj nas dela srečne …</a:t>
            </a:r>
            <a:endParaRPr lang="en-GB" dirty="0"/>
          </a:p>
        </p:txBody>
      </p:sp>
      <p:pic>
        <p:nvPicPr>
          <p:cNvPr id="4" name="Slika 3">
            <a:extLst>
              <a:ext uri="{FF2B5EF4-FFF2-40B4-BE49-F238E27FC236}">
                <a16:creationId xmlns:a16="http://schemas.microsoft.com/office/drawing/2014/main" id="{14576A80-DFE2-477C-8F49-F63AB319BF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5293" y="259687"/>
            <a:ext cx="4298653" cy="3131876"/>
          </a:xfrm>
          <a:prstGeom prst="rect">
            <a:avLst/>
          </a:prstGeom>
        </p:spPr>
      </p:pic>
      <p:pic>
        <p:nvPicPr>
          <p:cNvPr id="5" name="Slika 4">
            <a:extLst>
              <a:ext uri="{FF2B5EF4-FFF2-40B4-BE49-F238E27FC236}">
                <a16:creationId xmlns:a16="http://schemas.microsoft.com/office/drawing/2014/main" id="{19BF0A92-9F1B-4007-BB3C-5870B7601E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6023" y="3844925"/>
            <a:ext cx="1847850" cy="2466975"/>
          </a:xfrm>
          <a:prstGeom prst="rect">
            <a:avLst/>
          </a:prstGeom>
        </p:spPr>
      </p:pic>
    </p:spTree>
    <p:extLst>
      <p:ext uri="{BB962C8B-B14F-4D97-AF65-F5344CB8AC3E}">
        <p14:creationId xmlns:p14="http://schemas.microsoft.com/office/powerpoint/2010/main" val="21507390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DF1B7D8-8A3D-4648-B864-6F8E33243E2C}"/>
              </a:ext>
            </a:extLst>
          </p:cNvPr>
          <p:cNvSpPr>
            <a:spLocks noGrp="1"/>
          </p:cNvSpPr>
          <p:nvPr>
            <p:ph type="title"/>
          </p:nvPr>
        </p:nvSpPr>
        <p:spPr/>
        <p:txBody>
          <a:bodyPr/>
          <a:lstStyle/>
          <a:p>
            <a:r>
              <a:rPr lang="sl-SI" dirty="0"/>
              <a:t>Trgovci</a:t>
            </a:r>
            <a:endParaRPr lang="en-GB" dirty="0"/>
          </a:p>
        </p:txBody>
      </p:sp>
      <p:sp>
        <p:nvSpPr>
          <p:cNvPr id="3" name="Označba mesta vsebine 2">
            <a:extLst>
              <a:ext uri="{FF2B5EF4-FFF2-40B4-BE49-F238E27FC236}">
                <a16:creationId xmlns:a16="http://schemas.microsoft.com/office/drawing/2014/main" id="{CF0173F2-6AE8-49AB-9C4D-C6D7608EC165}"/>
              </a:ext>
            </a:extLst>
          </p:cNvPr>
          <p:cNvSpPr>
            <a:spLocks noGrp="1"/>
          </p:cNvSpPr>
          <p:nvPr>
            <p:ph idx="1"/>
          </p:nvPr>
        </p:nvSpPr>
        <p:spPr>
          <a:xfrm>
            <a:off x="670560" y="1351280"/>
            <a:ext cx="10683240" cy="4825683"/>
          </a:xfrm>
        </p:spPr>
        <p:txBody>
          <a:bodyPr>
            <a:normAutofit/>
          </a:bodyPr>
          <a:lstStyle/>
          <a:p>
            <a:r>
              <a:rPr lang="sl-SI" dirty="0"/>
              <a:t>Visoko na njegovem seznamu stvari, s katerimi se prikrajšamo za srečo, je naša navezanost n a »svet trgovine«. Epikur je že zgodaj zavohal nevarno sposobnost trgovcev, da nas prepričajo, kako potrebujemo stvari, ki jih v resnici ne – in sicer, kot nam prišepetavajo, nove in nove stvari. Toda, ko kupujemo najnovejše, običajno nekaj, česar v resnici ne potrebujemo, smo daleč od mirnega zadovoljstva. </a:t>
            </a:r>
          </a:p>
          <a:p>
            <a:r>
              <a:rPr lang="sl-SI" dirty="0"/>
              <a:t>V zadnjem sobotnem Dnevniku najdemo prispevek Vuka </a:t>
            </a:r>
            <a:r>
              <a:rPr lang="sl-SI" dirty="0" err="1"/>
              <a:t>Ćosiča</a:t>
            </a:r>
            <a:r>
              <a:rPr lang="sl-SI" dirty="0"/>
              <a:t> (internetni veteran in klasik internetne umetnosti) je pred leti sodeloval v razpravi o Sloveniji 2030 pri predsedniku republike, kjer je povzel anekdoto iz neke ankete, s kom sev Andersenovi povesti Cesarjeva nova oblačila identificirajo mladi. Pred leti so se s tistim, ki vzklikne, cesar je gol, zdaj pa s trgovci.</a:t>
            </a:r>
          </a:p>
          <a:p>
            <a:endParaRPr lang="sl-SI" dirty="0"/>
          </a:p>
          <a:p>
            <a:endParaRPr lang="en-GB" dirty="0"/>
          </a:p>
        </p:txBody>
      </p:sp>
    </p:spTree>
    <p:extLst>
      <p:ext uri="{BB962C8B-B14F-4D97-AF65-F5344CB8AC3E}">
        <p14:creationId xmlns:p14="http://schemas.microsoft.com/office/powerpoint/2010/main" val="32422322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7CDBF74-791B-4242-A33E-0BD0736914BA}"/>
              </a:ext>
            </a:extLst>
          </p:cNvPr>
          <p:cNvSpPr>
            <a:spLocks noGrp="1"/>
          </p:cNvSpPr>
          <p:nvPr>
            <p:ph type="title"/>
          </p:nvPr>
        </p:nvSpPr>
        <p:spPr/>
        <p:txBody>
          <a:bodyPr/>
          <a:lstStyle/>
          <a:p>
            <a:r>
              <a:rPr lang="sl-SI" dirty="0"/>
              <a:t>ASKET? </a:t>
            </a:r>
            <a:endParaRPr lang="en-GB" dirty="0"/>
          </a:p>
        </p:txBody>
      </p:sp>
      <p:sp>
        <p:nvSpPr>
          <p:cNvPr id="3" name="Označba mesta vsebine 2">
            <a:extLst>
              <a:ext uri="{FF2B5EF4-FFF2-40B4-BE49-F238E27FC236}">
                <a16:creationId xmlns:a16="http://schemas.microsoft.com/office/drawing/2014/main" id="{50FA1FB6-EB95-4D14-B4C4-C155E143208E}"/>
              </a:ext>
            </a:extLst>
          </p:cNvPr>
          <p:cNvSpPr>
            <a:spLocks noGrp="1"/>
          </p:cNvSpPr>
          <p:nvPr>
            <p:ph idx="1"/>
          </p:nvPr>
        </p:nvSpPr>
        <p:spPr/>
        <p:txBody>
          <a:bodyPr/>
          <a:lstStyle/>
          <a:p>
            <a:r>
              <a:rPr lang="sl-SI" dirty="0"/>
              <a:t>Epikur je trdil, da je užitek najpomembnejša stvar v življenju, vendar je živel daleč od razkošnega življenja.</a:t>
            </a:r>
          </a:p>
          <a:p>
            <a:r>
              <a:rPr lang="sl-SI" dirty="0"/>
              <a:t>Živel je v preprosti hiši, nosil preprosta oblačila, namesto vina je pil vodo, rajši je jedel </a:t>
            </a:r>
            <a:r>
              <a:rPr lang="sl-SI" dirty="0" err="1"/>
              <a:t>lečino</a:t>
            </a:r>
            <a:r>
              <a:rPr lang="sl-SI" dirty="0"/>
              <a:t> juho kot pečenega piščanca …</a:t>
            </a:r>
          </a:p>
          <a:p>
            <a:endParaRPr lang="sl-SI" dirty="0"/>
          </a:p>
          <a:p>
            <a:r>
              <a:rPr lang="sl-SI" dirty="0"/>
              <a:t>Ker ne vemo točno, kaj nas osrečuje, nas vleče v materialni svet, potrošništvo …</a:t>
            </a:r>
          </a:p>
          <a:p>
            <a:r>
              <a:rPr lang="sl-SI" dirty="0"/>
              <a:t>Ne razumemo, kaj potrebujemo, zato smo žrtve želenih nadomestkov. </a:t>
            </a:r>
            <a:endParaRPr lang="en-GB" dirty="0"/>
          </a:p>
        </p:txBody>
      </p:sp>
    </p:spTree>
    <p:extLst>
      <p:ext uri="{BB962C8B-B14F-4D97-AF65-F5344CB8AC3E}">
        <p14:creationId xmlns:p14="http://schemas.microsoft.com/office/powerpoint/2010/main" val="36605833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7F867D8-A7B4-4FAD-993E-612059311056}"/>
              </a:ext>
            </a:extLst>
          </p:cNvPr>
          <p:cNvSpPr>
            <a:spLocks noGrp="1"/>
          </p:cNvSpPr>
          <p:nvPr>
            <p:ph type="title"/>
          </p:nvPr>
        </p:nvSpPr>
        <p:spPr/>
        <p:txBody>
          <a:bodyPr/>
          <a:lstStyle/>
          <a:p>
            <a:r>
              <a:rPr lang="sl-SI" dirty="0"/>
              <a:t>Kako rešiti svet?</a:t>
            </a:r>
            <a:endParaRPr lang="en-GB" dirty="0"/>
          </a:p>
        </p:txBody>
      </p:sp>
      <p:sp>
        <p:nvSpPr>
          <p:cNvPr id="3" name="Označba mesta vsebine 2">
            <a:extLst>
              <a:ext uri="{FF2B5EF4-FFF2-40B4-BE49-F238E27FC236}">
                <a16:creationId xmlns:a16="http://schemas.microsoft.com/office/drawing/2014/main" id="{0F2FB3BC-628C-4303-815B-900D12B9F635}"/>
              </a:ext>
            </a:extLst>
          </p:cNvPr>
          <p:cNvSpPr>
            <a:spLocks noGrp="1"/>
          </p:cNvSpPr>
          <p:nvPr>
            <p:ph idx="1"/>
          </p:nvPr>
        </p:nvSpPr>
        <p:spPr/>
        <p:txBody>
          <a:bodyPr>
            <a:normAutofit/>
          </a:bodyPr>
          <a:lstStyle/>
          <a:p>
            <a:r>
              <a:rPr lang="sl-SI" dirty="0"/>
              <a:t>Človeštvo se je znašlo pred težko odločitvijo, kako naprej,  saj se nekatere posledice sedanjega antropocentričnega in </a:t>
            </a:r>
            <a:r>
              <a:rPr lang="sl-SI" dirty="0" err="1"/>
              <a:t>netrajnostnega</a:t>
            </a:r>
            <a:r>
              <a:rPr lang="sl-SI" dirty="0"/>
              <a:t> razvoja odražajo tako na naravnem okolju kot tudi na družbi. Ne glede na občasne gospodarske krize pomeni dosedanji gospodarski razvoj resno grožnjo prihodnjim rodovom, in to ne le človeškim.</a:t>
            </a:r>
          </a:p>
          <a:p>
            <a:r>
              <a:rPr lang="sl-SI" dirty="0"/>
              <a:t>Človek je postal žrtev kapitala in njegovih zakonov.</a:t>
            </a:r>
          </a:p>
          <a:p>
            <a:r>
              <a:rPr lang="sl-SI" dirty="0"/>
              <a:t>Problem paradigme nenehne </a:t>
            </a:r>
            <a:r>
              <a:rPr lang="sl-SI" dirty="0" smtClean="0"/>
              <a:t>rasti.</a:t>
            </a:r>
            <a:endParaRPr lang="sl-SI" dirty="0"/>
          </a:p>
          <a:p>
            <a:r>
              <a:rPr lang="sl-SI" dirty="0"/>
              <a:t>Človek je prekoračil naravne </a:t>
            </a:r>
            <a:r>
              <a:rPr lang="sl-SI" dirty="0" smtClean="0"/>
              <a:t>meje.</a:t>
            </a:r>
            <a:endParaRPr lang="sl-SI" dirty="0"/>
          </a:p>
          <a:p>
            <a:r>
              <a:rPr lang="sl-SI" dirty="0"/>
              <a:t>Biološka pestrost se zmanjšuje, zato je dolgoročna trajnost negotova.</a:t>
            </a:r>
            <a:endParaRPr lang="en-GB" dirty="0"/>
          </a:p>
        </p:txBody>
      </p:sp>
    </p:spTree>
    <p:extLst>
      <p:ext uri="{BB962C8B-B14F-4D97-AF65-F5344CB8AC3E}">
        <p14:creationId xmlns:p14="http://schemas.microsoft.com/office/powerpoint/2010/main" val="334366570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045AC2B-A6EA-4F94-9D53-65C49D14C2E1}"/>
              </a:ext>
            </a:extLst>
          </p:cNvPr>
          <p:cNvSpPr>
            <a:spLocks noGrp="1"/>
          </p:cNvSpPr>
          <p:nvPr>
            <p:ph type="title"/>
          </p:nvPr>
        </p:nvSpPr>
        <p:spPr/>
        <p:txBody>
          <a:bodyPr/>
          <a:lstStyle/>
          <a:p>
            <a:r>
              <a:rPr lang="sl-SI" dirty="0" err="1"/>
              <a:t>Happiness</a:t>
            </a:r>
            <a:r>
              <a:rPr lang="sl-SI" dirty="0"/>
              <a:t> not </a:t>
            </a:r>
            <a:r>
              <a:rPr lang="sl-SI" dirty="0" err="1"/>
              <a:t>included</a:t>
            </a:r>
            <a:endParaRPr lang="en-GB" dirty="0"/>
          </a:p>
        </p:txBody>
      </p:sp>
      <p:pic>
        <p:nvPicPr>
          <p:cNvPr id="5" name="Označba mesta vsebine 4">
            <a:extLst>
              <a:ext uri="{FF2B5EF4-FFF2-40B4-BE49-F238E27FC236}">
                <a16:creationId xmlns:a16="http://schemas.microsoft.com/office/drawing/2014/main" id="{C0BBBE2A-7807-42E1-A4DC-ECA6F489811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44911" y="2095063"/>
            <a:ext cx="7189364" cy="4077190"/>
          </a:xfrm>
        </p:spPr>
      </p:pic>
    </p:spTree>
    <p:extLst>
      <p:ext uri="{BB962C8B-B14F-4D97-AF65-F5344CB8AC3E}">
        <p14:creationId xmlns:p14="http://schemas.microsoft.com/office/powerpoint/2010/main" val="106484367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3DBE84E-75DA-4541-AC06-C9D469911E48}"/>
              </a:ext>
            </a:extLst>
          </p:cNvPr>
          <p:cNvSpPr>
            <a:spLocks noGrp="1"/>
          </p:cNvSpPr>
          <p:nvPr>
            <p:ph type="title"/>
          </p:nvPr>
        </p:nvSpPr>
        <p:spPr/>
        <p:txBody>
          <a:bodyPr/>
          <a:lstStyle/>
          <a:p>
            <a:r>
              <a:rPr lang="sl-SI" dirty="0"/>
              <a:t>Kaj je še rekel?</a:t>
            </a:r>
            <a:endParaRPr lang="en-GB" dirty="0"/>
          </a:p>
        </p:txBody>
      </p:sp>
      <p:sp>
        <p:nvSpPr>
          <p:cNvPr id="3" name="Označba mesta vsebine 2">
            <a:extLst>
              <a:ext uri="{FF2B5EF4-FFF2-40B4-BE49-F238E27FC236}">
                <a16:creationId xmlns:a16="http://schemas.microsoft.com/office/drawing/2014/main" id="{E06D2C79-7AB7-4C5B-82D8-D63B743DAE86}"/>
              </a:ext>
            </a:extLst>
          </p:cNvPr>
          <p:cNvSpPr>
            <a:spLocks noGrp="1"/>
          </p:cNvSpPr>
          <p:nvPr>
            <p:ph idx="1"/>
          </p:nvPr>
        </p:nvSpPr>
        <p:spPr/>
        <p:txBody>
          <a:bodyPr/>
          <a:lstStyle/>
          <a:p>
            <a:r>
              <a:rPr lang="sl-SI" dirty="0"/>
              <a:t>„Smrti se </a:t>
            </a:r>
            <a:r>
              <a:rPr lang="sl-SI" dirty="0" smtClean="0"/>
              <a:t>nam </a:t>
            </a:r>
            <a:r>
              <a:rPr lang="sl-SI" dirty="0"/>
              <a:t>ni potrebno bati.“</a:t>
            </a:r>
          </a:p>
          <a:p>
            <a:r>
              <a:rPr lang="sl-SI" dirty="0"/>
              <a:t>Bogovi</a:t>
            </a:r>
          </a:p>
          <a:p>
            <a:r>
              <a:rPr lang="sl-SI" dirty="0"/>
              <a:t>Skupnost</a:t>
            </a:r>
          </a:p>
          <a:p>
            <a:r>
              <a:rPr lang="sl-SI" dirty="0"/>
              <a:t>Enakost med spoli </a:t>
            </a:r>
            <a:endParaRPr lang="en-GB" dirty="0"/>
          </a:p>
        </p:txBody>
      </p:sp>
    </p:spTree>
    <p:extLst>
      <p:ext uri="{BB962C8B-B14F-4D97-AF65-F5344CB8AC3E}">
        <p14:creationId xmlns:p14="http://schemas.microsoft.com/office/powerpoint/2010/main" val="304741927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B974EA8-6F3C-4FF8-B7FD-1D8FE3BD813D}"/>
              </a:ext>
            </a:extLst>
          </p:cNvPr>
          <p:cNvSpPr>
            <a:spLocks noGrp="1"/>
          </p:cNvSpPr>
          <p:nvPr>
            <p:ph type="title"/>
          </p:nvPr>
        </p:nvSpPr>
        <p:spPr/>
        <p:txBody>
          <a:bodyPr/>
          <a:lstStyle/>
          <a:p>
            <a:r>
              <a:rPr lang="sl-SI" dirty="0"/>
              <a:t>Ali bi to lahko rekel Epikur?</a:t>
            </a:r>
            <a:endParaRPr lang="en-GB" dirty="0"/>
          </a:p>
        </p:txBody>
      </p:sp>
      <p:sp>
        <p:nvSpPr>
          <p:cNvPr id="3" name="Označba mesta vsebine 2">
            <a:extLst>
              <a:ext uri="{FF2B5EF4-FFF2-40B4-BE49-F238E27FC236}">
                <a16:creationId xmlns:a16="http://schemas.microsoft.com/office/drawing/2014/main" id="{A50A1317-E0E5-4C52-B387-0454C63BD942}"/>
              </a:ext>
            </a:extLst>
          </p:cNvPr>
          <p:cNvSpPr>
            <a:spLocks noGrp="1"/>
          </p:cNvSpPr>
          <p:nvPr>
            <p:ph idx="1"/>
          </p:nvPr>
        </p:nvSpPr>
        <p:spPr/>
        <p:txBody>
          <a:bodyPr/>
          <a:lstStyle/>
          <a:p>
            <a:r>
              <a:rPr lang="sl-SI" dirty="0"/>
              <a:t>Starejšim ljudem se ni potrebno delati skrbi okrog podnebnih sprememb, kajti, ko bo zemlja neprimerna za bivanje, bodo že mrtvi.</a:t>
            </a:r>
          </a:p>
          <a:p>
            <a:endParaRPr lang="sl-SI" dirty="0"/>
          </a:p>
          <a:p>
            <a:endParaRPr lang="sl-SI" dirty="0"/>
          </a:p>
          <a:p>
            <a:endParaRPr lang="en-GB" dirty="0"/>
          </a:p>
        </p:txBody>
      </p:sp>
    </p:spTree>
    <p:extLst>
      <p:ext uri="{BB962C8B-B14F-4D97-AF65-F5344CB8AC3E}">
        <p14:creationId xmlns:p14="http://schemas.microsoft.com/office/powerpoint/2010/main" val="194423708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D9FEA5F-A56E-460F-B084-6E4DF7598B6C}"/>
              </a:ext>
            </a:extLst>
          </p:cNvPr>
          <p:cNvSpPr>
            <a:spLocks noGrp="1"/>
          </p:cNvSpPr>
          <p:nvPr>
            <p:ph type="title"/>
          </p:nvPr>
        </p:nvSpPr>
        <p:spPr/>
        <p:txBody>
          <a:bodyPr/>
          <a:lstStyle/>
          <a:p>
            <a:endParaRPr lang="en-GB" dirty="0"/>
          </a:p>
        </p:txBody>
      </p:sp>
      <p:sp>
        <p:nvSpPr>
          <p:cNvPr id="3" name="Označba mesta vsebine 2">
            <a:extLst>
              <a:ext uri="{FF2B5EF4-FFF2-40B4-BE49-F238E27FC236}">
                <a16:creationId xmlns:a16="http://schemas.microsoft.com/office/drawing/2014/main" id="{D896A97D-C74E-4DE3-A896-8F1329E83B3C}"/>
              </a:ext>
            </a:extLst>
          </p:cNvPr>
          <p:cNvSpPr>
            <a:spLocks noGrp="1"/>
          </p:cNvSpPr>
          <p:nvPr>
            <p:ph idx="1"/>
          </p:nvPr>
        </p:nvSpPr>
        <p:spPr/>
        <p:txBody>
          <a:bodyPr/>
          <a:lstStyle/>
          <a:p>
            <a:pPr marL="0" indent="0">
              <a:buNone/>
            </a:pPr>
            <a:r>
              <a:rPr lang="sl-SI" dirty="0"/>
              <a:t>A – Epikur bi najbrž res rekel, da si nesmiselno delati skrbi okrog dogodkov, ki bodo nastopili šele po naši smrti.</a:t>
            </a:r>
          </a:p>
          <a:p>
            <a:pPr marL="0" indent="0">
              <a:buNone/>
            </a:pPr>
            <a:r>
              <a:rPr lang="sl-SI" dirty="0"/>
              <a:t>B – Skrb za ljudi povzroča bolečino.</a:t>
            </a:r>
          </a:p>
          <a:p>
            <a:pPr marL="0" indent="0">
              <a:buNone/>
            </a:pPr>
            <a:r>
              <a:rPr lang="sl-SI" dirty="0"/>
              <a:t>C – Pravi Epikurejec ne bi skrbel za okolje zaradi odgovornosti, ampak, ker bi mu skrb za okolje dolgoročna prinesla največ užitka.</a:t>
            </a:r>
          </a:p>
          <a:p>
            <a:endParaRPr lang="en-GB" dirty="0"/>
          </a:p>
        </p:txBody>
      </p:sp>
    </p:spTree>
    <p:extLst>
      <p:ext uri="{BB962C8B-B14F-4D97-AF65-F5344CB8AC3E}">
        <p14:creationId xmlns:p14="http://schemas.microsoft.com/office/powerpoint/2010/main" val="4964937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264A906-D88C-409C-9E85-BF38C2AC7D96}"/>
              </a:ext>
            </a:extLst>
          </p:cNvPr>
          <p:cNvSpPr>
            <a:spLocks noGrp="1"/>
          </p:cNvSpPr>
          <p:nvPr>
            <p:ph type="title"/>
          </p:nvPr>
        </p:nvSpPr>
        <p:spPr/>
        <p:txBody>
          <a:bodyPr/>
          <a:lstStyle/>
          <a:p>
            <a:r>
              <a:rPr lang="sl-SI" dirty="0"/>
              <a:t>INTELIGENTNI EGOIST - </a:t>
            </a:r>
            <a:r>
              <a:rPr lang="sl-SI" i="1" dirty="0" err="1"/>
              <a:t>Dalai</a:t>
            </a:r>
            <a:r>
              <a:rPr lang="sl-SI" i="1" dirty="0"/>
              <a:t> Lama</a:t>
            </a:r>
            <a:endParaRPr lang="en-GB" dirty="0"/>
          </a:p>
        </p:txBody>
      </p:sp>
      <p:sp>
        <p:nvSpPr>
          <p:cNvPr id="3" name="Označba mesta vsebine 2">
            <a:extLst>
              <a:ext uri="{FF2B5EF4-FFF2-40B4-BE49-F238E27FC236}">
                <a16:creationId xmlns:a16="http://schemas.microsoft.com/office/drawing/2014/main" id="{244E97D5-C4AE-4948-87DD-1EF013E95194}"/>
              </a:ext>
            </a:extLst>
          </p:cNvPr>
          <p:cNvSpPr>
            <a:spLocks noGrp="1"/>
          </p:cNvSpPr>
          <p:nvPr>
            <p:ph idx="1"/>
          </p:nvPr>
        </p:nvSpPr>
        <p:spPr/>
        <p:txBody>
          <a:bodyPr/>
          <a:lstStyle/>
          <a:p>
            <a:r>
              <a:rPr lang="sl-SI" b="1" dirty="0"/>
              <a:t>Če bi radi prenašali svoje znanje, moramo najprej prenehati škoditi drugim. </a:t>
            </a:r>
            <a:r>
              <a:rPr lang="sl-SI" dirty="0"/>
              <a:t>Tako se tudi obvarujemo pred težavami, saj s povzročanjem trpljenja drugim najbolj škodimo samim sebi. Če vam je težko pomagati drugim, se poskusite </a:t>
            </a:r>
            <a:r>
              <a:rPr lang="sl-SI" b="1" dirty="0"/>
              <a:t>obnašati kot inteligentni egoist</a:t>
            </a:r>
            <a:r>
              <a:rPr lang="sl-SI" dirty="0"/>
              <a:t>. Pomoč drugim ustvarja pozitivne odnose in ugodne okoliščine, ki bodo na koncu koristile tudi vam</a:t>
            </a:r>
            <a:endParaRPr lang="en-GB" dirty="0"/>
          </a:p>
        </p:txBody>
      </p:sp>
    </p:spTree>
    <p:extLst>
      <p:ext uri="{BB962C8B-B14F-4D97-AF65-F5344CB8AC3E}">
        <p14:creationId xmlns:p14="http://schemas.microsoft.com/office/powerpoint/2010/main" val="31918623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415EDDC-3F8F-4639-890D-9525038566D4}"/>
              </a:ext>
            </a:extLst>
          </p:cNvPr>
          <p:cNvSpPr>
            <a:spLocks noGrp="1"/>
          </p:cNvSpPr>
          <p:nvPr>
            <p:ph type="title"/>
          </p:nvPr>
        </p:nvSpPr>
        <p:spPr/>
        <p:txBody>
          <a:bodyPr/>
          <a:lstStyle/>
          <a:p>
            <a:r>
              <a:rPr lang="sl-SI" dirty="0"/>
              <a:t>Sestavine sreče po Epikurju</a:t>
            </a:r>
            <a:endParaRPr lang="en-GB" dirty="0"/>
          </a:p>
        </p:txBody>
      </p:sp>
      <p:pic>
        <p:nvPicPr>
          <p:cNvPr id="4" name="Picture 5" descr="A screenshot of a cell phone&#10;&#10;Description automatically generated">
            <a:extLst>
              <a:ext uri="{FF2B5EF4-FFF2-40B4-BE49-F238E27FC236}">
                <a16:creationId xmlns:a16="http://schemas.microsoft.com/office/drawing/2014/main" id="{201A998E-9576-4439-BCF0-E65E612333FC}"/>
              </a:ext>
            </a:extLst>
          </p:cNvPr>
          <p:cNvPicPr>
            <a:picLocks noGrp="1"/>
          </p:cNvPicPr>
          <p:nvPr>
            <p:ph idx="1"/>
          </p:nvPr>
        </p:nvPicPr>
        <p:blipFill rotWithShape="1">
          <a:blip r:embed="rId2" cstate="print">
            <a:extLst>
              <a:ext uri="{28A0092B-C50C-407E-A947-70E740481C1C}">
                <a14:useLocalDpi xmlns:a14="http://schemas.microsoft.com/office/drawing/2010/main" val="0"/>
              </a:ext>
            </a:extLst>
          </a:blip>
          <a:srcRect l="4056" r="4318"/>
          <a:stretch/>
        </p:blipFill>
        <p:spPr bwMode="auto">
          <a:xfrm>
            <a:off x="3105782" y="1825625"/>
            <a:ext cx="5980435" cy="4351338"/>
          </a:xfrm>
          <a:prstGeom prst="rect">
            <a:avLst/>
          </a:prstGeom>
          <a:ln>
            <a:noFill/>
          </a:ln>
          <a:extLst>
            <a:ext uri="{53640926-AAD7-44D8-BBD7-CCE9431645EC}">
              <a14:shadowObscured xmlns:a14="http://schemas.microsoft.com/office/drawing/2010/main"/>
            </a:ext>
          </a:extLst>
        </p:spPr>
      </p:pic>
      <p:sp>
        <p:nvSpPr>
          <p:cNvPr id="5" name="Pravokotnik 4">
            <a:extLst>
              <a:ext uri="{FF2B5EF4-FFF2-40B4-BE49-F238E27FC236}">
                <a16:creationId xmlns:a16="http://schemas.microsoft.com/office/drawing/2014/main" id="{CB81B7E0-0CD4-45EE-BA5A-1AEC668FE26B}"/>
              </a:ext>
            </a:extLst>
          </p:cNvPr>
          <p:cNvSpPr/>
          <p:nvPr/>
        </p:nvSpPr>
        <p:spPr>
          <a:xfrm>
            <a:off x="191678" y="6103559"/>
            <a:ext cx="6096000" cy="646331"/>
          </a:xfrm>
          <a:prstGeom prst="rect">
            <a:avLst/>
          </a:prstGeom>
        </p:spPr>
        <p:txBody>
          <a:bodyPr>
            <a:spAutoFit/>
          </a:bodyPr>
          <a:lstStyle/>
          <a:p>
            <a:r>
              <a:rPr lang="sl-SI" dirty="0">
                <a:latin typeface="Calibri" panose="020F0502020204030204" pitchFamily="34" charset="0"/>
                <a:ea typeface="Calibri" panose="020F0502020204030204" pitchFamily="34" charset="0"/>
              </a:rPr>
              <a:t>Vir slike: https://medium.com/@rnavya2012/a-different-way-to-achieve-happiness-e543db13a608</a:t>
            </a:r>
            <a:endParaRPr lang="en-GB" dirty="0"/>
          </a:p>
        </p:txBody>
      </p:sp>
    </p:spTree>
    <p:extLst>
      <p:ext uri="{BB962C8B-B14F-4D97-AF65-F5344CB8AC3E}">
        <p14:creationId xmlns:p14="http://schemas.microsoft.com/office/powerpoint/2010/main" val="22420764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267855" y="350983"/>
            <a:ext cx="9933709" cy="5812128"/>
          </a:xfrm>
        </p:spPr>
        <p:txBody>
          <a:bodyPr>
            <a:normAutofit/>
          </a:bodyPr>
          <a:lstStyle/>
          <a:p>
            <a:pPr marL="0" indent="0">
              <a:lnSpc>
                <a:spcPct val="90000"/>
              </a:lnSpc>
              <a:buNone/>
              <a:defRPr/>
            </a:pPr>
            <a:r>
              <a:rPr lang="sl-SI" b="1" dirty="0" smtClean="0"/>
              <a:t>IZDELAVA KOLAŽA </a:t>
            </a:r>
          </a:p>
          <a:p>
            <a:pPr marL="0" indent="0">
              <a:lnSpc>
                <a:spcPct val="90000"/>
              </a:lnSpc>
              <a:buNone/>
              <a:defRPr/>
            </a:pPr>
            <a:endParaRPr lang="sl-SI" dirty="0" smtClean="0"/>
          </a:p>
          <a:p>
            <a:pPr>
              <a:defRPr/>
            </a:pPr>
            <a:r>
              <a:rPr lang="sl-SI" dirty="0" smtClean="0"/>
              <a:t>Izdelava </a:t>
            </a:r>
            <a:r>
              <a:rPr lang="sl-SI" dirty="0"/>
              <a:t>kolaža iz reklam. Uporabite aplikacijo </a:t>
            </a:r>
            <a:r>
              <a:rPr lang="sl-SI" dirty="0" err="1" smtClean="0"/>
              <a:t>PicCollage</a:t>
            </a:r>
            <a:r>
              <a:rPr lang="sl-SI" dirty="0"/>
              <a:t>.</a:t>
            </a:r>
          </a:p>
          <a:p>
            <a:pPr>
              <a:lnSpc>
                <a:spcPct val="90000"/>
              </a:lnSpc>
              <a:buFont typeface="Arial" panose="020B0604020202020204" pitchFamily="34" charset="0"/>
              <a:buChar char="•"/>
              <a:defRPr/>
            </a:pPr>
            <a:r>
              <a:rPr lang="sl-SI" dirty="0"/>
              <a:t>Kaj prodajajo reklame? </a:t>
            </a:r>
            <a:r>
              <a:rPr lang="sl-SI" dirty="0" smtClean="0"/>
              <a:t>Ali prodajajo srečo?</a:t>
            </a:r>
            <a:endParaRPr lang="sl-SI" dirty="0"/>
          </a:p>
          <a:p>
            <a:pPr>
              <a:lnSpc>
                <a:spcPct val="90000"/>
              </a:lnSpc>
              <a:buFont typeface="Arial" panose="020B0604020202020204" pitchFamily="34" charset="0"/>
              <a:buChar char="•"/>
              <a:defRPr/>
            </a:pPr>
            <a:r>
              <a:rPr lang="sl-SI" dirty="0"/>
              <a:t>Sestavine sreče po Epikurju.</a:t>
            </a:r>
          </a:p>
          <a:p>
            <a:pPr>
              <a:lnSpc>
                <a:spcPct val="90000"/>
              </a:lnSpc>
              <a:buFont typeface="Arial" panose="020B0604020202020204" pitchFamily="34" charset="0"/>
              <a:buChar char="•"/>
              <a:defRPr/>
            </a:pPr>
            <a:r>
              <a:rPr lang="sl-SI" dirty="0"/>
              <a:t>Pregledate reklame, ki propagirajo užitek </a:t>
            </a:r>
            <a:r>
              <a:rPr lang="sl-SI" dirty="0" smtClean="0"/>
              <a:t>in </a:t>
            </a:r>
            <a:r>
              <a:rPr lang="sl-SI" dirty="0" err="1" smtClean="0"/>
              <a:t>potropnjo</a:t>
            </a:r>
            <a:r>
              <a:rPr lang="sl-SI" dirty="0" smtClean="0"/>
              <a:t> </a:t>
            </a:r>
          </a:p>
          <a:p>
            <a:pPr marL="0" indent="0">
              <a:lnSpc>
                <a:spcPct val="90000"/>
              </a:lnSpc>
              <a:buNone/>
              <a:defRPr/>
            </a:pPr>
            <a:r>
              <a:rPr lang="sl-SI" dirty="0"/>
              <a:t> </a:t>
            </a:r>
            <a:r>
              <a:rPr lang="sl-SI" dirty="0" smtClean="0"/>
              <a:t>   </a:t>
            </a:r>
            <a:r>
              <a:rPr lang="sl-SI" dirty="0" smtClean="0"/>
              <a:t>kot </a:t>
            </a:r>
            <a:r>
              <a:rPr lang="sl-SI" dirty="0"/>
              <a:t>smisel življenja.</a:t>
            </a:r>
          </a:p>
          <a:p>
            <a:pPr>
              <a:lnSpc>
                <a:spcPct val="90000"/>
              </a:lnSpc>
              <a:buFont typeface="Arial" panose="020B0604020202020204" pitchFamily="34" charset="0"/>
              <a:buChar char="•"/>
              <a:defRPr/>
            </a:pPr>
            <a:r>
              <a:rPr lang="sl-SI" dirty="0" smtClean="0"/>
              <a:t>Kakšnih </a:t>
            </a:r>
            <a:r>
              <a:rPr lang="sl-SI" dirty="0"/>
              <a:t>sredstev se </a:t>
            </a:r>
            <a:r>
              <a:rPr lang="sl-SI" dirty="0" smtClean="0"/>
              <a:t>poslužujejo </a:t>
            </a:r>
            <a:r>
              <a:rPr lang="sl-SI" dirty="0"/>
              <a:t>reklame?</a:t>
            </a:r>
          </a:p>
          <a:p>
            <a:pPr>
              <a:lnSpc>
                <a:spcPct val="90000"/>
              </a:lnSpc>
              <a:buFont typeface="Arial" panose="020B0604020202020204" pitchFamily="34" charset="0"/>
              <a:buChar char="•"/>
              <a:defRPr/>
            </a:pPr>
            <a:r>
              <a:rPr lang="sl-SI" dirty="0"/>
              <a:t>Kritika reklam.</a:t>
            </a:r>
          </a:p>
          <a:p>
            <a:pPr>
              <a:lnSpc>
                <a:spcPct val="90000"/>
              </a:lnSpc>
              <a:buFont typeface="Arial" panose="020B0604020202020204" pitchFamily="34" charset="0"/>
              <a:buChar char="•"/>
              <a:defRPr/>
            </a:pPr>
            <a:r>
              <a:rPr lang="sl-SI" dirty="0"/>
              <a:t>PREDSTAVITEV KOLAŽA (3 minute)</a:t>
            </a:r>
          </a:p>
          <a:p>
            <a:pPr marL="0" indent="0">
              <a:buNone/>
            </a:pP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0255" y="4933993"/>
            <a:ext cx="1123950" cy="1123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Slika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6808" y="288754"/>
            <a:ext cx="3237156" cy="5769189"/>
          </a:xfrm>
          <a:prstGeom prst="rect">
            <a:avLst/>
          </a:prstGeom>
        </p:spPr>
      </p:pic>
    </p:spTree>
    <p:extLst>
      <p:ext uri="{BB962C8B-B14F-4D97-AF65-F5344CB8AC3E}">
        <p14:creationId xmlns:p14="http://schemas.microsoft.com/office/powerpoint/2010/main" val="16641945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567632E-1BF4-49A9-AF69-762875EDD384}"/>
              </a:ext>
            </a:extLst>
          </p:cNvPr>
          <p:cNvSpPr>
            <a:spLocks noGrp="1"/>
          </p:cNvSpPr>
          <p:nvPr>
            <p:ph type="title"/>
          </p:nvPr>
        </p:nvSpPr>
        <p:spPr/>
        <p:txBody>
          <a:bodyPr/>
          <a:lstStyle/>
          <a:p>
            <a:r>
              <a:rPr lang="sl-SI" dirty="0"/>
              <a:t>SEDAJ SI LAHKO ODHANETE NA VRTU!</a:t>
            </a:r>
            <a:endParaRPr lang="en-GB" dirty="0"/>
          </a:p>
        </p:txBody>
      </p:sp>
      <p:pic>
        <p:nvPicPr>
          <p:cNvPr id="5" name="Označba mesta vsebine 4">
            <a:extLst>
              <a:ext uri="{FF2B5EF4-FFF2-40B4-BE49-F238E27FC236}">
                <a16:creationId xmlns:a16="http://schemas.microsoft.com/office/drawing/2014/main" id="{A6E961AF-B727-4331-A881-EA53548CF36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17942" y="1861026"/>
            <a:ext cx="8702676" cy="4351338"/>
          </a:xfrm>
        </p:spPr>
      </p:pic>
      <p:sp>
        <p:nvSpPr>
          <p:cNvPr id="6" name="Pravokotnik 5">
            <a:extLst>
              <a:ext uri="{FF2B5EF4-FFF2-40B4-BE49-F238E27FC236}">
                <a16:creationId xmlns:a16="http://schemas.microsoft.com/office/drawing/2014/main" id="{3F964A8B-B554-46F6-85AB-89A630F4D94F}"/>
              </a:ext>
            </a:extLst>
          </p:cNvPr>
          <p:cNvSpPr/>
          <p:nvPr/>
        </p:nvSpPr>
        <p:spPr>
          <a:xfrm>
            <a:off x="741680" y="3105835"/>
            <a:ext cx="8402320" cy="3693319"/>
          </a:xfrm>
          <a:prstGeom prst="rect">
            <a:avLst/>
          </a:prstGeom>
        </p:spPr>
        <p:txBody>
          <a:bodyPr wrap="square">
            <a:spAutoFit/>
          </a:bodyPr>
          <a:lstStyle/>
          <a:p>
            <a:endParaRPr lang="sl-SI" dirty="0"/>
          </a:p>
          <a:p>
            <a:endParaRPr lang="sl-SI" dirty="0"/>
          </a:p>
          <a:p>
            <a:endParaRPr lang="sl-SI" dirty="0"/>
          </a:p>
          <a:p>
            <a:endParaRPr lang="sl-SI" dirty="0"/>
          </a:p>
          <a:p>
            <a:endParaRPr lang="sl-SI" dirty="0"/>
          </a:p>
          <a:p>
            <a:endParaRPr lang="sl-SI" dirty="0"/>
          </a:p>
          <a:p>
            <a:endParaRPr lang="sl-SI" dirty="0"/>
          </a:p>
          <a:p>
            <a:endParaRPr lang="sl-SI" dirty="0"/>
          </a:p>
          <a:p>
            <a:endParaRPr lang="sl-SI" dirty="0"/>
          </a:p>
          <a:p>
            <a:endParaRPr lang="sl-SI" dirty="0"/>
          </a:p>
          <a:p>
            <a:endParaRPr lang="sl-SI" dirty="0"/>
          </a:p>
          <a:p>
            <a:endParaRPr lang="sl-SI" dirty="0"/>
          </a:p>
          <a:p>
            <a:r>
              <a:rPr lang="sl-SI" sz="1000" dirty="0"/>
              <a:t>Vir: </a:t>
            </a:r>
            <a:r>
              <a:rPr lang="en-GB" sz="1000" dirty="0"/>
              <a:t>https://www.juedische-allgemeine.de/juedische-welt/das-relaxte-siebte-jahr/</a:t>
            </a:r>
          </a:p>
        </p:txBody>
      </p:sp>
    </p:spTree>
    <p:extLst>
      <p:ext uri="{BB962C8B-B14F-4D97-AF65-F5344CB8AC3E}">
        <p14:creationId xmlns:p14="http://schemas.microsoft.com/office/powerpoint/2010/main" val="1540906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0228632-4C18-49CB-8073-F71DA1D37749}"/>
              </a:ext>
            </a:extLst>
          </p:cNvPr>
          <p:cNvSpPr>
            <a:spLocks noGrp="1"/>
          </p:cNvSpPr>
          <p:nvPr>
            <p:ph type="title"/>
          </p:nvPr>
        </p:nvSpPr>
        <p:spPr/>
        <p:txBody>
          <a:bodyPr/>
          <a:lstStyle/>
          <a:p>
            <a:r>
              <a:rPr lang="sl-SI" dirty="0"/>
              <a:t>Samooskrba</a:t>
            </a:r>
            <a:endParaRPr lang="en-GB" dirty="0"/>
          </a:p>
        </p:txBody>
      </p:sp>
      <p:sp>
        <p:nvSpPr>
          <p:cNvPr id="3" name="Označba mesta vsebine 2">
            <a:extLst>
              <a:ext uri="{FF2B5EF4-FFF2-40B4-BE49-F238E27FC236}">
                <a16:creationId xmlns:a16="http://schemas.microsoft.com/office/drawing/2014/main" id="{65CB3493-19CF-4E59-A6D5-39BE06C44E46}"/>
              </a:ext>
            </a:extLst>
          </p:cNvPr>
          <p:cNvSpPr>
            <a:spLocks noGrp="1"/>
          </p:cNvSpPr>
          <p:nvPr>
            <p:ph idx="1"/>
          </p:nvPr>
        </p:nvSpPr>
        <p:spPr/>
        <p:txBody>
          <a:bodyPr/>
          <a:lstStyle/>
          <a:p>
            <a:r>
              <a:rPr lang="sl-SI" dirty="0"/>
              <a:t>Z odpadki obremenjujemo okolje! Čeprav veliko govorimo o ločevanju in recikliranju, je potrebno narediti preskok k načinu življenja “brez odpadkov”. Dolgoročna rešitev je vsekakor samopreskrba, ki je bliže najmanjšemu naravnemu in finančnemu strošku. Treba bo razumeti, da bomo kmalu zelo omejeni z naravnimi viri in zato je nujno že sedaj razmišljati o alternativnih virih energije oz. surovinah. Skrb za kakovost življenja (stik z naravo, stik s lastnim telesom) mora prevzeti posameznik. Miselno moramo spremeniti odnos do okolja, to je na neki način osebni trajnostni razvoj.</a:t>
            </a:r>
          </a:p>
          <a:p>
            <a:endParaRPr lang="en-GB" dirty="0"/>
          </a:p>
        </p:txBody>
      </p:sp>
    </p:spTree>
    <p:extLst>
      <p:ext uri="{BB962C8B-B14F-4D97-AF65-F5344CB8AC3E}">
        <p14:creationId xmlns:p14="http://schemas.microsoft.com/office/powerpoint/2010/main" val="3857200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4E42DD6-C665-4C36-8391-12753FA80CD1}"/>
              </a:ext>
            </a:extLst>
          </p:cNvPr>
          <p:cNvSpPr>
            <a:spLocks noGrp="1"/>
          </p:cNvSpPr>
          <p:nvPr>
            <p:ph type="title"/>
          </p:nvPr>
        </p:nvSpPr>
        <p:spPr/>
        <p:txBody>
          <a:bodyPr/>
          <a:lstStyle/>
          <a:p>
            <a:r>
              <a:rPr lang="sl-SI" dirty="0"/>
              <a:t>Filozofija</a:t>
            </a:r>
            <a:endParaRPr lang="en-GB" dirty="0"/>
          </a:p>
        </p:txBody>
      </p:sp>
      <p:sp>
        <p:nvSpPr>
          <p:cNvPr id="3" name="Označba mesta vsebine 2">
            <a:extLst>
              <a:ext uri="{FF2B5EF4-FFF2-40B4-BE49-F238E27FC236}">
                <a16:creationId xmlns:a16="http://schemas.microsoft.com/office/drawing/2014/main" id="{96CBABF4-1D1C-4815-B646-EB11BB80E9B4}"/>
              </a:ext>
            </a:extLst>
          </p:cNvPr>
          <p:cNvSpPr>
            <a:spLocks noGrp="1"/>
          </p:cNvSpPr>
          <p:nvPr>
            <p:ph idx="1"/>
          </p:nvPr>
        </p:nvSpPr>
        <p:spPr/>
        <p:txBody>
          <a:bodyPr/>
          <a:lstStyle/>
          <a:p>
            <a:r>
              <a:rPr lang="sl-SI" dirty="0"/>
              <a:t>Namen filozofije: ponudi nam dobra orodja za razmišljanje o svetu in načinih, kako v njem živeti.</a:t>
            </a:r>
          </a:p>
          <a:p>
            <a:r>
              <a:rPr lang="sl-SI" dirty="0"/>
              <a:t>Morda nam lahko pri tem pomaga Epikur. </a:t>
            </a:r>
            <a:endParaRPr lang="en-GB" dirty="0"/>
          </a:p>
        </p:txBody>
      </p:sp>
    </p:spTree>
    <p:extLst>
      <p:ext uri="{BB962C8B-B14F-4D97-AF65-F5344CB8AC3E}">
        <p14:creationId xmlns:p14="http://schemas.microsoft.com/office/powerpoint/2010/main" val="8924049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D098CDD-DCF6-4286-9938-468DD83DAD4C}"/>
              </a:ext>
            </a:extLst>
          </p:cNvPr>
          <p:cNvSpPr>
            <a:spLocks noGrp="1"/>
          </p:cNvSpPr>
          <p:nvPr>
            <p:ph type="title"/>
          </p:nvPr>
        </p:nvSpPr>
        <p:spPr/>
        <p:txBody>
          <a:bodyPr/>
          <a:lstStyle/>
          <a:p>
            <a:r>
              <a:rPr lang="sl-SI" dirty="0"/>
              <a:t>FILOZOFIJA JE ZLASTI NAČIN ŽIVLJENJA</a:t>
            </a:r>
            <a:endParaRPr lang="en-GB" dirty="0"/>
          </a:p>
        </p:txBody>
      </p:sp>
      <p:sp>
        <p:nvSpPr>
          <p:cNvPr id="3" name="Označba mesta vsebine 2">
            <a:extLst>
              <a:ext uri="{FF2B5EF4-FFF2-40B4-BE49-F238E27FC236}">
                <a16:creationId xmlns:a16="http://schemas.microsoft.com/office/drawing/2014/main" id="{230CBF51-604B-48EB-9594-CD723E546861}"/>
              </a:ext>
            </a:extLst>
          </p:cNvPr>
          <p:cNvSpPr>
            <a:spLocks noGrp="1"/>
          </p:cNvSpPr>
          <p:nvPr>
            <p:ph idx="1"/>
          </p:nvPr>
        </p:nvSpPr>
        <p:spPr/>
        <p:txBody>
          <a:bodyPr>
            <a:normAutofit/>
          </a:bodyPr>
          <a:lstStyle/>
          <a:p>
            <a:endParaRPr lang="sl-SI" dirty="0"/>
          </a:p>
          <a:p>
            <a:r>
              <a:rPr lang="sl-SI" dirty="0"/>
              <a:t>V zgodovini filozofije je že vsaj od antičnih časov prisotna ideja, da je filozofija zlasti način življenja. Mišljenje in bivanje nista dva dogodka vsaksebi, temveč sta nekaj, kar se medsebojno prepleta. </a:t>
            </a:r>
          </a:p>
          <a:p>
            <a:r>
              <a:rPr lang="sl-SI" dirty="0"/>
              <a:t>Učiti se misliti pomeni učiti se živeti. </a:t>
            </a:r>
          </a:p>
          <a:p>
            <a:r>
              <a:rPr lang="sl-SI" dirty="0"/>
              <a:t>Stremljenje k dobremu (življenju) je nujno povezano s spoznavanjem sebe, to pa je neločljivo od duhovnih vaj, meditacije, tehnik </a:t>
            </a:r>
            <a:r>
              <a:rPr lang="sl-SI" dirty="0" err="1"/>
              <a:t>sebstva</a:t>
            </a:r>
            <a:r>
              <a:rPr lang="sl-SI" dirty="0"/>
              <a:t>, preobrazb duha, </a:t>
            </a:r>
            <a:r>
              <a:rPr lang="sl-SI" dirty="0" err="1"/>
              <a:t>uzrtosti</a:t>
            </a:r>
            <a:r>
              <a:rPr lang="sl-SI" dirty="0"/>
              <a:t> idej … in kar je še drugih pojmov iz zgodovine filozofskih misli, ki jih lahko zasledimo v različnih tradicijah in kulturah. (mag. Mare Štempihar)</a:t>
            </a:r>
          </a:p>
          <a:p>
            <a:r>
              <a:rPr lang="sl-SI" dirty="0"/>
              <a:t>Vir: </a:t>
            </a:r>
            <a:r>
              <a:rPr lang="en-GB" dirty="0"/>
              <a:t>https://za-misli.si/teorija/besede/3024-filozofija-za-cujecnost</a:t>
            </a:r>
          </a:p>
        </p:txBody>
      </p:sp>
    </p:spTree>
    <p:extLst>
      <p:ext uri="{BB962C8B-B14F-4D97-AF65-F5344CB8AC3E}">
        <p14:creationId xmlns:p14="http://schemas.microsoft.com/office/powerpoint/2010/main" val="40640395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C035F47-8F03-4455-BB9A-AF5B827B532B}"/>
              </a:ext>
            </a:extLst>
          </p:cNvPr>
          <p:cNvSpPr>
            <a:spLocks noGrp="1"/>
          </p:cNvSpPr>
          <p:nvPr>
            <p:ph type="title"/>
          </p:nvPr>
        </p:nvSpPr>
        <p:spPr/>
        <p:txBody>
          <a:bodyPr/>
          <a:lstStyle/>
          <a:p>
            <a:r>
              <a:rPr lang="sl-SI" dirty="0"/>
              <a:t>MANJ JE VEČ</a:t>
            </a:r>
            <a:endParaRPr lang="en-GB" dirty="0"/>
          </a:p>
        </p:txBody>
      </p:sp>
      <p:sp>
        <p:nvSpPr>
          <p:cNvPr id="3" name="Označba mesta vsebine 2">
            <a:extLst>
              <a:ext uri="{FF2B5EF4-FFF2-40B4-BE49-F238E27FC236}">
                <a16:creationId xmlns:a16="http://schemas.microsoft.com/office/drawing/2014/main" id="{235594B1-78B8-4F8E-A239-9C0727A52753}"/>
              </a:ext>
            </a:extLst>
          </p:cNvPr>
          <p:cNvSpPr>
            <a:spLocks noGrp="1"/>
          </p:cNvSpPr>
          <p:nvPr>
            <p:ph idx="1"/>
          </p:nvPr>
        </p:nvSpPr>
        <p:spPr/>
        <p:txBody>
          <a:bodyPr>
            <a:normAutofit/>
          </a:bodyPr>
          <a:lstStyle/>
          <a:p>
            <a:r>
              <a:rPr lang="sl-SI" dirty="0"/>
              <a:t>Kaj lahko prispeva Epikur v tej potrošniško usmerjeni družbi?</a:t>
            </a:r>
          </a:p>
          <a:p>
            <a:r>
              <a:rPr lang="sl-SI" dirty="0"/>
              <a:t>Kje lahko najdemo njegovo filozofijo v 21. stoletju?</a:t>
            </a:r>
          </a:p>
          <a:p>
            <a:pPr marL="0" indent="0">
              <a:buNone/>
            </a:pPr>
            <a:endParaRPr lang="sl-SI" dirty="0"/>
          </a:p>
          <a:p>
            <a:pPr marL="0" indent="0">
              <a:buNone/>
            </a:pPr>
            <a:r>
              <a:rPr lang="sl-SI" dirty="0"/>
              <a:t>Vsekakor lahko rečemo, da lahko najdemo njegovo filozofijo na veliko področjih našega življenja. V zadnjih letih bi lahko rekli, da slavi </a:t>
            </a:r>
            <a:r>
              <a:rPr lang="de-DE" dirty="0"/>
              <a:t> Comeback</a:t>
            </a:r>
            <a:r>
              <a:rPr lang="sl-SI" dirty="0"/>
              <a:t>. Še posebej v  navezavi na pogoste krize, ki smo jim priča v zadnjih letih, nam njegova filozofija pomaga najti naš duševni mir. </a:t>
            </a:r>
          </a:p>
          <a:p>
            <a:pPr marL="0" indent="0">
              <a:buNone/>
            </a:pPr>
            <a:r>
              <a:rPr lang="sl-SI" dirty="0"/>
              <a:t>V času podnebnih sprememb </a:t>
            </a:r>
            <a:r>
              <a:rPr lang="de-DE" dirty="0"/>
              <a:t>und </a:t>
            </a:r>
            <a:r>
              <a:rPr lang="sl-SI" dirty="0"/>
              <a:t>nenehne ekonomske usmerjenosti na nas poziva, da živimo v skladu in v povezavi z geslom </a:t>
            </a:r>
            <a:r>
              <a:rPr lang="de-DE" dirty="0"/>
              <a:t> „</a:t>
            </a:r>
            <a:r>
              <a:rPr lang="sl-SI" dirty="0"/>
              <a:t>Manj je več</a:t>
            </a:r>
            <a:r>
              <a:rPr lang="de-DE" dirty="0"/>
              <a:t>“</a:t>
            </a:r>
            <a:r>
              <a:rPr lang="sl-SI" dirty="0"/>
              <a:t>.</a:t>
            </a:r>
            <a:r>
              <a:rPr lang="de-DE" dirty="0"/>
              <a:t> </a:t>
            </a:r>
            <a:endParaRPr lang="en-GB" dirty="0"/>
          </a:p>
        </p:txBody>
      </p:sp>
    </p:spTree>
    <p:extLst>
      <p:ext uri="{BB962C8B-B14F-4D97-AF65-F5344CB8AC3E}">
        <p14:creationId xmlns:p14="http://schemas.microsoft.com/office/powerpoint/2010/main" val="17436833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13AE160-ED11-4941-9889-41C305E340A3}"/>
              </a:ext>
            </a:extLst>
          </p:cNvPr>
          <p:cNvSpPr>
            <a:spLocks noGrp="1"/>
          </p:cNvSpPr>
          <p:nvPr>
            <p:ph type="title"/>
          </p:nvPr>
        </p:nvSpPr>
        <p:spPr/>
        <p:txBody>
          <a:bodyPr/>
          <a:lstStyle/>
          <a:p>
            <a:r>
              <a:rPr lang="sl-SI" dirty="0"/>
              <a:t>EPIKUR</a:t>
            </a:r>
            <a:endParaRPr lang="en-GB" dirty="0"/>
          </a:p>
        </p:txBody>
      </p:sp>
      <p:sp>
        <p:nvSpPr>
          <p:cNvPr id="3" name="Označba mesta vsebine 2">
            <a:extLst>
              <a:ext uri="{FF2B5EF4-FFF2-40B4-BE49-F238E27FC236}">
                <a16:creationId xmlns:a16="http://schemas.microsoft.com/office/drawing/2014/main" id="{B0E6DAE4-DBF8-41EE-8836-00F5B0193186}"/>
              </a:ext>
            </a:extLst>
          </p:cNvPr>
          <p:cNvSpPr>
            <a:spLocks noGrp="1"/>
          </p:cNvSpPr>
          <p:nvPr>
            <p:ph idx="1"/>
          </p:nvPr>
        </p:nvSpPr>
        <p:spPr/>
        <p:txBody>
          <a:bodyPr/>
          <a:lstStyle/>
          <a:p>
            <a:r>
              <a:rPr lang="sl-SI" dirty="0"/>
              <a:t>narava</a:t>
            </a:r>
          </a:p>
          <a:p>
            <a:r>
              <a:rPr lang="sl-SI" dirty="0"/>
              <a:t>minimalizem</a:t>
            </a:r>
          </a:p>
          <a:p>
            <a:r>
              <a:rPr lang="sl-SI" dirty="0"/>
              <a:t>čuječnost</a:t>
            </a:r>
          </a:p>
          <a:p>
            <a:r>
              <a:rPr lang="sl-SI" dirty="0"/>
              <a:t>učenje v vrtu </a:t>
            </a:r>
            <a:endParaRPr lang="en-GB" dirty="0"/>
          </a:p>
        </p:txBody>
      </p:sp>
    </p:spTree>
    <p:extLst>
      <p:ext uri="{BB962C8B-B14F-4D97-AF65-F5344CB8AC3E}">
        <p14:creationId xmlns:p14="http://schemas.microsoft.com/office/powerpoint/2010/main" val="12368303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83d6499c-a84d-4d49-82a2-af88d750687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D5DD6FF8994924A91046684A356AC54" ma:contentTypeVersion="15" ma:contentTypeDescription="Create a new document." ma:contentTypeScope="" ma:versionID="f3deeba0095815f10104a1851aeed220">
  <xsd:schema xmlns:xsd="http://www.w3.org/2001/XMLSchema" xmlns:xs="http://www.w3.org/2001/XMLSchema" xmlns:p="http://schemas.microsoft.com/office/2006/metadata/properties" xmlns:ns3="83d6499c-a84d-4d49-82a2-af88d7506870" xmlns:ns4="50233e6d-0d9e-4c89-84bc-aa7c2bb910fb" targetNamespace="http://schemas.microsoft.com/office/2006/metadata/properties" ma:root="true" ma:fieldsID="eadb7cd1cf973ff1f1e9713970e3f923" ns3:_="" ns4:_="">
    <xsd:import namespace="83d6499c-a84d-4d49-82a2-af88d7506870"/>
    <xsd:import namespace="50233e6d-0d9e-4c89-84bc-aa7c2bb910fb"/>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Location" minOccurs="0"/>
                <xsd:element ref="ns3:MediaServiceOCR" minOccurs="0"/>
                <xsd:element ref="ns3:MediaServiceAutoKeyPoints" minOccurs="0"/>
                <xsd:element ref="ns3:MediaServiceKeyPoints" minOccurs="0"/>
                <xsd:element ref="ns4:SharedWithDetails" minOccurs="0"/>
                <xsd:element ref="ns4:SharingHintHash" minOccurs="0"/>
                <xsd:element ref="ns4:SharedWithUsers" minOccurs="0"/>
                <xsd:element ref="ns3:MediaLengthInSecond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d6499c-a84d-4d49-82a2-af88d75068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0233e6d-0d9e-4c89-84bc-aa7c2bb910fb" elementFormDefault="qualified">
    <xsd:import namespace="http://schemas.microsoft.com/office/2006/documentManagement/types"/>
    <xsd:import namespace="http://schemas.microsoft.com/office/infopath/2007/PartnerControls"/>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DB10313-4B86-42FA-91CB-C2316138400A}">
  <ds:schemaRefs>
    <ds:schemaRef ds:uri="http://schemas.microsoft.com/sharepoint/v3/contenttype/forms"/>
  </ds:schemaRefs>
</ds:datastoreItem>
</file>

<file path=customXml/itemProps2.xml><?xml version="1.0" encoding="utf-8"?>
<ds:datastoreItem xmlns:ds="http://schemas.openxmlformats.org/officeDocument/2006/customXml" ds:itemID="{74200F94-7EE0-4429-9DA1-078B5BFCD2BC}">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50233e6d-0d9e-4c89-84bc-aa7c2bb910fb"/>
    <ds:schemaRef ds:uri="83d6499c-a84d-4d49-82a2-af88d7506870"/>
    <ds:schemaRef ds:uri="http://www.w3.org/XML/1998/namespace"/>
    <ds:schemaRef ds:uri="http://purl.org/dc/dcmitype/"/>
  </ds:schemaRefs>
</ds:datastoreItem>
</file>

<file path=customXml/itemProps3.xml><?xml version="1.0" encoding="utf-8"?>
<ds:datastoreItem xmlns:ds="http://schemas.openxmlformats.org/officeDocument/2006/customXml" ds:itemID="{EF3E8E68-9832-4FC0-BA34-A0557C3B28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d6499c-a84d-4d49-82a2-af88d7506870"/>
    <ds:schemaRef ds:uri="50233e6d-0d9e-4c89-84bc-aa7c2bb910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211</TotalTime>
  <Words>2347</Words>
  <Application>Microsoft Office PowerPoint</Application>
  <PresentationFormat>Širokozaslonsko</PresentationFormat>
  <Paragraphs>240</Paragraphs>
  <Slides>47</Slides>
  <Notes>0</Notes>
  <HiddenSlides>0</HiddenSlides>
  <MMClips>0</MMClips>
  <ScaleCrop>false</ScaleCrop>
  <HeadingPairs>
    <vt:vector size="6" baseType="variant">
      <vt:variant>
        <vt:lpstr>Uporabljene pisave</vt:lpstr>
      </vt:variant>
      <vt:variant>
        <vt:i4>4</vt:i4>
      </vt:variant>
      <vt:variant>
        <vt:lpstr>Tema</vt:lpstr>
      </vt:variant>
      <vt:variant>
        <vt:i4>1</vt:i4>
      </vt:variant>
      <vt:variant>
        <vt:lpstr>Naslovi diapozitivov</vt:lpstr>
      </vt:variant>
      <vt:variant>
        <vt:i4>47</vt:i4>
      </vt:variant>
    </vt:vector>
  </HeadingPairs>
  <TitlesOfParts>
    <vt:vector size="52" baseType="lpstr">
      <vt:lpstr>Arial</vt:lpstr>
      <vt:lpstr>Calibri</vt:lpstr>
      <vt:lpstr>Calibri Light</vt:lpstr>
      <vt:lpstr>Wingdings</vt:lpstr>
      <vt:lpstr>Officeova tema</vt:lpstr>
      <vt:lpstr> Epikurjev vrt in okoljska vzdržnost </vt:lpstr>
      <vt:lpstr>PowerPointova predstavitev</vt:lpstr>
      <vt:lpstr>Okoljska vzdržnost?</vt:lpstr>
      <vt:lpstr>Kako rešiti svet?</vt:lpstr>
      <vt:lpstr>Samooskrba</vt:lpstr>
      <vt:lpstr>Filozofija</vt:lpstr>
      <vt:lpstr>FILOZOFIJA JE ZLASTI NAČIN ŽIVLJENJA</vt:lpstr>
      <vt:lpstr>MANJ JE VEČ</vt:lpstr>
      <vt:lpstr>EPIKUR</vt:lpstr>
      <vt:lpstr>PowerPointova predstavitev</vt:lpstr>
      <vt:lpstr>Vrt in užitek </vt:lpstr>
      <vt:lpstr>Učenci/dijaki</vt:lpstr>
      <vt:lpstr>ETIČNE TEME</vt:lpstr>
      <vt:lpstr>EPIKUR (342-271 pr.n.št.)</vt:lpstr>
      <vt:lpstr>helenistična filozofija: pomembna nauka </vt:lpstr>
      <vt:lpstr>Sreča kot cilj človekovega delovanja </vt:lpstr>
      <vt:lpstr>PowerPointova predstavitev</vt:lpstr>
      <vt:lpstr>PowerPointova predstavitev</vt:lpstr>
      <vt:lpstr>HEDONIZEM [iz gr. hedoné “užitek, sla, slast, naslada”]</vt:lpstr>
      <vt:lpstr>Hedonizem </vt:lpstr>
      <vt:lpstr>Kaj me osreči? </vt:lpstr>
      <vt:lpstr>Sreča</vt:lpstr>
      <vt:lpstr>Na lovu za srečo</vt:lpstr>
      <vt:lpstr>SREČA, nakupovalni seznam</vt:lpstr>
      <vt:lpstr>PowerPointova predstavitev</vt:lpstr>
      <vt:lpstr>PowerPointova predstavitev</vt:lpstr>
      <vt:lpstr>CARPE DIEM!</vt:lpstr>
      <vt:lpstr>Sreča</vt:lpstr>
      <vt:lpstr>Utemeljite, kje se po vašem mnenju nahaja problematičnost spodnjih izjav:</vt:lpstr>
      <vt:lpstr>PowerPointova predstavitev</vt:lpstr>
      <vt:lpstr>Potrebe</vt:lpstr>
      <vt:lpstr>Zato je analiziral različne vrste ugodja</vt:lpstr>
      <vt:lpstr>PowerPointova predstavitev</vt:lpstr>
      <vt:lpstr>Prijatelji</vt:lpstr>
      <vt:lpstr>KOMUNA</vt:lpstr>
      <vt:lpstr>Svoboda</vt:lpstr>
      <vt:lpstr>Analizirano življenje</vt:lpstr>
      <vt:lpstr>Trgovci</vt:lpstr>
      <vt:lpstr>ASKET? </vt:lpstr>
      <vt:lpstr>Happiness not included</vt:lpstr>
      <vt:lpstr>Kaj je še rekel?</vt:lpstr>
      <vt:lpstr>Ali bi to lahko rekel Epikur?</vt:lpstr>
      <vt:lpstr>PowerPointova predstavitev</vt:lpstr>
      <vt:lpstr>INTELIGENTNI EGOIST - Dalai Lama</vt:lpstr>
      <vt:lpstr>Sestavine sreče po Epikurju</vt:lpstr>
      <vt:lpstr>PowerPointova predstavitev</vt:lpstr>
      <vt:lpstr>SEDAJ SI LAHKO ODHANETE NA VRTU!</vt:lpstr>
    </vt:vector>
  </TitlesOfParts>
  <Company>Zavod RS za šolstvo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Primož Krašna</dc:creator>
  <cp:lastModifiedBy>Sofija Baškarad</cp:lastModifiedBy>
  <cp:revision>26</cp:revision>
  <dcterms:created xsi:type="dcterms:W3CDTF">2023-03-20T13:12:53Z</dcterms:created>
  <dcterms:modified xsi:type="dcterms:W3CDTF">2023-04-14T12:43:12Z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0x0101006D5DD6FF8994924A91046684A356AC54</vt:lpwstr>
  </property>
</Properties>
</file>