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C8"/>
    <a:srgbClr val="27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žan Jerneja" userId="3431f3fb-0c74-4cfc-a3b5-227f44df7f67" providerId="ADAL" clId="{33C74C1F-0A6A-4B8A-93BA-290720E5AAFC}"/>
    <pc:docChg chg="custSel modSld">
      <pc:chgData name="Križan Jerneja" userId="3431f3fb-0c74-4cfc-a3b5-227f44df7f67" providerId="ADAL" clId="{33C74C1F-0A6A-4B8A-93BA-290720E5AAFC}" dt="2023-04-16T16:00:31.287" v="120" actId="20577"/>
      <pc:docMkLst>
        <pc:docMk/>
      </pc:docMkLst>
      <pc:sldChg chg="modSp mod">
        <pc:chgData name="Križan Jerneja" userId="3431f3fb-0c74-4cfc-a3b5-227f44df7f67" providerId="ADAL" clId="{33C74C1F-0A6A-4B8A-93BA-290720E5AAFC}" dt="2023-04-16T15:58:57.184" v="5" actId="6549"/>
        <pc:sldMkLst>
          <pc:docMk/>
          <pc:sldMk cId="914241597" sldId="260"/>
        </pc:sldMkLst>
        <pc:spChg chg="mod">
          <ac:chgData name="Križan Jerneja" userId="3431f3fb-0c74-4cfc-a3b5-227f44df7f67" providerId="ADAL" clId="{33C74C1F-0A6A-4B8A-93BA-290720E5AAFC}" dt="2023-04-16T15:58:57.184" v="5" actId="6549"/>
          <ac:spMkLst>
            <pc:docMk/>
            <pc:sldMk cId="914241597" sldId="260"/>
            <ac:spMk id="3" creationId="{74C0ADBA-C666-43D5-889B-22B4B8B22DAC}"/>
          </ac:spMkLst>
        </pc:spChg>
      </pc:sldChg>
      <pc:sldChg chg="modSp mod">
        <pc:chgData name="Križan Jerneja" userId="3431f3fb-0c74-4cfc-a3b5-227f44df7f67" providerId="ADAL" clId="{33C74C1F-0A6A-4B8A-93BA-290720E5AAFC}" dt="2023-04-16T16:00:31.287" v="120" actId="20577"/>
        <pc:sldMkLst>
          <pc:docMk/>
          <pc:sldMk cId="2485036259" sldId="263"/>
        </pc:sldMkLst>
        <pc:spChg chg="mod">
          <ac:chgData name="Križan Jerneja" userId="3431f3fb-0c74-4cfc-a3b5-227f44df7f67" providerId="ADAL" clId="{33C74C1F-0A6A-4B8A-93BA-290720E5AAFC}" dt="2023-04-16T16:00:31.287" v="120" actId="20577"/>
          <ac:spMkLst>
            <pc:docMk/>
            <pc:sldMk cId="2485036259" sldId="263"/>
            <ac:spMk id="3" creationId="{EE168E71-8373-41E2-8D06-2E7374DB4CFA}"/>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15:29:41.248"/>
    </inkml:context>
    <inkml:brush xml:id="br0">
      <inkml:brushProperty name="width" value="0.05" units="cm"/>
      <inkml:brushProperty name="height" value="0.05" units="cm"/>
    </inkml:brush>
  </inkml:definitions>
  <inkml:trace contextRef="#ctx0" brushRef="#br0">0 137 24575,'920'0'0,"-901"-2"0,-1-1 0,1 0 0,-1-1 0,1-1 0,-1-1 0,0 0 0,29-17 0,-22 12 0,0 0 0,48-12 0,-37 17 0,0 2 0,0 2 0,52 3 0,40-3 0,-40-12 0,-42 1 0,-907 14-1365,834-1-5461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15:29:59.749"/>
    </inkml:context>
    <inkml:brush xml:id="br0">
      <inkml:brushProperty name="width" value="0.05" units="cm"/>
      <inkml:brushProperty name="height" value="0.05" units="cm"/>
    </inkml:brush>
  </inkml:definitions>
  <inkml:trace contextRef="#ctx0" brushRef="#br0">682 220 24575,'68'-4'0,"0"-2"0,80-18 0,-63 9 0,-43 8 0,555-78 0,-328 54 0,-78 7 0,219 1 0,-342 24 0,-61-1 0,-9 0 0,-38 1 0,-301-2 0,-745 24 0,493 32 0,327-50 0,234-6 0,865 1 0,-790 3 0,0 1 0,-1 3 0,0 1 0,0 2 0,-1 2 0,68 29 0,-1-4 0,-107-36 0,0-1 0,1 1 0,-1-1 0,0 1 0,0-1 0,0 1 0,0 0 0,0-1 0,0 1 0,0 0 0,0 0 0,0 0 0,0 0 0,0 0 0,1 2 0,-2-3 0,0 1 0,0-1 0,0 1 0,0-1 0,0 1 0,0 0 0,0-1 0,0 1 0,0-1 0,0 1 0,0-1 0,-1 1 0,1-1 0,0 1 0,0-1 0,0 1 0,-1-1 0,1 1 0,0-1 0,0 1 0,-1-1 0,1 1 0,-1-1 0,0 1 0,-3 3 0,-1-1 0,0 0 0,0 0 0,0 0 0,0 0 0,-8 2 0,-37 13 0,-1-3 0,-1-1 0,-86 10 0,-167 2 0,-270-22 0,310-7 0,248 2 0,23-3 0,36-3 0,303-40 0,599-3 0,-555 51 0,-1323-1 0,1434 0 0,-473-2 0,1-1 0,0-1 0,45-14 0,-40 9 0,65-7 0,18 13 0,-75 3 0,-1-1 0,53-8 0,-68 4 0,-9 1 0,0 1 0,-1 0 0,1 2 0,27-1 0,-50 2 0,0-1 0,0 1 0,0 0 0,-1 0 0,-8 2 0,-16 2 0,-706 23 0,-11-28 0,290-1 0,408 2 0,36 0 0,46 0 0,1883 0 0,-2863 0 0,1974 0 0,-2510 0 0,3170 0 0,-1285 0 0,-439 2 0,-65 12 0,41-4 0,-105 14 0,-297 33 0,451-55 0,9-2 0,0 1 0,0 0 0,0-1 0,0 0 0,0-1 0,-1 1 0,1-1 0,-9-2 0,16 1 0,0 0 0,0 0 0,0 1 0,0-1 0,0 1 0,0-1 0,0 1 0,0 0 0,1-1 0,-1 1 0,3-1 0,2-1 0,-6 2 0,-1 1 0,1 0 0,0 0 0,-1-1 0,1 1 0,-1 0 0,0-1 0,1 1 0,-1 0 0,1-1 0,-1 1 0,0-1 0,1 1 0,-1-1 0,0 1 0,1-1 0,-1 1 0,0-1 0,1 1 0,-1-1 0,0 1 0,0-1 0,0 1 0,0-1 0,0 0 0,0 1 0,0-1 0,0 0 0,-12-11 0,-33-2 0,39 12 0,-33-4 0,32 6 0,1-1 0,0 1 0,-1-2 0,1 1 0,0 0 0,0-1 0,0 0 0,0-1 0,0 1 0,-5-5 0,10 6 0,0 0 0,0 0 0,0-1 0,0 1 0,0-1 0,0 1 0,1-1 0,-1 1 0,1-1 0,-1 1 0,1-1 0,0 1 0,-1-1 0,1 0 0,0 1 0,0-1 0,0 1 0,0-1 0,1 0 0,-1 1 0,0-1 0,0 1 0,1-1 0,0 0 0,-1 1 0,1-1 0,0 1 0,-1 0 0,1-1 0,0 1 0,0 0 0,2-2 0,4-8 0,1 0 0,18-17 0,-19 20 0,-7 8 0,12-13 0,-1 0 0,2 1 0,-1 1 0,2 0 0,0 1 0,21-13 0,-34 22 0,1 1 0,0-1 0,-1 0 0,1 1 0,0-1 0,0 1 0,-1 0 0,1 0 0,0-1 0,0 1 0,-1 0 0,1 0 0,0 1 0,0-1 0,-1 0 0,1 1 0,0-1 0,0 1 0,-1-1 0,1 1 0,2 1 0,1 2 0,0 0 0,0-1 0,-1 2 0,0-1 0,5 6 0,-6-6 0,1 1 0,0-1 0,0 0 0,0 0 0,1-1 0,7 5 0,-4-4 0,0-1 0,1-1 0,-1 1 0,1-1 0,0-1 0,11 1 0,-9 0 0,-16 1 0,-25 3 0,22-5 0,-167 30 0,-375 59 0,-6-34 0,499-55 0,52-1 0,7 0 0,29-1 0,772-2 0,-530 3 0,-269 0 0,-5-1 0,-11-4 0,-21-5 0,-527-123 0,454 115 0,0 5 0,-1 4 0,-148 6 0,587 7 0,-519-3 0,-184-3 0,335-3 0,34 0 0,11 0 0,19-3 0,1 2 0,0 1 0,0 1 0,55 0 0,-33 1 0,608-6 0,-1007 10 0,1162-1 0,-793 0 0,-1-1 0,-1 2 0,32 4 0,-41-1 0,-11 0 0,-18 4 0,-19 1 0,-1-2 0,0-1 0,-46 1 0,17-2 0,63-5 0,0 1 0,0 0 0,0 0 0,1 0 0,-1 0 0,0 1 0,0 0 0,-5 3 0,9-5 0,0 1 0,1-1 0,-1 1 0,0-1 0,1 1 0,-1 0 0,1-1 0,-1 1 0,1-1 0,-1 1 0,1 0 0,-1 0 0,1-1 0,0 1 0,-1 0 0,1 0 0,0-1 0,0 1 0,-1 0 0,1 0 0,0 1 0,0-1 0,1 1 0,-1-1 0,1 1 0,-1-1 0,1 1 0,-1-1 0,1 0 0,0 1 0,0-1 0,0 0 0,0 0 0,0 0 0,0 1 0,0-1 0,0 0 0,1 1 0,6 3-195,-1 0 0,1 0 0,0 0 0,0-1 0,1 0 0,8 2 0,18 6-6631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ADAEF-9719-4D5D-B75C-176BACDC9F72}" type="datetimeFigureOut">
              <a:rPr lang="sl-SI" smtClean="0"/>
              <a:t>17. 04. 2023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85C22-8D31-405A-8B57-3B338D5259C8}" type="slidenum">
              <a:rPr lang="sl-SI" smtClean="0"/>
              <a:t>‹#›</a:t>
            </a:fld>
            <a:endParaRPr lang="sl-SI"/>
          </a:p>
        </p:txBody>
      </p:sp>
    </p:spTree>
    <p:extLst>
      <p:ext uri="{BB962C8B-B14F-4D97-AF65-F5344CB8AC3E}">
        <p14:creationId xmlns:p14="http://schemas.microsoft.com/office/powerpoint/2010/main" val="13036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65101" y="4862736"/>
            <a:ext cx="8083550" cy="70938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da uredite slog podnaslova matrice</a:t>
            </a:r>
          </a:p>
        </p:txBody>
      </p:sp>
      <p:grpSp>
        <p:nvGrpSpPr>
          <p:cNvPr id="15" name="Skupina 14"/>
          <p:cNvGrpSpPr/>
          <p:nvPr userDrawn="1"/>
        </p:nvGrpSpPr>
        <p:grpSpPr>
          <a:xfrm>
            <a:off x="-1" y="6446505"/>
            <a:ext cx="12192001" cy="286695"/>
            <a:chOff x="-1" y="6424280"/>
            <a:chExt cx="12192001" cy="286695"/>
          </a:xfrm>
        </p:grpSpPr>
        <p:pic>
          <p:nvPicPr>
            <p:cNvPr id="8" name="Slika 7"/>
            <p:cNvPicPr>
              <a:picLocks noChangeAspect="1"/>
            </p:cNvPicPr>
            <p:nvPr userDrawn="1"/>
          </p:nvPicPr>
          <p:blipFill rotWithShape="1">
            <a:blip r:embed="rId2" cstate="print">
              <a:extLst>
                <a:ext uri="{28A0092B-C50C-407E-A947-70E740481C1C}">
                  <a14:useLocalDpi xmlns:a14="http://schemas.microsoft.com/office/drawing/2010/main" val="0"/>
                </a:ext>
              </a:extLst>
            </a:blip>
            <a:srcRect l="819" r="-1"/>
            <a:stretch/>
          </p:blipFill>
          <p:spPr>
            <a:xfrm>
              <a:off x="-1" y="6424836"/>
              <a:ext cx="4040661" cy="286139"/>
            </a:xfrm>
            <a:prstGeom prst="rect">
              <a:avLst/>
            </a:prstGeom>
          </p:spPr>
        </p:pic>
        <p:pic>
          <p:nvPicPr>
            <p:cNvPr id="9" name="Slik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8952" y="6424836"/>
              <a:ext cx="4074000" cy="286139"/>
            </a:xfrm>
            <a:prstGeom prst="rect">
              <a:avLst/>
            </a:prstGeom>
          </p:spPr>
        </p:pic>
        <p:pic>
          <p:nvPicPr>
            <p:cNvPr id="12" name="Slika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0"/>
            <a:stretch/>
          </p:blipFill>
          <p:spPr>
            <a:xfrm>
              <a:off x="8148956" y="6424280"/>
              <a:ext cx="4043044" cy="286139"/>
            </a:xfrm>
            <a:prstGeom prst="rect">
              <a:avLst/>
            </a:prstGeom>
          </p:spPr>
        </p:pic>
      </p:grpSp>
      <p:pic>
        <p:nvPicPr>
          <p:cNvPr id="5" name="Slika 4"/>
          <p:cNvPicPr>
            <a:picLocks noChangeAspect="1"/>
          </p:cNvPicPr>
          <p:nvPr userDrawn="1"/>
        </p:nvPicPr>
        <p:blipFill>
          <a:blip r:embed="rId3"/>
          <a:stretch>
            <a:fillRect/>
          </a:stretch>
        </p:blipFill>
        <p:spPr>
          <a:xfrm>
            <a:off x="1980721" y="621199"/>
            <a:ext cx="6093855" cy="1293750"/>
          </a:xfrm>
          <a:prstGeom prst="rect">
            <a:avLst/>
          </a:prstGeom>
        </p:spPr>
      </p:pic>
      <p:pic>
        <p:nvPicPr>
          <p:cNvPr id="7" name="Slika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9360" y="657948"/>
            <a:ext cx="3233641" cy="4265115"/>
          </a:xfrm>
          <a:prstGeom prst="rect">
            <a:avLst/>
          </a:prstGeom>
        </p:spPr>
      </p:pic>
      <p:pic>
        <p:nvPicPr>
          <p:cNvPr id="10" name="Picture 2" descr="Portal MIZŠ - Portal Ministrstvo za vzgojo in izobraževanje"/>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90160" y="5772294"/>
            <a:ext cx="2285816" cy="470405"/>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ctrTitle"/>
          </p:nvPr>
        </p:nvSpPr>
        <p:spPr>
          <a:xfrm>
            <a:off x="165100" y="2336800"/>
            <a:ext cx="8083551" cy="2387600"/>
          </a:xfrm>
        </p:spPr>
        <p:txBody>
          <a:bodyPr anchor="b">
            <a:normAutofit/>
          </a:bodyPr>
          <a:lstStyle>
            <a:lvl1pPr algn="l">
              <a:defRPr sz="4000"/>
            </a:lvl1pPr>
          </a:lstStyle>
          <a:p>
            <a:r>
              <a:rPr lang="sl-SI" dirty="0"/>
              <a:t>Uredite slog naslova matrice</a:t>
            </a:r>
          </a:p>
        </p:txBody>
      </p:sp>
      <p:pic>
        <p:nvPicPr>
          <p:cNvPr id="1026" name="Slika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5997" t="7863" b="5635"/>
          <a:stretch/>
        </p:blipFill>
        <p:spPr bwMode="auto">
          <a:xfrm>
            <a:off x="424769" y="594831"/>
            <a:ext cx="1439157" cy="1314450"/>
          </a:xfrm>
          <a:prstGeom prst="rect">
            <a:avLst/>
          </a:prstGeom>
          <a:noFill/>
          <a:extLst>
            <a:ext uri="{909E8E84-426E-40DD-AFC4-6F175D3DCCD1}">
              <a14:hiddenFill xmlns:a14="http://schemas.microsoft.com/office/drawing/2010/main">
                <a:solidFill>
                  <a:srgbClr val="FFFFFF"/>
                </a:solidFill>
              </a14:hiddenFill>
            </a:ext>
          </a:extLst>
        </p:spPr>
      </p:pic>
      <p:sp>
        <p:nvSpPr>
          <p:cNvPr id="4" name="Pravokotnik 3"/>
          <p:cNvSpPr/>
          <p:nvPr userDrawn="1"/>
        </p:nvSpPr>
        <p:spPr>
          <a:xfrm>
            <a:off x="8521700" y="6106131"/>
            <a:ext cx="3124200" cy="276999"/>
          </a:xfrm>
          <a:prstGeom prst="rect">
            <a:avLst/>
          </a:prstGeom>
        </p:spPr>
        <p:txBody>
          <a:bodyPr wrap="square">
            <a:spAutoFit/>
          </a:bodyPr>
          <a:lstStyle/>
          <a:p>
            <a:pPr algn="just">
              <a:spcAft>
                <a:spcPts val="0"/>
              </a:spcAft>
            </a:pPr>
            <a:r>
              <a:rPr lang="sl-SI" sz="600" i="1" dirty="0">
                <a:solidFill>
                  <a:srgbClr val="0070C0"/>
                </a:solidFill>
                <a:effectLst/>
                <a:latin typeface="Calibri" panose="020F0502020204030204" pitchFamily="34" charset="0"/>
                <a:ea typeface="Calibri" panose="020F0502020204030204" pitchFamily="34" charset="0"/>
              </a:rPr>
              <a:t>Dogodek delno financira Ministrstvo za okolje, podnebje in energijo s sredstvi Sklada</a:t>
            </a:r>
          </a:p>
          <a:p>
            <a:pPr algn="just">
              <a:spcAft>
                <a:spcPts val="0"/>
              </a:spcAft>
            </a:pPr>
            <a:r>
              <a:rPr lang="sl-SI" sz="600" i="1" dirty="0">
                <a:solidFill>
                  <a:srgbClr val="0070C0"/>
                </a:solidFill>
                <a:effectLst/>
                <a:latin typeface="Calibri" panose="020F0502020204030204" pitchFamily="34" charset="0"/>
                <a:ea typeface="Calibri" panose="020F0502020204030204" pitchFamily="34" charset="0"/>
              </a:rPr>
              <a:t> za podnebne spremembe, v okviru projekta Podnebni cilji in vsebine v vzgoji in izobraževanju.</a:t>
            </a:r>
            <a:endParaRPr lang="sl-SI" sz="600" dirty="0">
              <a:effectLst/>
              <a:latin typeface="Calibri" panose="020F0502020204030204" pitchFamily="34" charset="0"/>
              <a:ea typeface="Calibri" panose="020F0502020204030204" pitchFamily="34" charset="0"/>
            </a:endParaRPr>
          </a:p>
        </p:txBody>
      </p:sp>
      <p:pic>
        <p:nvPicPr>
          <p:cNvPr id="11" name="Slika 10"/>
          <p:cNvPicPr>
            <a:picLocks noChangeAspect="1"/>
          </p:cNvPicPr>
          <p:nvPr userDrawn="1"/>
        </p:nvPicPr>
        <p:blipFill>
          <a:blip r:embed="rId7"/>
          <a:stretch>
            <a:fillRect/>
          </a:stretch>
        </p:blipFill>
        <p:spPr>
          <a:xfrm>
            <a:off x="8639360" y="5180237"/>
            <a:ext cx="1678336" cy="534764"/>
          </a:xfrm>
          <a:prstGeom prst="rect">
            <a:avLst/>
          </a:prstGeom>
        </p:spPr>
      </p:pic>
    </p:spTree>
    <p:extLst>
      <p:ext uri="{BB962C8B-B14F-4D97-AF65-F5344CB8AC3E}">
        <p14:creationId xmlns:p14="http://schemas.microsoft.com/office/powerpoint/2010/main" val="2281304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96" userDrawn="1">
          <p15:clr>
            <a:srgbClr val="FBAE40"/>
          </p15:clr>
        </p15:guide>
        <p15:guide id="4" orient="horz" pos="4224" userDrawn="1">
          <p15:clr>
            <a:srgbClr val="FBAE40"/>
          </p15:clr>
        </p15:guide>
        <p15:guide id="5" pos="98" userDrawn="1">
          <p15:clr>
            <a:srgbClr val="FBAE40"/>
          </p15:clr>
        </p15:guide>
        <p15:guide id="6" pos="758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6034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55575" y="1709738"/>
            <a:ext cx="11880850" cy="2852737"/>
          </a:xfrm>
        </p:spPr>
        <p:txBody>
          <a:bodyPr anchor="b">
            <a:normAutofit/>
          </a:bodyPr>
          <a:lstStyle>
            <a:lvl1pPr>
              <a:defRPr sz="4000"/>
            </a:lvl1pPr>
          </a:lstStyle>
          <a:p>
            <a:r>
              <a:rPr lang="sl-SI" dirty="0"/>
              <a:t>Uredite slog naslova matrice</a:t>
            </a:r>
          </a:p>
        </p:txBody>
      </p:sp>
      <p:sp>
        <p:nvSpPr>
          <p:cNvPr id="3" name="Označba mesta besedila 2"/>
          <p:cNvSpPr>
            <a:spLocks noGrp="1"/>
          </p:cNvSpPr>
          <p:nvPr>
            <p:ph type="body" idx="1"/>
          </p:nvPr>
        </p:nvSpPr>
        <p:spPr>
          <a:xfrm>
            <a:off x="155575" y="4589463"/>
            <a:ext cx="1188085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dirty="0"/>
              <a:t>Uredite sloge besedila matrice</a:t>
            </a:r>
          </a:p>
        </p:txBody>
      </p:sp>
    </p:spTree>
    <p:extLst>
      <p:ext uri="{BB962C8B-B14F-4D97-AF65-F5344CB8AC3E}">
        <p14:creationId xmlns:p14="http://schemas.microsoft.com/office/powerpoint/2010/main" val="42880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155575" y="1253330"/>
            <a:ext cx="5873750" cy="5103019"/>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p:cNvSpPr>
            <a:spLocks noGrp="1"/>
          </p:cNvSpPr>
          <p:nvPr>
            <p:ph sz="half" idx="2"/>
          </p:nvPr>
        </p:nvSpPr>
        <p:spPr>
          <a:xfrm>
            <a:off x="6172199" y="1253331"/>
            <a:ext cx="5864225" cy="510301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336850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11880850" cy="1057275"/>
          </a:xfrm>
        </p:spPr>
        <p:txBody>
          <a:bodyPr/>
          <a:lstStyle/>
          <a:p>
            <a:r>
              <a:rPr lang="sl-SI"/>
              <a:t>Uredite slog naslova matrice</a:t>
            </a:r>
          </a:p>
        </p:txBody>
      </p:sp>
      <p:sp>
        <p:nvSpPr>
          <p:cNvPr id="3" name="Označba mesta besedila 2"/>
          <p:cNvSpPr>
            <a:spLocks noGrp="1"/>
          </p:cNvSpPr>
          <p:nvPr>
            <p:ph type="body" idx="1"/>
          </p:nvPr>
        </p:nvSpPr>
        <p:spPr>
          <a:xfrm>
            <a:off x="155575" y="1269207"/>
            <a:ext cx="5864225"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a:t>Uredite sloge besedila matrice</a:t>
            </a:r>
          </a:p>
        </p:txBody>
      </p:sp>
      <p:sp>
        <p:nvSpPr>
          <p:cNvPr id="4" name="Označba mesta vsebine 3"/>
          <p:cNvSpPr>
            <a:spLocks noGrp="1"/>
          </p:cNvSpPr>
          <p:nvPr>
            <p:ph sz="half" idx="2"/>
          </p:nvPr>
        </p:nvSpPr>
        <p:spPr>
          <a:xfrm>
            <a:off x="155575" y="2093118"/>
            <a:ext cx="5864225" cy="4263231"/>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269205"/>
            <a:ext cx="586422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093117"/>
            <a:ext cx="5864224" cy="4263232"/>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86905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Tree>
    <p:extLst>
      <p:ext uri="{BB962C8B-B14F-4D97-AF65-F5344CB8AC3E}">
        <p14:creationId xmlns:p14="http://schemas.microsoft.com/office/powerpoint/2010/main" val="36027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5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4202113" y="152400"/>
            <a:ext cx="7834312" cy="6203950"/>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besedila 3"/>
          <p:cNvSpPr>
            <a:spLocks noGrp="1"/>
          </p:cNvSpPr>
          <p:nvPr>
            <p:ph type="body" sz="half" idx="2"/>
          </p:nvPr>
        </p:nvSpPr>
        <p:spPr>
          <a:xfrm>
            <a:off x="155575" y="1752600"/>
            <a:ext cx="3932237" cy="4603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Tree>
    <p:extLst>
      <p:ext uri="{BB962C8B-B14F-4D97-AF65-F5344CB8AC3E}">
        <p14:creationId xmlns:p14="http://schemas.microsoft.com/office/powerpoint/2010/main" val="287448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155575" y="152400"/>
            <a:ext cx="3932237" cy="1600200"/>
          </a:xfrm>
        </p:spPr>
        <p:txBody>
          <a:bodyPr anchor="b"/>
          <a:lstStyle>
            <a:lvl1pPr>
              <a:defRPr sz="3200"/>
            </a:lvl1pPr>
          </a:lstStyle>
          <a:p>
            <a:r>
              <a:rPr lang="sl-SI"/>
              <a:t>Uredite slog naslova matrice</a:t>
            </a:r>
          </a:p>
        </p:txBody>
      </p:sp>
      <p:sp>
        <p:nvSpPr>
          <p:cNvPr id="4" name="Označba mesta besedila 3"/>
          <p:cNvSpPr>
            <a:spLocks noGrp="1"/>
          </p:cNvSpPr>
          <p:nvPr>
            <p:ph type="body" sz="half" idx="2"/>
          </p:nvPr>
        </p:nvSpPr>
        <p:spPr>
          <a:xfrm>
            <a:off x="155575" y="1752600"/>
            <a:ext cx="3932237" cy="4603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
        <p:nvSpPr>
          <p:cNvPr id="5" name="Označba mesta slike 2"/>
          <p:cNvSpPr>
            <a:spLocks noGrp="1"/>
          </p:cNvSpPr>
          <p:nvPr>
            <p:ph type="pic" idx="1"/>
          </p:nvPr>
        </p:nvSpPr>
        <p:spPr>
          <a:xfrm>
            <a:off x="4183063" y="152400"/>
            <a:ext cx="7853362" cy="6203949"/>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dirty="0"/>
          </a:p>
        </p:txBody>
      </p:sp>
    </p:spTree>
    <p:extLst>
      <p:ext uri="{BB962C8B-B14F-4D97-AF65-F5344CB8AC3E}">
        <p14:creationId xmlns:p14="http://schemas.microsoft.com/office/powerpoint/2010/main" val="128694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155575" y="152401"/>
            <a:ext cx="11880850" cy="1028700"/>
          </a:xfrm>
          <a:prstGeom prst="rect">
            <a:avLst/>
          </a:prstGeom>
        </p:spPr>
        <p:txBody>
          <a:bodyPr vert="horz" lIns="91440" tIns="45720" rIns="91440" bIns="45720" rtlCol="0" anchor="b">
            <a:normAutofit/>
          </a:bodyPr>
          <a:lstStyle/>
          <a:p>
            <a:r>
              <a:rPr lang="sl-SI" dirty="0"/>
              <a:t>Uredite slog naslova matrice</a:t>
            </a:r>
          </a:p>
        </p:txBody>
      </p:sp>
      <p:sp>
        <p:nvSpPr>
          <p:cNvPr id="3" name="Označba mesta besedila 2"/>
          <p:cNvSpPr>
            <a:spLocks noGrp="1"/>
          </p:cNvSpPr>
          <p:nvPr>
            <p:ph type="body" idx="1"/>
          </p:nvPr>
        </p:nvSpPr>
        <p:spPr>
          <a:xfrm>
            <a:off x="155575" y="1305148"/>
            <a:ext cx="11880850" cy="5021039"/>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grpSp>
        <p:nvGrpSpPr>
          <p:cNvPr id="10" name="Skupina 9"/>
          <p:cNvGrpSpPr/>
          <p:nvPr userDrawn="1"/>
        </p:nvGrpSpPr>
        <p:grpSpPr>
          <a:xfrm>
            <a:off x="-1" y="6433805"/>
            <a:ext cx="12192001" cy="286695"/>
            <a:chOff x="-1" y="6424280"/>
            <a:chExt cx="12192001" cy="286695"/>
          </a:xfrm>
        </p:grpSpPr>
        <p:pic>
          <p:nvPicPr>
            <p:cNvPr id="11" name="Slika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l="819" r="-1"/>
            <a:stretch/>
          </p:blipFill>
          <p:spPr>
            <a:xfrm>
              <a:off x="-1" y="6424836"/>
              <a:ext cx="4040661" cy="286139"/>
            </a:xfrm>
            <a:prstGeom prst="rect">
              <a:avLst/>
            </a:prstGeom>
          </p:spPr>
        </p:pic>
        <p:pic>
          <p:nvPicPr>
            <p:cNvPr id="12" name="Slika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58952" y="6424836"/>
              <a:ext cx="4074000" cy="286139"/>
            </a:xfrm>
            <a:prstGeom prst="rect">
              <a:avLst/>
            </a:prstGeom>
          </p:spPr>
        </p:pic>
        <p:pic>
          <p:nvPicPr>
            <p:cNvPr id="13" name="Slika 12"/>
            <p:cNvPicPr>
              <a:picLocks noChangeAspect="1"/>
            </p:cNvPicPr>
            <p:nvPr userDrawn="1"/>
          </p:nvPicPr>
          <p:blipFill rotWithShape="1">
            <a:blip r:embed="rId11" cstate="print">
              <a:extLst>
                <a:ext uri="{28A0092B-C50C-407E-A947-70E740481C1C}">
                  <a14:useLocalDpi xmlns:a14="http://schemas.microsoft.com/office/drawing/2010/main" val="0"/>
                </a:ext>
              </a:extLst>
            </a:blip>
            <a:srcRect r="760"/>
            <a:stretch/>
          </p:blipFill>
          <p:spPr>
            <a:xfrm>
              <a:off x="8148956" y="6424280"/>
              <a:ext cx="4043044" cy="286139"/>
            </a:xfrm>
            <a:prstGeom prst="rect">
              <a:avLst/>
            </a:prstGeom>
          </p:spPr>
        </p:pic>
      </p:grpSp>
      <p:pic>
        <p:nvPicPr>
          <p:cNvPr id="15" name="Slika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321415" y="5409772"/>
            <a:ext cx="585470" cy="782748"/>
          </a:xfrm>
          <a:prstGeom prst="rect">
            <a:avLst/>
          </a:prstGeom>
        </p:spPr>
      </p:pic>
    </p:spTree>
    <p:extLst>
      <p:ext uri="{BB962C8B-B14F-4D97-AF65-F5344CB8AC3E}">
        <p14:creationId xmlns:p14="http://schemas.microsoft.com/office/powerpoint/2010/main" val="633229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582" userDrawn="1">
          <p15:clr>
            <a:srgbClr val="F26B43"/>
          </p15:clr>
        </p15:guide>
        <p15:guide id="4" orient="horz" pos="96" userDrawn="1">
          <p15:clr>
            <a:srgbClr val="F26B43"/>
          </p15:clr>
        </p15:guide>
        <p15:guide id="5" orient="horz" pos="4224" userDrawn="1">
          <p15:clr>
            <a:srgbClr val="F26B43"/>
          </p15:clr>
        </p15:guide>
        <p15:guide id="6" pos="9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ustomXml" Target="../ink/ink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hyperlink" Target="https://www.gov.si/assets/ministrstva/MzI/Dokumenti/TRAJNOSTNA-MOBILNOST-STMPP/Strategije-in-nacrti-v-zvezi-s-trajnostno-mobilnostjo/Strategija-razvoja-Slovenije-2030.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si/assets/ministrstva/MzI/Dokumenti/TRAJNOSTNA-MOBILNOST-STMPP/Strategije-in-nacrti-v-zvezi-s-trajnostno-mobilnostjo/Strategija-razvoja-Slovenije-2030.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gov.si/assets/ministrstva/MzI/Dokumenti/TRAJNOSTNA-MOBILNOST-STMPP/Strategije-in-nacrti-v-zvezi-s-trajnostno-mobilnostjo/Strategija-za-trajnostno-in-pametno-mobilnost-usmerjanje-evropskega-prometa-na-pravo-pot-za-prihodnost.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p:txBody>
          <a:bodyPr>
            <a:normAutofit fontScale="90000"/>
          </a:bodyPr>
          <a:lstStyle/>
          <a:p>
            <a:br>
              <a:rPr lang="sl-SI" dirty="0"/>
            </a:br>
            <a:br>
              <a:rPr lang="sl-SI" dirty="0"/>
            </a:br>
            <a:br>
              <a:rPr lang="sl-SI" sz="4900" dirty="0"/>
            </a:br>
            <a:r>
              <a:rPr lang="sl-SI" sz="4900" dirty="0"/>
              <a:t>Trajnostna mobilnost v praksi</a:t>
            </a:r>
            <a:br>
              <a:rPr lang="sl-SI" dirty="0"/>
            </a:br>
            <a:br>
              <a:rPr lang="sl-SI" dirty="0"/>
            </a:br>
            <a:endParaRPr lang="sl-SI" dirty="0"/>
          </a:p>
        </p:txBody>
      </p:sp>
      <p:sp>
        <p:nvSpPr>
          <p:cNvPr id="10" name="Podnaslov 9"/>
          <p:cNvSpPr>
            <a:spLocks noGrp="1"/>
          </p:cNvSpPr>
          <p:nvPr>
            <p:ph type="subTitle" idx="1"/>
          </p:nvPr>
        </p:nvSpPr>
        <p:spPr>
          <a:xfrm>
            <a:off x="165101" y="4003830"/>
            <a:ext cx="8083550" cy="1568296"/>
          </a:xfrm>
        </p:spPr>
        <p:txBody>
          <a:bodyPr>
            <a:normAutofit/>
          </a:bodyPr>
          <a:lstStyle/>
          <a:p>
            <a:r>
              <a:rPr lang="sl-SI" dirty="0"/>
              <a:t>Šolski center Celje – Gimnazija Lava</a:t>
            </a:r>
            <a:br>
              <a:rPr lang="sl-SI" dirty="0"/>
            </a:br>
            <a:r>
              <a:rPr lang="sl-SI" dirty="0"/>
              <a:t>Podnebni cilji v vzgoji in izobraževanju</a:t>
            </a:r>
            <a:br>
              <a:rPr lang="sl-SI" dirty="0"/>
            </a:br>
            <a:r>
              <a:rPr lang="sl-SI" dirty="0"/>
              <a:t>Laško, 17. 4. 2023</a:t>
            </a:r>
          </a:p>
          <a:p>
            <a:r>
              <a:rPr lang="sl-SI" dirty="0"/>
              <a:t>Jerneja Križan</a:t>
            </a:r>
          </a:p>
        </p:txBody>
      </p:sp>
    </p:spTree>
    <p:extLst>
      <p:ext uri="{BB962C8B-B14F-4D97-AF65-F5344CB8AC3E}">
        <p14:creationId xmlns:p14="http://schemas.microsoft.com/office/powerpoint/2010/main" val="55900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lika, ki vsebuje besede besedilo, oseba, zaprt prostor, podzemna železnica&#10;&#10;Opis je samodejno ustvarjen">
            <a:extLst>
              <a:ext uri="{FF2B5EF4-FFF2-40B4-BE49-F238E27FC236}">
                <a16:creationId xmlns:a16="http://schemas.microsoft.com/office/drawing/2014/main" id="{DF210A39-CD12-402A-B8BD-61CE32D5C4BF}"/>
              </a:ext>
            </a:extLst>
          </p:cNvPr>
          <p:cNvPicPr>
            <a:picLocks noChangeAspect="1"/>
          </p:cNvPicPr>
          <p:nvPr/>
        </p:nvPicPr>
        <p:blipFill>
          <a:blip r:embed="rId2"/>
          <a:stretch>
            <a:fillRect/>
          </a:stretch>
        </p:blipFill>
        <p:spPr>
          <a:xfrm>
            <a:off x="899586" y="643467"/>
            <a:ext cx="3300870" cy="2475653"/>
          </a:xfrm>
          <a:prstGeom prst="rect">
            <a:avLst/>
          </a:prstGeom>
        </p:spPr>
      </p:pic>
      <p:pic>
        <p:nvPicPr>
          <p:cNvPr id="3" name="Slika 2" descr="Slika, ki vsebuje besede oseba, poziranje, smejanje, ljudje&#10;&#10;Opis je samodejno ustvarjen">
            <a:extLst>
              <a:ext uri="{FF2B5EF4-FFF2-40B4-BE49-F238E27FC236}">
                <a16:creationId xmlns:a16="http://schemas.microsoft.com/office/drawing/2014/main" id="{71068E8B-A5C7-4B0F-951D-29436D6E3D39}"/>
              </a:ext>
            </a:extLst>
          </p:cNvPr>
          <p:cNvPicPr>
            <a:picLocks noChangeAspect="1"/>
          </p:cNvPicPr>
          <p:nvPr/>
        </p:nvPicPr>
        <p:blipFill>
          <a:blip r:embed="rId3"/>
          <a:stretch>
            <a:fillRect/>
          </a:stretch>
        </p:blipFill>
        <p:spPr>
          <a:xfrm>
            <a:off x="622549" y="4097372"/>
            <a:ext cx="3854945" cy="1773274"/>
          </a:xfrm>
          <a:prstGeom prst="rect">
            <a:avLst/>
          </a:prstGeom>
        </p:spPr>
      </p:pic>
      <p:pic>
        <p:nvPicPr>
          <p:cNvPr id="4" name="Slika 3" descr="Slika, ki vsebuje besede oseba&#10;&#10;Opis je samodejno ustvarjen">
            <a:extLst>
              <a:ext uri="{FF2B5EF4-FFF2-40B4-BE49-F238E27FC236}">
                <a16:creationId xmlns:a16="http://schemas.microsoft.com/office/drawing/2014/main" id="{0F5B60C0-C6A1-4E5C-83DD-16A903796712}"/>
              </a:ext>
            </a:extLst>
          </p:cNvPr>
          <p:cNvPicPr>
            <a:picLocks noChangeAspect="1"/>
          </p:cNvPicPr>
          <p:nvPr/>
        </p:nvPicPr>
        <p:blipFill>
          <a:blip r:embed="rId4"/>
          <a:stretch>
            <a:fillRect/>
          </a:stretch>
        </p:blipFill>
        <p:spPr>
          <a:xfrm>
            <a:off x="6260656" y="650497"/>
            <a:ext cx="4178299" cy="5571066"/>
          </a:xfrm>
          <a:prstGeom prst="rect">
            <a:avLst/>
          </a:prstGeom>
        </p:spPr>
      </p:pic>
    </p:spTree>
    <p:extLst>
      <p:ext uri="{BB962C8B-B14F-4D97-AF65-F5344CB8AC3E}">
        <p14:creationId xmlns:p14="http://schemas.microsoft.com/office/powerpoint/2010/main" val="199094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BD1C05BD-6E07-46C3-93A8-534C76EB532E}"/>
              </a:ext>
            </a:extLst>
          </p:cNvPr>
          <p:cNvPicPr>
            <a:picLocks noChangeAspect="1"/>
          </p:cNvPicPr>
          <p:nvPr/>
        </p:nvPicPr>
        <p:blipFill>
          <a:blip r:embed="rId2"/>
          <a:stretch>
            <a:fillRect/>
          </a:stretch>
        </p:blipFill>
        <p:spPr>
          <a:xfrm rot="10800000">
            <a:off x="899586" y="643467"/>
            <a:ext cx="3300870" cy="2475653"/>
          </a:xfrm>
          <a:prstGeom prst="rect">
            <a:avLst/>
          </a:prstGeom>
        </p:spPr>
      </p:pic>
      <p:pic>
        <p:nvPicPr>
          <p:cNvPr id="3" name="Slika 2" descr="Slika, ki vsebuje besede oseba, avto, vozilo, koča&#10;&#10;Opis je samodejno ustvarjen">
            <a:extLst>
              <a:ext uri="{FF2B5EF4-FFF2-40B4-BE49-F238E27FC236}">
                <a16:creationId xmlns:a16="http://schemas.microsoft.com/office/drawing/2014/main" id="{B6C1BA4D-AA51-48C3-8391-59FCC5275003}"/>
              </a:ext>
            </a:extLst>
          </p:cNvPr>
          <p:cNvPicPr>
            <a:picLocks noChangeAspect="1"/>
          </p:cNvPicPr>
          <p:nvPr/>
        </p:nvPicPr>
        <p:blipFill>
          <a:blip r:embed="rId3"/>
          <a:stretch>
            <a:fillRect/>
          </a:stretch>
        </p:blipFill>
        <p:spPr>
          <a:xfrm>
            <a:off x="902267" y="3748194"/>
            <a:ext cx="3295508" cy="2471631"/>
          </a:xfrm>
          <a:prstGeom prst="rect">
            <a:avLst/>
          </a:prstGeom>
        </p:spPr>
      </p:pic>
      <p:pic>
        <p:nvPicPr>
          <p:cNvPr id="4" name="Slika 3" descr="Slika, ki vsebuje besede oseba, poziranje, podzemna železnica&#10;&#10;Opis je samodejno ustvarjen">
            <a:extLst>
              <a:ext uri="{FF2B5EF4-FFF2-40B4-BE49-F238E27FC236}">
                <a16:creationId xmlns:a16="http://schemas.microsoft.com/office/drawing/2014/main" id="{28D44D42-15B3-43E0-9BE0-835484E2EBF8}"/>
              </a:ext>
            </a:extLst>
          </p:cNvPr>
          <p:cNvPicPr>
            <a:picLocks noChangeAspect="1"/>
          </p:cNvPicPr>
          <p:nvPr/>
        </p:nvPicPr>
        <p:blipFill>
          <a:blip r:embed="rId4"/>
          <a:stretch>
            <a:fillRect/>
          </a:stretch>
        </p:blipFill>
        <p:spPr>
          <a:xfrm>
            <a:off x="6260656" y="650497"/>
            <a:ext cx="4178299" cy="5571066"/>
          </a:xfrm>
          <a:prstGeom prst="rect">
            <a:avLst/>
          </a:prstGeom>
        </p:spPr>
      </p:pic>
    </p:spTree>
    <p:extLst>
      <p:ext uri="{BB962C8B-B14F-4D97-AF65-F5344CB8AC3E}">
        <p14:creationId xmlns:p14="http://schemas.microsoft.com/office/powerpoint/2010/main" val="246257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lika, ki vsebuje besede oseba, avto, avtomobilski sedež, ljudje&#10;&#10;Opis je samodejno ustvarjen">
            <a:extLst>
              <a:ext uri="{FF2B5EF4-FFF2-40B4-BE49-F238E27FC236}">
                <a16:creationId xmlns:a16="http://schemas.microsoft.com/office/drawing/2014/main" id="{7AAB8E6F-7DF2-4D3E-BB4A-0D913B73F9D3}"/>
              </a:ext>
            </a:extLst>
          </p:cNvPr>
          <p:cNvPicPr>
            <a:picLocks noChangeAspect="1"/>
          </p:cNvPicPr>
          <p:nvPr/>
        </p:nvPicPr>
        <p:blipFill rotWithShape="1">
          <a:blip r:embed="rId2"/>
          <a:srcRect l="5286" r="22392" b="-1"/>
          <a:stretch/>
        </p:blipFill>
        <p:spPr>
          <a:xfrm>
            <a:off x="643467" y="643467"/>
            <a:ext cx="5372099" cy="5571066"/>
          </a:xfrm>
          <a:prstGeom prst="rect">
            <a:avLst/>
          </a:prstGeom>
        </p:spPr>
      </p:pic>
      <p:pic>
        <p:nvPicPr>
          <p:cNvPr id="3" name="Slika 2" descr="Slika, ki vsebuje besede drevo, avto&#10;&#10;Opis je samodejno ustvarjen">
            <a:extLst>
              <a:ext uri="{FF2B5EF4-FFF2-40B4-BE49-F238E27FC236}">
                <a16:creationId xmlns:a16="http://schemas.microsoft.com/office/drawing/2014/main" id="{08BAA071-270B-41D2-8DAF-9DA33A3F3823}"/>
              </a:ext>
            </a:extLst>
          </p:cNvPr>
          <p:cNvPicPr>
            <a:picLocks noChangeAspect="1"/>
          </p:cNvPicPr>
          <p:nvPr/>
        </p:nvPicPr>
        <p:blipFill rotWithShape="1">
          <a:blip r:embed="rId3"/>
          <a:srcRect l="15946" r="29812" b="-1"/>
          <a:stretch/>
        </p:blipFill>
        <p:spPr>
          <a:xfrm>
            <a:off x="6176433" y="643467"/>
            <a:ext cx="5372099" cy="5571066"/>
          </a:xfrm>
          <a:prstGeom prst="rect">
            <a:avLst/>
          </a:prstGeom>
        </p:spPr>
      </p:pic>
    </p:spTree>
    <p:extLst>
      <p:ext uri="{BB962C8B-B14F-4D97-AF65-F5344CB8AC3E}">
        <p14:creationId xmlns:p14="http://schemas.microsoft.com/office/powerpoint/2010/main" val="4023349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lika, ki vsebuje besede zemljevid&#10;&#10;Opis je samodejno ustvarjen">
            <a:extLst>
              <a:ext uri="{FF2B5EF4-FFF2-40B4-BE49-F238E27FC236}">
                <a16:creationId xmlns:a16="http://schemas.microsoft.com/office/drawing/2014/main" id="{3012CA88-F779-4F38-B642-7A01C9A86201}"/>
              </a:ext>
            </a:extLst>
          </p:cNvPr>
          <p:cNvPicPr>
            <a:picLocks noChangeAspect="1"/>
          </p:cNvPicPr>
          <p:nvPr/>
        </p:nvPicPr>
        <p:blipFill rotWithShape="1">
          <a:blip r:embed="rId2"/>
          <a:srcRect t="27792" r="-1" b="125"/>
          <a:stretch/>
        </p:blipFill>
        <p:spPr>
          <a:xfrm rot="5400000">
            <a:off x="-1282062" y="1920240"/>
            <a:ext cx="5581644" cy="3017520"/>
          </a:xfrm>
          <a:prstGeom prst="rect">
            <a:avLst/>
          </a:prstGeom>
        </p:spPr>
      </p:pic>
      <p:pic>
        <p:nvPicPr>
          <p:cNvPr id="3" name="Slika 2" descr="Slika, ki vsebuje besede oseba, na prostem, skupina, ljudje&#10;&#10;Opis je samodejno ustvarjen">
            <a:extLst>
              <a:ext uri="{FF2B5EF4-FFF2-40B4-BE49-F238E27FC236}">
                <a16:creationId xmlns:a16="http://schemas.microsoft.com/office/drawing/2014/main" id="{63B34EE4-54C4-411A-830E-5B4124B85201}"/>
              </a:ext>
            </a:extLst>
          </p:cNvPr>
          <p:cNvPicPr>
            <a:picLocks noChangeAspect="1"/>
          </p:cNvPicPr>
          <p:nvPr/>
        </p:nvPicPr>
        <p:blipFill rotWithShape="1">
          <a:blip r:embed="rId3"/>
          <a:srcRect r="21399" b="-3"/>
          <a:stretch/>
        </p:blipFill>
        <p:spPr>
          <a:xfrm>
            <a:off x="3171272" y="638179"/>
            <a:ext cx="5849456" cy="5581644"/>
          </a:xfrm>
          <a:prstGeom prst="rect">
            <a:avLst/>
          </a:prstGeom>
        </p:spPr>
      </p:pic>
      <p:pic>
        <p:nvPicPr>
          <p:cNvPr id="4" name="Slika 3" descr="Slika, ki vsebuje besede tla, na prostem, oseba, mlad&#10;&#10;Opis je samodejno ustvarjen">
            <a:extLst>
              <a:ext uri="{FF2B5EF4-FFF2-40B4-BE49-F238E27FC236}">
                <a16:creationId xmlns:a16="http://schemas.microsoft.com/office/drawing/2014/main" id="{2E5627C4-5390-4F40-933F-E322713A010A}"/>
              </a:ext>
            </a:extLst>
          </p:cNvPr>
          <p:cNvPicPr>
            <a:picLocks noChangeAspect="1"/>
          </p:cNvPicPr>
          <p:nvPr/>
        </p:nvPicPr>
        <p:blipFill rotWithShape="1">
          <a:blip r:embed="rId4"/>
          <a:srcRect r="-1" b="27917"/>
          <a:stretch/>
        </p:blipFill>
        <p:spPr>
          <a:xfrm rot="5400000">
            <a:off x="7892418" y="1920240"/>
            <a:ext cx="5581644" cy="3017520"/>
          </a:xfrm>
          <a:prstGeom prst="rect">
            <a:avLst/>
          </a:prstGeom>
        </p:spPr>
      </p:pic>
    </p:spTree>
    <p:extLst>
      <p:ext uri="{BB962C8B-B14F-4D97-AF65-F5344CB8AC3E}">
        <p14:creationId xmlns:p14="http://schemas.microsoft.com/office/powerpoint/2010/main" val="227176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lika, ki vsebuje besede oseba, zaprt prostor&#10;&#10;Opis je samodejno ustvarjen">
            <a:extLst>
              <a:ext uri="{FF2B5EF4-FFF2-40B4-BE49-F238E27FC236}">
                <a16:creationId xmlns:a16="http://schemas.microsoft.com/office/drawing/2014/main" id="{A0F417C2-8AA0-47B3-B5FA-2B6091F21F14}"/>
              </a:ext>
            </a:extLst>
          </p:cNvPr>
          <p:cNvPicPr>
            <a:picLocks noChangeAspect="1"/>
          </p:cNvPicPr>
          <p:nvPr/>
        </p:nvPicPr>
        <p:blipFill rotWithShape="1">
          <a:blip r:embed="rId2"/>
          <a:srcRect l="17745" r="31747" b="2"/>
          <a:stretch/>
        </p:blipFill>
        <p:spPr>
          <a:xfrm rot="5400000">
            <a:off x="1296507" y="-11763"/>
            <a:ext cx="2702558" cy="4013020"/>
          </a:xfrm>
          <a:prstGeom prst="rect">
            <a:avLst/>
          </a:prstGeom>
        </p:spPr>
      </p:pic>
      <p:pic>
        <p:nvPicPr>
          <p:cNvPr id="3" name="Slika 2" descr="Slika, ki vsebuje besede zaprt prostor, oseba&#10;&#10;Opis je samodejno ustvarjen">
            <a:extLst>
              <a:ext uri="{FF2B5EF4-FFF2-40B4-BE49-F238E27FC236}">
                <a16:creationId xmlns:a16="http://schemas.microsoft.com/office/drawing/2014/main" id="{C83A2E7F-B8FB-403E-B3C9-C3469BC1F25C}"/>
              </a:ext>
            </a:extLst>
          </p:cNvPr>
          <p:cNvPicPr>
            <a:picLocks noChangeAspect="1"/>
          </p:cNvPicPr>
          <p:nvPr/>
        </p:nvPicPr>
        <p:blipFill rotWithShape="1">
          <a:blip r:embed="rId3"/>
          <a:srcRect l="33209" r="16206" b="-3"/>
          <a:stretch/>
        </p:blipFill>
        <p:spPr>
          <a:xfrm rot="5400000">
            <a:off x="1296332" y="2856568"/>
            <a:ext cx="2705099" cy="4010830"/>
          </a:xfrm>
          <a:prstGeom prst="rect">
            <a:avLst/>
          </a:prstGeom>
        </p:spPr>
      </p:pic>
      <p:pic>
        <p:nvPicPr>
          <p:cNvPr id="4" name="Slika 3" descr="Slika, ki vsebuje besede oseba, zaprt prostor&#10;&#10;Opis je samodejno ustvarjen">
            <a:extLst>
              <a:ext uri="{FF2B5EF4-FFF2-40B4-BE49-F238E27FC236}">
                <a16:creationId xmlns:a16="http://schemas.microsoft.com/office/drawing/2014/main" id="{F24EF3E1-5801-4AB3-B00D-8A15E71DDBC8}"/>
              </a:ext>
            </a:extLst>
          </p:cNvPr>
          <p:cNvPicPr>
            <a:picLocks noChangeAspect="1"/>
          </p:cNvPicPr>
          <p:nvPr/>
        </p:nvPicPr>
        <p:blipFill rotWithShape="1">
          <a:blip r:embed="rId4"/>
          <a:srcRect r="9317" b="-1"/>
          <a:stretch/>
        </p:blipFill>
        <p:spPr>
          <a:xfrm>
            <a:off x="4812633" y="643467"/>
            <a:ext cx="6735900" cy="5571066"/>
          </a:xfrm>
          <a:prstGeom prst="rect">
            <a:avLst/>
          </a:prstGeom>
        </p:spPr>
      </p:pic>
    </p:spTree>
    <p:extLst>
      <p:ext uri="{BB962C8B-B14F-4D97-AF65-F5344CB8AC3E}">
        <p14:creationId xmlns:p14="http://schemas.microsoft.com/office/powerpoint/2010/main" val="4116150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12035A50-88A1-46FC-9D2B-2C7A282130F1}"/>
              </a:ext>
            </a:extLst>
          </p:cNvPr>
          <p:cNvPicPr>
            <a:picLocks noChangeAspect="1"/>
          </p:cNvPicPr>
          <p:nvPr/>
        </p:nvPicPr>
        <p:blipFill rotWithShape="1">
          <a:blip r:embed="rId2"/>
          <a:srcRect t="17024" r="3" b="4941"/>
          <a:stretch/>
        </p:blipFill>
        <p:spPr>
          <a:xfrm>
            <a:off x="643467" y="643467"/>
            <a:ext cx="5372099" cy="5571066"/>
          </a:xfrm>
          <a:prstGeom prst="rect">
            <a:avLst/>
          </a:prstGeom>
        </p:spPr>
      </p:pic>
      <p:pic>
        <p:nvPicPr>
          <p:cNvPr id="3" name="Slika 2" descr="Slika, ki vsebuje besede na prostem&#10;&#10;Opis je samodejno ustvarjen">
            <a:extLst>
              <a:ext uri="{FF2B5EF4-FFF2-40B4-BE49-F238E27FC236}">
                <a16:creationId xmlns:a16="http://schemas.microsoft.com/office/drawing/2014/main" id="{571B266D-2871-4CA0-8F1B-E2E696EF9824}"/>
              </a:ext>
            </a:extLst>
          </p:cNvPr>
          <p:cNvPicPr>
            <a:picLocks noChangeAspect="1"/>
          </p:cNvPicPr>
          <p:nvPr/>
        </p:nvPicPr>
        <p:blipFill rotWithShape="1">
          <a:blip r:embed="rId3"/>
          <a:srcRect t="10088" b="31578"/>
          <a:stretch/>
        </p:blipFill>
        <p:spPr>
          <a:xfrm>
            <a:off x="6176433" y="643467"/>
            <a:ext cx="5372099" cy="5571066"/>
          </a:xfrm>
          <a:prstGeom prst="rect">
            <a:avLst/>
          </a:prstGeom>
        </p:spPr>
      </p:pic>
    </p:spTree>
    <p:extLst>
      <p:ext uri="{BB962C8B-B14F-4D97-AF65-F5344CB8AC3E}">
        <p14:creationId xmlns:p14="http://schemas.microsoft.com/office/powerpoint/2010/main" val="46530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lika, ki vsebuje besede avto, na prostem, oseba, kolo&#10;&#10;Opis je samodejno ustvarjen">
            <a:extLst>
              <a:ext uri="{FF2B5EF4-FFF2-40B4-BE49-F238E27FC236}">
                <a16:creationId xmlns:a16="http://schemas.microsoft.com/office/drawing/2014/main" id="{5F48B9C3-669D-4487-BD13-754EB8996EE1}"/>
              </a:ext>
            </a:extLst>
          </p:cNvPr>
          <p:cNvPicPr>
            <a:picLocks noChangeAspect="1"/>
          </p:cNvPicPr>
          <p:nvPr/>
        </p:nvPicPr>
        <p:blipFill rotWithShape="1">
          <a:blip r:embed="rId2"/>
          <a:srcRect l="7437" r="-2" b="-2"/>
          <a:stretch/>
        </p:blipFill>
        <p:spPr>
          <a:xfrm>
            <a:off x="477508" y="475301"/>
            <a:ext cx="4263147" cy="3454253"/>
          </a:xfrm>
          <a:prstGeom prst="rect">
            <a:avLst/>
          </a:prstGeom>
        </p:spPr>
      </p:pic>
      <p:pic>
        <p:nvPicPr>
          <p:cNvPr id="3" name="Slika 2" descr="Slika, ki vsebuje besede oseba, zaprt prostor&#10;&#10;Opis je samodejno ustvarjen">
            <a:extLst>
              <a:ext uri="{FF2B5EF4-FFF2-40B4-BE49-F238E27FC236}">
                <a16:creationId xmlns:a16="http://schemas.microsoft.com/office/drawing/2014/main" id="{30513BF6-CBC9-4C6F-A50F-7CE24206F020}"/>
              </a:ext>
            </a:extLst>
          </p:cNvPr>
          <p:cNvPicPr>
            <a:picLocks noChangeAspect="1"/>
          </p:cNvPicPr>
          <p:nvPr/>
        </p:nvPicPr>
        <p:blipFill rotWithShape="1">
          <a:blip r:embed="rId3"/>
          <a:srcRect t="9418" r="2" b="25305"/>
          <a:stretch/>
        </p:blipFill>
        <p:spPr>
          <a:xfrm>
            <a:off x="477508" y="4108589"/>
            <a:ext cx="2575740" cy="2241870"/>
          </a:xfrm>
          <a:prstGeom prst="rect">
            <a:avLst/>
          </a:prstGeom>
        </p:spPr>
      </p:pic>
      <p:pic>
        <p:nvPicPr>
          <p:cNvPr id="4" name="Slika 3" descr="Slika, ki vsebuje besede oseba, poziranje, strop, zaprt prostor&#10;&#10;Opis je samodejno ustvarjen">
            <a:extLst>
              <a:ext uri="{FF2B5EF4-FFF2-40B4-BE49-F238E27FC236}">
                <a16:creationId xmlns:a16="http://schemas.microsoft.com/office/drawing/2014/main" id="{93628729-B6E2-46E4-94FC-3CF4F57E108A}"/>
              </a:ext>
            </a:extLst>
          </p:cNvPr>
          <p:cNvPicPr>
            <a:picLocks noChangeAspect="1"/>
          </p:cNvPicPr>
          <p:nvPr/>
        </p:nvPicPr>
        <p:blipFill rotWithShape="1">
          <a:blip r:embed="rId4"/>
          <a:srcRect l="9021" r="3922" b="-1"/>
          <a:stretch/>
        </p:blipFill>
        <p:spPr>
          <a:xfrm>
            <a:off x="4901523" y="484631"/>
            <a:ext cx="6811737" cy="5868335"/>
          </a:xfrm>
          <a:prstGeom prst="rect">
            <a:avLst/>
          </a:prstGeom>
        </p:spPr>
      </p:pic>
    </p:spTree>
    <p:extLst>
      <p:ext uri="{BB962C8B-B14F-4D97-AF65-F5344CB8AC3E}">
        <p14:creationId xmlns:p14="http://schemas.microsoft.com/office/powerpoint/2010/main" val="504929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8ABDA9-D7E9-44E3-AF48-E1B92B9D9C52}"/>
              </a:ext>
            </a:extLst>
          </p:cNvPr>
          <p:cNvSpPr>
            <a:spLocks noGrp="1"/>
          </p:cNvSpPr>
          <p:nvPr>
            <p:ph type="title"/>
          </p:nvPr>
        </p:nvSpPr>
        <p:spPr/>
        <p:txBody>
          <a:bodyPr/>
          <a:lstStyle/>
          <a:p>
            <a:r>
              <a:rPr lang="sl-SI" dirty="0"/>
              <a:t>Najljubša za na konec:</a:t>
            </a:r>
          </a:p>
        </p:txBody>
      </p:sp>
      <p:pic>
        <p:nvPicPr>
          <p:cNvPr id="4" name="Označba mesta vsebine 3" descr="Slika, ki vsebuje besede besedilo, na prostem, cesta, nebo&#10;&#10;Opis je samodejno ustvarjen">
            <a:extLst>
              <a:ext uri="{FF2B5EF4-FFF2-40B4-BE49-F238E27FC236}">
                <a16:creationId xmlns:a16="http://schemas.microsoft.com/office/drawing/2014/main" id="{B1858F28-3411-471E-AFB8-2EFE46539113}"/>
              </a:ext>
            </a:extLst>
          </p:cNvPr>
          <p:cNvPicPr>
            <a:picLocks noGrp="1" noChangeAspect="1"/>
          </p:cNvPicPr>
          <p:nvPr>
            <p:ph idx="1"/>
          </p:nvPr>
        </p:nvPicPr>
        <p:blipFill rotWithShape="1">
          <a:blip r:embed="rId2"/>
          <a:srcRect t="11600" r="2" b="20571"/>
          <a:stretch/>
        </p:blipFill>
        <p:spPr>
          <a:xfrm>
            <a:off x="5333622" y="779631"/>
            <a:ext cx="5552008" cy="502126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Rokopis 4">
                <a:extLst>
                  <a:ext uri="{FF2B5EF4-FFF2-40B4-BE49-F238E27FC236}">
                    <a16:creationId xmlns:a16="http://schemas.microsoft.com/office/drawing/2014/main" id="{20AC1DB9-FDB3-46D0-BF52-6495D222900D}"/>
                  </a:ext>
                </a:extLst>
              </p14:cNvPr>
              <p14:cNvContentPartPr/>
              <p14:nvPr/>
            </p14:nvContentPartPr>
            <p14:xfrm>
              <a:off x="7859742" y="3627728"/>
              <a:ext cx="604080" cy="49320"/>
            </p14:xfrm>
          </p:contentPart>
        </mc:Choice>
        <mc:Fallback xmlns="">
          <p:pic>
            <p:nvPicPr>
              <p:cNvPr id="5" name="Rokopis 4">
                <a:extLst>
                  <a:ext uri="{FF2B5EF4-FFF2-40B4-BE49-F238E27FC236}">
                    <a16:creationId xmlns:a16="http://schemas.microsoft.com/office/drawing/2014/main" id="{20AC1DB9-FDB3-46D0-BF52-6495D222900D}"/>
                  </a:ext>
                </a:extLst>
              </p:cNvPr>
              <p:cNvPicPr/>
              <p:nvPr/>
            </p:nvPicPr>
            <p:blipFill>
              <a:blip r:embed="rId4"/>
              <a:stretch>
                <a:fillRect/>
              </a:stretch>
            </p:blipFill>
            <p:spPr>
              <a:xfrm>
                <a:off x="7850742" y="3618728"/>
                <a:ext cx="6217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okopis 5">
                <a:extLst>
                  <a:ext uri="{FF2B5EF4-FFF2-40B4-BE49-F238E27FC236}">
                    <a16:creationId xmlns:a16="http://schemas.microsoft.com/office/drawing/2014/main" id="{73AF7900-77C9-4774-9B17-7D39B28E0A03}"/>
                  </a:ext>
                </a:extLst>
              </p14:cNvPr>
              <p14:cNvContentPartPr/>
              <p14:nvPr/>
            </p14:nvContentPartPr>
            <p14:xfrm>
              <a:off x="7799262" y="3597848"/>
              <a:ext cx="948960" cy="128880"/>
            </p14:xfrm>
          </p:contentPart>
        </mc:Choice>
        <mc:Fallback xmlns="">
          <p:pic>
            <p:nvPicPr>
              <p:cNvPr id="6" name="Rokopis 5">
                <a:extLst>
                  <a:ext uri="{FF2B5EF4-FFF2-40B4-BE49-F238E27FC236}">
                    <a16:creationId xmlns:a16="http://schemas.microsoft.com/office/drawing/2014/main" id="{73AF7900-77C9-4774-9B17-7D39B28E0A03}"/>
                  </a:ext>
                </a:extLst>
              </p:cNvPr>
              <p:cNvPicPr/>
              <p:nvPr/>
            </p:nvPicPr>
            <p:blipFill>
              <a:blip r:embed="rId6"/>
              <a:stretch>
                <a:fillRect/>
              </a:stretch>
            </p:blipFill>
            <p:spPr>
              <a:xfrm>
                <a:off x="7790262" y="3589208"/>
                <a:ext cx="966600" cy="146520"/>
              </a:xfrm>
              <a:prstGeom prst="rect">
                <a:avLst/>
              </a:prstGeom>
            </p:spPr>
          </p:pic>
        </mc:Fallback>
      </mc:AlternateContent>
    </p:spTree>
    <p:extLst>
      <p:ext uri="{BB962C8B-B14F-4D97-AF65-F5344CB8AC3E}">
        <p14:creationId xmlns:p14="http://schemas.microsoft.com/office/powerpoint/2010/main" val="15028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Trajnostna mobilnost</a:t>
            </a:r>
          </a:p>
        </p:txBody>
      </p:sp>
      <p:sp>
        <p:nvSpPr>
          <p:cNvPr id="3" name="Označba mesta vsebine 2"/>
          <p:cNvSpPr>
            <a:spLocks noGrp="1"/>
          </p:cNvSpPr>
          <p:nvPr>
            <p:ph idx="1"/>
          </p:nvPr>
        </p:nvSpPr>
        <p:spPr/>
        <p:txBody>
          <a:bodyPr/>
          <a:lstStyle/>
          <a:p>
            <a:pPr marL="0" indent="0" algn="l">
              <a:buNone/>
            </a:pPr>
            <a:r>
              <a:rPr lang="sl-SI" sz="2400" b="1" i="0" u="none" strike="noStrike" baseline="0" dirty="0">
                <a:solidFill>
                  <a:srgbClr val="000000"/>
                </a:solidFill>
                <a:latin typeface="Republika-Bold"/>
              </a:rPr>
              <a:t>Vizija Slovenije</a:t>
            </a:r>
          </a:p>
          <a:p>
            <a:pPr marL="0" indent="0" algn="l">
              <a:buNone/>
            </a:pPr>
            <a:r>
              <a:rPr lang="sl-SI" sz="2400" b="0" i="0" u="none" strike="noStrike" baseline="0" dirty="0">
                <a:solidFill>
                  <a:srgbClr val="000000"/>
                </a:solidFill>
                <a:latin typeface="Republika"/>
              </a:rPr>
              <a:t>Vizija Slovenije, ki so jo v obsežnem in vključujočem procesu ustvarili njeni prebivalke in</a:t>
            </a:r>
          </a:p>
          <a:p>
            <a:pPr marL="0" indent="0" algn="l">
              <a:buNone/>
            </a:pPr>
            <a:r>
              <a:rPr lang="sl-SI" sz="2400" b="0" i="0" u="none" strike="noStrike" baseline="0" dirty="0">
                <a:solidFill>
                  <a:srgbClr val="000000"/>
                </a:solidFill>
                <a:latin typeface="Republika"/>
              </a:rPr>
              <a:t>prebivalci, opisuje podobo stanja v državi, kakršno si želimo v prihodnosti in je ključna pri</a:t>
            </a:r>
          </a:p>
          <a:p>
            <a:pPr marL="0" indent="0" algn="l">
              <a:buNone/>
            </a:pPr>
            <a:r>
              <a:rPr lang="sl-SI" sz="2400" b="0" i="0" u="none" strike="noStrike" baseline="0" dirty="0">
                <a:solidFill>
                  <a:srgbClr val="000000"/>
                </a:solidFill>
                <a:latin typeface="Republika"/>
              </a:rPr>
              <a:t>oblikovanju smeri dolgoročnega razvoja države.</a:t>
            </a:r>
          </a:p>
          <a:p>
            <a:pPr marL="0" indent="0" algn="l">
              <a:buNone/>
            </a:pPr>
            <a:r>
              <a:rPr lang="sl-SI" sz="2400" b="1" i="0" u="none" strike="noStrike" baseline="0" dirty="0">
                <a:solidFill>
                  <a:srgbClr val="009CAD"/>
                </a:solidFill>
                <a:latin typeface="Republika-Bold"/>
              </a:rPr>
              <a:t>V sozvočju z okoljem in časom smo našli ravnovesje kakovostnega življenja. S pomočjo</a:t>
            </a:r>
          </a:p>
          <a:p>
            <a:pPr marL="0" indent="0" algn="l">
              <a:buNone/>
            </a:pPr>
            <a:r>
              <a:rPr lang="sl-SI" sz="2400" b="1" i="0" u="none" strike="noStrike" baseline="0" dirty="0">
                <a:solidFill>
                  <a:srgbClr val="009CAD"/>
                </a:solidFill>
                <a:latin typeface="Republika-Bold"/>
              </a:rPr>
              <a:t>učenja se uspešno soočamo z največjimi izzivi. Smo inovativni, ideje spreminjamo</a:t>
            </a:r>
          </a:p>
          <a:p>
            <a:pPr marL="0" indent="0" algn="l">
              <a:buNone/>
            </a:pPr>
            <a:r>
              <a:rPr lang="sl-SI" sz="2400" b="1" i="0" u="none" strike="noStrike" baseline="0" dirty="0">
                <a:solidFill>
                  <a:srgbClr val="009CAD"/>
                </a:solidFill>
                <a:latin typeface="Republika-Bold"/>
              </a:rPr>
              <a:t>v dejanja. Z zaupanjem ustvarjamo dobre odnose ter gradimo solidarno in</a:t>
            </a:r>
          </a:p>
          <a:p>
            <a:pPr marL="0" indent="0" algn="l">
              <a:buNone/>
            </a:pPr>
            <a:r>
              <a:rPr lang="sl-SI" sz="2400" b="1" i="0" u="none" strike="noStrike" baseline="0" dirty="0">
                <a:solidFill>
                  <a:srgbClr val="009CAD"/>
                </a:solidFill>
                <a:latin typeface="Republika-Bold"/>
              </a:rPr>
              <a:t>strpno družbo. Slovenijo samozavestno odpiramo partnerjem, pripravljenim na sodelovanje.</a:t>
            </a:r>
          </a:p>
          <a:p>
            <a:pPr marL="0" indent="0" algn="l">
              <a:buNone/>
            </a:pPr>
            <a:r>
              <a:rPr lang="sl-SI" sz="2400" b="1" i="0" u="none" strike="noStrike" baseline="0" dirty="0">
                <a:solidFill>
                  <a:srgbClr val="009CAD"/>
                </a:solidFill>
                <a:latin typeface="Republika-Bold"/>
              </a:rPr>
              <a:t>Ponosni bogatimo globalno mrežo s svojo kulturno edinstvenostjo.</a:t>
            </a:r>
          </a:p>
          <a:p>
            <a:pPr marL="0" indent="0" algn="l">
              <a:buNone/>
            </a:pPr>
            <a:endParaRPr lang="pl-PL" sz="2400" b="0" i="0" u="none" strike="noStrike" baseline="0" dirty="0">
              <a:solidFill>
                <a:srgbClr val="000000"/>
              </a:solidFill>
              <a:latin typeface="Republika"/>
            </a:endParaRPr>
          </a:p>
          <a:p>
            <a:pPr algn="l"/>
            <a:r>
              <a:rPr lang="sl-SI" sz="1100" dirty="0">
                <a:hlinkClick r:id="rId2"/>
              </a:rPr>
              <a:t>Vir: https://www.gov.si/assets/ministrstva/MzI/Dokumenti/TRAJNOSTNA-MOBILNOST-STMPP/Strategije-in-nacrti-v-zvezi-s-trajnostno-mobilnostjo/Strategija-razvoja-Slovenije-2030.pdf</a:t>
            </a:r>
            <a:endParaRPr lang="sl-SI" sz="1100" dirty="0"/>
          </a:p>
          <a:p>
            <a:endParaRPr lang="sl-SI" dirty="0"/>
          </a:p>
        </p:txBody>
      </p:sp>
    </p:spTree>
    <p:extLst>
      <p:ext uri="{BB962C8B-B14F-4D97-AF65-F5344CB8AC3E}">
        <p14:creationId xmlns:p14="http://schemas.microsoft.com/office/powerpoint/2010/main" val="85029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D2E72800-6318-4B61-9D3F-6ECA411CC650}"/>
              </a:ext>
            </a:extLst>
          </p:cNvPr>
          <p:cNvPicPr>
            <a:picLocks noGrp="1" noChangeAspect="1"/>
          </p:cNvPicPr>
          <p:nvPr>
            <p:ph idx="1"/>
          </p:nvPr>
        </p:nvPicPr>
        <p:blipFill>
          <a:blip r:embed="rId2"/>
          <a:stretch>
            <a:fillRect/>
          </a:stretch>
        </p:blipFill>
        <p:spPr>
          <a:xfrm>
            <a:off x="3801689" y="1304925"/>
            <a:ext cx="4588621" cy="5021263"/>
          </a:xfrm>
          <a:prstGeom prst="rect">
            <a:avLst/>
          </a:prstGeom>
        </p:spPr>
      </p:pic>
      <p:sp>
        <p:nvSpPr>
          <p:cNvPr id="5" name="Naslov 4">
            <a:extLst>
              <a:ext uri="{FF2B5EF4-FFF2-40B4-BE49-F238E27FC236}">
                <a16:creationId xmlns:a16="http://schemas.microsoft.com/office/drawing/2014/main" id="{B36E8C70-802B-4F4E-8D70-14B73013EA54}"/>
              </a:ext>
            </a:extLst>
          </p:cNvPr>
          <p:cNvSpPr txBox="1">
            <a:spLocks noGrp="1"/>
          </p:cNvSpPr>
          <p:nvPr>
            <p:ph type="title"/>
          </p:nvPr>
        </p:nvSpPr>
        <p:spPr>
          <a:xfrm>
            <a:off x="585926" y="438065"/>
            <a:ext cx="3462292" cy="2696123"/>
          </a:xfrm>
          <a:prstGeom prst="rect">
            <a:avLst/>
          </a:prstGeom>
          <a:noFill/>
        </p:spPr>
        <p:txBody>
          <a:bodyPr wrap="square" rtlCol="0">
            <a:spAutoFit/>
          </a:bodyPr>
          <a:lstStyle/>
          <a:p>
            <a:r>
              <a:rPr lang="sl-SI" dirty="0"/>
              <a:t>Osrednji cilj in strateške usmeritve</a:t>
            </a:r>
            <a:br>
              <a:rPr lang="sl-SI" dirty="0"/>
            </a:br>
            <a:r>
              <a:rPr lang="sl-SI" sz="1200" dirty="0">
                <a:hlinkClick r:id="rId3"/>
              </a:rPr>
              <a:t>Vir: https://www.gov.si/assets/ministrstva/MzI/Dokumenti/TRAJNOSTNA-MOBILNOST-STMPP/Strategije-in-nacrti-v-zvezi-s-trajnostno-mobilnostjo/Strategija-razvoja-Slovenije-2030.pdf</a:t>
            </a:r>
            <a:br>
              <a:rPr lang="sl-SI" sz="3200" dirty="0"/>
            </a:br>
            <a:br>
              <a:rPr lang="sl-SI" dirty="0"/>
            </a:br>
            <a:endParaRPr lang="sl-SI" dirty="0"/>
          </a:p>
        </p:txBody>
      </p:sp>
    </p:spTree>
    <p:extLst>
      <p:ext uri="{BB962C8B-B14F-4D97-AF65-F5344CB8AC3E}">
        <p14:creationId xmlns:p14="http://schemas.microsoft.com/office/powerpoint/2010/main" val="335935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DB6223-A736-4200-9492-8E08B324C860}"/>
              </a:ext>
            </a:extLst>
          </p:cNvPr>
          <p:cNvSpPr>
            <a:spLocks noGrp="1"/>
          </p:cNvSpPr>
          <p:nvPr>
            <p:ph type="title"/>
          </p:nvPr>
        </p:nvSpPr>
        <p:spPr/>
        <p:txBody>
          <a:bodyPr/>
          <a:lstStyle/>
          <a:p>
            <a:r>
              <a:rPr lang="sl-SI" dirty="0"/>
              <a:t>In kaj to pomeni v praksi?</a:t>
            </a:r>
          </a:p>
        </p:txBody>
      </p:sp>
      <p:sp>
        <p:nvSpPr>
          <p:cNvPr id="3" name="Označba mesta vsebine 2">
            <a:extLst>
              <a:ext uri="{FF2B5EF4-FFF2-40B4-BE49-F238E27FC236}">
                <a16:creationId xmlns:a16="http://schemas.microsoft.com/office/drawing/2014/main" id="{D1CDE1CB-2D14-44B5-AE2F-046A51D66913}"/>
              </a:ext>
            </a:extLst>
          </p:cNvPr>
          <p:cNvSpPr>
            <a:spLocks noGrp="1"/>
          </p:cNvSpPr>
          <p:nvPr>
            <p:ph idx="1"/>
          </p:nvPr>
        </p:nvSpPr>
        <p:spPr/>
        <p:txBody>
          <a:bodyPr/>
          <a:lstStyle/>
          <a:p>
            <a:pPr marL="0" indent="0">
              <a:buNone/>
            </a:pPr>
            <a:r>
              <a:rPr lang="sl-SI" sz="2400" b="0" i="0" u="none" strike="noStrike" baseline="0" dirty="0">
                <a:solidFill>
                  <a:srgbClr val="000000"/>
                </a:solidFill>
                <a:latin typeface="+mj-lt"/>
              </a:rPr>
              <a:t>Do leta 2030: </a:t>
            </a:r>
          </a:p>
          <a:p>
            <a:pPr marL="0" indent="0">
              <a:buNone/>
            </a:pPr>
            <a:r>
              <a:rPr lang="sl-SI" sz="2400" dirty="0">
                <a:solidFill>
                  <a:srgbClr val="000000"/>
                </a:solidFill>
                <a:latin typeface="+mj-lt"/>
              </a:rPr>
              <a:t>-</a:t>
            </a:r>
            <a:r>
              <a:rPr lang="sl-SI" sz="2400" b="0" i="0" u="none" strike="noStrike" baseline="0" dirty="0">
                <a:solidFill>
                  <a:srgbClr val="000000"/>
                </a:solidFill>
                <a:latin typeface="+mj-lt"/>
              </a:rPr>
              <a:t> na evropskih cestah bo najmanj 30 milijonov </a:t>
            </a:r>
            <a:r>
              <a:rPr lang="sl-SI" sz="2400" b="0" i="0" u="none" strike="noStrike" baseline="0" dirty="0" err="1">
                <a:solidFill>
                  <a:srgbClr val="000000"/>
                </a:solidFill>
                <a:latin typeface="+mj-lt"/>
              </a:rPr>
              <a:t>brezemisijskih</a:t>
            </a:r>
            <a:r>
              <a:rPr lang="sl-SI" sz="2400" b="0" i="0" u="none" strike="noStrike" baseline="0" dirty="0">
                <a:solidFill>
                  <a:srgbClr val="000000"/>
                </a:solidFill>
                <a:latin typeface="+mj-lt"/>
              </a:rPr>
              <a:t> vozil, </a:t>
            </a:r>
          </a:p>
          <a:p>
            <a:pPr marL="0" indent="0">
              <a:buNone/>
            </a:pPr>
            <a:r>
              <a:rPr lang="pl-PL" sz="2400" b="0" i="0" u="none" strike="noStrike" baseline="0" dirty="0">
                <a:solidFill>
                  <a:srgbClr val="000000"/>
                </a:solidFill>
                <a:latin typeface="+mj-lt"/>
              </a:rPr>
              <a:t>- 100 evropskih mest bo podnebno nevtralnih, </a:t>
            </a:r>
          </a:p>
          <a:p>
            <a:pPr marL="0" indent="0">
              <a:buNone/>
            </a:pPr>
            <a:r>
              <a:rPr lang="sl-SI" sz="2400" dirty="0">
                <a:solidFill>
                  <a:srgbClr val="000000"/>
                </a:solidFill>
                <a:latin typeface="+mj-lt"/>
              </a:rPr>
              <a:t>- </a:t>
            </a:r>
            <a:r>
              <a:rPr lang="sl-SI" sz="2400" b="0" i="0" u="none" strike="noStrike" baseline="0" dirty="0">
                <a:solidFill>
                  <a:srgbClr val="000000"/>
                </a:solidFill>
                <a:latin typeface="+mj-lt"/>
              </a:rPr>
              <a:t>promet na železniških povezavah za visoke hitrosti se bo podvojil, </a:t>
            </a:r>
          </a:p>
          <a:p>
            <a:pPr marL="0" indent="0">
              <a:buNone/>
            </a:pPr>
            <a:r>
              <a:rPr lang="sl-SI" sz="2400" dirty="0">
                <a:solidFill>
                  <a:srgbClr val="000000"/>
                </a:solidFill>
                <a:latin typeface="+mj-lt"/>
              </a:rPr>
              <a:t>-</a:t>
            </a:r>
            <a:r>
              <a:rPr lang="sl-SI" sz="2400" b="0" i="0" u="none" strike="noStrike" baseline="0" dirty="0">
                <a:solidFill>
                  <a:srgbClr val="000000"/>
                </a:solidFill>
                <a:latin typeface="+mj-lt"/>
              </a:rPr>
              <a:t> načrtovana kolektivna potovanja na razdalji do 500 km v EU bi morala biti </a:t>
            </a:r>
            <a:r>
              <a:rPr lang="sl-SI" sz="2400" b="0" i="0" u="none" strike="noStrike" baseline="0" dirty="0" err="1">
                <a:solidFill>
                  <a:srgbClr val="000000"/>
                </a:solidFill>
                <a:latin typeface="+mj-lt"/>
              </a:rPr>
              <a:t>ogljično</a:t>
            </a:r>
            <a:r>
              <a:rPr lang="sl-SI" sz="2400" b="0" i="0" u="none" strike="noStrike" baseline="0" dirty="0">
                <a:solidFill>
                  <a:srgbClr val="000000"/>
                </a:solidFill>
                <a:latin typeface="+mj-lt"/>
              </a:rPr>
              <a:t> nevtralna, </a:t>
            </a:r>
          </a:p>
          <a:p>
            <a:pPr marL="0" indent="0">
              <a:buNone/>
            </a:pPr>
            <a:r>
              <a:rPr lang="sl-SI" sz="2400" dirty="0">
                <a:solidFill>
                  <a:srgbClr val="000000"/>
                </a:solidFill>
                <a:latin typeface="+mj-lt"/>
              </a:rPr>
              <a:t>-</a:t>
            </a:r>
            <a:r>
              <a:rPr lang="sl-SI" sz="2400" b="0" i="0" u="none" strike="noStrike" baseline="0" dirty="0">
                <a:solidFill>
                  <a:srgbClr val="000000"/>
                </a:solidFill>
                <a:latin typeface="+mj-lt"/>
              </a:rPr>
              <a:t> avtomatizirana mobilnost se bo uporabljala v velikem obsegu, </a:t>
            </a:r>
          </a:p>
          <a:p>
            <a:pPr marL="0" indent="0">
              <a:buNone/>
            </a:pPr>
            <a:r>
              <a:rPr lang="sl-SI" sz="2400" b="0" i="0" u="none" strike="noStrike" baseline="0" dirty="0">
                <a:solidFill>
                  <a:srgbClr val="000000"/>
                </a:solidFill>
                <a:latin typeface="+mj-lt"/>
              </a:rPr>
              <a:t>- brez emisijska plovila bodo pripravljena za trg; </a:t>
            </a:r>
          </a:p>
          <a:p>
            <a:pPr marL="0" indent="0">
              <a:buNone/>
            </a:pPr>
            <a:r>
              <a:rPr lang="sl-SI" sz="2400" b="0" i="0" u="none" strike="noStrike" baseline="0" dirty="0">
                <a:solidFill>
                  <a:srgbClr val="000000"/>
                </a:solidFill>
                <a:latin typeface="+mj-lt"/>
              </a:rPr>
              <a:t>do leta 2035: </a:t>
            </a:r>
          </a:p>
          <a:p>
            <a:pPr marL="0" indent="0">
              <a:buNone/>
            </a:pPr>
            <a:r>
              <a:rPr lang="sl-SI" sz="2400" dirty="0">
                <a:solidFill>
                  <a:srgbClr val="000000"/>
                </a:solidFill>
                <a:latin typeface="+mj-lt"/>
              </a:rPr>
              <a:t>-</a:t>
            </a:r>
            <a:r>
              <a:rPr lang="sl-SI" sz="2400" b="0" i="0" u="none" strike="noStrike" baseline="0" dirty="0">
                <a:solidFill>
                  <a:srgbClr val="000000"/>
                </a:solidFill>
                <a:latin typeface="+mj-lt"/>
              </a:rPr>
              <a:t> brez emisijski veliki zrakoplovi bodo pripravljeni za trg; </a:t>
            </a:r>
          </a:p>
          <a:p>
            <a:endParaRPr lang="sl-SI" dirty="0"/>
          </a:p>
        </p:txBody>
      </p:sp>
    </p:spTree>
    <p:extLst>
      <p:ext uri="{BB962C8B-B14F-4D97-AF65-F5344CB8AC3E}">
        <p14:creationId xmlns:p14="http://schemas.microsoft.com/office/powerpoint/2010/main" val="189873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5C9CA9-C419-4F45-8374-233E86210B4D}"/>
              </a:ext>
            </a:extLst>
          </p:cNvPr>
          <p:cNvSpPr>
            <a:spLocks noGrp="1"/>
          </p:cNvSpPr>
          <p:nvPr>
            <p:ph type="title"/>
          </p:nvPr>
        </p:nvSpPr>
        <p:spPr/>
        <p:txBody>
          <a:bodyPr/>
          <a:lstStyle/>
          <a:p>
            <a:r>
              <a:rPr lang="sl-SI" dirty="0"/>
              <a:t>nadaljevanje… </a:t>
            </a:r>
          </a:p>
        </p:txBody>
      </p:sp>
      <p:sp>
        <p:nvSpPr>
          <p:cNvPr id="3" name="Označba mesta vsebine 2">
            <a:extLst>
              <a:ext uri="{FF2B5EF4-FFF2-40B4-BE49-F238E27FC236}">
                <a16:creationId xmlns:a16="http://schemas.microsoft.com/office/drawing/2014/main" id="{74C0ADBA-C666-43D5-889B-22B4B8B22DAC}"/>
              </a:ext>
            </a:extLst>
          </p:cNvPr>
          <p:cNvSpPr>
            <a:spLocks noGrp="1"/>
          </p:cNvSpPr>
          <p:nvPr>
            <p:ph idx="1"/>
          </p:nvPr>
        </p:nvSpPr>
        <p:spPr/>
        <p:txBody>
          <a:bodyPr/>
          <a:lstStyle/>
          <a:p>
            <a:pPr marL="0" indent="0">
              <a:buNone/>
            </a:pPr>
            <a:r>
              <a:rPr lang="sl-SI" sz="2400" b="0" i="0" u="none" strike="noStrike" baseline="0" dirty="0">
                <a:solidFill>
                  <a:srgbClr val="000000"/>
                </a:solidFill>
                <a:latin typeface="+mj-lt"/>
              </a:rPr>
              <a:t>do leta 2050: </a:t>
            </a:r>
          </a:p>
          <a:p>
            <a:pPr marL="0" indent="0">
              <a:buNone/>
            </a:pPr>
            <a:r>
              <a:rPr lang="sl-SI" sz="2400" b="0" i="0" u="none" strike="noStrike" baseline="0" dirty="0">
                <a:solidFill>
                  <a:srgbClr val="000000"/>
                </a:solidFill>
                <a:latin typeface="+mj-lt"/>
              </a:rPr>
              <a:t>-  skoraj vsi avtomobili, kombinirana vozila, avtobusi in nova težka vozila bodo brez emisijska, </a:t>
            </a:r>
          </a:p>
          <a:p>
            <a:pPr marL="0" indent="0">
              <a:buNone/>
            </a:pPr>
            <a:r>
              <a:rPr lang="sl-SI" sz="2400" dirty="0">
                <a:solidFill>
                  <a:srgbClr val="000000"/>
                </a:solidFill>
                <a:latin typeface="+mj-lt"/>
              </a:rPr>
              <a:t>- </a:t>
            </a:r>
            <a:r>
              <a:rPr lang="sl-SI" sz="2400" b="0" i="0" u="none" strike="noStrike" baseline="0" dirty="0">
                <a:solidFill>
                  <a:srgbClr val="000000"/>
                </a:solidFill>
                <a:latin typeface="+mj-lt"/>
              </a:rPr>
              <a:t> železniški tovorni promet se bo podvojil, </a:t>
            </a:r>
          </a:p>
          <a:p>
            <a:pPr marL="0" indent="0">
              <a:buNone/>
            </a:pPr>
            <a:r>
              <a:rPr lang="sl-SI" sz="2400" dirty="0">
                <a:solidFill>
                  <a:srgbClr val="000000"/>
                </a:solidFill>
                <a:latin typeface="+mj-lt"/>
              </a:rPr>
              <a:t>- </a:t>
            </a:r>
            <a:r>
              <a:rPr lang="sl-SI" sz="2400" b="0" i="0" u="none" strike="noStrike" baseline="0" dirty="0">
                <a:solidFill>
                  <a:srgbClr val="000000"/>
                </a:solidFill>
                <a:latin typeface="+mj-lt"/>
              </a:rPr>
              <a:t>promet na železniških povezavah za visoke hitrosti se bo potrojil, </a:t>
            </a:r>
          </a:p>
          <a:p>
            <a:pPr marL="0" indent="0">
              <a:buNone/>
            </a:pPr>
            <a:r>
              <a:rPr lang="sl-SI" sz="2400" dirty="0">
                <a:solidFill>
                  <a:srgbClr val="000000"/>
                </a:solidFill>
                <a:latin typeface="+mj-lt"/>
              </a:rPr>
              <a:t>- </a:t>
            </a:r>
            <a:r>
              <a:rPr lang="sl-SI" sz="2400" b="0" i="0" u="none" strike="noStrike" baseline="0" dirty="0">
                <a:solidFill>
                  <a:srgbClr val="000000"/>
                </a:solidFill>
                <a:latin typeface="+mj-lt"/>
              </a:rPr>
              <a:t> </a:t>
            </a:r>
            <a:r>
              <a:rPr lang="sl-SI" sz="2400" b="0" i="0" u="none" strike="noStrike" baseline="0" dirty="0" err="1">
                <a:solidFill>
                  <a:srgbClr val="000000"/>
                </a:solidFill>
                <a:latin typeface="+mj-lt"/>
              </a:rPr>
              <a:t>multimodalno</a:t>
            </a:r>
            <a:r>
              <a:rPr lang="sl-SI" sz="2400" b="0" i="0" u="none" strike="noStrike" baseline="0" dirty="0">
                <a:solidFill>
                  <a:srgbClr val="000000"/>
                </a:solidFill>
                <a:latin typeface="+mj-lt"/>
              </a:rPr>
              <a:t> vseevropsko prometno omrežje (TEN-T), opremljeno za trajnosten in pameten promet s povezljivostjo za visoke hitrosti, bo delovalo v celotnem omrežju. </a:t>
            </a:r>
          </a:p>
          <a:p>
            <a:endParaRPr lang="sl-SI" dirty="0"/>
          </a:p>
        </p:txBody>
      </p:sp>
    </p:spTree>
    <p:extLst>
      <p:ext uri="{BB962C8B-B14F-4D97-AF65-F5344CB8AC3E}">
        <p14:creationId xmlns:p14="http://schemas.microsoft.com/office/powerpoint/2010/main" val="914241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1683014-F31D-4A64-9B01-9604BB3A93D6}"/>
              </a:ext>
            </a:extLst>
          </p:cNvPr>
          <p:cNvSpPr>
            <a:spLocks noGrp="1"/>
          </p:cNvSpPr>
          <p:nvPr>
            <p:ph type="title"/>
          </p:nvPr>
        </p:nvSpPr>
        <p:spPr/>
        <p:txBody>
          <a:bodyPr/>
          <a:lstStyle/>
          <a:p>
            <a:r>
              <a:rPr lang="sl-SI" dirty="0"/>
              <a:t>In kako nam gre?</a:t>
            </a:r>
          </a:p>
        </p:txBody>
      </p:sp>
      <p:sp>
        <p:nvSpPr>
          <p:cNvPr id="3" name="Označba mesta vsebine 2">
            <a:extLst>
              <a:ext uri="{FF2B5EF4-FFF2-40B4-BE49-F238E27FC236}">
                <a16:creationId xmlns:a16="http://schemas.microsoft.com/office/drawing/2014/main" id="{9F5AF23A-31B9-4B84-ADD6-1484EF63F53B}"/>
              </a:ext>
            </a:extLst>
          </p:cNvPr>
          <p:cNvSpPr>
            <a:spLocks noGrp="1"/>
          </p:cNvSpPr>
          <p:nvPr>
            <p:ph idx="1"/>
          </p:nvPr>
        </p:nvSpPr>
        <p:spPr/>
        <p:txBody>
          <a:bodyPr/>
          <a:lstStyle/>
          <a:p>
            <a:pPr algn="ctr"/>
            <a:endParaRPr lang="sl-SI" sz="2400" dirty="0"/>
          </a:p>
          <a:p>
            <a:pPr algn="ctr"/>
            <a:endParaRPr lang="sl-SI" dirty="0"/>
          </a:p>
          <a:p>
            <a:pPr algn="ctr"/>
            <a:endParaRPr lang="sl-SI" sz="2400" dirty="0"/>
          </a:p>
          <a:p>
            <a:pPr algn="ctr"/>
            <a:endParaRPr lang="sl-SI" dirty="0"/>
          </a:p>
          <a:p>
            <a:pPr marL="0" indent="0" algn="ctr">
              <a:buNone/>
            </a:pPr>
            <a:r>
              <a:rPr lang="sl-SI" sz="4800" dirty="0"/>
              <a:t>„NE GLIH DOBRO“, BI LAHKO REKLI.</a:t>
            </a:r>
          </a:p>
          <a:p>
            <a:pPr marL="0" indent="0" algn="ctr">
              <a:buNone/>
            </a:pPr>
            <a:endParaRPr lang="sl-SI" dirty="0"/>
          </a:p>
        </p:txBody>
      </p:sp>
    </p:spTree>
    <p:extLst>
      <p:ext uri="{BB962C8B-B14F-4D97-AF65-F5344CB8AC3E}">
        <p14:creationId xmlns:p14="http://schemas.microsoft.com/office/powerpoint/2010/main" val="12694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BCC4B0-DA2F-4F05-8E7F-C6B230AC2570}"/>
              </a:ext>
            </a:extLst>
          </p:cNvPr>
          <p:cNvSpPr>
            <a:spLocks noGrp="1"/>
          </p:cNvSpPr>
          <p:nvPr>
            <p:ph type="title"/>
          </p:nvPr>
        </p:nvSpPr>
        <p:spPr/>
        <p:txBody>
          <a:bodyPr/>
          <a:lstStyle/>
          <a:p>
            <a:r>
              <a:rPr lang="sl-SI" sz="3200" b="0" i="0" u="none" strike="noStrike" baseline="0" dirty="0">
                <a:solidFill>
                  <a:srgbClr val="000000"/>
                </a:solidFill>
              </a:rPr>
              <a:t> Strategija za trajnostno in pametno mobilnost – usmerjanje evropskega prometa na pravo pot za prihodnost pravi:</a:t>
            </a:r>
            <a:endParaRPr lang="sl-SI" dirty="0"/>
          </a:p>
        </p:txBody>
      </p:sp>
      <p:sp>
        <p:nvSpPr>
          <p:cNvPr id="3" name="Označba mesta vsebine 2">
            <a:extLst>
              <a:ext uri="{FF2B5EF4-FFF2-40B4-BE49-F238E27FC236}">
                <a16:creationId xmlns:a16="http://schemas.microsoft.com/office/drawing/2014/main" id="{19991834-2D6A-4C51-A518-D2673646C439}"/>
              </a:ext>
            </a:extLst>
          </p:cNvPr>
          <p:cNvSpPr>
            <a:spLocks noGrp="1"/>
          </p:cNvSpPr>
          <p:nvPr>
            <p:ph idx="1"/>
          </p:nvPr>
        </p:nvSpPr>
        <p:spPr/>
        <p:txBody>
          <a:bodyPr/>
          <a:lstStyle/>
          <a:p>
            <a:r>
              <a:rPr lang="sl-SI" sz="2400" b="0" i="0" u="none" strike="noStrike" baseline="0" dirty="0">
                <a:solidFill>
                  <a:srgbClr val="000000"/>
                </a:solidFill>
                <a:latin typeface="Times New Roman" panose="02020603050405020304" pitchFamily="18" charset="0"/>
              </a:rPr>
              <a:t>„Trajnostni evropski prometni sistem, za katerega si prizadeva EU, mora biti pameten, prožen in prilagodljiv nenehnim spremembam prometnih vzorcev in potreb ter mora temeljiti na najnovejšem tehnološkem napredku, da bi vsem evropskim državljanom zagotovil nemoteno, varno in zanesljivo povezljivost. </a:t>
            </a:r>
            <a:r>
              <a:rPr lang="sl-SI" sz="2400" b="1" i="0" u="none" strike="noStrike" baseline="0" dirty="0">
                <a:solidFill>
                  <a:srgbClr val="000000"/>
                </a:solidFill>
                <a:latin typeface="Times New Roman" panose="02020603050405020304" pitchFamily="18" charset="0"/>
              </a:rPr>
              <a:t>Promet bi moral biti odličen primer evropske iznajdljivosti in prizadevnosti: biti mora na čelu raziskav, inovacij in podjetništva ter usmerjati dvojni prehod</a:t>
            </a:r>
            <a:r>
              <a:rPr lang="sl-SI" sz="2400" b="0" i="0" u="none" strike="noStrike" baseline="0" dirty="0">
                <a:solidFill>
                  <a:srgbClr val="000000"/>
                </a:solidFill>
                <a:latin typeface="Times New Roman" panose="02020603050405020304" pitchFamily="18" charset="0"/>
              </a:rPr>
              <a:t>.“</a:t>
            </a:r>
          </a:p>
          <a:p>
            <a:pPr marL="0" indent="0">
              <a:buNone/>
            </a:pPr>
            <a:endParaRPr lang="sl-SI" sz="2400" b="0" i="0" u="none" strike="noStrike" baseline="0" dirty="0">
              <a:solidFill>
                <a:srgbClr val="000000"/>
              </a:solidFill>
              <a:latin typeface="Times New Roman" panose="02020603050405020304" pitchFamily="18" charset="0"/>
            </a:endParaRPr>
          </a:p>
          <a:p>
            <a:pPr marL="0" indent="0">
              <a:buNone/>
            </a:pPr>
            <a:r>
              <a:rPr lang="sl-SI" sz="2400" b="0" i="0" u="none" strike="noStrike" baseline="0" dirty="0">
                <a:solidFill>
                  <a:srgbClr val="000000"/>
                </a:solidFill>
                <a:latin typeface="Times New Roman" panose="02020603050405020304" pitchFamily="18" charset="0"/>
              </a:rPr>
              <a:t>Vir:</a:t>
            </a:r>
          </a:p>
          <a:p>
            <a:pPr marL="0" indent="0">
              <a:buNone/>
            </a:pPr>
            <a:r>
              <a:rPr lang="sl-SI" sz="1000" dirty="0">
                <a:hlinkClick r:id="rId2"/>
              </a:rPr>
              <a:t>https://www.gov.si/assets/ministrstva/MzI/Dokumenti/TRAJNOSTNA-MOBILNOST-STMPP/Strategije-in-nacrti-v-zvezi-s-trajnostno-mobilnostjo/Strategija-za-trajnostno-in-pametno-mobilnost-usmerjanje-evropskega-prometa-na-pravo-pot-za-prihodnost.pdf</a:t>
            </a:r>
            <a:endParaRPr lang="sl-SI" sz="1000" dirty="0"/>
          </a:p>
          <a:p>
            <a:endParaRPr lang="sl-SI" dirty="0"/>
          </a:p>
        </p:txBody>
      </p:sp>
    </p:spTree>
    <p:extLst>
      <p:ext uri="{BB962C8B-B14F-4D97-AF65-F5344CB8AC3E}">
        <p14:creationId xmlns:p14="http://schemas.microsoft.com/office/powerpoint/2010/main" val="839555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3C34EF-C958-4DB7-8750-15D11FDD2E61}"/>
              </a:ext>
            </a:extLst>
          </p:cNvPr>
          <p:cNvSpPr>
            <a:spLocks noGrp="1"/>
          </p:cNvSpPr>
          <p:nvPr>
            <p:ph type="title"/>
          </p:nvPr>
        </p:nvSpPr>
        <p:spPr/>
        <p:txBody>
          <a:bodyPr/>
          <a:lstStyle/>
          <a:p>
            <a:r>
              <a:rPr lang="sl-SI" dirty="0"/>
              <a:t>Trajnostna mobilnost na Gimnaziji Lava</a:t>
            </a:r>
          </a:p>
        </p:txBody>
      </p:sp>
      <p:sp>
        <p:nvSpPr>
          <p:cNvPr id="3" name="Označba mesta vsebine 2">
            <a:extLst>
              <a:ext uri="{FF2B5EF4-FFF2-40B4-BE49-F238E27FC236}">
                <a16:creationId xmlns:a16="http://schemas.microsoft.com/office/drawing/2014/main" id="{EE168E71-8373-41E2-8D06-2E7374DB4CFA}"/>
              </a:ext>
            </a:extLst>
          </p:cNvPr>
          <p:cNvSpPr>
            <a:spLocks noGrp="1"/>
          </p:cNvSpPr>
          <p:nvPr>
            <p:ph idx="1"/>
          </p:nvPr>
        </p:nvSpPr>
        <p:spPr/>
        <p:txBody>
          <a:bodyPr/>
          <a:lstStyle/>
          <a:p>
            <a:pPr marL="0" indent="0">
              <a:buNone/>
            </a:pPr>
            <a:endParaRPr lang="sl-SI" sz="2400" i="0" u="none" strike="noStrike" baseline="0" dirty="0">
              <a:latin typeface="+mj-lt"/>
            </a:endParaRPr>
          </a:p>
          <a:p>
            <a:pPr marL="0" indent="0">
              <a:buNone/>
            </a:pPr>
            <a:endParaRPr lang="sl-SI" dirty="0"/>
          </a:p>
          <a:p>
            <a:pPr marL="0" indent="0">
              <a:buNone/>
            </a:pPr>
            <a:endParaRPr lang="sl-SI" sz="2400" i="0" u="none" strike="noStrike" baseline="0" dirty="0">
              <a:latin typeface="+mj-lt"/>
            </a:endParaRPr>
          </a:p>
          <a:p>
            <a:pPr marL="0" indent="0">
              <a:buNone/>
            </a:pPr>
            <a:r>
              <a:rPr lang="sl-SI" sz="2400" i="0" u="none" strike="noStrike" baseline="0" dirty="0">
                <a:latin typeface="+mj-lt"/>
              </a:rPr>
              <a:t>Trajnostna mobilnost in promet: Vključevanje mestnega avtobusa in uporaba javnega prevoza za načrtovanje šolskih ekskurzij in </a:t>
            </a:r>
            <a:r>
              <a:rPr lang="sl-SI" sz="2400" i="0" u="none" strike="noStrike" baseline="0" dirty="0" err="1">
                <a:latin typeface="+mj-lt"/>
              </a:rPr>
              <a:t>Erasmus</a:t>
            </a:r>
            <a:r>
              <a:rPr lang="sl-SI" sz="2400" i="0" u="none" strike="noStrike" baseline="0" dirty="0">
                <a:latin typeface="+mj-lt"/>
              </a:rPr>
              <a:t>+ izmenjav (vlak). </a:t>
            </a:r>
          </a:p>
          <a:p>
            <a:pPr marL="0" indent="0">
              <a:buNone/>
            </a:pPr>
            <a:r>
              <a:rPr lang="sl-SI" sz="2400" i="0" u="none" strike="noStrike" baseline="0" dirty="0">
                <a:latin typeface="+mj-lt"/>
              </a:rPr>
              <a:t>Ureditev</a:t>
            </a:r>
            <a:r>
              <a:rPr lang="sl-SI" sz="2400" dirty="0">
                <a:latin typeface="+mj-lt"/>
              </a:rPr>
              <a:t> </a:t>
            </a:r>
            <a:r>
              <a:rPr lang="sl-SI" sz="2400" i="0" u="none" strike="noStrike" baseline="0" dirty="0">
                <a:latin typeface="+mj-lt"/>
              </a:rPr>
              <a:t>kolesarnice za kolesa in električne skiroje, načrtovanje omaric s ključavnicami za varno spravljanje čelad.</a:t>
            </a:r>
          </a:p>
          <a:p>
            <a:pPr marL="0" indent="0">
              <a:buNone/>
            </a:pPr>
            <a:r>
              <a:rPr lang="sl-SI" dirty="0"/>
              <a:t>Car </a:t>
            </a:r>
            <a:r>
              <a:rPr lang="sl-SI" dirty="0" err="1"/>
              <a:t>sharing</a:t>
            </a:r>
            <a:r>
              <a:rPr lang="sl-SI" dirty="0"/>
              <a:t> sistem – s kolegi si delimo avtomobile na poti v službo ali se poslužujemo </a:t>
            </a:r>
            <a:r>
              <a:rPr lang="sl-SI"/>
              <a:t>javnega prevoza.</a:t>
            </a:r>
            <a:endParaRPr lang="sl-SI" sz="2400" dirty="0">
              <a:latin typeface="+mj-lt"/>
            </a:endParaRPr>
          </a:p>
          <a:p>
            <a:pPr marL="0" indent="0">
              <a:buNone/>
            </a:pPr>
            <a:endParaRPr lang="sl-SI" dirty="0"/>
          </a:p>
        </p:txBody>
      </p:sp>
    </p:spTree>
    <p:extLst>
      <p:ext uri="{BB962C8B-B14F-4D97-AF65-F5344CB8AC3E}">
        <p14:creationId xmlns:p14="http://schemas.microsoft.com/office/powerpoint/2010/main" val="2485036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značba mesta vsebine 10" descr="Slika, ki vsebuje besede oseba, poziranje, okno, strop&#10;&#10;Opis je samodejno ustvarjen">
            <a:extLst>
              <a:ext uri="{FF2B5EF4-FFF2-40B4-BE49-F238E27FC236}">
                <a16:creationId xmlns:a16="http://schemas.microsoft.com/office/drawing/2014/main" id="{E1C79F4D-7A5C-450D-B297-8D6125B78DA0}"/>
              </a:ext>
            </a:extLst>
          </p:cNvPr>
          <p:cNvPicPr>
            <a:picLocks noChangeAspect="1"/>
          </p:cNvPicPr>
          <p:nvPr/>
        </p:nvPicPr>
        <p:blipFill rotWithShape="1">
          <a:blip r:embed="rId2"/>
          <a:srcRect t="33504" r="-2" b="510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Slika 4" descr="Slika, ki vsebuje besede zaprt prostor, koča, strop, prizor&#10;&#10;Opis je samodejno ustvarjen">
            <a:extLst>
              <a:ext uri="{FF2B5EF4-FFF2-40B4-BE49-F238E27FC236}">
                <a16:creationId xmlns:a16="http://schemas.microsoft.com/office/drawing/2014/main" id="{89ECBC26-4221-4AA5-A744-06A3F1966F89}"/>
              </a:ext>
            </a:extLst>
          </p:cNvPr>
          <p:cNvPicPr>
            <a:picLocks noChangeAspect="1"/>
          </p:cNvPicPr>
          <p:nvPr/>
        </p:nvPicPr>
        <p:blipFill rotWithShape="1">
          <a:blip r:embed="rId3"/>
          <a:srcRect t="28105" r="-2" b="1050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Naslov 1">
            <a:extLst>
              <a:ext uri="{FF2B5EF4-FFF2-40B4-BE49-F238E27FC236}">
                <a16:creationId xmlns:a16="http://schemas.microsoft.com/office/drawing/2014/main" id="{6B20FA4B-9FFD-40BF-BA68-3055878D1907}"/>
              </a:ext>
            </a:extLst>
          </p:cNvPr>
          <p:cNvSpPr>
            <a:spLocks noGrp="1"/>
          </p:cNvSpPr>
          <p:nvPr>
            <p:ph type="title"/>
          </p:nvPr>
        </p:nvSpPr>
        <p:spPr>
          <a:xfrm>
            <a:off x="448056" y="859536"/>
            <a:ext cx="4832802" cy="1243584"/>
          </a:xfrm>
        </p:spPr>
        <p:txBody>
          <a:bodyPr>
            <a:normAutofit/>
          </a:bodyPr>
          <a:lstStyle/>
          <a:p>
            <a:r>
              <a:rPr lang="sl-SI" sz="3400" dirty="0"/>
              <a:t>Nekaj utrinkov iz naše galerije</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Označba mesta vsebine 2">
            <a:extLst>
              <a:ext uri="{FF2B5EF4-FFF2-40B4-BE49-F238E27FC236}">
                <a16:creationId xmlns:a16="http://schemas.microsoft.com/office/drawing/2014/main" id="{87918A97-F96A-442D-9AEB-BCF5D3332188}"/>
              </a:ext>
            </a:extLst>
          </p:cNvPr>
          <p:cNvSpPr>
            <a:spLocks noGrp="1"/>
          </p:cNvSpPr>
          <p:nvPr>
            <p:ph idx="1"/>
          </p:nvPr>
        </p:nvSpPr>
        <p:spPr>
          <a:xfrm>
            <a:off x="448056" y="2512611"/>
            <a:ext cx="4832803" cy="3664351"/>
          </a:xfrm>
        </p:spPr>
        <p:txBody>
          <a:bodyPr>
            <a:normAutofit/>
          </a:bodyPr>
          <a:lstStyle/>
          <a:p>
            <a:endParaRPr lang="sl-SI" sz="2000" dirty="0"/>
          </a:p>
        </p:txBody>
      </p:sp>
    </p:spTree>
    <p:extLst>
      <p:ext uri="{BB962C8B-B14F-4D97-AF65-F5344CB8AC3E}">
        <p14:creationId xmlns:p14="http://schemas.microsoft.com/office/powerpoint/2010/main" val="2980765332"/>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3d6499c-a84d-4d49-82a2-af88d75068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5DD6FF8994924A91046684A356AC54" ma:contentTypeVersion="15" ma:contentTypeDescription="Create a new document." ma:contentTypeScope="" ma:versionID="f3deeba0095815f10104a1851aeed220">
  <xsd:schema xmlns:xsd="http://www.w3.org/2001/XMLSchema" xmlns:xs="http://www.w3.org/2001/XMLSchema" xmlns:p="http://schemas.microsoft.com/office/2006/metadata/properties" xmlns:ns3="83d6499c-a84d-4d49-82a2-af88d7506870" xmlns:ns4="50233e6d-0d9e-4c89-84bc-aa7c2bb910fb" targetNamespace="http://schemas.microsoft.com/office/2006/metadata/properties" ma:root="true" ma:fieldsID="eadb7cd1cf973ff1f1e9713970e3f923" ns3:_="" ns4:_="">
    <xsd:import namespace="83d6499c-a84d-4d49-82a2-af88d7506870"/>
    <xsd:import namespace="50233e6d-0d9e-4c89-84bc-aa7c2bb910f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Details" minOccurs="0"/>
                <xsd:element ref="ns4:SharingHintHash" minOccurs="0"/>
                <xsd:element ref="ns4:SharedWithUser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d6499c-a84d-4d49-82a2-af88d75068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233e6d-0d9e-4c89-84bc-aa7c2bb910fb"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00F94-7EE0-4429-9DA1-078B5BFCD2BC}">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50233e6d-0d9e-4c89-84bc-aa7c2bb910fb"/>
    <ds:schemaRef ds:uri="83d6499c-a84d-4d49-82a2-af88d7506870"/>
    <ds:schemaRef ds:uri="http://www.w3.org/XML/1998/namespace"/>
    <ds:schemaRef ds:uri="http://purl.org/dc/dcmitype/"/>
  </ds:schemaRefs>
</ds:datastoreItem>
</file>

<file path=customXml/itemProps2.xml><?xml version="1.0" encoding="utf-8"?>
<ds:datastoreItem xmlns:ds="http://schemas.openxmlformats.org/officeDocument/2006/customXml" ds:itemID="{8DB10313-4B86-42FA-91CB-C2316138400A}">
  <ds:schemaRefs>
    <ds:schemaRef ds:uri="http://schemas.microsoft.com/sharepoint/v3/contenttype/forms"/>
  </ds:schemaRefs>
</ds:datastoreItem>
</file>

<file path=customXml/itemProps3.xml><?xml version="1.0" encoding="utf-8"?>
<ds:datastoreItem xmlns:ds="http://schemas.openxmlformats.org/officeDocument/2006/customXml" ds:itemID="{EF3E8E68-9832-4FC0-BA34-A0557C3B28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d6499c-a84d-4d49-82a2-af88d7506870"/>
    <ds:schemaRef ds:uri="50233e6d-0d9e-4c89-84bc-aa7c2bb910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TotalTime>
  <Words>555</Words>
  <Application>Microsoft Office PowerPoint</Application>
  <PresentationFormat>Širokozaslonsko</PresentationFormat>
  <Paragraphs>52</Paragraphs>
  <Slides>17</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17</vt:i4>
      </vt:variant>
    </vt:vector>
  </HeadingPairs>
  <TitlesOfParts>
    <vt:vector size="24" baseType="lpstr">
      <vt:lpstr>Arial</vt:lpstr>
      <vt:lpstr>Calibri</vt:lpstr>
      <vt:lpstr>Calibri Light</vt:lpstr>
      <vt:lpstr>Republika</vt:lpstr>
      <vt:lpstr>Republika-Bold</vt:lpstr>
      <vt:lpstr>Times New Roman</vt:lpstr>
      <vt:lpstr>Officeova tema</vt:lpstr>
      <vt:lpstr>   Trajnostna mobilnost v praksi  </vt:lpstr>
      <vt:lpstr>Trajnostna mobilnost</vt:lpstr>
      <vt:lpstr>Osrednji cilj in strateške usmeritve Vir: https://www.gov.si/assets/ministrstva/MzI/Dokumenti/TRAJNOSTNA-MOBILNOST-STMPP/Strategije-in-nacrti-v-zvezi-s-trajnostno-mobilnostjo/Strategija-razvoja-Slovenije-2030.pdf  </vt:lpstr>
      <vt:lpstr>In kaj to pomeni v praksi?</vt:lpstr>
      <vt:lpstr>nadaljevanje… </vt:lpstr>
      <vt:lpstr>In kako nam gre?</vt:lpstr>
      <vt:lpstr> Strategija za trajnostno in pametno mobilnost – usmerjanje evropskega prometa na pravo pot za prihodnost pravi:</vt:lpstr>
      <vt:lpstr>Trajnostna mobilnost na Gimnaziji Lava</vt:lpstr>
      <vt:lpstr>Nekaj utrinkov iz naše galerije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Najljubša za na konec:</vt:lpstr>
    </vt:vector>
  </TitlesOfParts>
  <Company>Zavod RS za šolstvo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Primož Krašna</dc:creator>
  <cp:lastModifiedBy>Križan Jerneja</cp:lastModifiedBy>
  <cp:revision>21</cp:revision>
  <dcterms:created xsi:type="dcterms:W3CDTF">2023-03-20T13:12:53Z</dcterms:created>
  <dcterms:modified xsi:type="dcterms:W3CDTF">2023-04-17T07:53:34Z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0x0101006D5DD6FF8994924A91046684A356AC54</vt:lpwstr>
  </property>
</Properties>
</file>