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16. 04. 2023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18BB1-737C-45CC-81D6-F078C46922AB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87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smtClean="0"/>
              <a:t>Kliknite, da uredite slog podnaslova matrice</a:t>
            </a:r>
            <a:endParaRPr lang="sl-SI" dirty="0"/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1L4GUA8a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Vb-uniqYd7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7727" y="1747702"/>
            <a:ext cx="8915399" cy="2262781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Trajnostna mobilnost v izobraževanju </a:t>
            </a:r>
            <a:r>
              <a:rPr lang="sl-SI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l-SI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b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77069" y="5001666"/>
            <a:ext cx="8915399" cy="1126283"/>
          </a:xfrm>
        </p:spPr>
        <p:txBody>
          <a:bodyPr/>
          <a:lstStyle/>
          <a:p>
            <a:r>
              <a:rPr lang="sl-SI" dirty="0" smtClean="0"/>
              <a:t>Matej Ogrin, Tatjana Resnik Planinc, Mojca Ilc Klun</a:t>
            </a:r>
          </a:p>
          <a:p>
            <a:r>
              <a:rPr lang="sl-SI" dirty="0" smtClean="0"/>
              <a:t>Oddelek za geografijo, FF UL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67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ATEJ_DOKUMENTI\Domač rač apr 2012\CIPRA\2017\DZ RS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81" y="1506514"/>
            <a:ext cx="829984" cy="8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grada vsebine 12"/>
          <p:cNvSpPr>
            <a:spLocks noGrp="1"/>
          </p:cNvSpPr>
          <p:nvPr>
            <p:ph idx="1"/>
          </p:nvPr>
        </p:nvSpPr>
        <p:spPr>
          <a:xfrm>
            <a:off x="1365108" y="343669"/>
            <a:ext cx="8764761" cy="5582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Koga nagovarjamo, ko učimo in komuniciramo TM?</a:t>
            </a:r>
          </a:p>
          <a:p>
            <a:pPr marL="0" indent="0">
              <a:buNone/>
            </a:pPr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Pristali </a:t>
            </a:r>
            <a:r>
              <a:rPr lang="sl-SI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smo v vrhu po dolžini AC/preb., </a:t>
            </a:r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l-SI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Povprečen Slovenec porabi </a:t>
            </a:r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14,2 </a:t>
            </a:r>
            <a:r>
              <a:rPr lang="sl-SI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svojega </a:t>
            </a:r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prihodka </a:t>
            </a:r>
            <a:r>
              <a:rPr lang="sl-SI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mobilnost; </a:t>
            </a:r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sl-SI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91 % kopnih poti opravimo z avtom;</a:t>
            </a:r>
          </a:p>
          <a:p>
            <a:pPr marL="0" indent="0">
              <a:buNone/>
            </a:pPr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Imamo slab do zelo slab JPP in mladim s slabo uporabniško izkušnjo ob prvi priliki vsilimo osebni avtomobil; </a:t>
            </a:r>
          </a:p>
          <a:p>
            <a:endParaRPr lang="sl-SI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jetniki JPP;</a:t>
            </a:r>
          </a:p>
          <a:p>
            <a:pPr marL="0" indent="0">
              <a:buNone/>
            </a:pPr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Marginalizacija JPP; </a:t>
            </a:r>
          </a:p>
          <a:p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l-SI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percepcija (</a:t>
            </a:r>
            <a:r>
              <a:rPr lang="sl-SI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</a:t>
            </a:r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)mnogih je, da manjka cest… </a:t>
            </a:r>
            <a:endParaRPr lang="sl-SI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l-SI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D:\MATEJ_DOKUMENTI\Domač rač apr 2012\CIPRA\2017\DZ RS\neimenova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09" y="422134"/>
            <a:ext cx="1268114" cy="9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ATEJ_DOKUMENTI\Domač rač apr 2012\CIPRA\2017\DZ RS\bronze-medal-135346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89" y="2460201"/>
            <a:ext cx="998169" cy="99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3" y="1886635"/>
            <a:ext cx="7705807" cy="4249615"/>
          </a:xfrm>
        </p:spPr>
      </p:pic>
      <p:sp>
        <p:nvSpPr>
          <p:cNvPr id="2" name="PoljeZBesedilom 1"/>
          <p:cNvSpPr txBox="1"/>
          <p:nvPr/>
        </p:nvSpPr>
        <p:spPr>
          <a:xfrm>
            <a:off x="2233246" y="905607"/>
            <a:ext cx="427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Kako smo sprejeli </a:t>
            </a:r>
            <a:r>
              <a:rPr lang="sl-SI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pandemijsko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zaporo JPP? 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8516" y="624110"/>
            <a:ext cx="11297477" cy="1280890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 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izobraževanju in komuniciranju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TM v Sloveniji, bodite pozorni na pogosto izrečene mite 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63" y="2432539"/>
            <a:ext cx="6717224" cy="3778250"/>
          </a:xfrm>
        </p:spPr>
      </p:pic>
    </p:spTree>
    <p:extLst>
      <p:ext uri="{BB962C8B-B14F-4D97-AF65-F5344CB8AC3E}">
        <p14:creationId xmlns:p14="http://schemas.microsoft.com/office/powerpoint/2010/main" val="297046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061674" y="1060938"/>
            <a:ext cx="8915400" cy="3777622"/>
          </a:xfrm>
        </p:spPr>
        <p:txBody>
          <a:bodyPr/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Mit št. 1: Slovenija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 strateško prometno 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lego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l-SI" dirty="0"/>
          </a:p>
        </p:txBody>
      </p:sp>
      <p:pic>
        <p:nvPicPr>
          <p:cNvPr id="7171" name="Picture 3" descr="G:\Murska Sobota\TEN-T-Corridors_European-Parliament_ttm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23" y="2312321"/>
            <a:ext cx="4037868" cy="33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Murska Sobota\International_E_Road_Network_g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08" y="2312322"/>
            <a:ext cx="4739768" cy="33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89212" y="1242996"/>
            <a:ext cx="8915400" cy="3777622"/>
          </a:xfrm>
        </p:spPr>
        <p:txBody>
          <a:bodyPr/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Mit št. 2: Razvijamo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samo tiste vrste prometa, ki 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prinašajo dobiček in razvoj.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(ne bom vlagal v JPP, saj so vlaki in avtobusi prazni)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42" name="Picture 2" descr="G:\Murska Sobota\pre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027176"/>
            <a:ext cx="2489324" cy="19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Murska Sobota\preno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67" y="3027176"/>
            <a:ext cx="3335041" cy="223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16650" y="1518139"/>
            <a:ext cx="8915400" cy="3777622"/>
          </a:xfrm>
        </p:spPr>
        <p:txBody>
          <a:bodyPr/>
          <a:lstStyle/>
          <a:p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 št. 3: V Sloveniji se zaradi razpršene poselitve JPP ne splača razvijati.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9" y="2316116"/>
            <a:ext cx="6074019" cy="41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11143" y="640444"/>
            <a:ext cx="8915400" cy="4845955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Mit. št. 4: Dobro razvit AC sistem potreben za blaginjo in razvoj Slovenije.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Za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umiritev prometa v mestih, v središčih gradimo parkirišča.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Za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rešitev kolapsa na avtocestah, gradimo nove pasove.</a:t>
            </a:r>
          </a:p>
          <a:p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can't solve problems by using the same kind of thinking we used when we created them. </a:t>
            </a:r>
            <a:endParaRPr lang="sl-S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Albert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Einstein</a:t>
            </a:r>
            <a:endParaRPr lang="sl-S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6: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Sistemske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rešitve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kratkem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času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7: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Tehnologija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prinaša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rešitv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nevarnost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“rebound effect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26604" y="542193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Izobraževanje TM na primeru praks je v Sloveniji že privedlo do številnih pozitivnih zgodb in tudi premikov v glavah nekaterih </a:t>
            </a:r>
            <a:r>
              <a:rPr lang="sl-SI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izobraževateljev</a:t>
            </a:r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tudi odločevalcev, a za korenit premik na državni ravni potrebujemo skupen pritisk na odločevalce, da k uvajanju TM pristopijo celostno in dolgoročno.</a:t>
            </a:r>
          </a:p>
          <a:p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l-S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Generacije, ki jih učimo, vidijo JPP kot skrajno možnost mobilnosti in ne kot potovalni način, ki je lahko hrbtenica dnevne mobilnosti in prehoda na TM; </a:t>
            </a:r>
          </a:p>
          <a:p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HVALA ZA POZORNOST!</a:t>
            </a:r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2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163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64083" y="666592"/>
            <a:ext cx="8915400" cy="3777622"/>
          </a:xfrm>
        </p:spPr>
        <p:txBody>
          <a:bodyPr/>
          <a:lstStyle/>
          <a:p>
            <a:r>
              <a:rPr lang="sl-SI" alt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Premikanje </a:t>
            </a:r>
            <a:r>
              <a:rPr lang="sl-SI" altLang="sl-SI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ni dobrina pač pa nuja </a:t>
            </a: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sl-SI" altLang="sl-SI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→ </a:t>
            </a: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romet 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 dobrina, pač pa nujna dejavnost za življenje. </a:t>
            </a:r>
          </a:p>
          <a:p>
            <a:pPr>
              <a:buNone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Potrebuje ga vsak človek, od </a:t>
            </a: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prazgodovine in še prej.</a:t>
            </a:r>
            <a:endParaRPr lang="sl-SI" alt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Primerjava s katero koli drugo družbeno dejavnostjo: zdravstvo, šolstvo, policija, vojska, …v vsem je promet vključen, in tudi </a:t>
            </a:r>
            <a:r>
              <a:rPr lang="sl-SI" alt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potreben.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76" y="4444214"/>
            <a:ext cx="41148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8635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6246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574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075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2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491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8981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7426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5374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51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15303" y="775974"/>
            <a:ext cx="8915400" cy="4498207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 spremenil svet v globalno vas, je osnova globalizacije;</a:t>
            </a: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Digitalizacija stremi k </a:t>
            </a:r>
            <a:r>
              <a:rPr lang="sl-SI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razprostorjenju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sodobne oblike prometa pa k povsem drugačnemu dojemanju prostora pri vsaki generaciji; </a:t>
            </a: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 zelo pomemben generator gospodarske rasti (neposredni in posredni učinki prometa), je osnova globalizaciji;</a:t>
            </a: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Zelo pomemben porabnik energije (v Sloveniji okoli 40 % porabe končne energije); </a:t>
            </a: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Rešuje in jemlje življenja;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94" y="3942616"/>
            <a:ext cx="4810490" cy="23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157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95090" y="632059"/>
            <a:ext cx="8915400" cy="3777622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Kdaj ste zadnjič potovali?</a:t>
            </a:r>
          </a:p>
          <a:p>
            <a:endParaRPr lang="sl-SI" dirty="0" smtClean="0"/>
          </a:p>
          <a:p>
            <a:r>
              <a:rPr lang="sl-SI" dirty="0" smtClean="0">
                <a:hlinkClick r:id="rId3"/>
              </a:rPr>
              <a:t>Kako izgleda </a:t>
            </a:r>
            <a:r>
              <a:rPr lang="sl-SI" dirty="0">
                <a:hlinkClick r:id="rId3"/>
              </a:rPr>
              <a:t>globalni letalski promet</a:t>
            </a:r>
            <a:r>
              <a:rPr lang="sl-SI" dirty="0" smtClean="0">
                <a:hlinkClick r:id="rId3"/>
              </a:rPr>
              <a:t>?</a:t>
            </a:r>
            <a:endParaRPr lang="sl-SI" dirty="0" smtClean="0"/>
          </a:p>
          <a:p>
            <a:endParaRPr lang="sl-SI" dirty="0"/>
          </a:p>
          <a:p>
            <a:r>
              <a:rPr lang="sl-SI" dirty="0">
                <a:hlinkClick r:id="rId4"/>
              </a:rPr>
              <a:t>Kako izgleda globalni morski promet?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67" y="3429000"/>
            <a:ext cx="4710164" cy="2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92497" y="788376"/>
            <a:ext cx="8915400" cy="3777622"/>
          </a:xfrm>
        </p:spPr>
        <p:txBody>
          <a:bodyPr/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Onesnažuje okolje;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Označba mesta vseb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08" y="1568221"/>
            <a:ext cx="6264696" cy="417646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575720" y="5827171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Izpusti TGP iz prometa v Sloveniji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135561" y="6356350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Vsemu navkljub je tudi promet izpuste TGP stabiliziral.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9795471" y="6541016"/>
            <a:ext cx="18309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/>
              <a:t>Vir: Kazalci okolja Slovenije</a:t>
            </a:r>
          </a:p>
        </p:txBody>
      </p:sp>
    </p:spTree>
    <p:extLst>
      <p:ext uri="{BB962C8B-B14F-4D97-AF65-F5344CB8AC3E}">
        <p14:creationId xmlns:p14="http://schemas.microsoft.com/office/powerpoint/2010/main" val="4629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1" y="1196753"/>
            <a:ext cx="6407943" cy="4271961"/>
          </a:xfrm>
        </p:spPr>
      </p:pic>
      <p:sp>
        <p:nvSpPr>
          <p:cNvPr id="5" name="Označba mesta številke diapoz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031EBA8-03D8-4C3C-BBCB-576B6DB65B22}" type="slidenum">
              <a:rPr lang="de-LI" smtClean="0"/>
              <a:t>6</a:t>
            </a:fld>
            <a:endParaRPr lang="de-LI"/>
          </a:p>
        </p:txBody>
      </p:sp>
      <p:sp>
        <p:nvSpPr>
          <p:cNvPr id="7" name="PoljeZBesedilom 6"/>
          <p:cNvSpPr txBox="1"/>
          <p:nvPr/>
        </p:nvSpPr>
        <p:spPr>
          <a:xfrm>
            <a:off x="2275401" y="5557731"/>
            <a:ext cx="841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Upoštevajoč cilje EU do 2050 mora promet svoje emisije zmanjšati za 99 %.</a:t>
            </a:r>
          </a:p>
        </p:txBody>
      </p:sp>
      <p:sp>
        <p:nvSpPr>
          <p:cNvPr id="3" name="Pravokotnik 2"/>
          <p:cNvSpPr/>
          <p:nvPr/>
        </p:nvSpPr>
        <p:spPr>
          <a:xfrm>
            <a:off x="9133320" y="6598365"/>
            <a:ext cx="18309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Vir: Kazalci okolja Slovenije</a:t>
            </a:r>
          </a:p>
        </p:txBody>
      </p:sp>
    </p:spTree>
    <p:extLst>
      <p:ext uri="{BB962C8B-B14F-4D97-AF65-F5344CB8AC3E}">
        <p14:creationId xmlns:p14="http://schemas.microsoft.com/office/powerpoint/2010/main" val="31429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6102"/>
            <a:ext cx="5877909" cy="3918605"/>
          </a:xfrm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773138" y="4520058"/>
            <a:ext cx="7344816" cy="4525963"/>
          </a:xfrm>
        </p:spPr>
        <p:txBody>
          <a:bodyPr>
            <a:normAutofit/>
          </a:bodyPr>
          <a:lstStyle/>
          <a:p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Stopnja motorizacije (osebnih </a:t>
            </a:r>
            <a:r>
              <a:rPr lang="sl-SI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voz./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1000 preb.)</a:t>
            </a:r>
          </a:p>
          <a:p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1990: 300</a:t>
            </a:r>
          </a:p>
          <a:p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2020: 555</a:t>
            </a:r>
          </a:p>
          <a:p>
            <a:r>
              <a:rPr lang="sl-SI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onesnaževala iz prometa kljub temu močno upadla.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031EBA8-03D8-4C3C-BBCB-576B6DB65B22}" type="slidenum">
              <a:rPr lang="de-LI" smtClean="0"/>
              <a:t>7</a:t>
            </a:fld>
            <a:endParaRPr lang="de-LI" dirty="0"/>
          </a:p>
        </p:txBody>
      </p:sp>
      <p:sp>
        <p:nvSpPr>
          <p:cNvPr id="3" name="Pravokotnik 2"/>
          <p:cNvSpPr/>
          <p:nvPr/>
        </p:nvSpPr>
        <p:spPr>
          <a:xfrm>
            <a:off x="10068650" y="6536819"/>
            <a:ext cx="18309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Vir: Kazalci okolja Slovenije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373643" y="3954707"/>
            <a:ext cx="574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Izpusti onesnaževal zraka iz prometa v Sloveniji 1990 - 2020</a:t>
            </a:r>
          </a:p>
        </p:txBody>
      </p:sp>
    </p:spTree>
    <p:extLst>
      <p:ext uri="{BB962C8B-B14F-4D97-AF65-F5344CB8AC3E}">
        <p14:creationId xmlns:p14="http://schemas.microsoft.com/office/powerpoint/2010/main" val="1108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118"/>
            <a:ext cx="5567872" cy="3711914"/>
          </a:xfrm>
        </p:spPr>
      </p:pic>
      <p:sp>
        <p:nvSpPr>
          <p:cNvPr id="5" name="Označba mesta številke diapoz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031EBA8-03D8-4C3C-BBCB-576B6DB65B22}" type="slidenum">
              <a:rPr lang="de-LI" smtClean="0"/>
              <a:t>8</a:t>
            </a:fld>
            <a:endParaRPr lang="de-LI"/>
          </a:p>
        </p:txBody>
      </p:sp>
      <p:sp>
        <p:nvSpPr>
          <p:cNvPr id="7" name="PoljeZBesedilom 6"/>
          <p:cNvSpPr txBox="1"/>
          <p:nvPr/>
        </p:nvSpPr>
        <p:spPr>
          <a:xfrm>
            <a:off x="685800" y="3904708"/>
            <a:ext cx="499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Izpusti TGP iz energetskih 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virov 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Sloveniji 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69" y="3573016"/>
            <a:ext cx="4966374" cy="3310916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7003522" y="3065622"/>
            <a:ext cx="450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Deleži virov TGP v Sloveniji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9083912" y="6637712"/>
            <a:ext cx="18309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Vir: Kazalci okolja Slovenije</a:t>
            </a:r>
          </a:p>
        </p:txBody>
      </p:sp>
    </p:spTree>
    <p:extLst>
      <p:ext uri="{BB962C8B-B14F-4D97-AF65-F5344CB8AC3E}">
        <p14:creationId xmlns:p14="http://schemas.microsoft.com/office/powerpoint/2010/main" val="19112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39" y="-129818"/>
            <a:ext cx="5399831" cy="3599887"/>
          </a:xfrm>
        </p:spPr>
      </p:pic>
      <p:sp>
        <p:nvSpPr>
          <p:cNvPr id="5" name="Označba mesta številke diapozitiva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031EBA8-03D8-4C3C-BBCB-576B6DB65B22}" type="slidenum">
              <a:rPr lang="de-LI" smtClean="0"/>
              <a:t>9</a:t>
            </a:fld>
            <a:endParaRPr lang="de-L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470069"/>
            <a:ext cx="5328592" cy="355239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824205" y="0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Biokapaciteta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ekološki odtis v Sloveniji 1992 - 2018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771986" y="3415221"/>
            <a:ext cx="805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Sestava ekološkega odtisa glede na rabo tal 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oziroma 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vrsto odtisa</a:t>
            </a:r>
          </a:p>
        </p:txBody>
      </p:sp>
      <p:sp>
        <p:nvSpPr>
          <p:cNvPr id="9" name="Pravokotnik 8"/>
          <p:cNvSpPr/>
          <p:nvPr/>
        </p:nvSpPr>
        <p:spPr>
          <a:xfrm>
            <a:off x="7877908" y="115683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Ekološki odtis Slovenije je leta 2018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 znašal 5,37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gha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 na prebivalca,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biokapaciteta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 (obnovljiva sposobnost narave) pa 2,20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gha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.</a:t>
            </a:r>
          </a:p>
          <a:p>
            <a:endParaRPr lang="sl-SI" dirty="0">
              <a:solidFill>
                <a:srgbClr val="333333"/>
              </a:solidFill>
              <a:latin typeface="Open Sans"/>
            </a:endParaRPr>
          </a:p>
          <a:p>
            <a:endParaRPr lang="sl-SI" dirty="0" smtClean="0">
              <a:solidFill>
                <a:srgbClr val="333333"/>
              </a:solidFill>
              <a:latin typeface="Open Sans"/>
            </a:endParaRPr>
          </a:p>
          <a:p>
            <a:endParaRPr lang="sl-SI" dirty="0" smtClean="0">
              <a:solidFill>
                <a:srgbClr val="333333"/>
              </a:solidFill>
              <a:latin typeface="Open Sans"/>
            </a:endParaRPr>
          </a:p>
          <a:p>
            <a:endParaRPr lang="sl-SI" dirty="0">
              <a:solidFill>
                <a:srgbClr val="333333"/>
              </a:solidFill>
              <a:latin typeface="Open Sans"/>
            </a:endParaRPr>
          </a:p>
          <a:p>
            <a:endParaRPr lang="sl-SI" dirty="0" smtClean="0">
              <a:solidFill>
                <a:srgbClr val="333333"/>
              </a:solidFill>
              <a:latin typeface="Open Sans"/>
            </a:endParaRPr>
          </a:p>
          <a:p>
            <a:endParaRPr lang="sl-SI" dirty="0">
              <a:solidFill>
                <a:srgbClr val="333333"/>
              </a:solidFill>
              <a:latin typeface="Open Sans"/>
            </a:endParaRPr>
          </a:p>
          <a:p>
            <a:r>
              <a:rPr lang="sl-SI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Za takšen življenjski slog bi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 potrebovali 3,39 planeta, da bi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 svetovno prebivalstvo živelo</a:t>
            </a:r>
          </a:p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 znotraj planetarnih obnovitvenih zmožnosti.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9062770" y="6611780"/>
            <a:ext cx="18309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Vir: Kazalci okolja Slovenije</a:t>
            </a:r>
          </a:p>
        </p:txBody>
      </p:sp>
    </p:spTree>
    <p:extLst>
      <p:ext uri="{BB962C8B-B14F-4D97-AF65-F5344CB8AC3E}">
        <p14:creationId xmlns:p14="http://schemas.microsoft.com/office/powerpoint/2010/main" val="39194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200F94-7EE0-4429-9DA1-078B5BFCD2BC}">
  <ds:schemaRefs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3d6499c-a84d-4d49-82a2-af88d7506870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650</Words>
  <Application>Microsoft Office PowerPoint</Application>
  <PresentationFormat>Širokozaslonsko</PresentationFormat>
  <Paragraphs>101</Paragraphs>
  <Slides>30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Officeova tema</vt:lpstr>
      <vt:lpstr>Trajnostna mobilnost v izobraževanju 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Pri izobraževanju in komuniciranju TM v Sloveniji, bodite pozorni na pogosto izrečene mite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Uporabnik</cp:lastModifiedBy>
  <cp:revision>21</cp:revision>
  <dcterms:created xsi:type="dcterms:W3CDTF">2023-03-20T13:12:53Z</dcterms:created>
  <dcterms:modified xsi:type="dcterms:W3CDTF">2023-04-16T20:17:43Z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