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75" r:id="rId6"/>
    <p:sldId id="305" r:id="rId7"/>
    <p:sldId id="303" r:id="rId8"/>
    <p:sldId id="302" r:id="rId9"/>
    <p:sldId id="304" r:id="rId10"/>
    <p:sldId id="259" r:id="rId11"/>
    <p:sldId id="261" r:id="rId12"/>
    <p:sldId id="306" r:id="rId13"/>
    <p:sldId id="262" r:id="rId14"/>
    <p:sldId id="281" r:id="rId15"/>
    <p:sldId id="307" r:id="rId16"/>
    <p:sldId id="273" r:id="rId17"/>
    <p:sldId id="308" r:id="rId18"/>
    <p:sldId id="310" r:id="rId19"/>
    <p:sldId id="277" r:id="rId20"/>
    <p:sldId id="282" r:id="rId21"/>
    <p:sldId id="283" r:id="rId22"/>
    <p:sldId id="292" r:id="rId23"/>
    <p:sldId id="293" r:id="rId24"/>
    <p:sldId id="294" r:id="rId25"/>
    <p:sldId id="267" r:id="rId26"/>
    <p:sldId id="268" r:id="rId27"/>
    <p:sldId id="270" r:id="rId28"/>
    <p:sldId id="301" r:id="rId29"/>
    <p:sldId id="297" r:id="rId30"/>
    <p:sldId id="271" r:id="rId31"/>
    <p:sldId id="309" r:id="rId32"/>
    <p:sldId id="272" r:id="rId33"/>
    <p:sldId id="276" r:id="rId3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3C946-78CF-4D7C-BBF5-A1C8CC2A0A46}"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sl-SI"/>
        </a:p>
      </dgm:t>
    </dgm:pt>
    <dgm:pt modelId="{F2A1A1DD-C357-4DBF-9444-3EFBE3F5BC33}">
      <dgm:prSet phldrT="[besedilo]" custT="1"/>
      <dgm:spPr/>
      <dgm:t>
        <a:bodyPr/>
        <a:lstStyle/>
        <a:p>
          <a:r>
            <a:rPr lang="sl-SI" sz="1100" dirty="0">
              <a:latin typeface="Arial Narrow" panose="020B0606020202030204" pitchFamily="34" charset="0"/>
            </a:rPr>
            <a:t>1. Izberemo problem sodobne družbe: PREVOZ V ŠOLO. </a:t>
          </a:r>
          <a:endParaRPr lang="sl-SI" sz="1100" b="1" dirty="0">
            <a:latin typeface="Arial Narrow" panose="020B0606020202030204" pitchFamily="34" charset="0"/>
          </a:endParaRPr>
        </a:p>
      </dgm:t>
    </dgm:pt>
    <dgm:pt modelId="{1D969380-7679-4E4D-AF5C-F19EF32B4CBC}" type="parTrans" cxnId="{FFEFD0C9-91F9-4843-B3F3-8E97246EBB4B}">
      <dgm:prSet/>
      <dgm:spPr/>
      <dgm:t>
        <a:bodyPr/>
        <a:lstStyle/>
        <a:p>
          <a:endParaRPr lang="sl-SI" sz="1100">
            <a:latin typeface="Arial Narrow" panose="020B0606020202030204" pitchFamily="34" charset="0"/>
          </a:endParaRPr>
        </a:p>
      </dgm:t>
    </dgm:pt>
    <dgm:pt modelId="{1D34DEFE-DCE6-49DE-9BFC-59D19D7AE155}" type="sibTrans" cxnId="{FFEFD0C9-91F9-4843-B3F3-8E97246EBB4B}">
      <dgm:prSet custT="1"/>
      <dgm:spPr/>
      <dgm:t>
        <a:bodyPr/>
        <a:lstStyle/>
        <a:p>
          <a:endParaRPr lang="sl-SI" sz="1100">
            <a:latin typeface="Arial Narrow" panose="020B0606020202030204" pitchFamily="34" charset="0"/>
          </a:endParaRPr>
        </a:p>
      </dgm:t>
    </dgm:pt>
    <dgm:pt modelId="{0E595EBA-CED2-439B-95A5-696D169235A1}">
      <dgm:prSet phldrT="[besedilo]" custT="1"/>
      <dgm:spPr/>
      <dgm:t>
        <a:bodyPr/>
        <a:lstStyle/>
        <a:p>
          <a:r>
            <a:rPr lang="sl-SI" sz="1100" dirty="0">
              <a:latin typeface="Arial Narrow" panose="020B0606020202030204" pitchFamily="34" charset="0"/>
            </a:rPr>
            <a:t>2. Iščemo rešitve:</a:t>
          </a:r>
        </a:p>
        <a:p>
          <a:r>
            <a:rPr lang="sl-SI" sz="1100" dirty="0">
              <a:latin typeface="Arial Narrow" panose="020B0606020202030204" pitchFamily="34" charset="0"/>
            </a:rPr>
            <a:t>Kaj lahko </a:t>
          </a:r>
          <a:r>
            <a:rPr lang="sl-SI" sz="1100" dirty="0" smtClean="0">
              <a:latin typeface="Arial Narrow" panose="020B0606020202030204" pitchFamily="34" charset="0"/>
            </a:rPr>
            <a:t>naredimo? </a:t>
          </a:r>
          <a:endParaRPr lang="sl-SI" sz="1100" dirty="0">
            <a:latin typeface="Arial Narrow" panose="020B0606020202030204" pitchFamily="34" charset="0"/>
          </a:endParaRPr>
        </a:p>
      </dgm:t>
    </dgm:pt>
    <dgm:pt modelId="{5876D9F8-39E7-4665-B8AA-E5AB3339B487}" type="parTrans" cxnId="{B16235A1-153B-4E97-9718-B6801875AC89}">
      <dgm:prSet/>
      <dgm:spPr/>
      <dgm:t>
        <a:bodyPr/>
        <a:lstStyle/>
        <a:p>
          <a:endParaRPr lang="sl-SI" sz="1100">
            <a:latin typeface="Arial Narrow" panose="020B0606020202030204" pitchFamily="34" charset="0"/>
          </a:endParaRPr>
        </a:p>
      </dgm:t>
    </dgm:pt>
    <dgm:pt modelId="{F6E0B649-3D6A-436C-A109-B61E2F0B56A8}" type="sibTrans" cxnId="{B16235A1-153B-4E97-9718-B6801875AC89}">
      <dgm:prSet custT="1"/>
      <dgm:spPr/>
      <dgm:t>
        <a:bodyPr/>
        <a:lstStyle/>
        <a:p>
          <a:endParaRPr lang="sl-SI" sz="1100">
            <a:latin typeface="Arial Narrow" panose="020B0606020202030204" pitchFamily="34" charset="0"/>
          </a:endParaRPr>
        </a:p>
      </dgm:t>
    </dgm:pt>
    <dgm:pt modelId="{632D837D-3AA4-4F69-BF3E-2EF7C6566D8B}">
      <dgm:prSet phldrT="[besedilo]" custT="1"/>
      <dgm:spPr/>
      <dgm:t>
        <a:bodyPr/>
        <a:lstStyle/>
        <a:p>
          <a:r>
            <a:rPr lang="sl-SI" sz="1100" dirty="0">
              <a:latin typeface="Arial Narrow" panose="020B0606020202030204" pitchFamily="34" charset="0"/>
            </a:rPr>
            <a:t>3. Preizkušamo rešitve. raziskujemo. </a:t>
          </a:r>
        </a:p>
      </dgm:t>
    </dgm:pt>
    <dgm:pt modelId="{6D164194-88DC-4956-A96F-EF49B49076E7}" type="parTrans" cxnId="{A49DF0B7-E86E-43D8-AC3F-680E4FBF08EF}">
      <dgm:prSet/>
      <dgm:spPr/>
      <dgm:t>
        <a:bodyPr/>
        <a:lstStyle/>
        <a:p>
          <a:endParaRPr lang="sl-SI" sz="1100">
            <a:latin typeface="Arial Narrow" panose="020B0606020202030204" pitchFamily="34" charset="0"/>
          </a:endParaRPr>
        </a:p>
      </dgm:t>
    </dgm:pt>
    <dgm:pt modelId="{762357E6-FADE-4D73-8CE1-CCBEC09CD6A4}" type="sibTrans" cxnId="{A49DF0B7-E86E-43D8-AC3F-680E4FBF08EF}">
      <dgm:prSet custT="1"/>
      <dgm:spPr/>
      <dgm:t>
        <a:bodyPr/>
        <a:lstStyle/>
        <a:p>
          <a:endParaRPr lang="sl-SI" sz="1100">
            <a:latin typeface="Arial Narrow" panose="020B0606020202030204" pitchFamily="34" charset="0"/>
          </a:endParaRPr>
        </a:p>
      </dgm:t>
    </dgm:pt>
    <dgm:pt modelId="{9A2D40E3-803D-4267-82DF-644B33FF03A0}">
      <dgm:prSet phldrT="[besedilo]" custT="1"/>
      <dgm:spPr/>
      <dgm:t>
        <a:bodyPr/>
        <a:lstStyle/>
        <a:p>
          <a:r>
            <a:rPr lang="sl-SI" sz="1100">
              <a:latin typeface="Arial Narrow" panose="020B0606020202030204" pitchFamily="34" charset="0"/>
            </a:rPr>
            <a:t>3. Vrednotimo rešitve. Sklepamo. </a:t>
          </a:r>
        </a:p>
      </dgm:t>
    </dgm:pt>
    <dgm:pt modelId="{70C53FB6-46CE-4131-8C29-133805414F9D}" type="parTrans" cxnId="{B9294D6A-D911-4A94-A679-7AD9E6F25909}">
      <dgm:prSet/>
      <dgm:spPr/>
      <dgm:t>
        <a:bodyPr/>
        <a:lstStyle/>
        <a:p>
          <a:endParaRPr lang="sl-SI" sz="1100">
            <a:latin typeface="Arial Narrow" panose="020B0606020202030204" pitchFamily="34" charset="0"/>
          </a:endParaRPr>
        </a:p>
      </dgm:t>
    </dgm:pt>
    <dgm:pt modelId="{0994A867-B08B-4FDA-BA0A-2E878C7E431B}" type="sibTrans" cxnId="{B9294D6A-D911-4A94-A679-7AD9E6F25909}">
      <dgm:prSet custT="1"/>
      <dgm:spPr/>
      <dgm:t>
        <a:bodyPr/>
        <a:lstStyle/>
        <a:p>
          <a:endParaRPr lang="sl-SI" sz="1100">
            <a:latin typeface="Arial Narrow" panose="020B0606020202030204" pitchFamily="34" charset="0"/>
          </a:endParaRPr>
        </a:p>
      </dgm:t>
    </dgm:pt>
    <dgm:pt modelId="{8686F715-6A3C-4A4C-8205-B171BA7ABC3C}">
      <dgm:prSet phldrT="[besedilo]" custT="1"/>
      <dgm:spPr/>
      <dgm:t>
        <a:bodyPr/>
        <a:lstStyle/>
        <a:p>
          <a:r>
            <a:rPr lang="sl-SI" sz="1100">
              <a:latin typeface="Arial Narrow" panose="020B0606020202030204" pitchFamily="34" charset="0"/>
            </a:rPr>
            <a:t>4. Razpravljamo o rešitveh. Diskutiramo. </a:t>
          </a:r>
        </a:p>
      </dgm:t>
    </dgm:pt>
    <dgm:pt modelId="{01009997-3348-4859-A9FB-28F105690176}" type="parTrans" cxnId="{599EF096-79BB-4CBE-B10D-39B4946EE192}">
      <dgm:prSet/>
      <dgm:spPr/>
      <dgm:t>
        <a:bodyPr/>
        <a:lstStyle/>
        <a:p>
          <a:endParaRPr lang="sl-SI" sz="1100">
            <a:latin typeface="Arial Narrow" panose="020B0606020202030204" pitchFamily="34" charset="0"/>
          </a:endParaRPr>
        </a:p>
      </dgm:t>
    </dgm:pt>
    <dgm:pt modelId="{E620AFB1-0674-40CC-B440-91D6413489B6}" type="sibTrans" cxnId="{599EF096-79BB-4CBE-B10D-39B4946EE192}">
      <dgm:prSet custT="1"/>
      <dgm:spPr/>
      <dgm:t>
        <a:bodyPr/>
        <a:lstStyle/>
        <a:p>
          <a:endParaRPr lang="sl-SI" sz="1100">
            <a:latin typeface="Arial Narrow" panose="020B0606020202030204" pitchFamily="34" charset="0"/>
          </a:endParaRPr>
        </a:p>
      </dgm:t>
    </dgm:pt>
    <dgm:pt modelId="{ACE4A7CC-071E-4867-BEBC-C4CB33E677AA}" type="pres">
      <dgm:prSet presAssocID="{8913C946-78CF-4D7C-BBF5-A1C8CC2A0A46}" presName="cycle" presStyleCnt="0">
        <dgm:presLayoutVars>
          <dgm:dir/>
          <dgm:resizeHandles val="exact"/>
        </dgm:presLayoutVars>
      </dgm:prSet>
      <dgm:spPr/>
      <dgm:t>
        <a:bodyPr/>
        <a:lstStyle/>
        <a:p>
          <a:endParaRPr lang="sl-SI"/>
        </a:p>
      </dgm:t>
    </dgm:pt>
    <dgm:pt modelId="{99F06A74-403C-48EE-A8C3-FC3D02872FFB}" type="pres">
      <dgm:prSet presAssocID="{F2A1A1DD-C357-4DBF-9444-3EFBE3F5BC33}" presName="node" presStyleLbl="node1" presStyleIdx="0" presStyleCnt="5" custScaleX="158261" custScaleY="131836">
        <dgm:presLayoutVars>
          <dgm:bulletEnabled val="1"/>
        </dgm:presLayoutVars>
      </dgm:prSet>
      <dgm:spPr/>
      <dgm:t>
        <a:bodyPr/>
        <a:lstStyle/>
        <a:p>
          <a:endParaRPr lang="sl-SI"/>
        </a:p>
      </dgm:t>
    </dgm:pt>
    <dgm:pt modelId="{7AA87A22-3133-4D1F-911D-F828514A387C}" type="pres">
      <dgm:prSet presAssocID="{1D34DEFE-DCE6-49DE-9BFC-59D19D7AE155}" presName="sibTrans" presStyleLbl="sibTrans2D1" presStyleIdx="0" presStyleCnt="5"/>
      <dgm:spPr/>
      <dgm:t>
        <a:bodyPr/>
        <a:lstStyle/>
        <a:p>
          <a:endParaRPr lang="sl-SI"/>
        </a:p>
      </dgm:t>
    </dgm:pt>
    <dgm:pt modelId="{2E6BD95C-EAA2-4AA8-B8AF-AACA2F286C08}" type="pres">
      <dgm:prSet presAssocID="{1D34DEFE-DCE6-49DE-9BFC-59D19D7AE155}" presName="connectorText" presStyleLbl="sibTrans2D1" presStyleIdx="0" presStyleCnt="5"/>
      <dgm:spPr/>
      <dgm:t>
        <a:bodyPr/>
        <a:lstStyle/>
        <a:p>
          <a:endParaRPr lang="sl-SI"/>
        </a:p>
      </dgm:t>
    </dgm:pt>
    <dgm:pt modelId="{5A3D380B-5F13-4AC7-AE43-FD390CE4C40D}" type="pres">
      <dgm:prSet presAssocID="{0E595EBA-CED2-439B-95A5-696D169235A1}" presName="node" presStyleLbl="node1" presStyleIdx="1" presStyleCnt="5" custScaleX="166023">
        <dgm:presLayoutVars>
          <dgm:bulletEnabled val="1"/>
        </dgm:presLayoutVars>
      </dgm:prSet>
      <dgm:spPr/>
      <dgm:t>
        <a:bodyPr/>
        <a:lstStyle/>
        <a:p>
          <a:endParaRPr lang="sl-SI"/>
        </a:p>
      </dgm:t>
    </dgm:pt>
    <dgm:pt modelId="{C1FDF7C4-4E0E-4089-A178-E282DBE637CD}" type="pres">
      <dgm:prSet presAssocID="{F6E0B649-3D6A-436C-A109-B61E2F0B56A8}" presName="sibTrans" presStyleLbl="sibTrans2D1" presStyleIdx="1" presStyleCnt="5"/>
      <dgm:spPr/>
      <dgm:t>
        <a:bodyPr/>
        <a:lstStyle/>
        <a:p>
          <a:endParaRPr lang="sl-SI"/>
        </a:p>
      </dgm:t>
    </dgm:pt>
    <dgm:pt modelId="{58CADD21-C910-43D4-B625-BD128B82385B}" type="pres">
      <dgm:prSet presAssocID="{F6E0B649-3D6A-436C-A109-B61E2F0B56A8}" presName="connectorText" presStyleLbl="sibTrans2D1" presStyleIdx="1" presStyleCnt="5"/>
      <dgm:spPr/>
      <dgm:t>
        <a:bodyPr/>
        <a:lstStyle/>
        <a:p>
          <a:endParaRPr lang="sl-SI"/>
        </a:p>
      </dgm:t>
    </dgm:pt>
    <dgm:pt modelId="{BE5AAE06-4A02-4CBD-8BBD-A66AD577DA01}" type="pres">
      <dgm:prSet presAssocID="{632D837D-3AA4-4F69-BF3E-2EF7C6566D8B}" presName="node" presStyleLbl="node1" presStyleIdx="2" presStyleCnt="5" custScaleX="180258" custRadScaleRad="118842" custRadScaleInc="-30705">
        <dgm:presLayoutVars>
          <dgm:bulletEnabled val="1"/>
        </dgm:presLayoutVars>
      </dgm:prSet>
      <dgm:spPr/>
      <dgm:t>
        <a:bodyPr/>
        <a:lstStyle/>
        <a:p>
          <a:endParaRPr lang="sl-SI"/>
        </a:p>
      </dgm:t>
    </dgm:pt>
    <dgm:pt modelId="{94A6DEB6-E082-4E59-BE35-1753012613F0}" type="pres">
      <dgm:prSet presAssocID="{762357E6-FADE-4D73-8CE1-CCBEC09CD6A4}" presName="sibTrans" presStyleLbl="sibTrans2D1" presStyleIdx="2" presStyleCnt="5"/>
      <dgm:spPr/>
      <dgm:t>
        <a:bodyPr/>
        <a:lstStyle/>
        <a:p>
          <a:endParaRPr lang="sl-SI"/>
        </a:p>
      </dgm:t>
    </dgm:pt>
    <dgm:pt modelId="{B42EC0B8-4A46-456C-887C-DF10E0F7924F}" type="pres">
      <dgm:prSet presAssocID="{762357E6-FADE-4D73-8CE1-CCBEC09CD6A4}" presName="connectorText" presStyleLbl="sibTrans2D1" presStyleIdx="2" presStyleCnt="5"/>
      <dgm:spPr/>
      <dgm:t>
        <a:bodyPr/>
        <a:lstStyle/>
        <a:p>
          <a:endParaRPr lang="sl-SI"/>
        </a:p>
      </dgm:t>
    </dgm:pt>
    <dgm:pt modelId="{3E1AF30C-496A-497A-BA77-A59B26CBFFD8}" type="pres">
      <dgm:prSet presAssocID="{9A2D40E3-803D-4267-82DF-644B33FF03A0}" presName="node" presStyleLbl="node1" presStyleIdx="3" presStyleCnt="5" custScaleX="171742" custRadScaleRad="112212" custRadScaleInc="16956">
        <dgm:presLayoutVars>
          <dgm:bulletEnabled val="1"/>
        </dgm:presLayoutVars>
      </dgm:prSet>
      <dgm:spPr/>
      <dgm:t>
        <a:bodyPr/>
        <a:lstStyle/>
        <a:p>
          <a:endParaRPr lang="sl-SI"/>
        </a:p>
      </dgm:t>
    </dgm:pt>
    <dgm:pt modelId="{4E4554A4-5764-4E34-B040-80CCD633140D}" type="pres">
      <dgm:prSet presAssocID="{0994A867-B08B-4FDA-BA0A-2E878C7E431B}" presName="sibTrans" presStyleLbl="sibTrans2D1" presStyleIdx="3" presStyleCnt="5"/>
      <dgm:spPr/>
      <dgm:t>
        <a:bodyPr/>
        <a:lstStyle/>
        <a:p>
          <a:endParaRPr lang="sl-SI"/>
        </a:p>
      </dgm:t>
    </dgm:pt>
    <dgm:pt modelId="{7EEB74EF-E40D-4942-8442-52F827DC3A31}" type="pres">
      <dgm:prSet presAssocID="{0994A867-B08B-4FDA-BA0A-2E878C7E431B}" presName="connectorText" presStyleLbl="sibTrans2D1" presStyleIdx="3" presStyleCnt="5"/>
      <dgm:spPr/>
      <dgm:t>
        <a:bodyPr/>
        <a:lstStyle/>
        <a:p>
          <a:endParaRPr lang="sl-SI"/>
        </a:p>
      </dgm:t>
    </dgm:pt>
    <dgm:pt modelId="{24B519EF-88AC-48EF-95A1-EDD3E67DBFE9}" type="pres">
      <dgm:prSet presAssocID="{8686F715-6A3C-4A4C-8205-B171BA7ABC3C}" presName="node" presStyleLbl="node1" presStyleIdx="4" presStyleCnt="5" custScaleX="159508" custScaleY="108643">
        <dgm:presLayoutVars>
          <dgm:bulletEnabled val="1"/>
        </dgm:presLayoutVars>
      </dgm:prSet>
      <dgm:spPr/>
      <dgm:t>
        <a:bodyPr/>
        <a:lstStyle/>
        <a:p>
          <a:endParaRPr lang="sl-SI"/>
        </a:p>
      </dgm:t>
    </dgm:pt>
    <dgm:pt modelId="{146EB01C-3C0A-4092-BB84-38847D7113A4}" type="pres">
      <dgm:prSet presAssocID="{E620AFB1-0674-40CC-B440-91D6413489B6}" presName="sibTrans" presStyleLbl="sibTrans2D1" presStyleIdx="4" presStyleCnt="5"/>
      <dgm:spPr/>
      <dgm:t>
        <a:bodyPr/>
        <a:lstStyle/>
        <a:p>
          <a:endParaRPr lang="sl-SI"/>
        </a:p>
      </dgm:t>
    </dgm:pt>
    <dgm:pt modelId="{E4764EBE-E61B-46A7-8167-F6918A318DC0}" type="pres">
      <dgm:prSet presAssocID="{E620AFB1-0674-40CC-B440-91D6413489B6}" presName="connectorText" presStyleLbl="sibTrans2D1" presStyleIdx="4" presStyleCnt="5"/>
      <dgm:spPr/>
      <dgm:t>
        <a:bodyPr/>
        <a:lstStyle/>
        <a:p>
          <a:endParaRPr lang="sl-SI"/>
        </a:p>
      </dgm:t>
    </dgm:pt>
  </dgm:ptLst>
  <dgm:cxnLst>
    <dgm:cxn modelId="{63FF7A27-E1CF-4262-BC2C-5404ABB0671B}" type="presOf" srcId="{E620AFB1-0674-40CC-B440-91D6413489B6}" destId="{146EB01C-3C0A-4092-BB84-38847D7113A4}" srcOrd="0" destOrd="0" presId="urn:microsoft.com/office/officeart/2005/8/layout/cycle2"/>
    <dgm:cxn modelId="{FA1CFB1F-38CC-42B0-9551-7EE160C10FBE}" type="presOf" srcId="{0994A867-B08B-4FDA-BA0A-2E878C7E431B}" destId="{4E4554A4-5764-4E34-B040-80CCD633140D}" srcOrd="0" destOrd="0" presId="urn:microsoft.com/office/officeart/2005/8/layout/cycle2"/>
    <dgm:cxn modelId="{7A1B2404-0873-436A-85D8-37AA22DCEE72}" type="presOf" srcId="{1D34DEFE-DCE6-49DE-9BFC-59D19D7AE155}" destId="{7AA87A22-3133-4D1F-911D-F828514A387C}" srcOrd="0" destOrd="0" presId="urn:microsoft.com/office/officeart/2005/8/layout/cycle2"/>
    <dgm:cxn modelId="{B16235A1-153B-4E97-9718-B6801875AC89}" srcId="{8913C946-78CF-4D7C-BBF5-A1C8CC2A0A46}" destId="{0E595EBA-CED2-439B-95A5-696D169235A1}" srcOrd="1" destOrd="0" parTransId="{5876D9F8-39E7-4665-B8AA-E5AB3339B487}" sibTransId="{F6E0B649-3D6A-436C-A109-B61E2F0B56A8}"/>
    <dgm:cxn modelId="{D86C1455-3093-4ECE-9D47-7E2592917A53}" type="presOf" srcId="{F6E0B649-3D6A-436C-A109-B61E2F0B56A8}" destId="{58CADD21-C910-43D4-B625-BD128B82385B}" srcOrd="1" destOrd="0" presId="urn:microsoft.com/office/officeart/2005/8/layout/cycle2"/>
    <dgm:cxn modelId="{17CDC668-6665-4FC4-B0A0-D3B888D0E1F0}" type="presOf" srcId="{0E595EBA-CED2-439B-95A5-696D169235A1}" destId="{5A3D380B-5F13-4AC7-AE43-FD390CE4C40D}" srcOrd="0" destOrd="0" presId="urn:microsoft.com/office/officeart/2005/8/layout/cycle2"/>
    <dgm:cxn modelId="{FFEFD0C9-91F9-4843-B3F3-8E97246EBB4B}" srcId="{8913C946-78CF-4D7C-BBF5-A1C8CC2A0A46}" destId="{F2A1A1DD-C357-4DBF-9444-3EFBE3F5BC33}" srcOrd="0" destOrd="0" parTransId="{1D969380-7679-4E4D-AF5C-F19EF32B4CBC}" sibTransId="{1D34DEFE-DCE6-49DE-9BFC-59D19D7AE155}"/>
    <dgm:cxn modelId="{56FE26F0-4528-4589-9661-9B8F841BE50D}" type="presOf" srcId="{9A2D40E3-803D-4267-82DF-644B33FF03A0}" destId="{3E1AF30C-496A-497A-BA77-A59B26CBFFD8}" srcOrd="0" destOrd="0" presId="urn:microsoft.com/office/officeart/2005/8/layout/cycle2"/>
    <dgm:cxn modelId="{599EF096-79BB-4CBE-B10D-39B4946EE192}" srcId="{8913C946-78CF-4D7C-BBF5-A1C8CC2A0A46}" destId="{8686F715-6A3C-4A4C-8205-B171BA7ABC3C}" srcOrd="4" destOrd="0" parTransId="{01009997-3348-4859-A9FB-28F105690176}" sibTransId="{E620AFB1-0674-40CC-B440-91D6413489B6}"/>
    <dgm:cxn modelId="{92D60D94-68B7-49C8-BD34-2D42EC701820}" type="presOf" srcId="{E620AFB1-0674-40CC-B440-91D6413489B6}" destId="{E4764EBE-E61B-46A7-8167-F6918A318DC0}" srcOrd="1" destOrd="0" presId="urn:microsoft.com/office/officeart/2005/8/layout/cycle2"/>
    <dgm:cxn modelId="{DDA2634E-8CCE-48C9-AF5F-AE83CB924CCA}" type="presOf" srcId="{632D837D-3AA4-4F69-BF3E-2EF7C6566D8B}" destId="{BE5AAE06-4A02-4CBD-8BBD-A66AD577DA01}" srcOrd="0" destOrd="0" presId="urn:microsoft.com/office/officeart/2005/8/layout/cycle2"/>
    <dgm:cxn modelId="{C72FDC77-089B-41E6-8891-3E39D02A351D}" type="presOf" srcId="{8913C946-78CF-4D7C-BBF5-A1C8CC2A0A46}" destId="{ACE4A7CC-071E-4867-BEBC-C4CB33E677AA}" srcOrd="0" destOrd="0" presId="urn:microsoft.com/office/officeart/2005/8/layout/cycle2"/>
    <dgm:cxn modelId="{A791C23D-EEF7-4C11-90B4-7F99E8CD65FF}" type="presOf" srcId="{762357E6-FADE-4D73-8CE1-CCBEC09CD6A4}" destId="{B42EC0B8-4A46-456C-887C-DF10E0F7924F}" srcOrd="1" destOrd="0" presId="urn:microsoft.com/office/officeart/2005/8/layout/cycle2"/>
    <dgm:cxn modelId="{7EE3EA5B-B043-455B-BF54-909F6B2A0216}" type="presOf" srcId="{762357E6-FADE-4D73-8CE1-CCBEC09CD6A4}" destId="{94A6DEB6-E082-4E59-BE35-1753012613F0}" srcOrd="0" destOrd="0" presId="urn:microsoft.com/office/officeart/2005/8/layout/cycle2"/>
    <dgm:cxn modelId="{E154E045-F795-4F70-80D3-48C05DEC76EF}" type="presOf" srcId="{0994A867-B08B-4FDA-BA0A-2E878C7E431B}" destId="{7EEB74EF-E40D-4942-8442-52F827DC3A31}" srcOrd="1" destOrd="0" presId="urn:microsoft.com/office/officeart/2005/8/layout/cycle2"/>
    <dgm:cxn modelId="{A49DF0B7-E86E-43D8-AC3F-680E4FBF08EF}" srcId="{8913C946-78CF-4D7C-BBF5-A1C8CC2A0A46}" destId="{632D837D-3AA4-4F69-BF3E-2EF7C6566D8B}" srcOrd="2" destOrd="0" parTransId="{6D164194-88DC-4956-A96F-EF49B49076E7}" sibTransId="{762357E6-FADE-4D73-8CE1-CCBEC09CD6A4}"/>
    <dgm:cxn modelId="{8CC41799-708B-4D90-B582-1481A2F0593A}" type="presOf" srcId="{F2A1A1DD-C357-4DBF-9444-3EFBE3F5BC33}" destId="{99F06A74-403C-48EE-A8C3-FC3D02872FFB}" srcOrd="0" destOrd="0" presId="urn:microsoft.com/office/officeart/2005/8/layout/cycle2"/>
    <dgm:cxn modelId="{35D3E083-06A3-4C21-AD9A-5F2228931959}" type="presOf" srcId="{1D34DEFE-DCE6-49DE-9BFC-59D19D7AE155}" destId="{2E6BD95C-EAA2-4AA8-B8AF-AACA2F286C08}" srcOrd="1" destOrd="0" presId="urn:microsoft.com/office/officeart/2005/8/layout/cycle2"/>
    <dgm:cxn modelId="{76790C6E-4443-4F2B-A344-352982CE5B1F}" type="presOf" srcId="{8686F715-6A3C-4A4C-8205-B171BA7ABC3C}" destId="{24B519EF-88AC-48EF-95A1-EDD3E67DBFE9}" srcOrd="0" destOrd="0" presId="urn:microsoft.com/office/officeart/2005/8/layout/cycle2"/>
    <dgm:cxn modelId="{34607900-8002-4E73-AC60-DF3A55DBD285}" type="presOf" srcId="{F6E0B649-3D6A-436C-A109-B61E2F0B56A8}" destId="{C1FDF7C4-4E0E-4089-A178-E282DBE637CD}" srcOrd="0" destOrd="0" presId="urn:microsoft.com/office/officeart/2005/8/layout/cycle2"/>
    <dgm:cxn modelId="{B9294D6A-D911-4A94-A679-7AD9E6F25909}" srcId="{8913C946-78CF-4D7C-BBF5-A1C8CC2A0A46}" destId="{9A2D40E3-803D-4267-82DF-644B33FF03A0}" srcOrd="3" destOrd="0" parTransId="{70C53FB6-46CE-4131-8C29-133805414F9D}" sibTransId="{0994A867-B08B-4FDA-BA0A-2E878C7E431B}"/>
    <dgm:cxn modelId="{B33C3733-41A4-4BD5-83A7-DEFEDC3C0B2D}" type="presParOf" srcId="{ACE4A7CC-071E-4867-BEBC-C4CB33E677AA}" destId="{99F06A74-403C-48EE-A8C3-FC3D02872FFB}" srcOrd="0" destOrd="0" presId="urn:microsoft.com/office/officeart/2005/8/layout/cycle2"/>
    <dgm:cxn modelId="{29469573-9978-4462-9002-D6349B9688D7}" type="presParOf" srcId="{ACE4A7CC-071E-4867-BEBC-C4CB33E677AA}" destId="{7AA87A22-3133-4D1F-911D-F828514A387C}" srcOrd="1" destOrd="0" presId="urn:microsoft.com/office/officeart/2005/8/layout/cycle2"/>
    <dgm:cxn modelId="{B1054477-B0F1-4373-837F-11C4ED895C25}" type="presParOf" srcId="{7AA87A22-3133-4D1F-911D-F828514A387C}" destId="{2E6BD95C-EAA2-4AA8-B8AF-AACA2F286C08}" srcOrd="0" destOrd="0" presId="urn:microsoft.com/office/officeart/2005/8/layout/cycle2"/>
    <dgm:cxn modelId="{3AA224E4-A273-49FE-B934-1BF55EA2239E}" type="presParOf" srcId="{ACE4A7CC-071E-4867-BEBC-C4CB33E677AA}" destId="{5A3D380B-5F13-4AC7-AE43-FD390CE4C40D}" srcOrd="2" destOrd="0" presId="urn:microsoft.com/office/officeart/2005/8/layout/cycle2"/>
    <dgm:cxn modelId="{DC3F44E9-BD88-487F-9996-07381E91327D}" type="presParOf" srcId="{ACE4A7CC-071E-4867-BEBC-C4CB33E677AA}" destId="{C1FDF7C4-4E0E-4089-A178-E282DBE637CD}" srcOrd="3" destOrd="0" presId="urn:microsoft.com/office/officeart/2005/8/layout/cycle2"/>
    <dgm:cxn modelId="{017B75A5-B00D-42A3-ADEA-A686F71E226D}" type="presParOf" srcId="{C1FDF7C4-4E0E-4089-A178-E282DBE637CD}" destId="{58CADD21-C910-43D4-B625-BD128B82385B}" srcOrd="0" destOrd="0" presId="urn:microsoft.com/office/officeart/2005/8/layout/cycle2"/>
    <dgm:cxn modelId="{6F6BAD2A-5409-435A-BA1F-51ACFF0EB3CC}" type="presParOf" srcId="{ACE4A7CC-071E-4867-BEBC-C4CB33E677AA}" destId="{BE5AAE06-4A02-4CBD-8BBD-A66AD577DA01}" srcOrd="4" destOrd="0" presId="urn:microsoft.com/office/officeart/2005/8/layout/cycle2"/>
    <dgm:cxn modelId="{AF28B867-3791-4C75-B7C2-6D9884730A39}" type="presParOf" srcId="{ACE4A7CC-071E-4867-BEBC-C4CB33E677AA}" destId="{94A6DEB6-E082-4E59-BE35-1753012613F0}" srcOrd="5" destOrd="0" presId="urn:microsoft.com/office/officeart/2005/8/layout/cycle2"/>
    <dgm:cxn modelId="{4F000150-700A-46F5-92D2-F468BB5F7D5B}" type="presParOf" srcId="{94A6DEB6-E082-4E59-BE35-1753012613F0}" destId="{B42EC0B8-4A46-456C-887C-DF10E0F7924F}" srcOrd="0" destOrd="0" presId="urn:microsoft.com/office/officeart/2005/8/layout/cycle2"/>
    <dgm:cxn modelId="{BA6250E2-4489-47D0-A9A4-566066646E5E}" type="presParOf" srcId="{ACE4A7CC-071E-4867-BEBC-C4CB33E677AA}" destId="{3E1AF30C-496A-497A-BA77-A59B26CBFFD8}" srcOrd="6" destOrd="0" presId="urn:microsoft.com/office/officeart/2005/8/layout/cycle2"/>
    <dgm:cxn modelId="{97C21CEB-6826-4CE8-90F3-0F5679DA1D75}" type="presParOf" srcId="{ACE4A7CC-071E-4867-BEBC-C4CB33E677AA}" destId="{4E4554A4-5764-4E34-B040-80CCD633140D}" srcOrd="7" destOrd="0" presId="urn:microsoft.com/office/officeart/2005/8/layout/cycle2"/>
    <dgm:cxn modelId="{9D128559-3239-4876-B8A2-B72F68FB8B8B}" type="presParOf" srcId="{4E4554A4-5764-4E34-B040-80CCD633140D}" destId="{7EEB74EF-E40D-4942-8442-52F827DC3A31}" srcOrd="0" destOrd="0" presId="urn:microsoft.com/office/officeart/2005/8/layout/cycle2"/>
    <dgm:cxn modelId="{3D84A5CE-37C8-4416-8EE7-4DCCD7AEDB03}" type="presParOf" srcId="{ACE4A7CC-071E-4867-BEBC-C4CB33E677AA}" destId="{24B519EF-88AC-48EF-95A1-EDD3E67DBFE9}" srcOrd="8" destOrd="0" presId="urn:microsoft.com/office/officeart/2005/8/layout/cycle2"/>
    <dgm:cxn modelId="{23FE1CB4-12B0-4449-A935-EC88CB7FF979}" type="presParOf" srcId="{ACE4A7CC-071E-4867-BEBC-C4CB33E677AA}" destId="{146EB01C-3C0A-4092-BB84-38847D7113A4}" srcOrd="9" destOrd="0" presId="urn:microsoft.com/office/officeart/2005/8/layout/cycle2"/>
    <dgm:cxn modelId="{79982346-658E-4197-8659-C77A1ED13D41}" type="presParOf" srcId="{146EB01C-3C0A-4092-BB84-38847D7113A4}" destId="{E4764EBE-E61B-46A7-8167-F6918A318DC0}"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06A74-403C-48EE-A8C3-FC3D02872FFB}">
      <dsp:nvSpPr>
        <dsp:cNvPr id="0" name=""/>
        <dsp:cNvSpPr/>
      </dsp:nvSpPr>
      <dsp:spPr>
        <a:xfrm>
          <a:off x="1051604" y="-89320"/>
          <a:ext cx="1793402" cy="149395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l-SI" sz="1100" kern="1200" dirty="0">
              <a:latin typeface="Arial Narrow" panose="020B0606020202030204" pitchFamily="34" charset="0"/>
            </a:rPr>
            <a:t>1. Izberemo problem sodobne družbe: PREVOZ V ŠOLO. </a:t>
          </a:r>
          <a:endParaRPr lang="sl-SI" sz="1100" b="1" kern="1200" dirty="0">
            <a:latin typeface="Arial Narrow" panose="020B0606020202030204" pitchFamily="34" charset="0"/>
          </a:endParaRPr>
        </a:p>
      </dsp:txBody>
      <dsp:txXfrm>
        <a:off x="1314242" y="129465"/>
        <a:ext cx="1268126" cy="1056386"/>
      </dsp:txXfrm>
    </dsp:sp>
    <dsp:sp modelId="{7AA87A22-3133-4D1F-911D-F828514A387C}">
      <dsp:nvSpPr>
        <dsp:cNvPr id="0" name=""/>
        <dsp:cNvSpPr/>
      </dsp:nvSpPr>
      <dsp:spPr>
        <a:xfrm rot="2160000">
          <a:off x="2639879" y="992757"/>
          <a:ext cx="65703" cy="3824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l-SI" sz="1100" kern="1200">
            <a:latin typeface="Arial Narrow" panose="020B0606020202030204" pitchFamily="34" charset="0"/>
          </a:endParaRPr>
        </a:p>
      </dsp:txBody>
      <dsp:txXfrm>
        <a:off x="2641761" y="1063454"/>
        <a:ext cx="45992" cy="229472"/>
      </dsp:txXfrm>
    </dsp:sp>
    <dsp:sp modelId="{5A3D380B-5F13-4AC7-AE43-FD390CE4C40D}">
      <dsp:nvSpPr>
        <dsp:cNvPr id="0" name=""/>
        <dsp:cNvSpPr/>
      </dsp:nvSpPr>
      <dsp:spPr>
        <a:xfrm>
          <a:off x="2384069" y="1091106"/>
          <a:ext cx="1881361" cy="113319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l-SI" sz="1100" kern="1200" dirty="0">
              <a:latin typeface="Arial Narrow" panose="020B0606020202030204" pitchFamily="34" charset="0"/>
            </a:rPr>
            <a:t>2. Iščemo rešitve:</a:t>
          </a:r>
        </a:p>
        <a:p>
          <a:pPr lvl="0" algn="ctr" defTabSz="488950">
            <a:lnSpc>
              <a:spcPct val="90000"/>
            </a:lnSpc>
            <a:spcBef>
              <a:spcPct val="0"/>
            </a:spcBef>
            <a:spcAft>
              <a:spcPct val="35000"/>
            </a:spcAft>
          </a:pPr>
          <a:r>
            <a:rPr lang="sl-SI" sz="1100" kern="1200" dirty="0">
              <a:latin typeface="Arial Narrow" panose="020B0606020202030204" pitchFamily="34" charset="0"/>
            </a:rPr>
            <a:t>Kaj lahko </a:t>
          </a:r>
          <a:r>
            <a:rPr lang="sl-SI" sz="1100" kern="1200" dirty="0" smtClean="0">
              <a:latin typeface="Arial Narrow" panose="020B0606020202030204" pitchFamily="34" charset="0"/>
            </a:rPr>
            <a:t>naredimo? </a:t>
          </a:r>
          <a:endParaRPr lang="sl-SI" sz="1100" kern="1200" dirty="0">
            <a:latin typeface="Arial Narrow" panose="020B0606020202030204" pitchFamily="34" charset="0"/>
          </a:endParaRPr>
        </a:p>
      </dsp:txBody>
      <dsp:txXfrm>
        <a:off x="2659588" y="1257058"/>
        <a:ext cx="1330323" cy="801289"/>
      </dsp:txXfrm>
    </dsp:sp>
    <dsp:sp modelId="{C1FDF7C4-4E0E-4089-A178-E282DBE637CD}">
      <dsp:nvSpPr>
        <dsp:cNvPr id="0" name=""/>
        <dsp:cNvSpPr/>
      </dsp:nvSpPr>
      <dsp:spPr>
        <a:xfrm rot="6258220">
          <a:off x="2984559" y="2267583"/>
          <a:ext cx="271871" cy="3824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l-SI" sz="1100" kern="1200">
            <a:latin typeface="Arial Narrow" panose="020B0606020202030204" pitchFamily="34" charset="0"/>
          </a:endParaRPr>
        </a:p>
      </dsp:txBody>
      <dsp:txXfrm rot="10800000">
        <a:off x="3035415" y="2304557"/>
        <a:ext cx="190310" cy="229472"/>
      </dsp:txXfrm>
    </dsp:sp>
    <dsp:sp modelId="{BE5AAE06-4A02-4CBD-8BBD-A66AD577DA01}">
      <dsp:nvSpPr>
        <dsp:cNvPr id="0" name=""/>
        <dsp:cNvSpPr/>
      </dsp:nvSpPr>
      <dsp:spPr>
        <a:xfrm>
          <a:off x="1890853" y="2709213"/>
          <a:ext cx="2042671" cy="113319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l-SI" sz="1100" kern="1200" dirty="0">
              <a:latin typeface="Arial Narrow" panose="020B0606020202030204" pitchFamily="34" charset="0"/>
            </a:rPr>
            <a:t>3. Preizkušamo rešitve. raziskujemo. </a:t>
          </a:r>
        </a:p>
      </dsp:txBody>
      <dsp:txXfrm>
        <a:off x="2189995" y="2875165"/>
        <a:ext cx="1444387" cy="801289"/>
      </dsp:txXfrm>
    </dsp:sp>
    <dsp:sp modelId="{94A6DEB6-E082-4E59-BE35-1753012613F0}">
      <dsp:nvSpPr>
        <dsp:cNvPr id="0" name=""/>
        <dsp:cNvSpPr/>
      </dsp:nvSpPr>
      <dsp:spPr>
        <a:xfrm>
          <a:off x="1903022" y="3084583"/>
          <a:ext cx="29317" cy="3824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l-SI" sz="1100" kern="1200">
            <a:latin typeface="Arial Narrow" panose="020B0606020202030204" pitchFamily="34" charset="0"/>
          </a:endParaRPr>
        </a:p>
      </dsp:txBody>
      <dsp:txXfrm>
        <a:off x="1903022" y="3161073"/>
        <a:ext cx="20522" cy="229472"/>
      </dsp:txXfrm>
    </dsp:sp>
    <dsp:sp modelId="{3E1AF30C-496A-497A-BA77-A59B26CBFFD8}">
      <dsp:nvSpPr>
        <dsp:cNvPr id="0" name=""/>
        <dsp:cNvSpPr/>
      </dsp:nvSpPr>
      <dsp:spPr>
        <a:xfrm>
          <a:off x="0" y="2709213"/>
          <a:ext cx="1946168" cy="113319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l-SI" sz="1100" kern="1200">
              <a:latin typeface="Arial Narrow" panose="020B0606020202030204" pitchFamily="34" charset="0"/>
            </a:rPr>
            <a:t>3. Vrednotimo rešitve. Sklepamo. </a:t>
          </a:r>
        </a:p>
      </dsp:txBody>
      <dsp:txXfrm>
        <a:off x="285010" y="2875165"/>
        <a:ext cx="1376148" cy="801289"/>
      </dsp:txXfrm>
    </dsp:sp>
    <dsp:sp modelId="{4E4554A4-5764-4E34-B040-80CCD633140D}">
      <dsp:nvSpPr>
        <dsp:cNvPr id="0" name=""/>
        <dsp:cNvSpPr/>
      </dsp:nvSpPr>
      <dsp:spPr>
        <a:xfrm rot="15364435">
          <a:off x="656916" y="2305380"/>
          <a:ext cx="245915" cy="3824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l-SI" sz="1100" kern="1200">
            <a:latin typeface="Arial Narrow" panose="020B0606020202030204" pitchFamily="34" charset="0"/>
          </a:endParaRPr>
        </a:p>
      </dsp:txBody>
      <dsp:txXfrm rot="10800000">
        <a:off x="702681" y="2417673"/>
        <a:ext cx="172141" cy="229472"/>
      </dsp:txXfrm>
    </dsp:sp>
    <dsp:sp modelId="{24B519EF-88AC-48EF-95A1-EDD3E67DBFE9}">
      <dsp:nvSpPr>
        <dsp:cNvPr id="0" name=""/>
        <dsp:cNvSpPr/>
      </dsp:nvSpPr>
      <dsp:spPr>
        <a:xfrm>
          <a:off x="-331905" y="1042135"/>
          <a:ext cx="1807533" cy="123113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l-SI" sz="1100" kern="1200">
              <a:latin typeface="Arial Narrow" panose="020B0606020202030204" pitchFamily="34" charset="0"/>
            </a:rPr>
            <a:t>4. Razpravljamo o rešitveh. Diskutiramo. </a:t>
          </a:r>
        </a:p>
      </dsp:txBody>
      <dsp:txXfrm>
        <a:off x="-67198" y="1222431"/>
        <a:ext cx="1278119" cy="870543"/>
      </dsp:txXfrm>
    </dsp:sp>
    <dsp:sp modelId="{146EB01C-3C0A-4092-BB84-38847D7113A4}">
      <dsp:nvSpPr>
        <dsp:cNvPr id="0" name=""/>
        <dsp:cNvSpPr/>
      </dsp:nvSpPr>
      <dsp:spPr>
        <a:xfrm rot="19440000">
          <a:off x="1202971" y="988303"/>
          <a:ext cx="54077" cy="3824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l-SI" sz="1100" kern="1200">
            <a:latin typeface="Arial Narrow" panose="020B0606020202030204" pitchFamily="34" charset="0"/>
          </a:endParaRPr>
        </a:p>
      </dsp:txBody>
      <dsp:txXfrm>
        <a:off x="1204520" y="1069561"/>
        <a:ext cx="37854" cy="2294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24. 04. 2023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l-SI" altLang="sl-SI" smtClean="0"/>
              <a:t>Trajnostna mobilnost pomeni zagotavljanje </a:t>
            </a:r>
            <a:r>
              <a:rPr lang="sl-SI" altLang="sl-SI" b="1" smtClean="0"/>
              <a:t>učinkovite in enakopravne mobilnosti </a:t>
            </a:r>
            <a:r>
              <a:rPr lang="sl-SI" altLang="sl-SI" smtClean="0"/>
              <a:t>za vse. Za to so seveda potrebni ukrepi prometne politike in celosten pristop k urejanju te politike, nujne pa so tudi  spodbude za spreminjanje vedenjskih vzorcev in tu ima šola izjemno pomembno mesto in pomemben vpliv.</a:t>
            </a:r>
          </a:p>
        </p:txBody>
      </p:sp>
      <p:sp>
        <p:nvSpPr>
          <p:cNvPr id="16388"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07FBA3-E5F3-4029-B0E6-3B579A5F1BEE}" type="slidenum">
              <a:rPr lang="sl-SI" altLang="sl-SI" smtClean="0"/>
              <a:pPr/>
              <a:t>2</a:t>
            </a:fld>
            <a:endParaRPr lang="sl-SI" altLang="sl-SI" smtClean="0"/>
          </a:p>
        </p:txBody>
      </p:sp>
    </p:spTree>
    <p:extLst>
      <p:ext uri="{BB962C8B-B14F-4D97-AF65-F5344CB8AC3E}">
        <p14:creationId xmlns:p14="http://schemas.microsoft.com/office/powerpoint/2010/main" val="209078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18</a:t>
            </a:fld>
            <a:endParaRPr lang="sl-SI" altLang="sl-SI"/>
          </a:p>
        </p:txBody>
      </p:sp>
    </p:spTree>
    <p:extLst>
      <p:ext uri="{BB962C8B-B14F-4D97-AF65-F5344CB8AC3E}">
        <p14:creationId xmlns:p14="http://schemas.microsoft.com/office/powerpoint/2010/main" val="347830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Namen in osnovne usmeritve Urbana oprema in arhitekturno oblikovanje prometnih površin se praviloma uporabita takrat, ko vozniki ne upoštevajo načel in pravil cestnega prometa, ali ne ravnajo v skladu z njimi, hitrost vozil in način vožnje pa nista prilagojena prometno-tehničnim lastnostim ceste, obcestnemu prostoru in prisotnosti ranljivih udeležencev v prometu.</a:t>
            </a:r>
          </a:p>
          <a:p>
            <a:r>
              <a:rPr lang="sl-SI" dirty="0" smtClean="0"/>
              <a:t>Pobudo</a:t>
            </a:r>
            <a:r>
              <a:rPr lang="sl-SI" baseline="0" dirty="0" smtClean="0"/>
              <a:t>, da šola bodisi na občino, bodisi na DRSI.</a:t>
            </a:r>
          </a:p>
          <a:p>
            <a:r>
              <a:rPr lang="sl-SI" baseline="0" dirty="0" smtClean="0"/>
              <a:t>Smernice je pripravil DRSI: https://www.gov.si/assets/organi-v-sestavi/DRSI/Dokumenti-DRSI/Navodila-gradiva/Solska-pot-Smernice/Solska-pot-smernice.pdf</a:t>
            </a:r>
          </a:p>
          <a:p>
            <a:endParaRPr lang="sl-SI"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19</a:t>
            </a:fld>
            <a:endParaRPr lang="sl-SI" altLang="sl-SI"/>
          </a:p>
        </p:txBody>
      </p:sp>
    </p:spTree>
    <p:extLst>
      <p:ext uri="{BB962C8B-B14F-4D97-AF65-F5344CB8AC3E}">
        <p14:creationId xmlns:p14="http://schemas.microsoft.com/office/powerpoint/2010/main" val="358098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smtClean="0"/>
              <a:t>Kidical</a:t>
            </a:r>
            <a:r>
              <a:rPr lang="sl-SI" dirty="0" smtClean="0"/>
              <a:t> </a:t>
            </a:r>
            <a:r>
              <a:rPr lang="sl-SI" dirty="0" err="1" smtClean="0"/>
              <a:t>mass</a:t>
            </a:r>
            <a:r>
              <a:rPr lang="sl-SI" dirty="0" smtClean="0"/>
              <a:t> je kampanja ki spodbuja kolesarjenje v šolo na način </a:t>
            </a:r>
            <a:r>
              <a:rPr lang="sl-SI" dirty="0" err="1" smtClean="0"/>
              <a:t>Bicivlaka</a:t>
            </a:r>
            <a:r>
              <a:rPr lang="sl-SI" dirty="0" smtClean="0"/>
              <a:t>; </a:t>
            </a:r>
            <a:r>
              <a:rPr lang="sl-SI" dirty="0" err="1" smtClean="0"/>
              <a:t>Streets</a:t>
            </a:r>
            <a:r>
              <a:rPr lang="sl-SI" dirty="0" smtClean="0"/>
              <a:t> </a:t>
            </a:r>
            <a:r>
              <a:rPr lang="sl-SI" dirty="0" err="1" smtClean="0"/>
              <a:t>for</a:t>
            </a:r>
            <a:r>
              <a:rPr lang="sl-SI" dirty="0" smtClean="0"/>
              <a:t> </a:t>
            </a:r>
            <a:r>
              <a:rPr lang="sl-SI" dirty="0" err="1" smtClean="0"/>
              <a:t>kids</a:t>
            </a:r>
            <a:r>
              <a:rPr lang="sl-SI" dirty="0" smtClean="0"/>
              <a:t> je kampanja ki se odvije 2x letno v maju in oktobru in opozarja na varne šolske poti. Kampanja</a:t>
            </a:r>
            <a:r>
              <a:rPr lang="sl-SI" baseline="0" dirty="0" smtClean="0"/>
              <a:t> Šolska ulica je preizkus urejanja varnih dostopov do šol, 1x letno je objavljen razpis za OŠ na www.sptm,si, izvajalec </a:t>
            </a:r>
            <a:r>
              <a:rPr lang="sl-SI" baseline="0" dirty="0" err="1" smtClean="0"/>
              <a:t>Ipop</a:t>
            </a:r>
            <a:r>
              <a:rPr lang="sl-SI" baseline="0" dirty="0" smtClean="0"/>
              <a:t>, v okviru projekta se pa v mesecu septembru na določene ure v dnevu in dneve zapisa glavne prometne dovodne poti do šole in zagotavlja varnejši prihod otrok v šolo.</a:t>
            </a:r>
            <a:endParaRPr lang="sl-SI"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20</a:t>
            </a:fld>
            <a:endParaRPr lang="sl-SI" altLang="sl-SI"/>
          </a:p>
        </p:txBody>
      </p:sp>
    </p:spTree>
    <p:extLst>
      <p:ext uri="{BB962C8B-B14F-4D97-AF65-F5344CB8AC3E}">
        <p14:creationId xmlns:p14="http://schemas.microsoft.com/office/powerpoint/2010/main" val="76285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Priložnost za VIZ pa predstavljajo tudi različni športni klubi – v primeru zagotavljanja osnovnih pogojev za uspešno </a:t>
            </a:r>
            <a:r>
              <a:rPr lang="sl-SI" dirty="0" err="1" smtClean="0"/>
              <a:t>opolnomočenje</a:t>
            </a:r>
            <a:r>
              <a:rPr lang="sl-SI" dirty="0" smtClean="0"/>
              <a:t> otrok na kolesu, pa so posebno pomembni kolesarski klubi</a:t>
            </a:r>
          </a:p>
          <a:p>
            <a:r>
              <a:rPr lang="sl-SI" dirty="0" err="1" smtClean="0"/>
              <a:t>Opolnomočenje</a:t>
            </a:r>
            <a:r>
              <a:rPr lang="sl-SI" dirty="0" smtClean="0"/>
              <a:t> otrok za vožnjo kolesa  - poznavanje CPP in nekaj ur vožnje v prometu ni dovolj. </a:t>
            </a:r>
            <a:r>
              <a:rPr lang="sl-SI" u="sng" dirty="0" smtClean="0"/>
              <a:t>Pomembno je obvladovanje kolesa. Dobrodošle bi bile tudi dodatne ure za</a:t>
            </a:r>
            <a:r>
              <a:rPr lang="sl-SI" u="sng" baseline="0" dirty="0" smtClean="0"/>
              <a:t> praktično izvajanje kolesarskih tečajev pred opravljanjem kolesarskega izpita.</a:t>
            </a:r>
            <a:endParaRPr lang="sl-SI" u="sng"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21</a:t>
            </a:fld>
            <a:endParaRPr lang="sl-SI" altLang="sl-SI"/>
          </a:p>
        </p:txBody>
      </p:sp>
    </p:spTree>
    <p:extLst>
      <p:ext uri="{BB962C8B-B14F-4D97-AF65-F5344CB8AC3E}">
        <p14:creationId xmlns:p14="http://schemas.microsoft.com/office/powerpoint/2010/main" val="404945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smtClean="0"/>
              <a:t>Strategija je dokument razvojnega načrtovanja in ureja izvajanje trajnostne mobilnosti v vzgojno-izobraževalnih zavodih v Republiki Sloveniji (vrtci, osnovne in srednje šole; v nadaljnjem besedilu: VIZ). Je podlaga za nadaljnje dejavnosti Ministrstva za izobraževanje, znanost in šport (v nadaljnjem besedilu: MIZŠ) in Zavoda Republike Slovenije za šolstvo (v nadaljnjem besedilu: ZRSŠ).</a:t>
            </a:r>
          </a:p>
          <a:p>
            <a:r>
              <a:rPr lang="sl-SI" altLang="sl-SI" smtClean="0"/>
              <a:t>Namen strategije je spodbujati in usmerjati vodstvene in strokovne delavce VIZ k razvijanju in krepitvi znanj in veščin ter ozaveščanju o pomenu trajnostne mobilnosti ter približati otrokom širši okvir trajnostne mobilnosti, ki vključuje prvine gibanja, zdravega načina življenja, okolja, ekologije in družbe (spoštovanje, strpnost), ter z razvojem socialnih in gibalnih kompetenc pripomoči k večji ozaveščenosti na področju trajnostne mobilnosti.</a:t>
            </a:r>
          </a:p>
          <a:p>
            <a:r>
              <a:rPr lang="sl-SI" altLang="sl-SI" smtClean="0"/>
              <a:t>Izraz otrok je nadpomenka za otroka v vrtcu, učenca v osnovni šoli in dijaka v srednji šoli.</a:t>
            </a:r>
          </a:p>
          <a:p>
            <a:endParaRPr lang="sl-SI" altLang="sl-SI" smtClean="0"/>
          </a:p>
        </p:txBody>
      </p:sp>
      <p:sp>
        <p:nvSpPr>
          <p:cNvPr id="9220"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E033E2-6825-43FE-A286-49B6E7DA5A69}" type="slidenum">
              <a:rPr lang="sl-SI" altLang="sl-SI" smtClean="0"/>
              <a:pPr/>
              <a:t>3</a:t>
            </a:fld>
            <a:endParaRPr lang="sl-SI" altLang="sl-SI" smtClean="0"/>
          </a:p>
        </p:txBody>
      </p:sp>
    </p:spTree>
    <p:extLst>
      <p:ext uri="{BB962C8B-B14F-4D97-AF65-F5344CB8AC3E}">
        <p14:creationId xmlns:p14="http://schemas.microsoft.com/office/powerpoint/2010/main" val="29857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4</a:t>
            </a:fld>
            <a:endParaRPr lang="sl-SI" altLang="sl-SI"/>
          </a:p>
        </p:txBody>
      </p:sp>
    </p:spTree>
    <p:extLst>
      <p:ext uri="{BB962C8B-B14F-4D97-AF65-F5344CB8AC3E}">
        <p14:creationId xmlns:p14="http://schemas.microsoft.com/office/powerpoint/2010/main" val="39290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5</a:t>
            </a:fld>
            <a:endParaRPr lang="sl-SI" altLang="sl-SI"/>
          </a:p>
        </p:txBody>
      </p:sp>
    </p:spTree>
    <p:extLst>
      <p:ext uri="{BB962C8B-B14F-4D97-AF65-F5344CB8AC3E}">
        <p14:creationId xmlns:p14="http://schemas.microsoft.com/office/powerpoint/2010/main" val="220570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6</a:t>
            </a:fld>
            <a:endParaRPr lang="sl-SI" altLang="sl-SI"/>
          </a:p>
        </p:txBody>
      </p:sp>
    </p:spTree>
    <p:extLst>
      <p:ext uri="{BB962C8B-B14F-4D97-AF65-F5344CB8AC3E}">
        <p14:creationId xmlns:p14="http://schemas.microsoft.com/office/powerpoint/2010/main" val="331291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smtClean="0"/>
              <a:t>V tej publikaciji so zato navedena priporočila, ki bi jih morali izvajati v vseh evropskih državah, da bi zagotovili, da bodo vsi – predvsem pa otroci in mladostniki – deležni visoko kakovostnega izobraževanja o varnosti v prometu in mobilnosti. Spremljajo jih primeri najboljše prakse, ki ponazarjajo, kako je mogoče ta načela uporabiti v praksi.</a:t>
            </a:r>
            <a:endParaRPr lang="sl-SI" altLang="sl-SI" b="1" smtClean="0"/>
          </a:p>
          <a:p>
            <a:endParaRPr lang="sl-SI" altLang="sl-SI" b="1" smtClean="0"/>
          </a:p>
          <a:p>
            <a:endParaRPr lang="sl-SI" altLang="sl-SI" smtClean="0"/>
          </a:p>
        </p:txBody>
      </p:sp>
      <p:sp>
        <p:nvSpPr>
          <p:cNvPr id="11268"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7A0098-CB3F-46C6-8D89-2C18CAD2C177}" type="slidenum">
              <a:rPr lang="sl-SI" altLang="sl-SI" smtClean="0"/>
              <a:pPr/>
              <a:t>8</a:t>
            </a:fld>
            <a:endParaRPr lang="sl-SI" altLang="sl-SI" smtClean="0"/>
          </a:p>
        </p:txBody>
      </p:sp>
    </p:spTree>
    <p:extLst>
      <p:ext uri="{BB962C8B-B14F-4D97-AF65-F5344CB8AC3E}">
        <p14:creationId xmlns:p14="http://schemas.microsoft.com/office/powerpoint/2010/main" val="237689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11</a:t>
            </a:fld>
            <a:endParaRPr lang="sl-SI" altLang="sl-SI"/>
          </a:p>
        </p:txBody>
      </p:sp>
    </p:spTree>
    <p:extLst>
      <p:ext uri="{BB962C8B-B14F-4D97-AF65-F5344CB8AC3E}">
        <p14:creationId xmlns:p14="http://schemas.microsoft.com/office/powerpoint/2010/main" val="13156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Smo del sistema. Rečemo sistem je kriv. Ampak kaj je sistem? Je niz podsistemov, ti so še dodaten niz podsistem in so povezani z drugimi sistemi. Vsi smo del naravnih sistemov in tudi umetnih sistemov, kulturnih, družbenih ipd. ampak biologi vemo, da včasih en sam nukleotid, torej tudi najmanjši podsistem je vrednost, lahko je sprememba.</a:t>
            </a:r>
          </a:p>
          <a:p>
            <a:endParaRPr lang="sl-SI" dirty="0"/>
          </a:p>
        </p:txBody>
      </p:sp>
      <p:sp>
        <p:nvSpPr>
          <p:cNvPr id="4" name="Označba mesta številke diapozitiva 3"/>
          <p:cNvSpPr>
            <a:spLocks noGrp="1"/>
          </p:cNvSpPr>
          <p:nvPr>
            <p:ph type="sldNum" sz="quarter" idx="10"/>
          </p:nvPr>
        </p:nvSpPr>
        <p:spPr/>
        <p:txBody>
          <a:bodyPr/>
          <a:lstStyle/>
          <a:p>
            <a:fld id="{00C083CA-8191-4D69-ADC9-FE1A63FE044B}" type="slidenum">
              <a:rPr lang="sl-SI" smtClean="0"/>
              <a:t>12</a:t>
            </a:fld>
            <a:endParaRPr lang="sl-SI"/>
          </a:p>
        </p:txBody>
      </p:sp>
    </p:spTree>
    <p:extLst>
      <p:ext uri="{BB962C8B-B14F-4D97-AF65-F5344CB8AC3E}">
        <p14:creationId xmlns:p14="http://schemas.microsoft.com/office/powerpoint/2010/main" val="3776924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17</a:t>
            </a:fld>
            <a:endParaRPr lang="sl-SI" altLang="sl-SI"/>
          </a:p>
        </p:txBody>
      </p:sp>
    </p:spTree>
    <p:extLst>
      <p:ext uri="{BB962C8B-B14F-4D97-AF65-F5344CB8AC3E}">
        <p14:creationId xmlns:p14="http://schemas.microsoft.com/office/powerpoint/2010/main" val="150279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smtClean="0"/>
              <a:t>Kliknite, da uredite slog podnaslova matrice</a:t>
            </a:r>
            <a:endParaRPr lang="sl-SI" dirty="0"/>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smtClean="0"/>
              <a:t>Uredite slog naslova matrice</a:t>
            </a:r>
            <a:endParaRPr lang="sl-SI" dirty="0"/>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96034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Tree>
    <p:extLst>
      <p:ext uri="{BB962C8B-B14F-4D97-AF65-F5344CB8AC3E}">
        <p14:creationId xmlns:p14="http://schemas.microsoft.com/office/powerpoint/2010/main" val="428801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155575" y="1253330"/>
            <a:ext cx="5873750" cy="510301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vsebine 3"/>
          <p:cNvSpPr>
            <a:spLocks noGrp="1"/>
          </p:cNvSpPr>
          <p:nvPr>
            <p:ph sz="half" idx="2"/>
          </p:nvPr>
        </p:nvSpPr>
        <p:spPr>
          <a:xfrm>
            <a:off x="6172199" y="1253331"/>
            <a:ext cx="5864225" cy="510301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368506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869050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360272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28744833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gov.si/podrocja/promet-in-energetika/trajnostna-mobilnost/" TargetMode="External"/><Relationship Id="rId7" Type="http://schemas.openxmlformats.org/officeDocument/2006/relationships/diagramQuickStyle" Target="../diagrams/quickStyle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44wefs5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sptm.s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tinyurl.com/yef783hw" TargetMode="External"/><Relationship Id="rId5" Type="http://schemas.openxmlformats.org/officeDocument/2006/relationships/image" Target="../media/image24.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focus.si/files/Publikacije/trajnostna_mobilnos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ptm.s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zm-U_Ppbp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5HEl6EZ3gNI" TargetMode="External"/><Relationship Id="rId2" Type="http://schemas.openxmlformats.org/officeDocument/2006/relationships/hyperlink" Target="file:///D:\Users\mnovak\AppData\Local\Microsoft\Windows\INetCache\Content.Outlook\EEHQPWKU\QR_kode_VH_A3.pdf"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vrtec-polzela.si/wp-content/uploads/2023/04/Brosura-trajnostna-mobilnost-1.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file:///D:\Users\mnovak\Desktop\KONFERENCA%20TM%202023\O&#353;%20&#352;entjan&#382;-najpogostej&#353;i%20prekr&#353;ki%20kolesarjev.mp4" TargetMode="External"/><Relationship Id="rId2" Type="http://schemas.openxmlformats.org/officeDocument/2006/relationships/hyperlink" Target="file:///D:\Users\mnovak\Desktop\KONFERENCA%20TM%202023\Hej%20frajer_O&#353;%20Sveti%20Toma&#382;.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hat.openai.com/chat/23e8c4de-285f-4934-8013-7a4bdce1436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kupnost.sio.si/course/view.php?id=94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Implementacija%20Strategija%202021/Strategija%20kulture%20vedenja%20in%20vzgoja%20za%20trajnostno%20mobilnost%20otrok%20in%20mladostnikov%20v%20sistemu%20vzgoje%20in%20izobra&#382;evanja%20do%20leta%202024.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skupnost.sio.si/pluginfile.php/1238638/mod_resource/content/1/Kazipot-VITR-za-2030.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cid:_1_1C72529C0CA455E80046DC01C125898E"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cid:_1_1C7263181C7255200046DC01C125898E"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trafficsafetyeducation.eu/key-princip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hyperlink" Target="http://www.trafficsafetyeducation.eu/key-princip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a:xfrm>
            <a:off x="266700" y="2513236"/>
            <a:ext cx="8083551" cy="1397000"/>
          </a:xfrm>
        </p:spPr>
        <p:txBody>
          <a:bodyPr/>
          <a:lstStyle/>
          <a:p>
            <a:pPr algn="ctr"/>
            <a:r>
              <a:rPr lang="sl-SI" altLang="sl-SI" sz="2400" b="1" dirty="0" smtClean="0">
                <a:solidFill>
                  <a:schemeClr val="accent6">
                    <a:lumMod val="75000"/>
                  </a:schemeClr>
                </a:solidFill>
                <a:ea typeface="+mn-ea"/>
                <a:cs typeface="+mn-cs"/>
              </a:rPr>
              <a:t>TRAJNOSTNA MOBILNOST IN IZOBRAŽEVANJE ZA TRAJNOSTNI RAZVOJ OTROK IN MLADOSTNIKOV V VRTCIH IN ŠOLAH</a:t>
            </a:r>
            <a:endParaRPr lang="sl-SI" b="1" dirty="0">
              <a:solidFill>
                <a:schemeClr val="accent6">
                  <a:lumMod val="75000"/>
                </a:schemeClr>
              </a:solidFill>
            </a:endParaRPr>
          </a:p>
        </p:txBody>
      </p:sp>
      <p:sp>
        <p:nvSpPr>
          <p:cNvPr id="10" name="Podnaslov 9"/>
          <p:cNvSpPr>
            <a:spLocks noGrp="1"/>
          </p:cNvSpPr>
          <p:nvPr>
            <p:ph type="subTitle" idx="1"/>
          </p:nvPr>
        </p:nvSpPr>
        <p:spPr>
          <a:xfrm>
            <a:off x="647701" y="4436604"/>
            <a:ext cx="8083550" cy="709389"/>
          </a:xfrm>
        </p:spPr>
        <p:txBody>
          <a:bodyPr>
            <a:normAutofit/>
          </a:bodyPr>
          <a:lstStyle/>
          <a:p>
            <a:pPr algn="ctr"/>
            <a:r>
              <a:rPr lang="sl-SI" dirty="0">
                <a:solidFill>
                  <a:schemeClr val="accent6">
                    <a:lumMod val="75000"/>
                  </a:schemeClr>
                </a:solidFill>
              </a:rPr>
              <a:t>SPODBUJANJE TRAJNOSTNE MOBILNOSTI V </a:t>
            </a:r>
            <a:r>
              <a:rPr lang="sl-SI" dirty="0" smtClean="0">
                <a:solidFill>
                  <a:schemeClr val="accent6">
                    <a:lumMod val="75000"/>
                  </a:schemeClr>
                </a:solidFill>
              </a:rPr>
              <a:t>VRTCIH IN ŠOLAH</a:t>
            </a:r>
            <a:endParaRPr lang="sl-SI" dirty="0">
              <a:solidFill>
                <a:schemeClr val="accent6">
                  <a:lumMod val="75000"/>
                </a:schemeClr>
              </a:solidFill>
            </a:endParaRPr>
          </a:p>
        </p:txBody>
      </p:sp>
      <p:sp>
        <p:nvSpPr>
          <p:cNvPr id="4" name="Podnaslov 9"/>
          <p:cNvSpPr txBox="1">
            <a:spLocks/>
          </p:cNvSpPr>
          <p:nvPr/>
        </p:nvSpPr>
        <p:spPr>
          <a:xfrm>
            <a:off x="2336801" y="5672361"/>
            <a:ext cx="5410199" cy="537939"/>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sl-SI" dirty="0" smtClean="0"/>
          </a:p>
          <a:p>
            <a:pPr algn="ctr"/>
            <a:r>
              <a:rPr lang="sl-SI" dirty="0" smtClean="0"/>
              <a:t>MAG. MARTA NOVAK, ZAVOD RS ZA ŠOLSTVO</a:t>
            </a:r>
            <a:endParaRPr lang="sl-SI" dirty="0"/>
          </a:p>
        </p:txBody>
      </p:sp>
    </p:spTree>
    <p:extLst>
      <p:ext uri="{BB962C8B-B14F-4D97-AF65-F5344CB8AC3E}">
        <p14:creationId xmlns:p14="http://schemas.microsoft.com/office/powerpoint/2010/main" val="55900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r>
              <a:rPr lang="sl-SI" altLang="sl-SI" b="1" dirty="0" smtClean="0"/>
              <a:t>5 KLJUČNIH NAČEL</a:t>
            </a:r>
          </a:p>
        </p:txBody>
      </p:sp>
      <p:sp>
        <p:nvSpPr>
          <p:cNvPr id="5" name="Pravokotnik 4"/>
          <p:cNvSpPr/>
          <p:nvPr/>
        </p:nvSpPr>
        <p:spPr>
          <a:xfrm>
            <a:off x="2100264" y="1417638"/>
            <a:ext cx="7991475" cy="67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ZAGOTAVLJANJE PRAVICE DO IZOBRAŽEVANJA O VARNOSTI PROMETA IN MOBILNOSTI</a:t>
            </a:r>
          </a:p>
        </p:txBody>
      </p:sp>
      <p:sp>
        <p:nvSpPr>
          <p:cNvPr id="6" name="Pravokotnik 5"/>
          <p:cNvSpPr/>
          <p:nvPr/>
        </p:nvSpPr>
        <p:spPr>
          <a:xfrm>
            <a:off x="2100264" y="2312988"/>
            <a:ext cx="7991475" cy="6794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VKLJUČEVANJE IN PODPIRANJE VRTCEV/ŠOL</a:t>
            </a:r>
          </a:p>
        </p:txBody>
      </p:sp>
      <p:sp>
        <p:nvSpPr>
          <p:cNvPr id="7" name="Pravokotnik 6"/>
          <p:cNvSpPr/>
          <p:nvPr/>
        </p:nvSpPr>
        <p:spPr>
          <a:xfrm>
            <a:off x="2100264" y="3198813"/>
            <a:ext cx="7991475" cy="6794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ZAGOTAVLJANJE VISOKO KAKOVOSTNEGA IZOBRAŽEVANJA</a:t>
            </a:r>
          </a:p>
        </p:txBody>
      </p:sp>
      <p:sp>
        <p:nvSpPr>
          <p:cNvPr id="8" name="Pravokotnik 7"/>
          <p:cNvSpPr/>
          <p:nvPr/>
        </p:nvSpPr>
        <p:spPr>
          <a:xfrm>
            <a:off x="2101851" y="4087813"/>
            <a:ext cx="7991475" cy="679450"/>
          </a:xfrm>
          <a:prstGeom prst="rect">
            <a:avLst/>
          </a:prstGeom>
          <a:solidFill>
            <a:srgbClr val="CFD9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ZAGOTAVLJANJE OKVIRNIH POGOJEV</a:t>
            </a:r>
          </a:p>
        </p:txBody>
      </p:sp>
      <p:sp>
        <p:nvSpPr>
          <p:cNvPr id="9" name="Pravokotnik 8"/>
          <p:cNvSpPr/>
          <p:nvPr/>
        </p:nvSpPr>
        <p:spPr>
          <a:xfrm>
            <a:off x="2100264" y="4983163"/>
            <a:ext cx="7991475" cy="679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VKLJUČEVANJE POMEMBNIH DELEŽNIKOV</a:t>
            </a:r>
          </a:p>
        </p:txBody>
      </p:sp>
    </p:spTree>
    <p:extLst>
      <p:ext uri="{BB962C8B-B14F-4D97-AF65-F5344CB8AC3E}">
        <p14:creationId xmlns:p14="http://schemas.microsoft.com/office/powerpoint/2010/main" val="2406505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0" indent="0" algn="ctr">
              <a:buNone/>
            </a:pPr>
            <a:r>
              <a:rPr lang="sl-SI" sz="4800" b="1" dirty="0">
                <a:solidFill>
                  <a:schemeClr val="accent6">
                    <a:lumMod val="75000"/>
                  </a:schemeClr>
                </a:solidFill>
              </a:rPr>
              <a:t>PRILOŽNOSTI ZA SPODBUJANJE TRAJNOSTNE MOBILNOSTI  V VIZ</a:t>
            </a:r>
          </a:p>
        </p:txBody>
      </p:sp>
      <p:pic>
        <p:nvPicPr>
          <p:cNvPr id="5" name="Slika 4"/>
          <p:cNvPicPr>
            <a:picLocks noChangeAspect="1"/>
          </p:cNvPicPr>
          <p:nvPr/>
        </p:nvPicPr>
        <p:blipFill>
          <a:blip r:embed="rId3"/>
          <a:stretch>
            <a:fillRect/>
          </a:stretch>
        </p:blipFill>
        <p:spPr>
          <a:xfrm>
            <a:off x="1730492" y="6449526"/>
            <a:ext cx="8919221" cy="481626"/>
          </a:xfrm>
          <a:prstGeom prst="rect">
            <a:avLst/>
          </a:prstGeom>
        </p:spPr>
      </p:pic>
    </p:spTree>
    <p:extLst>
      <p:ext uri="{BB962C8B-B14F-4D97-AF65-F5344CB8AC3E}">
        <p14:creationId xmlns:p14="http://schemas.microsoft.com/office/powerpoint/2010/main" val="350490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88716" y="228600"/>
            <a:ext cx="8229600" cy="857250"/>
          </a:xfrm>
        </p:spPr>
        <p:txBody>
          <a:bodyPr>
            <a:normAutofit fontScale="90000"/>
          </a:bodyPr>
          <a:lstStyle/>
          <a:p>
            <a:pPr algn="ctr"/>
            <a:r>
              <a:rPr lang="sl-SI" dirty="0" smtClean="0"/>
              <a:t/>
            </a:r>
            <a:br>
              <a:rPr lang="sl-SI" dirty="0" smtClean="0"/>
            </a:br>
            <a:r>
              <a:rPr lang="sl-SI" sz="4400" b="1" dirty="0" smtClean="0">
                <a:solidFill>
                  <a:schemeClr val="accent6">
                    <a:lumMod val="75000"/>
                  </a:schemeClr>
                </a:solidFill>
              </a:rPr>
              <a:t>CELOSTNI PRISTOP</a:t>
            </a:r>
            <a:endParaRPr lang="sl-SI" sz="4400" b="1" dirty="0">
              <a:solidFill>
                <a:schemeClr val="accent6">
                  <a:lumMod val="75000"/>
                </a:schemeClr>
              </a:solidFill>
            </a:endParaRPr>
          </a:p>
        </p:txBody>
      </p:sp>
      <p:pic>
        <p:nvPicPr>
          <p:cNvPr id="6" name="Slika 5"/>
          <p:cNvPicPr>
            <a:picLocks noChangeAspect="1"/>
          </p:cNvPicPr>
          <p:nvPr/>
        </p:nvPicPr>
        <p:blipFill>
          <a:blip r:embed="rId3"/>
          <a:stretch>
            <a:fillRect/>
          </a:stretch>
        </p:blipFill>
        <p:spPr>
          <a:xfrm>
            <a:off x="546100" y="1925186"/>
            <a:ext cx="3029607" cy="3152506"/>
          </a:xfrm>
          <a:prstGeom prst="rect">
            <a:avLst/>
          </a:prstGeom>
        </p:spPr>
      </p:pic>
      <p:pic>
        <p:nvPicPr>
          <p:cNvPr id="7" name="Slika 6"/>
          <p:cNvPicPr>
            <a:picLocks noChangeAspect="1"/>
          </p:cNvPicPr>
          <p:nvPr/>
        </p:nvPicPr>
        <p:blipFill rotWithShape="1">
          <a:blip r:embed="rId4"/>
          <a:srcRect l="3006" t="1528" r="3760" b="2185"/>
          <a:stretch/>
        </p:blipFill>
        <p:spPr>
          <a:xfrm>
            <a:off x="4191000" y="1085850"/>
            <a:ext cx="5105400" cy="5187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oljeZBesedilom 7"/>
          <p:cNvSpPr txBox="1"/>
          <p:nvPr/>
        </p:nvSpPr>
        <p:spPr>
          <a:xfrm>
            <a:off x="138501" y="5934658"/>
            <a:ext cx="3674248" cy="276999"/>
          </a:xfrm>
          <a:prstGeom prst="rect">
            <a:avLst/>
          </a:prstGeom>
          <a:noFill/>
        </p:spPr>
        <p:txBody>
          <a:bodyPr wrap="square" rtlCol="0">
            <a:spAutoFit/>
          </a:bodyPr>
          <a:lstStyle/>
          <a:p>
            <a:r>
              <a:rPr lang="sl-SI" sz="1200" i="1" dirty="0" smtClean="0"/>
              <a:t>Povzeto po S. Kregar: Konferenca TM 2023</a:t>
            </a:r>
            <a:endParaRPr lang="sl-SI" sz="1200" i="1" dirty="0"/>
          </a:p>
        </p:txBody>
      </p:sp>
    </p:spTree>
    <p:extLst>
      <p:ext uri="{BB962C8B-B14F-4D97-AF65-F5344CB8AC3E}">
        <p14:creationId xmlns:p14="http://schemas.microsoft.com/office/powerpoint/2010/main" val="31447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značba mesta vsebine 2">
            <a:extLst>
              <a:ext uri="{FF2B5EF4-FFF2-40B4-BE49-F238E27FC236}">
                <a16:creationId xmlns:a16="http://schemas.microsoft.com/office/drawing/2014/main" id="{2256ED47-C67A-BF2E-899D-DE0A8F217B0D}"/>
              </a:ext>
            </a:extLst>
          </p:cNvPr>
          <p:cNvSpPr>
            <a:spLocks noGrp="1"/>
          </p:cNvSpPr>
          <p:nvPr>
            <p:ph idx="1"/>
          </p:nvPr>
        </p:nvSpPr>
        <p:spPr>
          <a:xfrm>
            <a:off x="369774" y="262720"/>
            <a:ext cx="11491300" cy="4525963"/>
          </a:xfrm>
        </p:spPr>
        <p:txBody>
          <a:bodyPr/>
          <a:lstStyle/>
          <a:p>
            <a:pPr marL="0" indent="0">
              <a:buNone/>
            </a:pPr>
            <a:r>
              <a:rPr lang="sl-SI" sz="2000" dirty="0"/>
              <a:t>Trajnostna mobilnost vključuje </a:t>
            </a:r>
            <a:r>
              <a:rPr lang="sl-SI" sz="2000" b="1" dirty="0">
                <a:solidFill>
                  <a:schemeClr val="accent6">
                    <a:lumMod val="75000"/>
                  </a:schemeClr>
                </a:solidFill>
                <a:effectLst>
                  <a:outerShdw blurRad="38100" dist="38100" dir="2700000" algn="tl">
                    <a:srgbClr val="000000">
                      <a:alpha val="43137"/>
                    </a:srgbClr>
                  </a:outerShdw>
                </a:effectLst>
              </a:rPr>
              <a:t>hojo, kolesarjenje, uporabo javnega potniškega prometa</a:t>
            </a:r>
            <a:r>
              <a:rPr lang="sl-SI" sz="2000" b="1" dirty="0">
                <a:effectLst>
                  <a:outerShdw blurRad="38100" dist="38100" dir="2700000" algn="tl">
                    <a:srgbClr val="000000">
                      <a:alpha val="43137"/>
                    </a:srgbClr>
                  </a:outerShdw>
                </a:effectLst>
              </a:rPr>
              <a:t> </a:t>
            </a:r>
            <a:r>
              <a:rPr lang="sl-SI" sz="2000" dirty="0"/>
              <a:t>in alternativne oblike mobilnosti. Njen cilj je zagotavljanje učinkovite in enakopravne dostopnosti za vse, pri čemer </a:t>
            </a:r>
            <a:r>
              <a:rPr lang="sl-SI" sz="2000" b="1" dirty="0">
                <a:solidFill>
                  <a:schemeClr val="accent6">
                    <a:lumMod val="75000"/>
                  </a:schemeClr>
                </a:solidFill>
                <a:effectLst>
                  <a:outerShdw blurRad="38100" dist="38100" dir="2700000" algn="tl">
                    <a:srgbClr val="000000">
                      <a:alpha val="43137"/>
                    </a:srgbClr>
                  </a:outerShdw>
                </a:effectLst>
              </a:rPr>
              <a:t>je poudarek na omejevanju osebnega motornega prometa in porabe energije ter na spodbujanju trajnostnih potovalnih načinov</a:t>
            </a:r>
            <a:r>
              <a:rPr lang="sl-SI" sz="2000" b="1" dirty="0" smtClean="0">
                <a:solidFill>
                  <a:schemeClr val="accent6">
                    <a:lumMod val="75000"/>
                  </a:schemeClr>
                </a:solidFill>
                <a:effectLst>
                  <a:outerShdw blurRad="38100" dist="38100" dir="2700000" algn="tl">
                    <a:srgbClr val="000000">
                      <a:alpha val="43137"/>
                    </a:srgbClr>
                  </a:outerShdw>
                </a:effectLst>
              </a:rPr>
              <a:t>. </a:t>
            </a:r>
            <a:endParaRPr lang="sl-SI" altLang="sl-SI" sz="2000" b="1" dirty="0">
              <a:solidFill>
                <a:schemeClr val="accent6">
                  <a:lumMod val="75000"/>
                </a:schemeClr>
              </a:solidFill>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a:stretch>
            <a:fillRect/>
          </a:stretch>
        </p:blipFill>
        <p:spPr>
          <a:xfrm>
            <a:off x="3386691" y="2307998"/>
            <a:ext cx="4197215" cy="4088325"/>
          </a:xfrm>
          <a:prstGeom prst="rect">
            <a:avLst/>
          </a:prstGeom>
          <a:ln>
            <a:solidFill>
              <a:srgbClr val="0070C0"/>
            </a:solidFill>
          </a:ln>
        </p:spPr>
      </p:pic>
      <p:sp>
        <p:nvSpPr>
          <p:cNvPr id="5" name="PoljeZBesedilom 4"/>
          <p:cNvSpPr txBox="1"/>
          <p:nvPr/>
        </p:nvSpPr>
        <p:spPr>
          <a:xfrm>
            <a:off x="138501" y="5934658"/>
            <a:ext cx="3674248" cy="461665"/>
          </a:xfrm>
          <a:prstGeom prst="rect">
            <a:avLst/>
          </a:prstGeom>
          <a:noFill/>
        </p:spPr>
        <p:txBody>
          <a:bodyPr wrap="square" rtlCol="0">
            <a:spAutoFit/>
          </a:bodyPr>
          <a:lstStyle/>
          <a:p>
            <a:r>
              <a:rPr lang="sl-SI" sz="1200" i="1" dirty="0" smtClean="0"/>
              <a:t>Prirejeno po: N. Novak, Konferenca TM 2023, Kolar, M. V. idr.</a:t>
            </a:r>
            <a:endParaRPr lang="sl-SI" sz="1200" i="1" dirty="0"/>
          </a:p>
        </p:txBody>
      </p:sp>
      <p:sp>
        <p:nvSpPr>
          <p:cNvPr id="2" name="Pravokotnik 1"/>
          <p:cNvSpPr/>
          <p:nvPr/>
        </p:nvSpPr>
        <p:spPr>
          <a:xfrm>
            <a:off x="7097485" y="1870360"/>
            <a:ext cx="6096000" cy="307777"/>
          </a:xfrm>
          <a:prstGeom prst="rect">
            <a:avLst/>
          </a:prstGeom>
        </p:spPr>
        <p:txBody>
          <a:bodyPr>
            <a:spAutoFit/>
          </a:bodyPr>
          <a:lstStyle/>
          <a:p>
            <a:r>
              <a:rPr lang="sl-SI" sz="1400" dirty="0">
                <a:latin typeface="Arial Narrow" panose="020B0606020202030204" pitchFamily="34" charset="0"/>
                <a:hlinkClick r:id="rId3"/>
              </a:rPr>
              <a:t>https://www.gov.si/podrocja/promet-in-energetika/trajnostna-mobilnost</a:t>
            </a:r>
            <a:r>
              <a:rPr lang="sl-SI" sz="1400" dirty="0" smtClean="0">
                <a:latin typeface="Arial Narrow" panose="020B0606020202030204" pitchFamily="34" charset="0"/>
                <a:hlinkClick r:id="rId3"/>
              </a:rPr>
              <a:t>/</a:t>
            </a:r>
            <a:r>
              <a:rPr lang="sl-SI" sz="1400" dirty="0" smtClean="0">
                <a:latin typeface="Arial Narrow" panose="020B0606020202030204" pitchFamily="34" charset="0"/>
              </a:rPr>
              <a:t> </a:t>
            </a:r>
            <a:endParaRPr lang="sl-SI" sz="1400" dirty="0">
              <a:latin typeface="Arial Narrow" panose="020B0606020202030204" pitchFamily="34" charset="0"/>
            </a:endParaRPr>
          </a:p>
        </p:txBody>
      </p:sp>
      <p:pic>
        <p:nvPicPr>
          <p:cNvPr id="7" name="Google Shape;158;p18">
            <a:extLst>
              <a:ext uri="{FF2B5EF4-FFF2-40B4-BE49-F238E27FC236}">
                <a16:creationId xmlns:a16="http://schemas.microsoft.com/office/drawing/2014/main" id="{D91831EE-E958-8432-4F0D-4ACBA688DEA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774" y="2852079"/>
            <a:ext cx="3016917" cy="2729179"/>
          </a:xfrm>
          <a:prstGeom prst="rect">
            <a:avLst/>
          </a:prstGeom>
          <a:noFill/>
          <a:ln>
            <a:noFill/>
          </a:ln>
          <a:extLst/>
        </p:spPr>
      </p:pic>
      <p:graphicFrame>
        <p:nvGraphicFramePr>
          <p:cNvPr id="8" name="Diagram 7"/>
          <p:cNvGraphicFramePr/>
          <p:nvPr>
            <p:extLst/>
          </p:nvPr>
        </p:nvGraphicFramePr>
        <p:xfrm>
          <a:off x="7927549" y="2307998"/>
          <a:ext cx="3933525" cy="3753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734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a:xfrm>
            <a:off x="1905160" y="1"/>
            <a:ext cx="7886700" cy="1325563"/>
          </a:xfrm>
        </p:spPr>
        <p:txBody>
          <a:bodyPr>
            <a:normAutofit/>
          </a:bodyPr>
          <a:lstStyle/>
          <a:p>
            <a:pPr algn="ctr"/>
            <a:r>
              <a:rPr lang="sl-SI" altLang="sl-SI" sz="2800" b="1" dirty="0">
                <a:solidFill>
                  <a:schemeClr val="accent6">
                    <a:lumMod val="75000"/>
                  </a:schemeClr>
                </a:solidFill>
              </a:rPr>
              <a:t>PRILOŽNOSTI ZA VKLJUČEVANJE TRAJNOSTNE MOBILNOSTI </a:t>
            </a:r>
          </a:p>
        </p:txBody>
      </p:sp>
      <p:sp>
        <p:nvSpPr>
          <p:cNvPr id="3" name="PoljeZBesedilom 2"/>
          <p:cNvSpPr txBox="1"/>
          <p:nvPr/>
        </p:nvSpPr>
        <p:spPr>
          <a:xfrm>
            <a:off x="330200" y="1325563"/>
            <a:ext cx="7874000" cy="6309420"/>
          </a:xfrm>
          <a:prstGeom prst="rect">
            <a:avLst/>
          </a:prstGeom>
          <a:noFill/>
        </p:spPr>
        <p:txBody>
          <a:bodyPr wrap="square">
            <a:spAutoFit/>
          </a:bodyPr>
          <a:lstStyle/>
          <a:p>
            <a:pPr>
              <a:defRPr/>
            </a:pPr>
            <a:r>
              <a:rPr lang="sl-SI" sz="2000" b="1" dirty="0"/>
              <a:t>1. Obvezni program OŠ:</a:t>
            </a:r>
          </a:p>
          <a:p>
            <a:pPr>
              <a:defRPr/>
            </a:pPr>
            <a:r>
              <a:rPr lang="sl-SI" sz="2000" dirty="0"/>
              <a:t>-     različni predmeti</a:t>
            </a:r>
          </a:p>
          <a:p>
            <a:pPr marL="457200" indent="-457200">
              <a:buFontTx/>
              <a:buChar char="-"/>
              <a:defRPr/>
            </a:pPr>
            <a:r>
              <a:rPr lang="sl-SI" sz="2000" dirty="0"/>
              <a:t>dnevi dejavnosti</a:t>
            </a:r>
          </a:p>
          <a:p>
            <a:pPr>
              <a:defRPr/>
            </a:pPr>
            <a:r>
              <a:rPr lang="sl-SI" sz="2000" b="1" dirty="0"/>
              <a:t>2. Razširjeni program OŠ:</a:t>
            </a:r>
          </a:p>
          <a:p>
            <a:pPr>
              <a:defRPr/>
            </a:pPr>
            <a:r>
              <a:rPr lang="sl-SI" sz="2000" dirty="0"/>
              <a:t>SKLOP: Gibanje in zdravje za dobro psihično in fizično počutje in zdravje</a:t>
            </a:r>
          </a:p>
          <a:p>
            <a:pPr marL="342900" indent="-342900">
              <a:buFontTx/>
              <a:buChar char="-"/>
              <a:defRPr/>
            </a:pPr>
            <a:r>
              <a:rPr lang="sl-SI" sz="2000" dirty="0"/>
              <a:t>hoja </a:t>
            </a:r>
          </a:p>
          <a:p>
            <a:pPr marL="342900" indent="-342900">
              <a:buFontTx/>
              <a:buChar char="-"/>
              <a:defRPr/>
            </a:pPr>
            <a:r>
              <a:rPr lang="sl-SI" sz="2000" dirty="0"/>
              <a:t>kolesarjenje </a:t>
            </a:r>
          </a:p>
          <a:p>
            <a:pPr marL="342900" indent="-342900">
              <a:buFontTx/>
              <a:buChar char="-"/>
              <a:defRPr/>
            </a:pPr>
            <a:r>
              <a:rPr lang="sl-SI" sz="2000" dirty="0"/>
              <a:t>tečaj usposabljanja za vožnjo kolesa in kolesarski izpit </a:t>
            </a:r>
          </a:p>
          <a:p>
            <a:pPr marL="342900" indent="-342900">
              <a:buFontTx/>
              <a:buChar char="-"/>
              <a:defRPr/>
            </a:pPr>
            <a:r>
              <a:rPr lang="sl-SI" sz="2000" dirty="0"/>
              <a:t>kolesarski izlet</a:t>
            </a:r>
          </a:p>
          <a:p>
            <a:pPr>
              <a:defRPr/>
            </a:pPr>
            <a:r>
              <a:rPr lang="sl-SI" sz="2000" b="1" dirty="0"/>
              <a:t>3. Usposabljanja za vožnjo kolesa in kolesarski izpiti </a:t>
            </a:r>
          </a:p>
          <a:p>
            <a:pPr>
              <a:defRPr/>
            </a:pPr>
            <a:r>
              <a:rPr lang="sl-SI" sz="2000" b="1" dirty="0"/>
              <a:t>4. Šola v naravi, tečaji, sobotna šola</a:t>
            </a:r>
          </a:p>
          <a:p>
            <a:pPr>
              <a:defRPr/>
            </a:pPr>
            <a:r>
              <a:rPr lang="sl-SI" sz="2000" b="1" dirty="0"/>
              <a:t>5. </a:t>
            </a:r>
            <a:r>
              <a:rPr lang="sl-SI" sz="2000" b="1" dirty="0" err="1" smtClean="0"/>
              <a:t>RaP</a:t>
            </a:r>
            <a:r>
              <a:rPr lang="sl-SI" sz="2000" b="1" dirty="0" smtClean="0"/>
              <a:t>, Izbirni </a:t>
            </a:r>
            <a:r>
              <a:rPr lang="sl-SI" sz="2000" b="1" dirty="0"/>
              <a:t>predmet </a:t>
            </a:r>
          </a:p>
          <a:p>
            <a:pPr>
              <a:defRPr/>
            </a:pPr>
            <a:r>
              <a:rPr lang="sl-SI" sz="2000" b="1" dirty="0"/>
              <a:t>6. Varovanje otrok na poti v </a:t>
            </a:r>
            <a:r>
              <a:rPr lang="sl-SI" sz="2000" b="1" dirty="0" smtClean="0"/>
              <a:t>šolo</a:t>
            </a:r>
          </a:p>
          <a:p>
            <a:pPr>
              <a:defRPr/>
            </a:pPr>
            <a:r>
              <a:rPr lang="sl-SI" sz="2000" b="1" dirty="0" smtClean="0"/>
              <a:t>7. </a:t>
            </a:r>
            <a:r>
              <a:rPr lang="sl-SI" sz="2000" b="1" dirty="0" err="1" smtClean="0"/>
              <a:t>Mobilnostni</a:t>
            </a:r>
            <a:r>
              <a:rPr lang="sl-SI" sz="2000" b="1" dirty="0" smtClean="0"/>
              <a:t> načrti</a:t>
            </a:r>
            <a:endParaRPr lang="sl-SI" sz="2000" b="1" dirty="0"/>
          </a:p>
          <a:p>
            <a:pPr>
              <a:defRPr/>
            </a:pPr>
            <a:r>
              <a:rPr lang="sl-SI" sz="2000" dirty="0" smtClean="0"/>
              <a:t>8. Natečaji</a:t>
            </a:r>
            <a:endParaRPr lang="sl-SI" sz="2000" dirty="0"/>
          </a:p>
          <a:p>
            <a:pPr>
              <a:defRPr/>
            </a:pPr>
            <a:r>
              <a:rPr lang="sl-SI" sz="2000" dirty="0" smtClean="0"/>
              <a:t>9. Projekti (MOPE, IPOP</a:t>
            </a:r>
            <a:r>
              <a:rPr lang="sl-SI" sz="2000" dirty="0"/>
              <a:t>, AVP, BUTAN…)</a:t>
            </a:r>
          </a:p>
          <a:p>
            <a:pPr>
              <a:defRPr/>
            </a:pPr>
            <a:r>
              <a:rPr lang="sl-SI" sz="2000" dirty="0" smtClean="0"/>
              <a:t>10. Izvajanje </a:t>
            </a:r>
            <a:r>
              <a:rPr lang="sl-SI" sz="2000" dirty="0"/>
              <a:t>dejavnosti </a:t>
            </a:r>
            <a:r>
              <a:rPr lang="sl-SI" sz="2000" dirty="0" smtClean="0"/>
              <a:t>CŠOD</a:t>
            </a:r>
            <a:endParaRPr lang="sl-SI" sz="2000" dirty="0"/>
          </a:p>
          <a:p>
            <a:pPr>
              <a:defRPr/>
            </a:pPr>
            <a:endParaRPr lang="sl-SI" sz="2000" b="1" i="1" dirty="0"/>
          </a:p>
          <a:p>
            <a:pPr>
              <a:defRPr/>
            </a:pPr>
            <a:r>
              <a:rPr lang="sl-SI" sz="2000" b="1" i="1" dirty="0"/>
              <a:t>…</a:t>
            </a:r>
          </a:p>
          <a:p>
            <a:pPr>
              <a:defRPr/>
            </a:pPr>
            <a:endParaRPr lang="sl-SI" sz="2400" b="1" i="1" dirty="0"/>
          </a:p>
        </p:txBody>
      </p:sp>
      <p:sp>
        <p:nvSpPr>
          <p:cNvPr id="6" name="PoljeZBesedilom 5"/>
          <p:cNvSpPr txBox="1"/>
          <p:nvPr/>
        </p:nvSpPr>
        <p:spPr>
          <a:xfrm>
            <a:off x="8299690" y="1452563"/>
            <a:ext cx="3892310" cy="2862322"/>
          </a:xfrm>
          <a:prstGeom prst="rect">
            <a:avLst/>
          </a:prstGeom>
          <a:noFill/>
        </p:spPr>
        <p:txBody>
          <a:bodyPr wrap="square">
            <a:spAutoFit/>
          </a:bodyPr>
          <a:lstStyle/>
          <a:p>
            <a:pPr>
              <a:defRPr/>
            </a:pPr>
            <a:r>
              <a:rPr lang="sl-SI" sz="2000" b="1" dirty="0" smtClean="0"/>
              <a:t>VRTEC</a:t>
            </a:r>
          </a:p>
          <a:p>
            <a:pPr marL="342900" indent="-342900">
              <a:buFontTx/>
              <a:buChar char="-"/>
              <a:defRPr/>
            </a:pPr>
            <a:r>
              <a:rPr lang="sl-SI" sz="2000" b="1" dirty="0" smtClean="0"/>
              <a:t>Izvedbeni </a:t>
            </a:r>
            <a:r>
              <a:rPr lang="sl-SI" sz="2000" b="1" dirty="0" err="1" smtClean="0"/>
              <a:t>kurikul</a:t>
            </a:r>
            <a:endParaRPr lang="sl-SI" sz="2000" b="1" dirty="0" smtClean="0"/>
          </a:p>
          <a:p>
            <a:pPr marL="342900" indent="-342900">
              <a:buFontTx/>
              <a:buChar char="-"/>
              <a:defRPr/>
            </a:pPr>
            <a:r>
              <a:rPr lang="sl-SI" sz="2000" b="1" dirty="0" smtClean="0"/>
              <a:t>Aktivnosti z deležniki, starši</a:t>
            </a:r>
          </a:p>
          <a:p>
            <a:pPr>
              <a:defRPr/>
            </a:pPr>
            <a:endParaRPr lang="sl-SI" sz="2000" dirty="0"/>
          </a:p>
          <a:p>
            <a:pPr>
              <a:defRPr/>
            </a:pPr>
            <a:r>
              <a:rPr lang="sl-SI" sz="2000" b="1" dirty="0" smtClean="0"/>
              <a:t>SREDNJE ŠOLE</a:t>
            </a:r>
          </a:p>
          <a:p>
            <a:pPr marL="342900" indent="-342900">
              <a:buFontTx/>
              <a:buChar char="-"/>
              <a:defRPr/>
            </a:pPr>
            <a:r>
              <a:rPr lang="sl-SI" sz="2000" b="1" dirty="0" smtClean="0"/>
              <a:t>Izbirne vsebine</a:t>
            </a:r>
          </a:p>
          <a:p>
            <a:pPr marL="342900" indent="-342900">
              <a:buFontTx/>
              <a:buChar char="-"/>
              <a:defRPr/>
            </a:pPr>
            <a:r>
              <a:rPr lang="sl-SI" sz="2000" b="1" dirty="0" smtClean="0"/>
              <a:t>Projektni dnevi</a:t>
            </a:r>
          </a:p>
          <a:p>
            <a:pPr marL="342900" indent="-342900">
              <a:buFontTx/>
              <a:buChar char="-"/>
              <a:defRPr/>
            </a:pPr>
            <a:r>
              <a:rPr lang="sl-SI" sz="2000" b="1" dirty="0" smtClean="0"/>
              <a:t>Sodelovanje v projektih, raziskavah, natečajih</a:t>
            </a:r>
            <a:endParaRPr lang="sl-SI" sz="2400" b="1" i="1" dirty="0"/>
          </a:p>
        </p:txBody>
      </p:sp>
    </p:spTree>
    <p:extLst>
      <p:ext uri="{BB962C8B-B14F-4D97-AF65-F5344CB8AC3E}">
        <p14:creationId xmlns:p14="http://schemas.microsoft.com/office/powerpoint/2010/main" val="1842947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p:txBody>
          <a:bodyPr/>
          <a:lstStyle/>
          <a:p>
            <a:r>
              <a:rPr lang="sl-SI" altLang="sl-SI" smtClean="0"/>
              <a:t>POUČNA GRADIVA</a:t>
            </a:r>
          </a:p>
        </p:txBody>
      </p:sp>
      <p:pic>
        <p:nvPicPr>
          <p:cNvPr id="19459" name="Označba mesta vsebin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1774825"/>
            <a:ext cx="3097212" cy="3995738"/>
          </a:xfrm>
        </p:spPr>
      </p:pic>
      <p:pic>
        <p:nvPicPr>
          <p:cNvPr id="19460" name="Slika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1700213"/>
            <a:ext cx="331311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840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4975" y="0"/>
            <a:ext cx="11880850" cy="1028700"/>
          </a:xfrm>
        </p:spPr>
        <p:txBody>
          <a:bodyPr/>
          <a:lstStyle/>
          <a:p>
            <a:pPr algn="ctr"/>
            <a:r>
              <a:rPr lang="sl-SI" b="1" dirty="0" smtClean="0"/>
              <a:t>SODELOVANJE Z MOPE, AVP</a:t>
            </a:r>
            <a:endParaRPr lang="sl-SI" dirty="0"/>
          </a:p>
        </p:txBody>
      </p:sp>
      <p:pic>
        <p:nvPicPr>
          <p:cNvPr id="4" name="Označba mesta vsebine 3"/>
          <p:cNvPicPr>
            <a:picLocks noGrp="1" noChangeAspect="1"/>
          </p:cNvPicPr>
          <p:nvPr>
            <p:ph idx="1"/>
          </p:nvPr>
        </p:nvPicPr>
        <p:blipFill rotWithShape="1">
          <a:blip r:embed="rId2"/>
          <a:srcRect t="12104" b="9790"/>
          <a:stretch/>
        </p:blipFill>
        <p:spPr>
          <a:xfrm>
            <a:off x="969574" y="1003301"/>
            <a:ext cx="10252851" cy="4571999"/>
          </a:xfrm>
          <a:prstGeom prst="rect">
            <a:avLst/>
          </a:prstGeom>
        </p:spPr>
      </p:pic>
    </p:spTree>
    <p:extLst>
      <p:ext uri="{BB962C8B-B14F-4D97-AF65-F5344CB8AC3E}">
        <p14:creationId xmlns:p14="http://schemas.microsoft.com/office/powerpoint/2010/main" val="264971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chemeClr val="accent6">
                    <a:lumMod val="75000"/>
                  </a:schemeClr>
                </a:solidFill>
              </a:rPr>
              <a:t>SPODBUJANJE AKTIVNE MOBILNOSTI</a:t>
            </a:r>
            <a:endParaRPr lang="sl-SI" b="1" dirty="0">
              <a:solidFill>
                <a:schemeClr val="accent6">
                  <a:lumMod val="75000"/>
                </a:schemeClr>
              </a:solidFill>
            </a:endParaRPr>
          </a:p>
        </p:txBody>
      </p:sp>
      <p:sp>
        <p:nvSpPr>
          <p:cNvPr id="3" name="Označba mesta vsebine 2"/>
          <p:cNvSpPr>
            <a:spLocks noGrp="1"/>
          </p:cNvSpPr>
          <p:nvPr>
            <p:ph idx="1"/>
          </p:nvPr>
        </p:nvSpPr>
        <p:spPr>
          <a:xfrm>
            <a:off x="311150" y="1669300"/>
            <a:ext cx="11880850" cy="5021039"/>
          </a:xfrm>
        </p:spPr>
        <p:txBody>
          <a:bodyPr/>
          <a:lstStyle/>
          <a:p>
            <a:r>
              <a:rPr lang="sl-SI" sz="3200" b="1" dirty="0" smtClean="0"/>
              <a:t>Strateški pristop </a:t>
            </a:r>
            <a:r>
              <a:rPr lang="sl-SI" sz="3200" dirty="0" smtClean="0"/>
              <a:t>– </a:t>
            </a:r>
            <a:r>
              <a:rPr lang="sl-SI" sz="3200" dirty="0" err="1" smtClean="0"/>
              <a:t>Mobilnostni</a:t>
            </a:r>
            <a:r>
              <a:rPr lang="sl-SI" sz="3200" dirty="0" smtClean="0"/>
              <a:t> načrti za </a:t>
            </a:r>
            <a:r>
              <a:rPr lang="sl-SI" sz="3200" dirty="0"/>
              <a:t>ustanove (</a:t>
            </a:r>
            <a:r>
              <a:rPr lang="sl-SI" sz="3200" dirty="0">
                <a:hlinkClick r:id="rId3"/>
              </a:rPr>
              <a:t>https://</a:t>
            </a:r>
            <a:r>
              <a:rPr lang="sl-SI" sz="3200" dirty="0" smtClean="0">
                <a:hlinkClick r:id="rId3"/>
              </a:rPr>
              <a:t>tinyurl.com/44wefs5x</a:t>
            </a:r>
            <a:r>
              <a:rPr lang="sl-SI" sz="3200" dirty="0" smtClean="0"/>
              <a:t>)</a:t>
            </a:r>
          </a:p>
          <a:p>
            <a:r>
              <a:rPr lang="sl-SI" sz="3200" b="1" dirty="0" smtClean="0"/>
              <a:t>Izvedbeni pristop:</a:t>
            </a:r>
          </a:p>
          <a:p>
            <a:pPr lvl="1"/>
            <a:r>
              <a:rPr lang="sl-SI" sz="3200" dirty="0" smtClean="0"/>
              <a:t>Evropski teden mobilnosti</a:t>
            </a:r>
          </a:p>
          <a:p>
            <a:pPr lvl="1"/>
            <a:r>
              <a:rPr lang="sl-SI" sz="3200" dirty="0" err="1"/>
              <a:t>Pešbus</a:t>
            </a:r>
            <a:r>
              <a:rPr lang="sl-SI" sz="3200" dirty="0"/>
              <a:t> in </a:t>
            </a:r>
            <a:r>
              <a:rPr lang="sl-SI" sz="3200" dirty="0" err="1" smtClean="0"/>
              <a:t>Kolovlak</a:t>
            </a:r>
            <a:r>
              <a:rPr lang="sl-SI" sz="3200" dirty="0" smtClean="0"/>
              <a:t>, Poljubi in odpelji</a:t>
            </a:r>
            <a:endParaRPr lang="sl-SI" sz="3200" dirty="0"/>
          </a:p>
          <a:p>
            <a:pPr lvl="1"/>
            <a:r>
              <a:rPr lang="sl-SI" sz="3200" dirty="0"/>
              <a:t>Šolska ulica – območje varnih prihodov v šolo </a:t>
            </a:r>
            <a:endParaRPr lang="sl-SI" sz="3200" dirty="0" smtClean="0"/>
          </a:p>
          <a:p>
            <a:pPr lvl="1"/>
            <a:r>
              <a:rPr lang="sl-SI" sz="3200" dirty="0" err="1" smtClean="0"/>
              <a:t>Mobilnostne</a:t>
            </a:r>
            <a:r>
              <a:rPr lang="sl-SI" sz="3200" dirty="0" smtClean="0"/>
              <a:t> akcije</a:t>
            </a:r>
          </a:p>
          <a:p>
            <a:pPr marL="342900" lvl="1" indent="-342900"/>
            <a:r>
              <a:rPr lang="sl-SI" sz="3200" b="1" dirty="0"/>
              <a:t>Povezovanje (klubi)</a:t>
            </a:r>
          </a:p>
          <a:p>
            <a:endParaRPr lang="sl-SI" dirty="0" smtClean="0"/>
          </a:p>
          <a:p>
            <a:endParaRPr lang="sl-SI" dirty="0"/>
          </a:p>
        </p:txBody>
      </p:sp>
      <p:pic>
        <p:nvPicPr>
          <p:cNvPr id="7" name="Slika 6"/>
          <p:cNvPicPr>
            <a:picLocks noChangeAspect="1"/>
          </p:cNvPicPr>
          <p:nvPr/>
        </p:nvPicPr>
        <p:blipFill>
          <a:blip r:embed="rId4"/>
          <a:stretch>
            <a:fillRect/>
          </a:stretch>
        </p:blipFill>
        <p:spPr>
          <a:xfrm>
            <a:off x="1730492" y="6449526"/>
            <a:ext cx="8919221" cy="481626"/>
          </a:xfrm>
          <a:prstGeom prst="rect">
            <a:avLst/>
          </a:prstGeom>
        </p:spPr>
      </p:pic>
    </p:spTree>
    <p:extLst>
      <p:ext uri="{BB962C8B-B14F-4D97-AF65-F5344CB8AC3E}">
        <p14:creationId xmlns:p14="http://schemas.microsoft.com/office/powerpoint/2010/main" val="93288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accent6">
                    <a:lumMod val="75000"/>
                  </a:schemeClr>
                </a:solidFill>
              </a:rPr>
              <a:t>MOBILNOSTNI NAČRTI</a:t>
            </a:r>
            <a:endParaRPr lang="sl-SI" b="1" dirty="0">
              <a:solidFill>
                <a:schemeClr val="accent6">
                  <a:lumMod val="75000"/>
                </a:schemeClr>
              </a:solidFill>
            </a:endParaRPr>
          </a:p>
        </p:txBody>
      </p:sp>
      <p:sp>
        <p:nvSpPr>
          <p:cNvPr id="3" name="Označba mesta vsebine 2"/>
          <p:cNvSpPr>
            <a:spLocks noGrp="1"/>
          </p:cNvSpPr>
          <p:nvPr>
            <p:ph idx="1"/>
          </p:nvPr>
        </p:nvSpPr>
        <p:spPr/>
        <p:txBody>
          <a:bodyPr/>
          <a:lstStyle/>
          <a:p>
            <a:r>
              <a:rPr lang="sl-SI" dirty="0" smtClean="0"/>
              <a:t>Strateško izvedbeni dokument</a:t>
            </a:r>
          </a:p>
          <a:p>
            <a:r>
              <a:rPr lang="sl-SI" dirty="0" smtClean="0"/>
              <a:t>Pregled obstoječih potovalnih navad zaposlenih in otrok</a:t>
            </a:r>
          </a:p>
          <a:p>
            <a:r>
              <a:rPr lang="sl-SI" dirty="0" smtClean="0"/>
              <a:t>Priprava načrta ukrepov za spodbujanje trajnostnih potovalnih načinov zaposlenih in otrok</a:t>
            </a:r>
          </a:p>
          <a:p>
            <a:r>
              <a:rPr lang="sl-SI" dirty="0" smtClean="0"/>
              <a:t>Izvajanje ukrepov</a:t>
            </a:r>
            <a:endParaRPr lang="sl-SI" dirty="0"/>
          </a:p>
        </p:txBody>
      </p:sp>
      <p:pic>
        <p:nvPicPr>
          <p:cNvPr id="5" name="Slika 4"/>
          <p:cNvPicPr>
            <a:picLocks noChangeAspect="1"/>
          </p:cNvPicPr>
          <p:nvPr/>
        </p:nvPicPr>
        <p:blipFill>
          <a:blip r:embed="rId3"/>
          <a:stretch>
            <a:fillRect/>
          </a:stretch>
        </p:blipFill>
        <p:spPr>
          <a:xfrm>
            <a:off x="1730492" y="6449526"/>
            <a:ext cx="8919221" cy="481626"/>
          </a:xfrm>
          <a:prstGeom prst="rect">
            <a:avLst/>
          </a:prstGeom>
        </p:spPr>
      </p:pic>
      <p:sp>
        <p:nvSpPr>
          <p:cNvPr id="6" name="Naslov 1"/>
          <p:cNvSpPr txBox="1">
            <a:spLocks/>
          </p:cNvSpPr>
          <p:nvPr/>
        </p:nvSpPr>
        <p:spPr>
          <a:xfrm>
            <a:off x="311150" y="3187701"/>
            <a:ext cx="11880850" cy="10287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dirty="0" smtClean="0">
                <a:hlinkClick r:id="rId4"/>
              </a:rPr>
              <a:t>www.sptm.si</a:t>
            </a:r>
            <a:r>
              <a:rPr lang="sl-SI" dirty="0" smtClean="0"/>
              <a:t/>
            </a:r>
            <a:br>
              <a:rPr lang="sl-SI" dirty="0" smtClean="0"/>
            </a:br>
            <a:endParaRPr lang="sl-SI" dirty="0"/>
          </a:p>
        </p:txBody>
      </p:sp>
      <p:pic>
        <p:nvPicPr>
          <p:cNvPr id="7" name="Označba mesta vseb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575" y="3321050"/>
            <a:ext cx="2176960" cy="2706687"/>
          </a:xfrm>
          <a:prstGeom prst="rect">
            <a:avLst/>
          </a:prstGeom>
        </p:spPr>
      </p:pic>
    </p:spTree>
    <p:extLst>
      <p:ext uri="{BB962C8B-B14F-4D97-AF65-F5344CB8AC3E}">
        <p14:creationId xmlns:p14="http://schemas.microsoft.com/office/powerpoint/2010/main" val="178073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accent6">
                    <a:lumMod val="75000"/>
                  </a:schemeClr>
                </a:solidFill>
              </a:rPr>
              <a:t>UREDITEV VARNE ŠOLSKE OKOLICE</a:t>
            </a:r>
            <a:endParaRPr lang="sl-SI" b="1" dirty="0">
              <a:solidFill>
                <a:schemeClr val="accent6">
                  <a:lumMod val="75000"/>
                </a:schemeClr>
              </a:solidFill>
            </a:endParaRPr>
          </a:p>
        </p:txBody>
      </p:sp>
      <p:pic>
        <p:nvPicPr>
          <p:cNvPr id="6" name="Označba mesta vsebine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5594" y="1867896"/>
            <a:ext cx="4262398" cy="3017203"/>
          </a:xfrm>
        </p:spPr>
      </p:pic>
      <p:pic>
        <p:nvPicPr>
          <p:cNvPr id="7" name="Slika 6"/>
          <p:cNvPicPr>
            <a:picLocks noChangeAspect="1"/>
          </p:cNvPicPr>
          <p:nvPr/>
        </p:nvPicPr>
        <p:blipFill>
          <a:blip r:embed="rId4"/>
          <a:stretch>
            <a:fillRect/>
          </a:stretch>
        </p:blipFill>
        <p:spPr>
          <a:xfrm>
            <a:off x="1748780" y="6376374"/>
            <a:ext cx="8919221" cy="481626"/>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400" y="1628924"/>
            <a:ext cx="5060792" cy="3373861"/>
          </a:xfrm>
          <a:prstGeom prst="rect">
            <a:avLst/>
          </a:prstGeom>
        </p:spPr>
      </p:pic>
      <p:sp>
        <p:nvSpPr>
          <p:cNvPr id="3" name="Pravokotnik 2"/>
          <p:cNvSpPr/>
          <p:nvPr/>
        </p:nvSpPr>
        <p:spPr>
          <a:xfrm>
            <a:off x="7394726" y="5043248"/>
            <a:ext cx="2985113" cy="646331"/>
          </a:xfrm>
          <a:prstGeom prst="rect">
            <a:avLst/>
          </a:prstGeom>
        </p:spPr>
        <p:txBody>
          <a:bodyPr wrap="none">
            <a:spAutoFit/>
          </a:bodyPr>
          <a:lstStyle/>
          <a:p>
            <a:r>
              <a:rPr lang="sl-SI" dirty="0">
                <a:hlinkClick r:id="rId6"/>
              </a:rPr>
              <a:t>https://</a:t>
            </a:r>
            <a:r>
              <a:rPr lang="sl-SI" dirty="0" smtClean="0">
                <a:hlinkClick r:id="rId6"/>
              </a:rPr>
              <a:t>tinyurl.com/yef783hw</a:t>
            </a:r>
            <a:endParaRPr lang="sl-SI" dirty="0" smtClean="0"/>
          </a:p>
          <a:p>
            <a:endParaRPr lang="sl-SI" dirty="0"/>
          </a:p>
        </p:txBody>
      </p:sp>
    </p:spTree>
    <p:extLst>
      <p:ext uri="{BB962C8B-B14F-4D97-AF65-F5344CB8AC3E}">
        <p14:creationId xmlns:p14="http://schemas.microsoft.com/office/powerpoint/2010/main" val="381951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a:xfrm>
            <a:off x="749300" y="292100"/>
            <a:ext cx="8229600" cy="819150"/>
          </a:xfrm>
        </p:spPr>
        <p:txBody>
          <a:bodyPr/>
          <a:lstStyle/>
          <a:p>
            <a:r>
              <a:rPr lang="sl-SI" altLang="sl-SI" b="1" dirty="0" smtClean="0">
                <a:solidFill>
                  <a:srgbClr val="00B050"/>
                </a:solidFill>
              </a:rPr>
              <a:t>TRAJNOSTNA MOBILNOST</a:t>
            </a:r>
          </a:p>
        </p:txBody>
      </p:sp>
      <p:sp>
        <p:nvSpPr>
          <p:cNvPr id="15363" name="Označba mesta vsebine 2"/>
          <p:cNvSpPr>
            <a:spLocks noGrp="1"/>
          </p:cNvSpPr>
          <p:nvPr>
            <p:ph idx="1"/>
          </p:nvPr>
        </p:nvSpPr>
        <p:spPr>
          <a:xfrm>
            <a:off x="838200" y="1225550"/>
            <a:ext cx="9744075" cy="5451475"/>
          </a:xfrm>
        </p:spPr>
        <p:txBody>
          <a:bodyPr/>
          <a:lstStyle/>
          <a:p>
            <a:pPr marL="0" indent="0">
              <a:buNone/>
            </a:pPr>
            <a:r>
              <a:rPr lang="sl-SI" altLang="sl-SI" dirty="0"/>
              <a:t>Osnovni cilj trajnostne mobilnosti je </a:t>
            </a:r>
            <a:r>
              <a:rPr lang="sl-SI" altLang="sl-SI" dirty="0">
                <a:solidFill>
                  <a:srgbClr val="00B050"/>
                </a:solidFill>
              </a:rPr>
              <a:t>zadovoljiti potrebe vseh ljudi po mobilnosti</a:t>
            </a:r>
            <a:r>
              <a:rPr lang="sl-SI" altLang="sl-SI" dirty="0"/>
              <a:t> in obenem zmanjšati promet, posledično onesnaževanje, emisije toplogrednih plinov in porabo energije </a:t>
            </a:r>
            <a:r>
              <a:rPr lang="sl-SI" altLang="sl-SI" sz="1600" dirty="0"/>
              <a:t>(MI, http://www.mzi.gov.si/fileadmin/mzi.gov.si/pageuploads/Dogodki/Kaj_je_trajnostna_mobilnost.pdf).</a:t>
            </a:r>
          </a:p>
          <a:p>
            <a:pPr marL="0" indent="0">
              <a:buNone/>
            </a:pPr>
            <a:r>
              <a:rPr lang="sl-SI" altLang="sl-SI" dirty="0"/>
              <a:t>Trajnostna mobilnost je premikanje na trajnosten način, kar vključuje </a:t>
            </a:r>
            <a:r>
              <a:rPr lang="sl-SI" altLang="sl-SI" dirty="0">
                <a:solidFill>
                  <a:srgbClr val="00B050"/>
                </a:solidFill>
              </a:rPr>
              <a:t>hojo, kolesarjenje, uporabo javnega potniškega prometa in alternativne oblike mobilnosti</a:t>
            </a:r>
            <a:r>
              <a:rPr lang="sl-SI" altLang="sl-SI" dirty="0"/>
              <a:t>. </a:t>
            </a:r>
          </a:p>
          <a:p>
            <a:pPr marL="0" indent="0">
              <a:buNone/>
            </a:pPr>
            <a:r>
              <a:rPr lang="sl-SI" altLang="sl-SI" dirty="0"/>
              <a:t>Cilj trajnostne mobilnosti je zagotavljanje </a:t>
            </a:r>
            <a:r>
              <a:rPr lang="sl-SI" altLang="sl-SI" dirty="0">
                <a:solidFill>
                  <a:srgbClr val="00B050"/>
                </a:solidFill>
              </a:rPr>
              <a:t>učinkovite in enakopravne dostopnosti za vse</a:t>
            </a:r>
            <a:r>
              <a:rPr lang="sl-SI" altLang="sl-SI" dirty="0"/>
              <a:t>, pri čemer je poudarek na omejevanju osebnega motornega prometa in porabe energije ter na spodbujanju trajnostnih potovalnih načinov </a:t>
            </a:r>
            <a:r>
              <a:rPr lang="sl-SI" altLang="sl-SI" sz="1400" dirty="0"/>
              <a:t>(Trajnostna mobilnost, </a:t>
            </a:r>
            <a:r>
              <a:rPr lang="sl-SI" altLang="sl-SI" sz="1400" dirty="0" err="1"/>
              <a:t>Focus</a:t>
            </a:r>
            <a:r>
              <a:rPr lang="sl-SI" altLang="sl-SI" sz="1400" dirty="0"/>
              <a:t>, </a:t>
            </a:r>
            <a:r>
              <a:rPr lang="sl-SI" altLang="sl-SI" sz="1400" dirty="0">
                <a:hlinkClick r:id="rId3"/>
              </a:rPr>
              <a:t>http://www.focus.si/files/Publikacije/trajnostna_mobilnost.pdf</a:t>
            </a:r>
            <a:r>
              <a:rPr lang="sl-SI" altLang="sl-SI" sz="1400" dirty="0"/>
              <a:t> )</a:t>
            </a:r>
            <a:r>
              <a:rPr lang="sl-SI" altLang="sl-SI" sz="600" dirty="0"/>
              <a:t/>
            </a:r>
            <a:br>
              <a:rPr lang="sl-SI" altLang="sl-SI" sz="600" dirty="0"/>
            </a:br>
            <a:r>
              <a:rPr lang="sl-SI" altLang="sl-SI" dirty="0" smtClean="0"/>
              <a:t> </a:t>
            </a:r>
            <a:endParaRPr lang="sl-SI" altLang="sl-SI" sz="1000" dirty="0"/>
          </a:p>
        </p:txBody>
      </p:sp>
    </p:spTree>
    <p:extLst>
      <p:ext uri="{BB962C8B-B14F-4D97-AF65-F5344CB8AC3E}">
        <p14:creationId xmlns:p14="http://schemas.microsoft.com/office/powerpoint/2010/main" val="315427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0"/>
            <a:ext cx="8229600" cy="1143000"/>
          </a:xfrm>
        </p:spPr>
        <p:txBody>
          <a:bodyPr/>
          <a:lstStyle/>
          <a:p>
            <a:r>
              <a:rPr lang="sl-SI" b="1" dirty="0" smtClean="0">
                <a:solidFill>
                  <a:schemeClr val="accent6">
                    <a:lumMod val="75000"/>
                  </a:schemeClr>
                </a:solidFill>
              </a:rPr>
              <a:t>MOBILNOSTNE AKCIJE</a:t>
            </a:r>
            <a:endParaRPr lang="sl-SI" b="1" dirty="0">
              <a:solidFill>
                <a:schemeClr val="accent6">
                  <a:lumMod val="75000"/>
                </a:schemeClr>
              </a:solidFill>
            </a:endParaRPr>
          </a:p>
        </p:txBody>
      </p:sp>
      <p:sp>
        <p:nvSpPr>
          <p:cNvPr id="3" name="Označba mesta vsebine 2"/>
          <p:cNvSpPr>
            <a:spLocks noGrp="1"/>
          </p:cNvSpPr>
          <p:nvPr>
            <p:ph idx="1"/>
          </p:nvPr>
        </p:nvSpPr>
        <p:spPr>
          <a:xfrm>
            <a:off x="952500" y="1447800"/>
            <a:ext cx="9258300" cy="4330892"/>
          </a:xfrm>
        </p:spPr>
        <p:txBody>
          <a:bodyPr/>
          <a:lstStyle/>
          <a:p>
            <a:r>
              <a:rPr lang="sl-SI" dirty="0" err="1"/>
              <a:t>Mobilnostna</a:t>
            </a:r>
            <a:r>
              <a:rPr lang="sl-SI" dirty="0"/>
              <a:t> akcija oziroma »</a:t>
            </a:r>
            <a:r>
              <a:rPr lang="sl-SI" dirty="0" err="1"/>
              <a:t>mobility</a:t>
            </a:r>
            <a:r>
              <a:rPr lang="sl-SI" dirty="0"/>
              <a:t> </a:t>
            </a:r>
            <a:r>
              <a:rPr lang="sl-SI" dirty="0" err="1"/>
              <a:t>action</a:t>
            </a:r>
            <a:r>
              <a:rPr lang="sl-SI" dirty="0"/>
              <a:t>« (MA) je aktivnost ali akcija, ki promovira </a:t>
            </a:r>
            <a:r>
              <a:rPr lang="sl-SI" dirty="0" smtClean="0"/>
              <a:t>trajnostne potovalne načine SKOZI CELO LETO.</a:t>
            </a:r>
          </a:p>
          <a:p>
            <a:r>
              <a:rPr lang="sl-SI" dirty="0" err="1" smtClean="0"/>
              <a:t>Kidical</a:t>
            </a:r>
            <a:r>
              <a:rPr lang="sl-SI" dirty="0" smtClean="0"/>
              <a:t> </a:t>
            </a:r>
            <a:r>
              <a:rPr lang="sl-SI" dirty="0" err="1" smtClean="0"/>
              <a:t>mass</a:t>
            </a:r>
            <a:endParaRPr lang="sl-SI" dirty="0" smtClean="0"/>
          </a:p>
          <a:p>
            <a:r>
              <a:rPr lang="sl-SI" dirty="0" err="1" smtClean="0"/>
              <a:t>Streets</a:t>
            </a:r>
            <a:r>
              <a:rPr lang="sl-SI" dirty="0" smtClean="0"/>
              <a:t> </a:t>
            </a:r>
            <a:r>
              <a:rPr lang="sl-SI" dirty="0" err="1" smtClean="0"/>
              <a:t>for</a:t>
            </a:r>
            <a:r>
              <a:rPr lang="sl-SI" dirty="0" smtClean="0"/>
              <a:t> </a:t>
            </a:r>
            <a:r>
              <a:rPr lang="sl-SI" dirty="0" err="1" smtClean="0"/>
              <a:t>kids</a:t>
            </a:r>
            <a:endParaRPr lang="sl-SI" dirty="0" smtClean="0"/>
          </a:p>
          <a:p>
            <a:r>
              <a:rPr lang="sl-SI" dirty="0" smtClean="0"/>
              <a:t>Kampanje Šolska ulica v projektu </a:t>
            </a:r>
            <a:r>
              <a:rPr lang="sl-SI" dirty="0" err="1" smtClean="0"/>
              <a:t>Life</a:t>
            </a:r>
            <a:r>
              <a:rPr lang="sl-SI" dirty="0" smtClean="0"/>
              <a:t> C4C</a:t>
            </a:r>
          </a:p>
          <a:p>
            <a:pPr marL="0" indent="0">
              <a:buNone/>
            </a:pPr>
            <a:r>
              <a:rPr lang="sl-SI" dirty="0" smtClean="0"/>
              <a:t>Razpisi na </a:t>
            </a:r>
            <a:r>
              <a:rPr lang="sl-SI" dirty="0" smtClean="0">
                <a:hlinkClick r:id="rId3"/>
              </a:rPr>
              <a:t>www.sptm.si</a:t>
            </a:r>
            <a:endParaRPr lang="sl-SI" dirty="0" smtClean="0"/>
          </a:p>
          <a:p>
            <a:pPr marL="0" indent="0">
              <a:buNone/>
            </a:pPr>
            <a:endParaRPr lang="sl-SI" dirty="0" smtClean="0"/>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924" y="4149553"/>
            <a:ext cx="2042160" cy="1629139"/>
          </a:xfrm>
          <a:prstGeom prst="rect">
            <a:avLst/>
          </a:prstGeom>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442" y="4015311"/>
            <a:ext cx="3028950" cy="1514475"/>
          </a:xfrm>
          <a:prstGeom prst="rect">
            <a:avLst/>
          </a:prstGeom>
        </p:spPr>
      </p:pic>
      <p:pic>
        <p:nvPicPr>
          <p:cNvPr id="7" name="Slika 6"/>
          <p:cNvPicPr>
            <a:picLocks noChangeAspect="1"/>
          </p:cNvPicPr>
          <p:nvPr/>
        </p:nvPicPr>
        <p:blipFill>
          <a:blip r:embed="rId6"/>
          <a:stretch>
            <a:fillRect/>
          </a:stretch>
        </p:blipFill>
        <p:spPr>
          <a:xfrm>
            <a:off x="1748780" y="6376374"/>
            <a:ext cx="8919221" cy="481626"/>
          </a:xfrm>
          <a:prstGeom prst="rect">
            <a:avLst/>
          </a:prstGeom>
        </p:spPr>
      </p:pic>
    </p:spTree>
    <p:extLst>
      <p:ext uri="{BB962C8B-B14F-4D97-AF65-F5344CB8AC3E}">
        <p14:creationId xmlns:p14="http://schemas.microsoft.com/office/powerpoint/2010/main" val="3443011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0"/>
            <a:ext cx="8229600" cy="1143000"/>
          </a:xfrm>
        </p:spPr>
        <p:txBody>
          <a:bodyPr/>
          <a:lstStyle/>
          <a:p>
            <a:r>
              <a:rPr lang="sl-SI" b="1" dirty="0" smtClean="0">
                <a:solidFill>
                  <a:schemeClr val="accent6">
                    <a:lumMod val="75000"/>
                  </a:schemeClr>
                </a:solidFill>
              </a:rPr>
              <a:t>SODELOVANJE S KLUBI</a:t>
            </a:r>
            <a:endParaRPr lang="sl-SI" b="1" dirty="0">
              <a:solidFill>
                <a:schemeClr val="accent6">
                  <a:lumMod val="75000"/>
                </a:schemeClr>
              </a:solidFill>
            </a:endParaRPr>
          </a:p>
        </p:txBody>
      </p:sp>
      <p:sp>
        <p:nvSpPr>
          <p:cNvPr id="3" name="Označba mesta vsebine 2"/>
          <p:cNvSpPr>
            <a:spLocks noGrp="1"/>
          </p:cNvSpPr>
          <p:nvPr>
            <p:ph idx="1"/>
          </p:nvPr>
        </p:nvSpPr>
        <p:spPr>
          <a:xfrm>
            <a:off x="546100" y="1626109"/>
            <a:ext cx="8229600" cy="4525963"/>
          </a:xfrm>
        </p:spPr>
        <p:txBody>
          <a:bodyPr/>
          <a:lstStyle/>
          <a:p>
            <a:pPr marL="0" indent="0">
              <a:buNone/>
            </a:pPr>
            <a:r>
              <a:rPr lang="sl-SI" dirty="0" smtClean="0"/>
              <a:t>Dobra praksa OŠ v MOL – MOL LJ je zagotovil brezplačno izvajanje programa „GREMO NA KOLO“ in „GREMO V KOLOPARK“</a:t>
            </a:r>
          </a:p>
          <a:p>
            <a:pPr marL="0" indent="0">
              <a:buNone/>
            </a:pPr>
            <a:r>
              <a:rPr lang="sl-SI" dirty="0"/>
              <a:t> </a:t>
            </a:r>
            <a:r>
              <a:rPr lang="sl-SI" dirty="0" smtClean="0"/>
              <a:t>- dodatne praktične ure vožnje kolesa</a:t>
            </a:r>
          </a:p>
          <a:p>
            <a:pPr>
              <a:buFontTx/>
              <a:buChar char="-"/>
            </a:pPr>
            <a:r>
              <a:rPr lang="sl-SI" dirty="0" smtClean="0"/>
              <a:t>kolesarski športni dnevi (najmanj eden na leto)</a:t>
            </a:r>
          </a:p>
          <a:p>
            <a:pPr marL="0" indent="0">
              <a:buNone/>
            </a:pPr>
            <a:r>
              <a:rPr lang="sl-SI" dirty="0" smtClean="0"/>
              <a:t>Nekaj več na 2 minutni predstavitvi ŠD RAJD</a:t>
            </a:r>
          </a:p>
          <a:p>
            <a:pPr marL="0" indent="0">
              <a:buNone/>
            </a:pPr>
            <a:r>
              <a:rPr lang="sl-SI" dirty="0">
                <a:hlinkClick r:id="rId3"/>
              </a:rPr>
              <a:t>https://</a:t>
            </a:r>
            <a:r>
              <a:rPr lang="sl-SI" dirty="0" smtClean="0">
                <a:hlinkClick r:id="rId3"/>
              </a:rPr>
              <a:t>www.youtube.com/watch?v=vzm-U_Ppbpo</a:t>
            </a:r>
            <a:endParaRPr lang="sl-SI" dirty="0" smtClean="0"/>
          </a:p>
          <a:p>
            <a:pPr marL="0" indent="0">
              <a:buNone/>
            </a:pPr>
            <a:endParaRPr lang="sl-SI" dirty="0"/>
          </a:p>
        </p:txBody>
      </p:sp>
      <p:pic>
        <p:nvPicPr>
          <p:cNvPr id="5" name="Slika 4"/>
          <p:cNvPicPr>
            <a:picLocks noChangeAspect="1"/>
          </p:cNvPicPr>
          <p:nvPr/>
        </p:nvPicPr>
        <p:blipFill>
          <a:blip r:embed="rId4"/>
          <a:stretch>
            <a:fillRect/>
          </a:stretch>
        </p:blipFill>
        <p:spPr>
          <a:xfrm>
            <a:off x="1748780" y="6376374"/>
            <a:ext cx="8919221" cy="481626"/>
          </a:xfrm>
          <a:prstGeom prst="rect">
            <a:avLst/>
          </a:prstGeom>
        </p:spPr>
      </p:pic>
    </p:spTree>
    <p:extLst>
      <p:ext uri="{BB962C8B-B14F-4D97-AF65-F5344CB8AC3E}">
        <p14:creationId xmlns:p14="http://schemas.microsoft.com/office/powerpoint/2010/main" val="242943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a:xfrm>
            <a:off x="1997075" y="260350"/>
            <a:ext cx="8229600" cy="1143000"/>
          </a:xfrm>
        </p:spPr>
        <p:txBody>
          <a:bodyPr>
            <a:normAutofit/>
          </a:bodyPr>
          <a:lstStyle/>
          <a:p>
            <a:r>
              <a:rPr lang="sl-SI" altLang="sl-SI" sz="2800" b="1" dirty="0">
                <a:solidFill>
                  <a:schemeClr val="accent6">
                    <a:lumMod val="75000"/>
                  </a:schemeClr>
                </a:solidFill>
              </a:rPr>
              <a:t>SPODBUJANJE TRAJNOSTNE MOBILNOSTI V </a:t>
            </a:r>
            <a:r>
              <a:rPr lang="sl-SI" altLang="sl-SI" sz="2800" b="1" dirty="0" smtClean="0">
                <a:solidFill>
                  <a:schemeClr val="accent6">
                    <a:lumMod val="75000"/>
                  </a:schemeClr>
                </a:solidFill>
              </a:rPr>
              <a:t>VIZ</a:t>
            </a:r>
            <a:endParaRPr lang="sl-SI" altLang="sl-SI" sz="3600" b="1" dirty="0">
              <a:solidFill>
                <a:schemeClr val="accent6">
                  <a:lumMod val="75000"/>
                </a:schemeClr>
              </a:solidFill>
            </a:endParaRPr>
          </a:p>
        </p:txBody>
      </p:sp>
      <p:sp>
        <p:nvSpPr>
          <p:cNvPr id="3" name="Označba mesta vsebine 2"/>
          <p:cNvSpPr>
            <a:spLocks noGrp="1"/>
          </p:cNvSpPr>
          <p:nvPr>
            <p:ph idx="1"/>
          </p:nvPr>
        </p:nvSpPr>
        <p:spPr>
          <a:xfrm>
            <a:off x="952500" y="981076"/>
            <a:ext cx="9017000" cy="5191124"/>
          </a:xfrm>
        </p:spPr>
        <p:txBody>
          <a:bodyPr>
            <a:normAutofit/>
          </a:bodyPr>
          <a:lstStyle/>
          <a:p>
            <a:pPr marL="0" indent="0">
              <a:buNone/>
              <a:defRPr/>
            </a:pPr>
            <a:endParaRPr lang="sl-SI" sz="1600" dirty="0"/>
          </a:p>
          <a:p>
            <a:pPr marL="0" indent="0">
              <a:buNone/>
              <a:defRPr/>
            </a:pPr>
            <a:r>
              <a:rPr lang="sl-SI" sz="2000" b="1" dirty="0"/>
              <a:t>AKTIVNOSTI</a:t>
            </a:r>
          </a:p>
          <a:p>
            <a:pPr marL="0" indent="0">
              <a:buNone/>
              <a:defRPr/>
            </a:pPr>
            <a:r>
              <a:rPr lang="sl-SI" sz="2000" b="1" dirty="0"/>
              <a:t>1. Vključevanje področja TM v obstoječe predmete</a:t>
            </a:r>
            <a:r>
              <a:rPr lang="sl-SI" sz="2000" dirty="0"/>
              <a:t>, v </a:t>
            </a:r>
            <a:r>
              <a:rPr lang="sl-SI" sz="2000" dirty="0" err="1"/>
              <a:t>kurikul</a:t>
            </a:r>
            <a:r>
              <a:rPr lang="sl-SI" sz="2000" dirty="0"/>
              <a:t> za vrtce na izvedbeni ravni, v vizijo zavoda, </a:t>
            </a:r>
            <a:r>
              <a:rPr lang="sl-SI" sz="2000" b="1" dirty="0"/>
              <a:t>v prenovljene učne načrte v OŠ </a:t>
            </a:r>
            <a:r>
              <a:rPr lang="sl-SI" sz="2000" dirty="0"/>
              <a:t>in kataloge znanj v SŠ</a:t>
            </a:r>
          </a:p>
          <a:p>
            <a:pPr marL="0" indent="0">
              <a:buNone/>
              <a:defRPr/>
            </a:pPr>
            <a:r>
              <a:rPr lang="sl-SI" sz="2000" dirty="0"/>
              <a:t>2. Spodbujanje strokovnih delavcev k izvajanju celostnega pristopa pri poučevanju, vključujoč področja TM (medpredmetno/</a:t>
            </a:r>
            <a:r>
              <a:rPr lang="sl-SI" sz="2000" dirty="0" err="1"/>
              <a:t>nadpredmetno</a:t>
            </a:r>
            <a:r>
              <a:rPr lang="sl-SI" sz="2000" dirty="0"/>
              <a:t>, </a:t>
            </a:r>
            <a:r>
              <a:rPr lang="sl-SI" sz="2000" dirty="0" err="1"/>
              <a:t>kroskurikularno</a:t>
            </a:r>
            <a:r>
              <a:rPr lang="sl-SI" sz="2000" dirty="0"/>
              <a:t> področje)</a:t>
            </a:r>
          </a:p>
          <a:p>
            <a:pPr marL="0" indent="0">
              <a:buNone/>
              <a:defRPr/>
            </a:pPr>
            <a:r>
              <a:rPr lang="sl-SI" sz="2000" b="1" dirty="0"/>
              <a:t>3. Posodabljanje dokumenta Koncept usposabljanja </a:t>
            </a:r>
            <a:r>
              <a:rPr lang="sl-SI" sz="2000" dirty="0"/>
              <a:t>za vožnjo kolesa in kolesarski izpiti v OŠ (2016) z namenom preučitve, ali je koncept usposabljanja za vožnjo kolesa ustreza zakonodajnim novostim in ciljem trajnostne mobilnosti</a:t>
            </a:r>
          </a:p>
          <a:p>
            <a:pPr marL="0" indent="0">
              <a:buNone/>
              <a:defRPr/>
            </a:pPr>
            <a:r>
              <a:rPr lang="sl-SI" sz="2000" dirty="0"/>
              <a:t>4. Vključevanje področja TM v </a:t>
            </a:r>
            <a:r>
              <a:rPr lang="sl-SI" sz="2000" b="1" dirty="0" err="1"/>
              <a:t>RaP</a:t>
            </a:r>
            <a:r>
              <a:rPr lang="sl-SI" sz="2000" b="1" dirty="0"/>
              <a:t> v OŠ </a:t>
            </a:r>
            <a:r>
              <a:rPr lang="sl-SI" sz="2000" dirty="0"/>
              <a:t>(usposabljanje za vožnjo kolesa in kolesarski izpiti in druge dejavnosti področja</a:t>
            </a:r>
            <a:r>
              <a:rPr lang="sl-SI" sz="2000" dirty="0" smtClean="0"/>
              <a:t>) in </a:t>
            </a:r>
            <a:r>
              <a:rPr lang="sl-SI" sz="2000" b="1" dirty="0" smtClean="0"/>
              <a:t>VITR Podnebni cilji (11. cilj – Trajnostna mesta in ljudje)</a:t>
            </a:r>
            <a:endParaRPr lang="sl-SI" sz="2000" b="1" dirty="0"/>
          </a:p>
          <a:p>
            <a:pPr marL="0" indent="0">
              <a:buNone/>
              <a:defRPr/>
            </a:pPr>
            <a:r>
              <a:rPr lang="sl-SI" sz="2000" dirty="0"/>
              <a:t>5. Usposabljanje vodstvenih in strokovnih delavcev za področje TM (seminarji, regijska srečanja, svetovanja, delovna srečanja) na teme: izvajanje kolesarskih izpitov, načrti šolskih poti, </a:t>
            </a:r>
            <a:r>
              <a:rPr lang="sl-SI" sz="2000" dirty="0" err="1"/>
              <a:t>mobilnostni</a:t>
            </a:r>
            <a:r>
              <a:rPr lang="sl-SI" sz="2000" dirty="0"/>
              <a:t> načrti…</a:t>
            </a:r>
          </a:p>
          <a:p>
            <a:pPr marL="0" indent="0">
              <a:buNone/>
              <a:defRPr/>
            </a:pPr>
            <a:endParaRPr lang="sl-SI" sz="2000" dirty="0"/>
          </a:p>
        </p:txBody>
      </p:sp>
    </p:spTree>
    <p:extLst>
      <p:ext uri="{BB962C8B-B14F-4D97-AF65-F5344CB8AC3E}">
        <p14:creationId xmlns:p14="http://schemas.microsoft.com/office/powerpoint/2010/main" val="2054818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a:xfrm>
            <a:off x="1714500" y="190500"/>
            <a:ext cx="8229600" cy="1143000"/>
          </a:xfrm>
        </p:spPr>
        <p:txBody>
          <a:bodyPr/>
          <a:lstStyle/>
          <a:p>
            <a:pPr algn="ctr"/>
            <a:r>
              <a:rPr lang="sl-SI" altLang="sl-SI" sz="2400" b="1" dirty="0" smtClean="0">
                <a:solidFill>
                  <a:schemeClr val="accent6">
                    <a:lumMod val="75000"/>
                  </a:schemeClr>
                </a:solidFill>
              </a:rPr>
              <a:t>AKTIVNOSTI</a:t>
            </a:r>
            <a:endParaRPr lang="sl-SI" altLang="sl-SI" sz="2400" b="1" dirty="0">
              <a:solidFill>
                <a:schemeClr val="accent6">
                  <a:lumMod val="75000"/>
                </a:schemeClr>
              </a:solidFill>
            </a:endParaRPr>
          </a:p>
        </p:txBody>
      </p:sp>
      <p:sp>
        <p:nvSpPr>
          <p:cNvPr id="3" name="Označba mesta vsebine 2"/>
          <p:cNvSpPr>
            <a:spLocks noGrp="1"/>
          </p:cNvSpPr>
          <p:nvPr>
            <p:ph idx="1"/>
          </p:nvPr>
        </p:nvSpPr>
        <p:spPr>
          <a:xfrm>
            <a:off x="939800" y="1562100"/>
            <a:ext cx="9271000" cy="4457700"/>
          </a:xfrm>
        </p:spPr>
        <p:txBody>
          <a:bodyPr/>
          <a:lstStyle/>
          <a:p>
            <a:pPr marL="0" indent="0">
              <a:buNone/>
              <a:defRPr/>
            </a:pPr>
            <a:r>
              <a:rPr lang="sl-SI" sz="2000" dirty="0"/>
              <a:t>6. Posodobitev dokumenta Strategija kulture vedenja in vzgoja za trajnostno mobilnost otrok in mladostnikov v sistemu vzgoje in izobraževanja 2027,</a:t>
            </a:r>
          </a:p>
          <a:p>
            <a:pPr marL="0" indent="0">
              <a:buNone/>
              <a:defRPr/>
            </a:pPr>
            <a:r>
              <a:rPr lang="sl-SI" sz="2000" dirty="0"/>
              <a:t>7. Umeščanje trajnostne mobilnosti v VITR (cilj 11, Kažipot, Trajnostna mesta in skupnosti.  </a:t>
            </a:r>
          </a:p>
          <a:p>
            <a:pPr marL="0" indent="0">
              <a:buNone/>
              <a:defRPr/>
            </a:pPr>
            <a:r>
              <a:rPr lang="sl-SI" sz="2000" dirty="0"/>
              <a:t>8. Posodabljanje dokumenta Koncept usposabljanja za vožnjo s kolesom in kolesarski izpit in implementacija koncepta v praksi (vključenih bo 30 vzgojno izobraževalnih zavodov, izvajanje v RAP-u); usposabljanje strokovnih delavcev in seznanjanje vodstvenih delavcev  osnovnih šol in vrtcev ter strokovnih delavcev VIZ z implementacijo v prakso (novostmi koncepta).</a:t>
            </a:r>
          </a:p>
          <a:p>
            <a:pPr marL="0" indent="0">
              <a:buNone/>
              <a:defRPr/>
            </a:pPr>
            <a:r>
              <a:rPr lang="sl-SI" sz="2000" b="1" dirty="0"/>
              <a:t>3. Razvojna naloga vzpostavitve mreže vrtcev, osnovnih šol in srednjih šol za ozaveščanje o pomenu trajnostne mobilnosti, pri čemer multiplikatorji srednjih šol delujejo v lokalnih okoljih. Zajema mreženje vrtcev, osnovnih in srednjih šol ter lokalnih skupnosti in usposabljanje vključenih na temo trajnostne mobilnosti. (15 razvojnih SŠ, 15 vrtcev, 15 OŠ in 15 SŠ). </a:t>
            </a:r>
            <a:endParaRPr lang="sl-SI" sz="2000" dirty="0"/>
          </a:p>
          <a:p>
            <a:pPr>
              <a:defRPr/>
            </a:pPr>
            <a:endParaRPr lang="sl-SI" dirty="0"/>
          </a:p>
        </p:txBody>
      </p:sp>
    </p:spTree>
    <p:extLst>
      <p:ext uri="{BB962C8B-B14F-4D97-AF65-F5344CB8AC3E}">
        <p14:creationId xmlns:p14="http://schemas.microsoft.com/office/powerpoint/2010/main" val="362493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p:cNvSpPr>
            <a:spLocks noGrp="1"/>
          </p:cNvSpPr>
          <p:nvPr>
            <p:ph type="title"/>
          </p:nvPr>
        </p:nvSpPr>
        <p:spPr/>
        <p:txBody>
          <a:bodyPr/>
          <a:lstStyle/>
          <a:p>
            <a:r>
              <a:rPr lang="sl-SI" altLang="sl-SI" b="1" dirty="0" smtClean="0">
                <a:solidFill>
                  <a:schemeClr val="accent6">
                    <a:lumMod val="75000"/>
                  </a:schemeClr>
                </a:solidFill>
              </a:rPr>
              <a:t>NALOGE NA ZRSŠ</a:t>
            </a:r>
          </a:p>
        </p:txBody>
      </p:sp>
      <p:sp>
        <p:nvSpPr>
          <p:cNvPr id="24579" name="Označba mesta vsebine 2"/>
          <p:cNvSpPr>
            <a:spLocks noGrp="1"/>
          </p:cNvSpPr>
          <p:nvPr>
            <p:ph idx="1"/>
          </p:nvPr>
        </p:nvSpPr>
        <p:spPr>
          <a:xfrm>
            <a:off x="838200" y="1803400"/>
            <a:ext cx="9390063" cy="4064000"/>
          </a:xfrm>
        </p:spPr>
        <p:txBody>
          <a:bodyPr>
            <a:normAutofit/>
          </a:bodyPr>
          <a:lstStyle/>
          <a:p>
            <a:pPr marL="0" indent="0">
              <a:buNone/>
            </a:pPr>
            <a:r>
              <a:rPr lang="sl-SI" altLang="sl-SI" sz="2800" dirty="0"/>
              <a:t>1. </a:t>
            </a:r>
            <a:r>
              <a:rPr lang="sl-SI" altLang="sl-SI" dirty="0"/>
              <a:t>Spodbujanje trajnostne mobilnosti v VIZ</a:t>
            </a:r>
          </a:p>
          <a:p>
            <a:pPr marL="0" indent="0">
              <a:buNone/>
            </a:pPr>
            <a:r>
              <a:rPr lang="sl-SI" altLang="sl-SI" dirty="0"/>
              <a:t>2. Trajnostna mobilnost: prenova Strategije kulture  </a:t>
            </a:r>
          </a:p>
          <a:p>
            <a:pPr marL="0" indent="0">
              <a:buNone/>
            </a:pPr>
            <a:r>
              <a:rPr lang="sl-SI" altLang="sl-SI" dirty="0"/>
              <a:t>    vedenja in vzgoja za varno mobilnost otrok in </a:t>
            </a:r>
          </a:p>
          <a:p>
            <a:pPr marL="0" indent="0">
              <a:buNone/>
            </a:pPr>
            <a:r>
              <a:rPr lang="sl-SI" altLang="sl-SI" dirty="0"/>
              <a:t>    mladostnikov v sistemu vzgoje in izobraževanja   </a:t>
            </a:r>
          </a:p>
          <a:p>
            <a:pPr marL="0" indent="0">
              <a:buNone/>
            </a:pPr>
            <a:r>
              <a:rPr lang="sl-SI" altLang="sl-SI" dirty="0"/>
              <a:t>    do leta 2027</a:t>
            </a:r>
          </a:p>
          <a:p>
            <a:pPr marL="0" indent="0">
              <a:buNone/>
            </a:pPr>
            <a:r>
              <a:rPr lang="sl-SI" altLang="sl-SI" dirty="0"/>
              <a:t>3. </a:t>
            </a:r>
            <a:r>
              <a:rPr lang="sl-SI" altLang="sl-SI" dirty="0" smtClean="0"/>
              <a:t>Spodbujanje aktivnosti TM v VIZ-ih</a:t>
            </a:r>
          </a:p>
          <a:p>
            <a:pPr marL="0" indent="0">
              <a:buNone/>
            </a:pPr>
            <a:r>
              <a:rPr lang="sl-SI" altLang="sl-SI" dirty="0" smtClean="0"/>
              <a:t>4</a:t>
            </a:r>
            <a:r>
              <a:rPr lang="sl-SI" altLang="sl-SI" dirty="0"/>
              <a:t>. Sodelovanje, vključevanje, </a:t>
            </a:r>
            <a:r>
              <a:rPr lang="sl-SI" altLang="sl-SI" dirty="0" smtClean="0"/>
              <a:t>povezovanje z deležniki</a:t>
            </a:r>
            <a:endParaRPr lang="sl-SI" altLang="sl-SI" dirty="0"/>
          </a:p>
          <a:p>
            <a:pPr marL="0" indent="0">
              <a:buNone/>
            </a:pPr>
            <a:r>
              <a:rPr lang="sl-SI" altLang="sl-SI" dirty="0"/>
              <a:t>5. Spletna okolja z gradivi (iz konferenc, seminarjev, )</a:t>
            </a:r>
          </a:p>
        </p:txBody>
      </p:sp>
    </p:spTree>
    <p:extLst>
      <p:ext uri="{BB962C8B-B14F-4D97-AF65-F5344CB8AC3E}">
        <p14:creationId xmlns:p14="http://schemas.microsoft.com/office/powerpoint/2010/main" val="3369646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chemeClr val="accent6">
                    <a:lumMod val="75000"/>
                  </a:schemeClr>
                </a:solidFill>
              </a:rPr>
              <a:t>PRIMERI DOBRE PRAKSE -  </a:t>
            </a:r>
            <a:r>
              <a:rPr lang="sl-SI" b="1" dirty="0" smtClean="0">
                <a:solidFill>
                  <a:schemeClr val="accent6">
                    <a:lumMod val="75000"/>
                  </a:schemeClr>
                </a:solidFill>
              </a:rPr>
              <a:t>IZ KONFERENCE </a:t>
            </a:r>
            <a:r>
              <a:rPr lang="sl-SI" b="1" dirty="0" smtClean="0">
                <a:solidFill>
                  <a:schemeClr val="accent6">
                    <a:lumMod val="75000"/>
                  </a:schemeClr>
                </a:solidFill>
              </a:rPr>
              <a:t>TM 2023 </a:t>
            </a:r>
            <a:endParaRPr lang="sl-SI" b="1" dirty="0">
              <a:solidFill>
                <a:schemeClr val="accent6">
                  <a:lumMod val="75000"/>
                </a:schemeClr>
              </a:solidFill>
            </a:endParaRPr>
          </a:p>
        </p:txBody>
      </p:sp>
      <p:sp>
        <p:nvSpPr>
          <p:cNvPr id="5" name="Označba mesta vsebine 4"/>
          <p:cNvSpPr>
            <a:spLocks noGrp="1"/>
          </p:cNvSpPr>
          <p:nvPr>
            <p:ph idx="1"/>
          </p:nvPr>
        </p:nvSpPr>
        <p:spPr>
          <a:xfrm>
            <a:off x="155575" y="1432148"/>
            <a:ext cx="11880850" cy="5021039"/>
          </a:xfrm>
        </p:spPr>
        <p:txBody>
          <a:bodyPr>
            <a:normAutofit/>
          </a:bodyPr>
          <a:lstStyle/>
          <a:p>
            <a:pPr marL="457200" indent="-457200">
              <a:buAutoNum type="arabicPeriod"/>
            </a:pPr>
            <a:r>
              <a:rPr lang="sl-SI" dirty="0" smtClean="0"/>
              <a:t>primer: SŠ </a:t>
            </a:r>
            <a:r>
              <a:rPr lang="sl-SI" dirty="0"/>
              <a:t>TRBOVLJE - </a:t>
            </a:r>
            <a:r>
              <a:rPr lang="sl-SI" dirty="0" smtClean="0">
                <a:hlinkClick r:id="rId2" action="ppaction://hlinkfile"/>
              </a:rPr>
              <a:t>file</a:t>
            </a:r>
            <a:r>
              <a:rPr lang="sl-SI" dirty="0">
                <a:hlinkClick r:id="rId2" action="ppaction://hlinkfile"/>
              </a:rPr>
              <a:t>:///D:/</a:t>
            </a:r>
            <a:r>
              <a:rPr lang="sl-SI" dirty="0" smtClean="0">
                <a:hlinkClick r:id="rId2" action="ppaction://hlinkfile"/>
              </a:rPr>
              <a:t>Users/mnovak/AppData/Local/Microsoft/Windows/INetCache/Content.Outlook/EEHQPWKU/QR_kode_VH_A3.pdf</a:t>
            </a:r>
            <a:endParaRPr lang="sl-SI" dirty="0" smtClean="0"/>
          </a:p>
          <a:p>
            <a:pPr marL="0" indent="0">
              <a:buNone/>
            </a:pPr>
            <a:endParaRPr lang="sl-SI" dirty="0" smtClean="0"/>
          </a:p>
          <a:p>
            <a:pPr marL="0" indent="0">
              <a:buNone/>
            </a:pPr>
            <a:r>
              <a:rPr lang="sl-SI" dirty="0" smtClean="0"/>
              <a:t>2. primer: </a:t>
            </a:r>
            <a:r>
              <a:rPr lang="sl-SI" dirty="0" smtClean="0"/>
              <a:t>VRTEC </a:t>
            </a:r>
            <a:r>
              <a:rPr lang="sl-SI" dirty="0"/>
              <a:t>POLZELA </a:t>
            </a:r>
            <a:r>
              <a:rPr lang="sl-SI" dirty="0" smtClean="0"/>
              <a:t>–  </a:t>
            </a:r>
            <a:r>
              <a:rPr lang="sl-SI" u="sng" dirty="0" smtClean="0">
                <a:hlinkClick r:id="rId3"/>
              </a:rPr>
              <a:t>https</a:t>
            </a:r>
            <a:r>
              <a:rPr lang="sl-SI" u="sng" dirty="0">
                <a:hlinkClick r:id="rId3"/>
              </a:rPr>
              <a:t>://</a:t>
            </a:r>
            <a:r>
              <a:rPr lang="sl-SI" u="sng" dirty="0" smtClean="0">
                <a:hlinkClick r:id="rId3"/>
              </a:rPr>
              <a:t>youtu.be/5HEl6EZ3gNI</a:t>
            </a:r>
            <a:endParaRPr lang="sl-SI" dirty="0"/>
          </a:p>
          <a:p>
            <a:pPr marL="0" indent="0">
              <a:buNone/>
            </a:pPr>
            <a:r>
              <a:rPr lang="sl-SI" u="sng" dirty="0">
                <a:hlinkClick r:id="rId4"/>
              </a:rPr>
              <a:t>https://www.vrtec-polzela.si/wp-content/uploads/2023/04/Brosura-trajnostna-mobilnost-1.pdf</a:t>
            </a:r>
            <a:endParaRPr lang="sl-SI" dirty="0"/>
          </a:p>
          <a:p>
            <a:endParaRPr lang="sl-SI" dirty="0" smtClean="0"/>
          </a:p>
          <a:p>
            <a:pPr marL="0" indent="0">
              <a:buNone/>
            </a:pPr>
            <a:r>
              <a:rPr lang="sl-SI" dirty="0" smtClean="0"/>
              <a:t>3. primer: </a:t>
            </a:r>
            <a:r>
              <a:rPr lang="sl-SI" dirty="0" smtClean="0"/>
              <a:t>OŠ </a:t>
            </a:r>
            <a:r>
              <a:rPr lang="sl-SI" dirty="0"/>
              <a:t>MORAVČE </a:t>
            </a:r>
            <a:endParaRPr lang="sl-SI" dirty="0" smtClean="0"/>
          </a:p>
          <a:p>
            <a:endParaRPr lang="sl-SI" dirty="0"/>
          </a:p>
          <a:p>
            <a:pPr marL="0" indent="0">
              <a:buNone/>
            </a:pPr>
            <a:endParaRPr lang="sl-SI" dirty="0"/>
          </a:p>
        </p:txBody>
      </p:sp>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1505" y="4832140"/>
            <a:ext cx="1552035" cy="1552035"/>
          </a:xfrm>
          <a:prstGeom prst="rect">
            <a:avLst/>
          </a:prstGeom>
        </p:spPr>
      </p:pic>
    </p:spTree>
    <p:extLst>
      <p:ext uri="{BB962C8B-B14F-4D97-AF65-F5344CB8AC3E}">
        <p14:creationId xmlns:p14="http://schemas.microsoft.com/office/powerpoint/2010/main" val="2427908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p:txBody>
          <a:bodyPr/>
          <a:lstStyle/>
          <a:p>
            <a:r>
              <a:rPr lang="sl-SI" b="1" dirty="0">
                <a:solidFill>
                  <a:schemeClr val="accent6">
                    <a:lumMod val="75000"/>
                  </a:schemeClr>
                </a:solidFill>
              </a:rPr>
              <a:t>PRIMERI DOBRE PRAKSE -  </a:t>
            </a:r>
            <a:r>
              <a:rPr lang="sl-SI" b="1" dirty="0" smtClean="0">
                <a:solidFill>
                  <a:schemeClr val="accent6">
                    <a:lumMod val="75000"/>
                  </a:schemeClr>
                </a:solidFill>
              </a:rPr>
              <a:t> </a:t>
            </a:r>
            <a:r>
              <a:rPr lang="sl-SI" altLang="sl-SI" dirty="0" smtClean="0">
                <a:solidFill>
                  <a:schemeClr val="accent6">
                    <a:lumMod val="75000"/>
                  </a:schemeClr>
                </a:solidFill>
              </a:rPr>
              <a:t>VARNO NA KOLESU 2023</a:t>
            </a:r>
          </a:p>
        </p:txBody>
      </p:sp>
      <p:sp>
        <p:nvSpPr>
          <p:cNvPr id="3" name="Označba mesta vsebine 2"/>
          <p:cNvSpPr>
            <a:spLocks noGrp="1"/>
          </p:cNvSpPr>
          <p:nvPr>
            <p:ph idx="1"/>
          </p:nvPr>
        </p:nvSpPr>
        <p:spPr/>
        <p:txBody>
          <a:bodyPr/>
          <a:lstStyle/>
          <a:p>
            <a:pPr>
              <a:defRPr/>
            </a:pPr>
            <a:r>
              <a:rPr lang="sl-SI" dirty="0" smtClean="0"/>
              <a:t>OŠ Sveti Tomaž</a:t>
            </a:r>
          </a:p>
          <a:p>
            <a:pPr marL="0" indent="0">
              <a:buNone/>
              <a:defRPr/>
            </a:pPr>
            <a:r>
              <a:rPr lang="sl-SI" u="sng" dirty="0" smtClean="0">
                <a:hlinkClick r:id="rId2" action="ppaction://hlinkfile"/>
              </a:rPr>
              <a:t>D:\Users\mnovak\Desktop\KONFERENCA TM 2023\Hej </a:t>
            </a:r>
            <a:r>
              <a:rPr lang="sl-SI" u="sng" dirty="0" err="1" smtClean="0">
                <a:hlinkClick r:id="rId2" action="ppaction://hlinkfile"/>
              </a:rPr>
              <a:t>frajer_Oš</a:t>
            </a:r>
            <a:r>
              <a:rPr lang="sl-SI" u="sng" dirty="0" smtClean="0">
                <a:hlinkClick r:id="rId2" action="ppaction://hlinkfile"/>
              </a:rPr>
              <a:t> Sveti Tomaž.mp4</a:t>
            </a:r>
            <a:endParaRPr lang="sl-SI" dirty="0" smtClean="0"/>
          </a:p>
          <a:p>
            <a:pPr>
              <a:defRPr/>
            </a:pPr>
            <a:r>
              <a:rPr lang="sl-SI" dirty="0" smtClean="0"/>
              <a:t>OŠ Šentjanž</a:t>
            </a:r>
          </a:p>
          <a:p>
            <a:pPr marL="0" indent="0">
              <a:buNone/>
              <a:defRPr/>
            </a:pPr>
            <a:r>
              <a:rPr lang="sl-SI" dirty="0" smtClean="0">
                <a:hlinkClick r:id="rId3" action="ppaction://hlinkfile"/>
              </a:rPr>
              <a:t>D:\Users\mnovak\Desktop\KONFERENCA TM 2023\</a:t>
            </a:r>
            <a:r>
              <a:rPr lang="sl-SI" dirty="0" err="1" smtClean="0">
                <a:hlinkClick r:id="rId3" action="ppaction://hlinkfile"/>
              </a:rPr>
              <a:t>Oš</a:t>
            </a:r>
            <a:r>
              <a:rPr lang="sl-SI" dirty="0" smtClean="0">
                <a:hlinkClick r:id="rId3" action="ppaction://hlinkfile"/>
              </a:rPr>
              <a:t> Šentjanž-najpogostejši prekrški kolesarjev.mp4</a:t>
            </a:r>
            <a:endParaRPr lang="sl-SI" dirty="0" smtClean="0"/>
          </a:p>
          <a:p>
            <a:pPr>
              <a:defRPr/>
            </a:pPr>
            <a:endParaRPr lang="sl-SI" dirty="0"/>
          </a:p>
        </p:txBody>
      </p:sp>
    </p:spTree>
    <p:extLst>
      <p:ext uri="{BB962C8B-B14F-4D97-AF65-F5344CB8AC3E}">
        <p14:creationId xmlns:p14="http://schemas.microsoft.com/office/powerpoint/2010/main" val="131205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p:cNvSpPr>
            <a:spLocks noGrp="1"/>
          </p:cNvSpPr>
          <p:nvPr>
            <p:ph type="title"/>
          </p:nvPr>
        </p:nvSpPr>
        <p:spPr/>
        <p:txBody>
          <a:bodyPr/>
          <a:lstStyle/>
          <a:p>
            <a:r>
              <a:rPr lang="sl-SI" altLang="sl-SI" sz="2800" b="1" dirty="0">
                <a:solidFill>
                  <a:schemeClr val="accent6">
                    <a:lumMod val="75000"/>
                  </a:schemeClr>
                </a:solidFill>
              </a:rPr>
              <a:t>PRIMERI DOBRE PRAKSE</a:t>
            </a:r>
          </a:p>
        </p:txBody>
      </p:sp>
      <p:pic>
        <p:nvPicPr>
          <p:cNvPr id="25603" name="Označba mesta vsebin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1026" y="1268413"/>
            <a:ext cx="3560763" cy="2671762"/>
          </a:xfrm>
        </p:spPr>
      </p:pic>
      <p:sp>
        <p:nvSpPr>
          <p:cNvPr id="7" name="Označba mesta vsebine 2"/>
          <p:cNvSpPr txBox="1">
            <a:spLocks/>
          </p:cNvSpPr>
          <p:nvPr/>
        </p:nvSpPr>
        <p:spPr bwMode="auto">
          <a:xfrm>
            <a:off x="5843588" y="1419226"/>
            <a:ext cx="29527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pl-PL" sz="2400" kern="0" dirty="0"/>
              <a:t>Parkirišče koles na železniški postaji  Kopenhagen</a:t>
            </a:r>
            <a:r>
              <a:rPr lang="sl-SI" sz="2400" kern="0" dirty="0"/>
              <a:t> </a:t>
            </a:r>
          </a:p>
          <a:p>
            <a:pPr>
              <a:defRPr/>
            </a:pPr>
            <a:endParaRPr lang="sl-SI" sz="2400" kern="0" dirty="0"/>
          </a:p>
        </p:txBody>
      </p:sp>
      <p:sp>
        <p:nvSpPr>
          <p:cNvPr id="8" name="Označba mesta vsebine 2"/>
          <p:cNvSpPr txBox="1">
            <a:spLocks/>
          </p:cNvSpPr>
          <p:nvPr/>
        </p:nvSpPr>
        <p:spPr bwMode="auto">
          <a:xfrm>
            <a:off x="3897313" y="4306888"/>
            <a:ext cx="29527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pl-PL" sz="2400" kern="0" dirty="0"/>
              <a:t>Železniška postaja v kraju Jonkoping na Švedskem – trajnostno mesto</a:t>
            </a:r>
            <a:endParaRPr lang="sl-SI" sz="2400" kern="0" dirty="0"/>
          </a:p>
          <a:p>
            <a:pPr>
              <a:defRPr/>
            </a:pPr>
            <a:endParaRPr lang="sl-SI" sz="2400" kern="0" dirty="0"/>
          </a:p>
        </p:txBody>
      </p:sp>
      <p:sp>
        <p:nvSpPr>
          <p:cNvPr id="9" name="Desna puščica 8"/>
          <p:cNvSpPr/>
          <p:nvPr/>
        </p:nvSpPr>
        <p:spPr>
          <a:xfrm>
            <a:off x="5519738" y="1866900"/>
            <a:ext cx="323850"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pic>
        <p:nvPicPr>
          <p:cNvPr id="25607" name="Slika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7964" y="2667000"/>
            <a:ext cx="2382837"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esna puščica 10"/>
          <p:cNvSpPr/>
          <p:nvPr/>
        </p:nvSpPr>
        <p:spPr>
          <a:xfrm rot="10800000">
            <a:off x="6850063" y="4927601"/>
            <a:ext cx="506412"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Tree>
    <p:extLst>
      <p:ext uri="{BB962C8B-B14F-4D97-AF65-F5344CB8AC3E}">
        <p14:creationId xmlns:p14="http://schemas.microsoft.com/office/powerpoint/2010/main" val="628508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1562100" y="0"/>
            <a:ext cx="8229600" cy="1143000"/>
          </a:xfrm>
        </p:spPr>
        <p:txBody>
          <a:bodyPr/>
          <a:lstStyle/>
          <a:p>
            <a:r>
              <a:rPr lang="sl-SI" altLang="sl-SI" sz="2800" b="1" dirty="0">
                <a:solidFill>
                  <a:schemeClr val="accent6">
                    <a:lumMod val="75000"/>
                  </a:schemeClr>
                </a:solidFill>
              </a:rPr>
              <a:t>ŠOLA/VRTEC V PRIHODNJE</a:t>
            </a:r>
            <a:br>
              <a:rPr lang="sl-SI" altLang="sl-SI" sz="2800" b="1" dirty="0">
                <a:solidFill>
                  <a:schemeClr val="accent6">
                    <a:lumMod val="75000"/>
                  </a:schemeClr>
                </a:solidFill>
              </a:rPr>
            </a:br>
            <a:r>
              <a:rPr lang="sl-SI" altLang="sl-SI" sz="2000" i="1" dirty="0">
                <a:solidFill>
                  <a:schemeClr val="accent6">
                    <a:lumMod val="75000"/>
                  </a:schemeClr>
                </a:solidFill>
              </a:rPr>
              <a:t>Umetna inteligenca pove…</a:t>
            </a:r>
          </a:p>
        </p:txBody>
      </p:sp>
      <p:sp>
        <p:nvSpPr>
          <p:cNvPr id="18435" name="Rectangle 2"/>
          <p:cNvSpPr>
            <a:spLocks noChangeArrowheads="1"/>
          </p:cNvSpPr>
          <p:nvPr/>
        </p:nvSpPr>
        <p:spPr bwMode="auto">
          <a:xfrm>
            <a:off x="8574088" y="1368425"/>
            <a:ext cx="220821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600" dirty="0">
                <a:latin typeface="Calibri" panose="020F0502020204030204" pitchFamily="34" charset="0"/>
                <a:ea typeface="Malgun Gothic" panose="020B0503020000020004" pitchFamily="34" charset="-127"/>
                <a:cs typeface="Calibri" panose="020F0502020204030204" pitchFamily="34" charset="0"/>
                <a:hlinkClick r:id="rId2"/>
              </a:rPr>
              <a:t>https://chat.openai.com</a:t>
            </a:r>
            <a:endParaRPr lang="sl-SI" altLang="sl-SI" sz="800" dirty="0">
              <a:ea typeface="Malgun Gothic" panose="020B0503020000020004" pitchFamily="34" charset="-127"/>
              <a:cs typeface="Calibri" panose="020F0502020204030204" pitchFamily="34" charset="0"/>
            </a:endParaRPr>
          </a:p>
          <a:p>
            <a:pPr>
              <a:spcBef>
                <a:spcPct val="0"/>
              </a:spcBef>
              <a:buFontTx/>
              <a:buNone/>
            </a:pPr>
            <a:endParaRPr lang="sl-SI" altLang="sl-SI" sz="1800" dirty="0">
              <a:ea typeface="Malgun Gothic" panose="020B0503020000020004" pitchFamily="34" charset="-127"/>
              <a:cs typeface="Calibri" panose="020F0502020204030204" pitchFamily="34" charset="0"/>
            </a:endParaRPr>
          </a:p>
        </p:txBody>
      </p:sp>
      <p:pic>
        <p:nvPicPr>
          <p:cNvPr id="18436" name="Slika 1"/>
          <p:cNvPicPr>
            <a:picLocks noChangeAspect="1" noChangeArrowheads="1"/>
          </p:cNvPicPr>
          <p:nvPr/>
        </p:nvPicPr>
        <p:blipFill>
          <a:blip r:embed="rId3">
            <a:extLst>
              <a:ext uri="{28A0092B-C50C-407E-A947-70E740481C1C}">
                <a14:useLocalDpi xmlns:a14="http://schemas.microsoft.com/office/drawing/2010/main" val="0"/>
              </a:ext>
            </a:extLst>
          </a:blip>
          <a:srcRect l="30101" t="10577" r="14796" b="11346"/>
          <a:stretch>
            <a:fillRect/>
          </a:stretch>
        </p:blipFill>
        <p:spPr bwMode="auto">
          <a:xfrm>
            <a:off x="698582" y="1143000"/>
            <a:ext cx="7150018" cy="569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a:spLocks noChangeArrowheads="1"/>
          </p:cNvSpPr>
          <p:nvPr/>
        </p:nvSpPr>
        <p:spPr bwMode="auto">
          <a:xfrm>
            <a:off x="2566989" y="511440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l-SI" altLang="sl-SI" sz="1800"/>
          </a:p>
        </p:txBody>
      </p:sp>
    </p:spTree>
    <p:extLst>
      <p:ext uri="{BB962C8B-B14F-4D97-AF65-F5344CB8AC3E}">
        <p14:creationId xmlns:p14="http://schemas.microsoft.com/office/powerpoint/2010/main" val="1195215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p:txBody>
          <a:bodyPr/>
          <a:lstStyle/>
          <a:p>
            <a:r>
              <a:rPr lang="sl-SI" altLang="sl-SI" b="1" dirty="0" smtClean="0">
                <a:solidFill>
                  <a:schemeClr val="accent6">
                    <a:lumMod val="75000"/>
                  </a:schemeClr>
                </a:solidFill>
              </a:rPr>
              <a:t>Povezave do gradiv – spletna učilnica ZRSŠ</a:t>
            </a:r>
          </a:p>
        </p:txBody>
      </p:sp>
      <p:sp>
        <p:nvSpPr>
          <p:cNvPr id="26627" name="Označba mesta vsebine 2"/>
          <p:cNvSpPr>
            <a:spLocks noGrp="1"/>
          </p:cNvSpPr>
          <p:nvPr>
            <p:ph idx="1"/>
          </p:nvPr>
        </p:nvSpPr>
        <p:spPr/>
        <p:txBody>
          <a:bodyPr/>
          <a:lstStyle/>
          <a:p>
            <a:pPr marL="0" indent="0">
              <a:buNone/>
            </a:pPr>
            <a:r>
              <a:rPr lang="sl-SI" altLang="sl-SI" u="sng" dirty="0" smtClean="0">
                <a:hlinkClick r:id="rId2"/>
              </a:rPr>
              <a:t>SODELOVALNICA</a:t>
            </a:r>
          </a:p>
          <a:p>
            <a:pPr marL="0" indent="0">
              <a:buNone/>
            </a:pPr>
            <a:r>
              <a:rPr lang="sl-SI" altLang="sl-SI" u="sng" dirty="0" smtClean="0">
                <a:hlinkClick r:id="rId2"/>
              </a:rPr>
              <a:t>https://skupnost.sio.si/course/view.php?id=9477</a:t>
            </a:r>
            <a:r>
              <a:rPr lang="sl-SI" altLang="sl-SI" dirty="0" smtClean="0"/>
              <a:t> </a:t>
            </a:r>
          </a:p>
          <a:p>
            <a:pPr marL="0" indent="0">
              <a:buNone/>
            </a:pPr>
            <a:endParaRPr lang="sl-SI" altLang="sl-SI" dirty="0" smtClean="0"/>
          </a:p>
        </p:txBody>
      </p:sp>
      <p:pic>
        <p:nvPicPr>
          <p:cNvPr id="26628" name="Slika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475" y="3068639"/>
            <a:ext cx="26289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98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a:xfrm>
            <a:off x="1847850" y="188913"/>
            <a:ext cx="8261350" cy="914400"/>
          </a:xfrm>
        </p:spPr>
        <p:txBody>
          <a:bodyPr/>
          <a:lstStyle/>
          <a:p>
            <a:r>
              <a:rPr lang="sl-SI" altLang="sl-SI" sz="2400" b="1" dirty="0">
                <a:solidFill>
                  <a:schemeClr val="accent6">
                    <a:lumMod val="75000"/>
                  </a:schemeClr>
                </a:solidFill>
                <a:cs typeface="Arial" panose="020B0604020202020204" pitchFamily="34" charset="0"/>
              </a:rPr>
              <a:t>TRAJNOSTNA MOBILNOST IN IZOBRAŽEVANJE ZA TRAJNOSTNI RAZVOJ V VIZ</a:t>
            </a:r>
            <a:endParaRPr lang="sl-SI" altLang="sl-SI" sz="2400" b="1" dirty="0">
              <a:solidFill>
                <a:schemeClr val="accent6">
                  <a:lumMod val="75000"/>
                </a:schemeClr>
              </a:solidFill>
            </a:endParaRPr>
          </a:p>
        </p:txBody>
      </p:sp>
      <p:sp>
        <p:nvSpPr>
          <p:cNvPr id="4" name="Označba mesta vsebine 3"/>
          <p:cNvSpPr>
            <a:spLocks noGrp="1"/>
          </p:cNvSpPr>
          <p:nvPr>
            <p:ph idx="1"/>
          </p:nvPr>
        </p:nvSpPr>
        <p:spPr>
          <a:xfrm>
            <a:off x="304801" y="1471614"/>
            <a:ext cx="8496299" cy="4497386"/>
          </a:xfrm>
        </p:spPr>
        <p:txBody>
          <a:bodyPr>
            <a:normAutofit lnSpcReduction="10000"/>
          </a:bodyPr>
          <a:lstStyle/>
          <a:p>
            <a:pPr marL="0" indent="0">
              <a:buNone/>
              <a:defRPr/>
            </a:pPr>
            <a:r>
              <a:rPr lang="sl-SI" dirty="0"/>
              <a:t>TM spodbuja in razvija ter krepi veščine za kulturo vedenja v cestnem prometu, zdrav način življenja, gibalne in socialne kompetence, odnos do okolja in ekologijo v sodobnem življenju. </a:t>
            </a:r>
          </a:p>
          <a:p>
            <a:pPr marL="0" indent="0">
              <a:buNone/>
              <a:defRPr/>
            </a:pPr>
            <a:r>
              <a:rPr lang="sl-SI" dirty="0"/>
              <a:t>TM temelji na </a:t>
            </a:r>
            <a:r>
              <a:rPr lang="sl-SI" u="sng" dirty="0"/>
              <a:t>načelu </a:t>
            </a:r>
            <a:r>
              <a:rPr lang="sl-SI" dirty="0"/>
              <a:t>upoštevanja potreb in interesov posameznika, skupine. </a:t>
            </a:r>
          </a:p>
          <a:p>
            <a:pPr marL="0" indent="0">
              <a:buNone/>
              <a:defRPr/>
            </a:pPr>
            <a:r>
              <a:rPr lang="sl-SI" sz="2000" dirty="0"/>
              <a:t>Izhodišče za razvoj TM v VIZ je dokument </a:t>
            </a:r>
            <a:r>
              <a:rPr lang="sl-SI" sz="2000" dirty="0">
                <a:hlinkClick r:id="rId3" action="ppaction://hlinkfile"/>
              </a:rPr>
              <a:t>Strategija kulture vedenja in vzgoja za trajnostno mobilnost otrok in mladostnikov v sistemu vzgoje in izobraževanja do leta 2024…</a:t>
            </a:r>
            <a:endParaRPr lang="sl-SI" sz="2000" dirty="0"/>
          </a:p>
          <a:p>
            <a:pPr marL="0" indent="0">
              <a:buNone/>
              <a:defRPr/>
            </a:pPr>
            <a:endParaRPr lang="sl-SI" sz="1600" dirty="0"/>
          </a:p>
          <a:p>
            <a:pPr marL="0" indent="0">
              <a:buNone/>
              <a:defRPr/>
            </a:pPr>
            <a:r>
              <a:rPr lang="sl-SI" dirty="0">
                <a:solidFill>
                  <a:schemeClr val="accent5">
                    <a:lumMod val="25000"/>
                  </a:schemeClr>
                </a:solidFill>
              </a:rPr>
              <a:t>Področje trajnostne mobilnost je eno ključnih področij vzgoje in izobraževanja za trajnostni razvoj (VITR). </a:t>
            </a:r>
          </a:p>
          <a:p>
            <a:pPr marL="0" indent="0">
              <a:buNone/>
              <a:defRPr/>
            </a:pPr>
            <a:r>
              <a:rPr lang="sl-SI" dirty="0">
                <a:solidFill>
                  <a:schemeClr val="accent5">
                    <a:lumMod val="25000"/>
                  </a:schemeClr>
                </a:solidFill>
                <a:hlinkClick r:id="rId4"/>
              </a:rPr>
              <a:t>https://skupnost.sio.si/pluginfile.php/1238638/mod_resource/content/1/Kazipot-VITR-za-2030.pdf</a:t>
            </a:r>
            <a:endParaRPr lang="sl-SI" dirty="0">
              <a:solidFill>
                <a:schemeClr val="accent5">
                  <a:lumMod val="25000"/>
                </a:schemeClr>
              </a:solidFill>
            </a:endParaRPr>
          </a:p>
          <a:p>
            <a:pPr marL="0" indent="0">
              <a:buNone/>
              <a:defRPr/>
            </a:pPr>
            <a:endParaRPr lang="sl-SI" dirty="0">
              <a:solidFill>
                <a:schemeClr val="accent5">
                  <a:lumMod val="25000"/>
                </a:schemeClr>
              </a:solidFill>
            </a:endParaRPr>
          </a:p>
          <a:p>
            <a:pPr marL="0" indent="0">
              <a:buNone/>
              <a:defRPr/>
            </a:pPr>
            <a:endParaRPr lang="sl-SI" dirty="0"/>
          </a:p>
          <a:p>
            <a:pPr marL="0" indent="0">
              <a:buNone/>
              <a:defRPr/>
            </a:pPr>
            <a:endParaRPr lang="sl-SI" dirty="0"/>
          </a:p>
          <a:p>
            <a:pPr marL="0" indent="0">
              <a:buNone/>
              <a:defRPr/>
            </a:pPr>
            <a:endParaRPr lang="sl-SI" dirty="0" smtClean="0"/>
          </a:p>
          <a:p>
            <a:pPr>
              <a:defRPr/>
            </a:pPr>
            <a:endParaRPr lang="sl-SI" dirty="0" smtClean="0"/>
          </a:p>
          <a:p>
            <a:pPr marL="0" indent="0">
              <a:buNone/>
              <a:defRPr/>
            </a:pPr>
            <a:endParaRPr lang="sl-SI" dirty="0"/>
          </a:p>
          <a:p>
            <a:pPr>
              <a:defRPr/>
            </a:pPr>
            <a:endParaRPr lang="sl-SI" dirty="0"/>
          </a:p>
        </p:txBody>
      </p:sp>
      <p:pic>
        <p:nvPicPr>
          <p:cNvPr id="5" name="Slika 4" descr="C:\Users\Lea Avguštin\Downloads\IMG_2081.jpg"/>
          <p:cNvPicPr/>
          <p:nvPr/>
        </p:nvPicPr>
        <p:blipFill rotWithShape="1">
          <a:blip r:embed="rId5" cstate="hqprint">
            <a:extLst>
              <a:ext uri="{28A0092B-C50C-407E-A947-70E740481C1C}">
                <a14:useLocalDpi xmlns:a14="http://schemas.microsoft.com/office/drawing/2010/main" val="0"/>
              </a:ext>
            </a:extLst>
          </a:blip>
          <a:srcRect l="9368" r="7176"/>
          <a:stretch/>
        </p:blipFill>
        <p:spPr bwMode="auto">
          <a:xfrm>
            <a:off x="8597900" y="1866900"/>
            <a:ext cx="3505200" cy="3238500"/>
          </a:xfrm>
          <a:prstGeom prst="rect">
            <a:avLst/>
          </a:prstGeom>
          <a:noFill/>
          <a:ln>
            <a:noFill/>
          </a:ln>
        </p:spPr>
      </p:pic>
    </p:spTree>
    <p:extLst>
      <p:ext uri="{BB962C8B-B14F-4D97-AF65-F5344CB8AC3E}">
        <p14:creationId xmlns:p14="http://schemas.microsoft.com/office/powerpoint/2010/main" val="3170984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ednarodni hekaton Hack4Climate – Res zmorem brez avtomob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658" y="2640809"/>
            <a:ext cx="8414684" cy="3107529"/>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625789" y="1057837"/>
            <a:ext cx="4715435" cy="1015663"/>
          </a:xfrm>
          <a:prstGeom prst="rect">
            <a:avLst/>
          </a:prstGeom>
          <a:noFill/>
        </p:spPr>
        <p:txBody>
          <a:bodyPr wrap="square" rtlCol="0">
            <a:spAutoFit/>
          </a:bodyPr>
          <a:lstStyle/>
          <a:p>
            <a:r>
              <a:rPr lang="sl-SI" sz="6000" b="1" dirty="0">
                <a:solidFill>
                  <a:srgbClr val="00B050"/>
                </a:solidFill>
              </a:rPr>
              <a:t>HVALA</a:t>
            </a:r>
          </a:p>
        </p:txBody>
      </p:sp>
    </p:spTree>
    <p:extLst>
      <p:ext uri="{BB962C8B-B14F-4D97-AF65-F5344CB8AC3E}">
        <p14:creationId xmlns:p14="http://schemas.microsoft.com/office/powerpoint/2010/main" val="409517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accent6">
                    <a:lumMod val="75000"/>
                  </a:schemeClr>
                </a:solidFill>
              </a:rPr>
              <a:t>SPREMLJANJE OZIROMA VOŽNJA OTROK V ŠOLO ALI V VRTEC</a:t>
            </a:r>
            <a:endParaRPr lang="sl-SI" b="1" dirty="0">
              <a:solidFill>
                <a:schemeClr val="accent6">
                  <a:lumMod val="75000"/>
                </a:schemeClr>
              </a:solidFill>
            </a:endParaRPr>
          </a:p>
        </p:txBody>
      </p:sp>
      <p:pic>
        <p:nvPicPr>
          <p:cNvPr id="5" name="Označba mesta vsebine 4"/>
          <p:cNvPicPr>
            <a:picLocks noGrp="1"/>
          </p:cNvPicPr>
          <p:nvPr>
            <p:ph idx="1"/>
          </p:nvPr>
        </p:nvPicPr>
        <p:blipFill>
          <a:blip r:embed="rId3"/>
          <a:stretch>
            <a:fillRect/>
          </a:stretch>
        </p:blipFill>
        <p:spPr>
          <a:xfrm>
            <a:off x="1981200" y="1632129"/>
            <a:ext cx="8229600" cy="4462104"/>
          </a:xfrm>
          <a:prstGeom prst="rect">
            <a:avLst/>
          </a:prstGeom>
        </p:spPr>
      </p:pic>
      <p:sp>
        <p:nvSpPr>
          <p:cNvPr id="6" name="Pravokotnik 5"/>
          <p:cNvSpPr/>
          <p:nvPr/>
        </p:nvSpPr>
        <p:spPr>
          <a:xfrm>
            <a:off x="155575" y="6024561"/>
            <a:ext cx="3057525" cy="3127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l-SI" sz="1400" i="1" dirty="0" smtClean="0">
                <a:solidFill>
                  <a:schemeClr val="tx1">
                    <a:lumMod val="50000"/>
                    <a:lumOff val="50000"/>
                  </a:schemeClr>
                </a:solidFill>
              </a:rPr>
              <a:t>VIR: Konferenca TM 2023, MOPE </a:t>
            </a:r>
            <a:endParaRPr lang="sl-SI" sz="1400" i="1" dirty="0">
              <a:solidFill>
                <a:schemeClr val="tx1">
                  <a:lumMod val="50000"/>
                  <a:lumOff val="50000"/>
                </a:schemeClr>
              </a:solidFill>
            </a:endParaRPr>
          </a:p>
        </p:txBody>
      </p:sp>
    </p:spTree>
    <p:extLst>
      <p:ext uri="{BB962C8B-B14F-4D97-AF65-F5344CB8AC3E}">
        <p14:creationId xmlns:p14="http://schemas.microsoft.com/office/powerpoint/2010/main" val="146453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accent6">
                    <a:lumMod val="75000"/>
                  </a:schemeClr>
                </a:solidFill>
              </a:rPr>
              <a:t>PRIHODI V ŠOLO</a:t>
            </a:r>
            <a:endParaRPr lang="sl-SI" b="1" dirty="0">
              <a:solidFill>
                <a:schemeClr val="accent6">
                  <a:lumMod val="75000"/>
                </a:schemeClr>
              </a:solidFill>
            </a:endParaRPr>
          </a:p>
        </p:txBody>
      </p:sp>
      <p:sp>
        <p:nvSpPr>
          <p:cNvPr id="3" name="Označba mesta vsebine 2"/>
          <p:cNvSpPr>
            <a:spLocks noGrp="1"/>
          </p:cNvSpPr>
          <p:nvPr>
            <p:ph idx="1"/>
          </p:nvPr>
        </p:nvSpPr>
        <p:spPr>
          <a:xfrm>
            <a:off x="317500" y="1315559"/>
            <a:ext cx="8229600" cy="2075341"/>
          </a:xfrm>
        </p:spPr>
        <p:txBody>
          <a:bodyPr>
            <a:normAutofit lnSpcReduction="10000"/>
          </a:bodyPr>
          <a:lstStyle/>
          <a:p>
            <a:endParaRPr lang="sl-SI" dirty="0"/>
          </a:p>
          <a:p>
            <a:r>
              <a:rPr lang="sl-SI" dirty="0"/>
              <a:t>Delež pripeljanih otrok v šolo se veča. S tem se veča ogroženost tistih, ki prihajajo peš ali s kolesom.</a:t>
            </a:r>
          </a:p>
          <a:p>
            <a:pPr marL="0" indent="0">
              <a:buNone/>
            </a:pPr>
            <a:endParaRPr lang="sl-SI" dirty="0"/>
          </a:p>
          <a:p>
            <a:r>
              <a:rPr lang="sl-SI" dirty="0"/>
              <a:t>Statistike kažejo na željo otrok po aktivnem prihodu v šolo.</a:t>
            </a:r>
          </a:p>
        </p:txBody>
      </p:sp>
      <p:pic>
        <p:nvPicPr>
          <p:cNvPr id="6" name="Slika 5"/>
          <p:cNvPicPr>
            <a:picLocks noChangeAspect="1"/>
          </p:cNvPicPr>
          <p:nvPr/>
        </p:nvPicPr>
        <p:blipFill>
          <a:blip r:embed="rId3"/>
          <a:stretch>
            <a:fillRect/>
          </a:stretch>
        </p:blipFill>
        <p:spPr>
          <a:xfrm>
            <a:off x="1730492" y="6449526"/>
            <a:ext cx="8919221" cy="481626"/>
          </a:xfrm>
          <a:prstGeom prst="rect">
            <a:avLst/>
          </a:prstGeom>
        </p:spPr>
      </p:pic>
      <p:sp>
        <p:nvSpPr>
          <p:cNvPr id="4" name="Pravokotnik 3"/>
          <p:cNvSpPr/>
          <p:nvPr/>
        </p:nvSpPr>
        <p:spPr>
          <a:xfrm>
            <a:off x="660400" y="5600700"/>
            <a:ext cx="2463800"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l-SI" i="1" dirty="0" smtClean="0">
                <a:solidFill>
                  <a:schemeClr val="tx1">
                    <a:lumMod val="50000"/>
                    <a:lumOff val="50000"/>
                  </a:schemeClr>
                </a:solidFill>
              </a:rPr>
              <a:t>VIR: Konferenca TM 2023, MOPE </a:t>
            </a:r>
            <a:endParaRPr lang="sl-SI" i="1" dirty="0">
              <a:solidFill>
                <a:schemeClr val="tx1">
                  <a:lumMod val="50000"/>
                  <a:lumOff val="50000"/>
                </a:schemeClr>
              </a:solidFill>
            </a:endParaRPr>
          </a:p>
        </p:txBody>
      </p:sp>
    </p:spTree>
    <p:extLst>
      <p:ext uri="{BB962C8B-B14F-4D97-AF65-F5344CB8AC3E}">
        <p14:creationId xmlns:p14="http://schemas.microsoft.com/office/powerpoint/2010/main" val="97977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b="1" dirty="0" smtClean="0">
                <a:solidFill>
                  <a:schemeClr val="accent6">
                    <a:lumMod val="75000"/>
                  </a:schemeClr>
                </a:solidFill>
              </a:rPr>
              <a:t>TRENDI NAČINOV PRIHODA OTROK V ŠOLO</a:t>
            </a:r>
            <a:br>
              <a:rPr lang="sl-SI" sz="2800" b="1" dirty="0" smtClean="0">
                <a:solidFill>
                  <a:schemeClr val="accent6">
                    <a:lumMod val="75000"/>
                  </a:schemeClr>
                </a:solidFill>
              </a:rPr>
            </a:br>
            <a:r>
              <a:rPr lang="sl-SI" sz="2800" b="1" dirty="0" smtClean="0">
                <a:solidFill>
                  <a:schemeClr val="accent6">
                    <a:lumMod val="75000"/>
                  </a:schemeClr>
                </a:solidFill>
              </a:rPr>
              <a:t>PRIMER: 3 OŠ NA OBMOČJU NM</a:t>
            </a:r>
            <a:endParaRPr lang="sl-SI" sz="2800" b="1" dirty="0">
              <a:solidFill>
                <a:schemeClr val="accent6">
                  <a:lumMod val="75000"/>
                </a:schemeClr>
              </a:solidFill>
            </a:endParaRPr>
          </a:p>
        </p:txBody>
      </p:sp>
      <p:pic>
        <p:nvPicPr>
          <p:cNvPr id="7" name="Slika 6"/>
          <p:cNvPicPr>
            <a:picLocks noChangeAspect="1"/>
          </p:cNvPicPr>
          <p:nvPr/>
        </p:nvPicPr>
        <p:blipFill>
          <a:blip r:embed="rId3"/>
          <a:stretch>
            <a:fillRect/>
          </a:stretch>
        </p:blipFill>
        <p:spPr>
          <a:xfrm>
            <a:off x="1730492" y="6449526"/>
            <a:ext cx="8919221" cy="481626"/>
          </a:xfrm>
          <a:prstGeom prst="rect">
            <a:avLst/>
          </a:prstGeom>
        </p:spPr>
      </p:pic>
      <p:pic>
        <p:nvPicPr>
          <p:cNvPr id="6" name="Slika 5"/>
          <p:cNvPicPr>
            <a:picLocks noChangeAspect="1"/>
          </p:cNvPicPr>
          <p:nvPr/>
        </p:nvPicPr>
        <p:blipFill>
          <a:blip r:embed="rId4"/>
          <a:stretch>
            <a:fillRect/>
          </a:stretch>
        </p:blipFill>
        <p:spPr>
          <a:xfrm>
            <a:off x="2228158" y="1587623"/>
            <a:ext cx="7491387" cy="4030930"/>
          </a:xfrm>
          <a:prstGeom prst="rect">
            <a:avLst/>
          </a:prstGeom>
        </p:spPr>
      </p:pic>
      <p:sp>
        <p:nvSpPr>
          <p:cNvPr id="8" name="Pravokotnik 7"/>
          <p:cNvSpPr/>
          <p:nvPr/>
        </p:nvSpPr>
        <p:spPr>
          <a:xfrm>
            <a:off x="2228157" y="5588484"/>
            <a:ext cx="7491387" cy="246221"/>
          </a:xfrm>
          <a:prstGeom prst="rect">
            <a:avLst/>
          </a:prstGeom>
        </p:spPr>
        <p:txBody>
          <a:bodyPr wrap="square">
            <a:spAutoFit/>
          </a:bodyPr>
          <a:lstStyle/>
          <a:p>
            <a:r>
              <a:rPr lang="sl-SI" sz="1000" b="1" i="1" dirty="0">
                <a:solidFill>
                  <a:schemeClr val="bg1">
                    <a:lumMod val="50000"/>
                  </a:schemeClr>
                </a:solidFill>
                <a:latin typeface="Bahnschrift SemiBold Condensed" panose="020B0502040204020203" pitchFamily="34" charset="0"/>
                <a:ea typeface="Calibri" panose="020F0502020204030204" pitchFamily="34" charset="0"/>
                <a:cs typeface="Calibri Light" panose="020F0302020204030204" pitchFamily="34" charset="0"/>
              </a:rPr>
              <a:t>Vir: Skrb vzbujajoče spremembe v mobilnosti mladih – primer osnovnošolcev v Novem mestu,  Plevnik et </a:t>
            </a:r>
            <a:r>
              <a:rPr lang="sl-SI" sz="1000" b="1" i="1" dirty="0" err="1">
                <a:solidFill>
                  <a:schemeClr val="bg1">
                    <a:lumMod val="50000"/>
                  </a:schemeClr>
                </a:solidFill>
                <a:latin typeface="Bahnschrift SemiBold Condensed" panose="020B0502040204020203" pitchFamily="34" charset="0"/>
                <a:ea typeface="Calibri" panose="020F0502020204030204" pitchFamily="34" charset="0"/>
                <a:cs typeface="Calibri Light" panose="020F0302020204030204" pitchFamily="34" charset="0"/>
              </a:rPr>
              <a:t>all</a:t>
            </a:r>
            <a:r>
              <a:rPr lang="sl-SI" sz="1000" b="1" i="1" dirty="0">
                <a:solidFill>
                  <a:schemeClr val="bg1">
                    <a:lumMod val="50000"/>
                  </a:schemeClr>
                </a:solidFill>
                <a:latin typeface="Bahnschrift SemiBold Condensed" panose="020B0502040204020203" pitchFamily="34" charset="0"/>
                <a:ea typeface="Calibri" panose="020F0502020204030204" pitchFamily="34" charset="0"/>
                <a:cs typeface="Calibri Light" panose="020F0302020204030204" pitchFamily="34" charset="0"/>
              </a:rPr>
              <a:t>.</a:t>
            </a:r>
          </a:p>
        </p:txBody>
      </p:sp>
      <p:sp>
        <p:nvSpPr>
          <p:cNvPr id="9" name="Krof 8"/>
          <p:cNvSpPr/>
          <p:nvPr/>
        </p:nvSpPr>
        <p:spPr>
          <a:xfrm>
            <a:off x="3352801" y="1789392"/>
            <a:ext cx="5069711" cy="629717"/>
          </a:xfrm>
          <a:prstGeom prst="donut">
            <a:avLst>
              <a:gd name="adj" fmla="val 266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0" name="Krof 9"/>
          <p:cNvSpPr/>
          <p:nvPr/>
        </p:nvSpPr>
        <p:spPr>
          <a:xfrm>
            <a:off x="3352800" y="3816891"/>
            <a:ext cx="1655181" cy="593064"/>
          </a:xfrm>
          <a:prstGeom prst="donut">
            <a:avLst>
              <a:gd name="adj" fmla="val 266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1" name="Krof 10"/>
          <p:cNvSpPr/>
          <p:nvPr/>
        </p:nvSpPr>
        <p:spPr>
          <a:xfrm>
            <a:off x="5973849" y="3922194"/>
            <a:ext cx="2853776" cy="406738"/>
          </a:xfrm>
          <a:prstGeom prst="donut">
            <a:avLst>
              <a:gd name="adj" fmla="val 266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2" name="Krof 11"/>
          <p:cNvSpPr/>
          <p:nvPr/>
        </p:nvSpPr>
        <p:spPr>
          <a:xfrm>
            <a:off x="8544378" y="1925301"/>
            <a:ext cx="405114" cy="323311"/>
          </a:xfrm>
          <a:prstGeom prst="donut">
            <a:avLst>
              <a:gd name="adj" fmla="val 266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3" name="Pravokotnik 12"/>
          <p:cNvSpPr/>
          <p:nvPr/>
        </p:nvSpPr>
        <p:spPr>
          <a:xfrm>
            <a:off x="155575" y="5835189"/>
            <a:ext cx="2463800"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l-SI" i="1" dirty="0" smtClean="0">
                <a:solidFill>
                  <a:schemeClr val="tx1">
                    <a:lumMod val="50000"/>
                    <a:lumOff val="50000"/>
                  </a:schemeClr>
                </a:solidFill>
              </a:rPr>
              <a:t>VIR: Konferenca TM 2023, MOPE </a:t>
            </a:r>
            <a:endParaRPr lang="sl-SI" i="1" dirty="0">
              <a:solidFill>
                <a:schemeClr val="tx1">
                  <a:lumMod val="50000"/>
                  <a:lumOff val="50000"/>
                </a:schemeClr>
              </a:solidFill>
            </a:endParaRPr>
          </a:p>
        </p:txBody>
      </p:sp>
    </p:spTree>
    <p:extLst>
      <p:ext uri="{BB962C8B-B14F-4D97-AF65-F5344CB8AC3E}">
        <p14:creationId xmlns:p14="http://schemas.microsoft.com/office/powerpoint/2010/main" val="343893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idx="1"/>
          </p:nvPr>
        </p:nvGraphicFramePr>
        <p:xfrm>
          <a:off x="2692400" y="969963"/>
          <a:ext cx="5780090" cy="1392238"/>
        </p:xfrm>
        <a:graphic>
          <a:graphicData uri="http://schemas.openxmlformats.org/drawingml/2006/table">
            <a:tbl>
              <a:tblPr firstRow="1" firstCol="1" bandRow="1">
                <a:tableStyleId>{5C22544A-7EE6-4342-B048-85BDC9FD1C3A}</a:tableStyleId>
              </a:tblPr>
              <a:tblGrid>
                <a:gridCol w="940362">
                  <a:extLst>
                    <a:ext uri="{9D8B030D-6E8A-4147-A177-3AD203B41FA5}">
                      <a16:colId xmlns:a16="http://schemas.microsoft.com/office/drawing/2014/main" val="1267885730"/>
                    </a:ext>
                  </a:extLst>
                </a:gridCol>
                <a:gridCol w="351068">
                  <a:extLst>
                    <a:ext uri="{9D8B030D-6E8A-4147-A177-3AD203B41FA5}">
                      <a16:colId xmlns:a16="http://schemas.microsoft.com/office/drawing/2014/main" val="213383347"/>
                    </a:ext>
                  </a:extLst>
                </a:gridCol>
                <a:gridCol w="702137">
                  <a:extLst>
                    <a:ext uri="{9D8B030D-6E8A-4147-A177-3AD203B41FA5}">
                      <a16:colId xmlns:a16="http://schemas.microsoft.com/office/drawing/2014/main" val="511824600"/>
                    </a:ext>
                  </a:extLst>
                </a:gridCol>
                <a:gridCol w="589293">
                  <a:extLst>
                    <a:ext uri="{9D8B030D-6E8A-4147-A177-3AD203B41FA5}">
                      <a16:colId xmlns:a16="http://schemas.microsoft.com/office/drawing/2014/main" val="1413513507"/>
                    </a:ext>
                  </a:extLst>
                </a:gridCol>
                <a:gridCol w="351068">
                  <a:extLst>
                    <a:ext uri="{9D8B030D-6E8A-4147-A177-3AD203B41FA5}">
                      <a16:colId xmlns:a16="http://schemas.microsoft.com/office/drawing/2014/main" val="577939636"/>
                    </a:ext>
                  </a:extLst>
                </a:gridCol>
                <a:gridCol w="601832">
                  <a:extLst>
                    <a:ext uri="{9D8B030D-6E8A-4147-A177-3AD203B41FA5}">
                      <a16:colId xmlns:a16="http://schemas.microsoft.com/office/drawing/2014/main" val="3307645872"/>
                    </a:ext>
                  </a:extLst>
                </a:gridCol>
                <a:gridCol w="727213">
                  <a:extLst>
                    <a:ext uri="{9D8B030D-6E8A-4147-A177-3AD203B41FA5}">
                      <a16:colId xmlns:a16="http://schemas.microsoft.com/office/drawing/2014/main" val="462874703"/>
                    </a:ext>
                  </a:extLst>
                </a:gridCol>
                <a:gridCol w="351068">
                  <a:extLst>
                    <a:ext uri="{9D8B030D-6E8A-4147-A177-3AD203B41FA5}">
                      <a16:colId xmlns:a16="http://schemas.microsoft.com/office/drawing/2014/main" val="4140228593"/>
                    </a:ext>
                  </a:extLst>
                </a:gridCol>
                <a:gridCol w="576756">
                  <a:extLst>
                    <a:ext uri="{9D8B030D-6E8A-4147-A177-3AD203B41FA5}">
                      <a16:colId xmlns:a16="http://schemas.microsoft.com/office/drawing/2014/main" val="2141784506"/>
                    </a:ext>
                  </a:extLst>
                </a:gridCol>
                <a:gridCol w="589293">
                  <a:extLst>
                    <a:ext uri="{9D8B030D-6E8A-4147-A177-3AD203B41FA5}">
                      <a16:colId xmlns:a16="http://schemas.microsoft.com/office/drawing/2014/main" val="1334284831"/>
                    </a:ext>
                  </a:extLst>
                </a:gridCol>
              </a:tblGrid>
              <a:tr h="192298">
                <a:tc>
                  <a:txBody>
                    <a:bodyPr/>
                    <a:lstStyle/>
                    <a:p>
                      <a:endParaRPr lang="sl-SI" sz="1100">
                        <a:effectLst/>
                        <a:latin typeface="Calibri" panose="020F0502020204030204" pitchFamily="34" charset="0"/>
                        <a:cs typeface="Times New Roman" panose="02020603050405020304" pitchFamily="18" charset="0"/>
                      </a:endParaRPr>
                    </a:p>
                  </a:txBody>
                  <a:tcPr marL="38100" marR="38100" marT="0" marB="0" anchor="ctr"/>
                </a:tc>
                <a:tc gridSpan="3">
                  <a:txBody>
                    <a:bodyPr/>
                    <a:lstStyle/>
                    <a:p>
                      <a:pPr algn="ctr">
                        <a:spcAft>
                          <a:spcPts val="0"/>
                        </a:spcAft>
                      </a:pPr>
                      <a:r>
                        <a:rPr lang="sl-SI" sz="800">
                          <a:effectLst/>
                        </a:rPr>
                        <a:t>2020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800">
                          <a:effectLst/>
                        </a:rPr>
                        <a:t>2021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800">
                          <a:effectLst/>
                        </a:rPr>
                        <a:t>2022</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817418700"/>
                  </a:ext>
                </a:extLst>
              </a:tr>
              <a:tr h="192298">
                <a:tc>
                  <a:txBody>
                    <a:bodyPr/>
                    <a:lstStyle/>
                    <a:p>
                      <a:endParaRPr lang="sl-SI" sz="1100">
                        <a:effectLst/>
                        <a:latin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umrli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hudo telesno poškodovani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lahko telesno poškodovani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umrli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hudo telesno poškodovani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dirty="0">
                          <a:effectLst/>
                        </a:rPr>
                        <a:t>lahko telesno poškodovani</a:t>
                      </a:r>
                      <a:endParaRPr lang="sl-S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umrli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hudo telesno poškodovani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rowSpan="2">
                  <a:txBody>
                    <a:bodyPr/>
                    <a:lstStyle/>
                    <a:p>
                      <a:pPr algn="ctr">
                        <a:spcAft>
                          <a:spcPts val="0"/>
                        </a:spcAft>
                      </a:pPr>
                      <a:r>
                        <a:rPr lang="sl-SI" sz="800">
                          <a:effectLst/>
                        </a:rPr>
                        <a:t>lahko telesno poškodovani</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extLst>
                  <a:ext uri="{0D108BD9-81ED-4DB2-BD59-A6C34878D82A}">
                    <a16:rowId xmlns:a16="http://schemas.microsoft.com/office/drawing/2014/main" val="1813057532"/>
                  </a:ext>
                </a:extLst>
              </a:tr>
              <a:tr h="430748">
                <a:tc>
                  <a:txBody>
                    <a:bodyPr/>
                    <a:lstStyle/>
                    <a:p>
                      <a:pPr>
                        <a:spcAft>
                          <a:spcPts val="0"/>
                        </a:spcAft>
                      </a:pPr>
                      <a:r>
                        <a:rPr lang="sl-SI" sz="800">
                          <a:effectLst/>
                        </a:rPr>
                        <a:t>Starostni razred v letih (kolesarji)</a:t>
                      </a:r>
                      <a:r>
                        <a:rPr lang="sl-SI" sz="120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1801587692"/>
                  </a:ext>
                </a:extLst>
              </a:tr>
              <a:tr h="192298">
                <a:tc>
                  <a:txBody>
                    <a:bodyPr/>
                    <a:lstStyle/>
                    <a:p>
                      <a:pPr>
                        <a:spcAft>
                          <a:spcPts val="0"/>
                        </a:spcAft>
                      </a:pPr>
                      <a:r>
                        <a:rPr lang="sl-SI" sz="800">
                          <a:effectLst/>
                        </a:rPr>
                        <a:t>od 0 do 14</a:t>
                      </a:r>
                      <a:r>
                        <a:rPr lang="sl-SI" sz="120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17</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65</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13</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69</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83</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extLst>
                  <a:ext uri="{0D108BD9-81ED-4DB2-BD59-A6C34878D82A}">
                    <a16:rowId xmlns:a16="http://schemas.microsoft.com/office/drawing/2014/main" val="3670046772"/>
                  </a:ext>
                </a:extLst>
              </a:tr>
              <a:tr h="192298">
                <a:tc>
                  <a:txBody>
                    <a:bodyPr/>
                    <a:lstStyle/>
                    <a:p>
                      <a:pPr>
                        <a:spcAft>
                          <a:spcPts val="0"/>
                        </a:spcAft>
                      </a:pPr>
                      <a:r>
                        <a:rPr lang="sl-SI" sz="800">
                          <a:effectLst/>
                        </a:rPr>
                        <a:t>od 15 do 17</a:t>
                      </a:r>
                      <a:r>
                        <a:rPr lang="sl-SI" sz="120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6</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44</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5</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42</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3</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41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extLst>
                  <a:ext uri="{0D108BD9-81ED-4DB2-BD59-A6C34878D82A}">
                    <a16:rowId xmlns:a16="http://schemas.microsoft.com/office/drawing/2014/main" val="1270143633"/>
                  </a:ext>
                </a:extLst>
              </a:tr>
              <a:tr h="192298">
                <a:tc>
                  <a:txBody>
                    <a:bodyPr/>
                    <a:lstStyle/>
                    <a:p>
                      <a:pPr>
                        <a:spcAft>
                          <a:spcPts val="0"/>
                        </a:spcAft>
                      </a:pPr>
                      <a:r>
                        <a:rPr lang="sl-SI" sz="800">
                          <a:effectLst/>
                        </a:rPr>
                        <a:t>od 0 do 17</a:t>
                      </a:r>
                      <a:r>
                        <a:rPr lang="sl-SI" sz="120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23</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109</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18</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111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a:effectLst/>
                        </a:rPr>
                        <a:t>13</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tc>
                  <a:txBody>
                    <a:bodyPr/>
                    <a:lstStyle/>
                    <a:p>
                      <a:pPr algn="ctr">
                        <a:spcAft>
                          <a:spcPts val="0"/>
                        </a:spcAft>
                      </a:pPr>
                      <a:r>
                        <a:rPr lang="sl-SI" sz="800" dirty="0">
                          <a:effectLst/>
                        </a:rPr>
                        <a:t>124</a:t>
                      </a:r>
                      <a:endParaRPr lang="sl-S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0" marB="0" anchor="ctr"/>
                </a:tc>
                <a:extLst>
                  <a:ext uri="{0D108BD9-81ED-4DB2-BD59-A6C34878D82A}">
                    <a16:rowId xmlns:a16="http://schemas.microsoft.com/office/drawing/2014/main" val="1751410364"/>
                  </a:ext>
                </a:extLst>
              </a:tr>
            </a:tbl>
          </a:graphicData>
        </a:graphic>
      </p:graphicFrame>
      <p:pic>
        <p:nvPicPr>
          <p:cNvPr id="7234" name="Picture 2" descr="cid:_1_1C72529C0CA455E80046DC01C125898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92400" y="2362200"/>
            <a:ext cx="578008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1" descr="cid:_1_1C7263181C7255200046DC01C125898E"/>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43289" y="7091363"/>
            <a:ext cx="57626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6" name="Rectangle 3"/>
          <p:cNvSpPr>
            <a:spLocks noChangeArrowheads="1"/>
          </p:cNvSpPr>
          <p:nvPr/>
        </p:nvSpPr>
        <p:spPr bwMode="auto">
          <a:xfrm>
            <a:off x="2532063" y="187325"/>
            <a:ext cx="5103812"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1200">
                <a:latin typeface="Times New Roman" panose="02020603050405020304" pitchFamily="18" charset="0"/>
                <a:ea typeface="Calibri" panose="020F0502020204030204" pitchFamily="34" charset="0"/>
                <a:cs typeface="Times New Roman" panose="02020603050405020304" pitchFamily="18" charset="0"/>
              </a:rPr>
              <a:t/>
            </a:r>
            <a:br>
              <a:rPr lang="sl-SI" altLang="sl-SI" sz="1200">
                <a:latin typeface="Times New Roman" panose="02020603050405020304" pitchFamily="18" charset="0"/>
                <a:ea typeface="Calibri" panose="020F0502020204030204" pitchFamily="34" charset="0"/>
                <a:cs typeface="Times New Roman" panose="02020603050405020304" pitchFamily="18" charset="0"/>
              </a:rPr>
            </a:br>
            <a:r>
              <a:rPr lang="sl-SI" altLang="sl-SI" sz="2800" b="1">
                <a:latin typeface="Arial Narrow" panose="020B0606020202030204" pitchFamily="34" charset="0"/>
                <a:ea typeface="Calibri" panose="020F0502020204030204" pitchFamily="34" charset="0"/>
                <a:cs typeface="Times New Roman" panose="02020603050405020304" pitchFamily="18" charset="0"/>
              </a:rPr>
              <a:t>PODATKI KOLESARJI DO 14. LETA</a:t>
            </a:r>
            <a:br>
              <a:rPr lang="sl-SI" altLang="sl-SI" sz="2800" b="1">
                <a:latin typeface="Arial Narrow" panose="020B0606020202030204" pitchFamily="34" charset="0"/>
                <a:ea typeface="Calibri" panose="020F0502020204030204" pitchFamily="34" charset="0"/>
                <a:cs typeface="Times New Roman" panose="02020603050405020304" pitchFamily="18" charset="0"/>
              </a:rPr>
            </a:br>
            <a:endParaRPr lang="sl-SI" altLang="sl-SI" sz="2800" b="1">
              <a:latin typeface="Arial Narrow" panose="020B0606020202030204" pitchFamily="34" charset="0"/>
              <a:ea typeface="Calibri" panose="020F0502020204030204" pitchFamily="34" charset="0"/>
              <a:cs typeface="Times New Roman" panose="02020603050405020304" pitchFamily="18" charset="0"/>
            </a:endParaRPr>
          </a:p>
        </p:txBody>
      </p:sp>
      <p:sp>
        <p:nvSpPr>
          <p:cNvPr id="7237" name="Rectangle 4"/>
          <p:cNvSpPr>
            <a:spLocks noChangeArrowheads="1"/>
          </p:cNvSpPr>
          <p:nvPr/>
        </p:nvSpPr>
        <p:spPr bwMode="auto">
          <a:xfrm>
            <a:off x="3443289" y="6814364"/>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1200">
                <a:latin typeface="Times New Roman" panose="02020603050405020304" pitchFamily="18" charset="0"/>
                <a:ea typeface="Calibri" panose="020F0502020204030204" pitchFamily="34" charset="0"/>
                <a:cs typeface="Times New Roman" panose="02020603050405020304" pitchFamily="18" charset="0"/>
              </a:rPr>
              <a:t/>
            </a:r>
            <a:br>
              <a:rPr lang="sl-SI" altLang="sl-SI" sz="1200">
                <a:latin typeface="Times New Roman" panose="02020603050405020304" pitchFamily="18" charset="0"/>
                <a:ea typeface="Calibri" panose="020F0502020204030204" pitchFamily="34" charset="0"/>
                <a:cs typeface="Times New Roman" panose="02020603050405020304" pitchFamily="18" charset="0"/>
              </a:rPr>
            </a:br>
            <a:endParaRPr lang="sl-SI" altLang="sl-SI">
              <a:ea typeface="Calibri" panose="020F0502020204030204" pitchFamily="34" charset="0"/>
              <a:cs typeface="Times New Roman" panose="02020603050405020304" pitchFamily="18" charset="0"/>
            </a:endParaRPr>
          </a:p>
        </p:txBody>
      </p:sp>
      <p:sp>
        <p:nvSpPr>
          <p:cNvPr id="7238" name="Rectangle 5"/>
          <p:cNvSpPr>
            <a:spLocks noChangeArrowheads="1"/>
          </p:cNvSpPr>
          <p:nvPr/>
        </p:nvSpPr>
        <p:spPr bwMode="auto">
          <a:xfrm>
            <a:off x="3443289" y="9658648"/>
            <a:ext cx="10374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1200">
                <a:latin typeface="Times New Roman" panose="02020603050405020304" pitchFamily="18" charset="0"/>
                <a:ea typeface="Calibri" panose="020F0502020204030204" pitchFamily="34" charset="0"/>
                <a:cs typeface="Times New Roman" panose="02020603050405020304" pitchFamily="18" charset="0"/>
              </a:rPr>
              <a:t/>
            </a:r>
            <a:br>
              <a:rPr lang="sl-SI" altLang="sl-SI" sz="1200">
                <a:latin typeface="Times New Roman" panose="02020603050405020304" pitchFamily="18" charset="0"/>
                <a:ea typeface="Calibri" panose="020F0502020204030204" pitchFamily="34" charset="0"/>
                <a:cs typeface="Times New Roman" panose="02020603050405020304" pitchFamily="18" charset="0"/>
              </a:rPr>
            </a:br>
            <a:r>
              <a:rPr lang="sl-SI" altLang="sl-SI" sz="1100">
                <a:ea typeface="Calibri" panose="020F0502020204030204" pitchFamily="34" charset="0"/>
                <a:cs typeface="Times New Roman" panose="02020603050405020304" pitchFamily="18" charset="0"/>
              </a:rPr>
              <a:t>Lep pozdrav,</a:t>
            </a:r>
            <a:r>
              <a:rPr lang="sl-SI" altLang="sl-SI" sz="1200">
                <a:latin typeface="Times New Roman" panose="02020603050405020304" pitchFamily="18" charset="0"/>
                <a:ea typeface="Calibri" panose="020F0502020204030204" pitchFamily="34" charset="0"/>
                <a:cs typeface="Times New Roman" panose="02020603050405020304" pitchFamily="18" charset="0"/>
              </a:rPr>
              <a:t> </a:t>
            </a:r>
            <a:br>
              <a:rPr lang="sl-SI" altLang="sl-SI" sz="1200">
                <a:latin typeface="Times New Roman" panose="02020603050405020304" pitchFamily="18" charset="0"/>
                <a:ea typeface="Calibri" panose="020F0502020204030204" pitchFamily="34" charset="0"/>
                <a:cs typeface="Times New Roman" panose="02020603050405020304" pitchFamily="18" charset="0"/>
              </a:rPr>
            </a:br>
            <a:r>
              <a:rPr lang="sl-SI" altLang="sl-SI" sz="1200">
                <a:latin typeface="Times New Roman" panose="02020603050405020304" pitchFamily="18" charset="0"/>
                <a:ea typeface="Calibri" panose="020F0502020204030204" pitchFamily="34" charset="0"/>
                <a:cs typeface="Times New Roman" panose="02020603050405020304" pitchFamily="18" charset="0"/>
              </a:rPr>
              <a:t/>
            </a:r>
            <a:br>
              <a:rPr lang="sl-SI" altLang="sl-SI" sz="1200">
                <a:latin typeface="Times New Roman" panose="02020603050405020304" pitchFamily="18" charset="0"/>
                <a:ea typeface="Calibri" panose="020F0502020204030204" pitchFamily="34" charset="0"/>
                <a:cs typeface="Times New Roman" panose="02020603050405020304" pitchFamily="18" charset="0"/>
              </a:rPr>
            </a:br>
            <a:endParaRPr lang="sl-SI" altLang="sl-SI"/>
          </a:p>
        </p:txBody>
      </p:sp>
      <p:sp>
        <p:nvSpPr>
          <p:cNvPr id="2" name="Pravokotnik 1"/>
          <p:cNvSpPr/>
          <p:nvPr/>
        </p:nvSpPr>
        <p:spPr>
          <a:xfrm>
            <a:off x="9409113" y="5157789"/>
            <a:ext cx="863600" cy="46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1200" b="1" dirty="0"/>
              <a:t>VIR: AVP, april 2023</a:t>
            </a:r>
          </a:p>
        </p:txBody>
      </p:sp>
    </p:spTree>
    <p:extLst>
      <p:ext uri="{BB962C8B-B14F-4D97-AF65-F5344CB8AC3E}">
        <p14:creationId xmlns:p14="http://schemas.microsoft.com/office/powerpoint/2010/main" val="2855044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1784350" y="71438"/>
            <a:ext cx="8947150" cy="1143000"/>
          </a:xfrm>
        </p:spPr>
        <p:txBody>
          <a:bodyPr/>
          <a:lstStyle/>
          <a:p>
            <a:r>
              <a:rPr lang="sl-SI" altLang="sl-SI" sz="2800" b="1" dirty="0">
                <a:solidFill>
                  <a:schemeClr val="accent6">
                    <a:lumMod val="75000"/>
                  </a:schemeClr>
                </a:solidFill>
              </a:rPr>
              <a:t>IZOBRAŽEVANJE O VARNOSTI V PROMETU IN MOBILNOSTI</a:t>
            </a:r>
          </a:p>
        </p:txBody>
      </p:sp>
      <p:sp>
        <p:nvSpPr>
          <p:cNvPr id="3" name="Označba mesta vsebine 2"/>
          <p:cNvSpPr>
            <a:spLocks noGrp="1"/>
          </p:cNvSpPr>
          <p:nvPr>
            <p:ph idx="1"/>
          </p:nvPr>
        </p:nvSpPr>
        <p:spPr>
          <a:xfrm>
            <a:off x="1152524" y="1520825"/>
            <a:ext cx="4917281" cy="3965575"/>
          </a:xfrm>
        </p:spPr>
        <p:txBody>
          <a:bodyPr/>
          <a:lstStyle/>
          <a:p>
            <a:pPr marL="0" indent="0">
              <a:buNone/>
              <a:defRPr/>
            </a:pPr>
            <a:r>
              <a:rPr lang="pl-PL" dirty="0"/>
              <a:t>Evropski Svet za varnost v prometu (2021) je izdal</a:t>
            </a:r>
          </a:p>
          <a:p>
            <a:pPr marL="0" indent="0">
              <a:buNone/>
              <a:defRPr/>
            </a:pPr>
            <a:endParaRPr lang="sl-SI" dirty="0"/>
          </a:p>
          <a:p>
            <a:pPr>
              <a:defRPr/>
            </a:pPr>
            <a:r>
              <a:rPr lang="sl-SI" b="1" dirty="0"/>
              <a:t>4 cilje</a:t>
            </a:r>
          </a:p>
          <a:p>
            <a:pPr>
              <a:defRPr/>
            </a:pPr>
            <a:r>
              <a:rPr lang="sl-SI" b="1" dirty="0"/>
              <a:t>5 ključnih načel</a:t>
            </a:r>
          </a:p>
          <a:p>
            <a:pPr>
              <a:defRPr/>
            </a:pPr>
            <a:r>
              <a:rPr lang="sl-SI" b="1" dirty="0"/>
              <a:t>17 priporočil za izvajanje ukrepov , ki jih je treba izvajati v vseh evropskih državah </a:t>
            </a:r>
          </a:p>
          <a:p>
            <a:pPr>
              <a:defRPr/>
            </a:pPr>
            <a:endParaRPr lang="sl-SI" dirty="0"/>
          </a:p>
        </p:txBody>
      </p:sp>
      <p:sp>
        <p:nvSpPr>
          <p:cNvPr id="10244" name="Pravokotnik 5"/>
          <p:cNvSpPr>
            <a:spLocks noChangeArrowheads="1"/>
          </p:cNvSpPr>
          <p:nvPr/>
        </p:nvSpPr>
        <p:spPr bwMode="auto">
          <a:xfrm>
            <a:off x="6841332" y="4763294"/>
            <a:ext cx="3617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000" i="1" u="sng" dirty="0">
                <a:hlinkClick r:id="rId3"/>
              </a:rPr>
              <a:t>www.trafficsafetyeducation.eu/key-principles</a:t>
            </a:r>
            <a:r>
              <a:rPr lang="sl-SI" altLang="sl-SI" sz="1000" i="1" dirty="0"/>
              <a:t>)</a:t>
            </a:r>
            <a:endParaRPr lang="sl-SI" altLang="sl-SI" sz="1000" dirty="0"/>
          </a:p>
        </p:txBody>
      </p:sp>
      <p:pic>
        <p:nvPicPr>
          <p:cNvPr id="10245" name="Slika 1"/>
          <p:cNvPicPr>
            <a:picLocks noChangeAspect="1"/>
          </p:cNvPicPr>
          <p:nvPr/>
        </p:nvPicPr>
        <p:blipFill>
          <a:blip r:embed="rId4">
            <a:extLst>
              <a:ext uri="{28A0092B-C50C-407E-A947-70E740481C1C}">
                <a14:useLocalDpi xmlns:a14="http://schemas.microsoft.com/office/drawing/2010/main" val="0"/>
              </a:ext>
            </a:extLst>
          </a:blip>
          <a:srcRect l="20200" t="26086" r="54619" b="45860"/>
          <a:stretch>
            <a:fillRect/>
          </a:stretch>
        </p:blipFill>
        <p:spPr bwMode="auto">
          <a:xfrm>
            <a:off x="6069806" y="1773633"/>
            <a:ext cx="4775994" cy="299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Pravokotnik 1"/>
          <p:cNvSpPr>
            <a:spLocks noChangeArrowheads="1"/>
          </p:cNvSpPr>
          <p:nvPr/>
        </p:nvSpPr>
        <p:spPr bwMode="auto">
          <a:xfrm>
            <a:off x="1152525" y="5486400"/>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800" dirty="0"/>
              <a:t>NAMEN: otroci in mladostniki – deležni visoko kakovostnega izobraževanja o varnosti v prometu in mobilnosti</a:t>
            </a:r>
          </a:p>
        </p:txBody>
      </p:sp>
    </p:spTree>
    <p:extLst>
      <p:ext uri="{BB962C8B-B14F-4D97-AF65-F5344CB8AC3E}">
        <p14:creationId xmlns:p14="http://schemas.microsoft.com/office/powerpoint/2010/main" val="8586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accent6">
                    <a:lumMod val="75000"/>
                  </a:schemeClr>
                </a:solidFill>
              </a:rPr>
              <a:t>CILJI TM</a:t>
            </a:r>
            <a:endParaRPr lang="sl-SI" b="1" dirty="0">
              <a:solidFill>
                <a:schemeClr val="accent6">
                  <a:lumMod val="75000"/>
                </a:schemeClr>
              </a:solidFill>
            </a:endParaRPr>
          </a:p>
        </p:txBody>
      </p:sp>
      <p:sp>
        <p:nvSpPr>
          <p:cNvPr id="3" name="Označba mesta vsebine 2"/>
          <p:cNvSpPr>
            <a:spLocks noGrp="1"/>
          </p:cNvSpPr>
          <p:nvPr>
            <p:ph idx="1"/>
          </p:nvPr>
        </p:nvSpPr>
        <p:spPr/>
        <p:txBody>
          <a:bodyPr/>
          <a:lstStyle/>
          <a:p>
            <a:pPr marL="0" indent="0">
              <a:buNone/>
            </a:pPr>
            <a:r>
              <a:rPr lang="sl-SI" b="1" dirty="0" smtClean="0"/>
              <a:t>SPLOŠNI CILJ </a:t>
            </a:r>
            <a:r>
              <a:rPr lang="sl-SI" b="1" dirty="0"/>
              <a:t>TM in izobraževanja za trajnostni razvoj je zagotoviti, da so vsi, zlasti otroci  deležni kakovostne ravni varnosti v prometu in zagotovljenih pogojev za trajnostne načine </a:t>
            </a:r>
            <a:r>
              <a:rPr lang="sl-SI" b="1" dirty="0" smtClean="0"/>
              <a:t>mobilnosti</a:t>
            </a:r>
            <a:r>
              <a:rPr lang="sl-SI" dirty="0" smtClean="0"/>
              <a:t>.</a:t>
            </a:r>
          </a:p>
          <a:p>
            <a:pPr marL="0" indent="0">
              <a:buNone/>
            </a:pPr>
            <a:r>
              <a:rPr lang="sl-SI" b="1" dirty="0" smtClean="0"/>
              <a:t>1</a:t>
            </a:r>
            <a:r>
              <a:rPr lang="sl-SI" b="1" dirty="0"/>
              <a:t>. cilj: Preizkušanje sodobnih pedagoških pristopov in strategij poučevanja </a:t>
            </a:r>
            <a:endParaRPr lang="sl-SI" dirty="0"/>
          </a:p>
          <a:p>
            <a:pPr marL="0" indent="0">
              <a:buNone/>
            </a:pPr>
            <a:r>
              <a:rPr lang="sl-SI" b="1" dirty="0"/>
              <a:t> </a:t>
            </a:r>
            <a:r>
              <a:rPr lang="sl-SI" b="1" dirty="0" smtClean="0"/>
              <a:t>          </a:t>
            </a:r>
            <a:r>
              <a:rPr lang="sl-SI" b="1" dirty="0"/>
              <a:t>in učenj</a:t>
            </a:r>
            <a:r>
              <a:rPr lang="sl-SI" dirty="0"/>
              <a:t>a. </a:t>
            </a:r>
            <a:endParaRPr lang="sl-SI" dirty="0" smtClean="0"/>
          </a:p>
          <a:p>
            <a:pPr marL="0" indent="0">
              <a:buNone/>
            </a:pPr>
            <a:r>
              <a:rPr lang="sl-SI" b="1" dirty="0"/>
              <a:t>2. cilj: Razvijanje in krepitev znanja, veščin ter kulture vedenja v prometu.</a:t>
            </a:r>
            <a:r>
              <a:rPr lang="sl-SI" dirty="0"/>
              <a:t> </a:t>
            </a:r>
          </a:p>
          <a:p>
            <a:pPr marL="0" indent="0">
              <a:buNone/>
            </a:pPr>
            <a:r>
              <a:rPr lang="sl-SI" b="1" dirty="0"/>
              <a:t>3. cilj: Stalno strokovno usposabljanje strokovnih delavcev v vzgoji in </a:t>
            </a:r>
            <a:endParaRPr lang="sl-SI" dirty="0"/>
          </a:p>
          <a:p>
            <a:pPr marL="0" indent="0">
              <a:buNone/>
            </a:pPr>
            <a:r>
              <a:rPr lang="sl-SI" b="1" dirty="0"/>
              <a:t>            izobraževanju. </a:t>
            </a:r>
            <a:endParaRPr lang="sl-SI" b="1" dirty="0" smtClean="0"/>
          </a:p>
          <a:p>
            <a:pPr marL="0" indent="0">
              <a:buNone/>
            </a:pPr>
            <a:r>
              <a:rPr lang="sl-SI" b="1" dirty="0"/>
              <a:t>4. cilj: Spodbujanje sodelovanja in povezovanja  deležnikov. </a:t>
            </a:r>
            <a:endParaRPr lang="sl-SI" b="1" dirty="0" smtClean="0"/>
          </a:p>
          <a:p>
            <a:pPr marL="0" indent="0">
              <a:buNone/>
            </a:pPr>
            <a:endParaRPr lang="sl-SI" dirty="0"/>
          </a:p>
          <a:p>
            <a:pPr marL="0" indent="0">
              <a:buNone/>
            </a:pPr>
            <a:r>
              <a:rPr lang="sl-SI" altLang="sl-SI" i="1" dirty="0"/>
              <a:t>(prirejeno po</a:t>
            </a:r>
            <a:r>
              <a:rPr lang="sl-SI" altLang="sl-SI" b="1" i="1" dirty="0"/>
              <a:t> </a:t>
            </a:r>
            <a:r>
              <a:rPr lang="sl-SI" altLang="sl-SI" i="1" u="sng" dirty="0">
                <a:hlinkClick r:id="rId2"/>
              </a:rPr>
              <a:t>www.trafficsafetyeducation.eu/key-principles</a:t>
            </a:r>
            <a:r>
              <a:rPr lang="sl-SI" altLang="sl-SI" i="1" dirty="0"/>
              <a:t>)</a:t>
            </a:r>
            <a:endParaRPr lang="sl-SI"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415188874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2.xml><?xml version="1.0" encoding="utf-8"?>
<ds:datastoreItem xmlns:ds="http://schemas.openxmlformats.org/officeDocument/2006/customXml" ds:itemID="{74200F94-7EE0-4429-9DA1-078B5BFCD2BC}">
  <ds:schemaRefs>
    <ds:schemaRef ds:uri="http://purl.org/dc/terms/"/>
    <ds:schemaRef ds:uri="http://schemas.microsoft.com/office/2006/documentManagement/types"/>
    <ds:schemaRef ds:uri="http://schemas.microsoft.com/office/infopath/2007/PartnerControls"/>
    <ds:schemaRef ds:uri="50233e6d-0d9e-4c89-84bc-aa7c2bb910fb"/>
    <ds:schemaRef ds:uri="http://schemas.openxmlformats.org/package/2006/metadata/core-properties"/>
    <ds:schemaRef ds:uri="http://purl.org/dc/elements/1.1/"/>
    <ds:schemaRef ds:uri="http://schemas.microsoft.com/office/2006/metadata/properties"/>
    <ds:schemaRef ds:uri="83d6499c-a84d-4d49-82a2-af88d7506870"/>
    <ds:schemaRef ds:uri="http://www.w3.org/XML/1998/namespace"/>
    <ds:schemaRef ds:uri="http://purl.org/dc/dcmitype/"/>
  </ds:schemaRefs>
</ds:datastoreItem>
</file>

<file path=customXml/itemProps3.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TotalTime>
  <Words>1912</Words>
  <Application>Microsoft Office PowerPoint</Application>
  <PresentationFormat>Širokozaslonsko</PresentationFormat>
  <Paragraphs>240</Paragraphs>
  <Slides>30</Slides>
  <Notes>13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30</vt:i4>
      </vt:variant>
    </vt:vector>
  </HeadingPairs>
  <TitlesOfParts>
    <vt:vector size="38" baseType="lpstr">
      <vt:lpstr>Malgun Gothic</vt:lpstr>
      <vt:lpstr>Arial</vt:lpstr>
      <vt:lpstr>Arial Narrow</vt:lpstr>
      <vt:lpstr>Bahnschrift SemiBold Condensed</vt:lpstr>
      <vt:lpstr>Calibri</vt:lpstr>
      <vt:lpstr>Calibri Light</vt:lpstr>
      <vt:lpstr>Times New Roman</vt:lpstr>
      <vt:lpstr>Officeova tema</vt:lpstr>
      <vt:lpstr>TRAJNOSTNA MOBILNOST IN IZOBRAŽEVANJE ZA TRAJNOSTNI RAZVOJ OTROK IN MLADOSTNIKOV V VRTCIH IN ŠOLAH</vt:lpstr>
      <vt:lpstr>TRAJNOSTNA MOBILNOST</vt:lpstr>
      <vt:lpstr>TRAJNOSTNA MOBILNOST IN IZOBRAŽEVANJE ZA TRAJNOSTNI RAZVOJ V VIZ</vt:lpstr>
      <vt:lpstr>SPREMLJANJE OZIROMA VOŽNJA OTROK V ŠOLO ALI V VRTEC</vt:lpstr>
      <vt:lpstr>PRIHODI V ŠOLO</vt:lpstr>
      <vt:lpstr>TRENDI NAČINOV PRIHODA OTROK V ŠOLO PRIMER: 3 OŠ NA OBMOČJU NM</vt:lpstr>
      <vt:lpstr>PowerPointova predstavitev</vt:lpstr>
      <vt:lpstr>IZOBRAŽEVANJE O VARNOSTI V PROMETU IN MOBILNOSTI</vt:lpstr>
      <vt:lpstr>CILJI TM</vt:lpstr>
      <vt:lpstr>5 KLJUČNIH NAČEL</vt:lpstr>
      <vt:lpstr>PowerPointova predstavitev</vt:lpstr>
      <vt:lpstr> CELOSTNI PRISTOP</vt:lpstr>
      <vt:lpstr>PowerPointova predstavitev</vt:lpstr>
      <vt:lpstr>PRILOŽNOSTI ZA VKLJUČEVANJE TRAJNOSTNE MOBILNOSTI </vt:lpstr>
      <vt:lpstr>POUČNA GRADIVA</vt:lpstr>
      <vt:lpstr>SODELOVANJE Z MOPE, AVP</vt:lpstr>
      <vt:lpstr>SPODBUJANJE AKTIVNE MOBILNOSTI</vt:lpstr>
      <vt:lpstr>MOBILNOSTNI NAČRTI</vt:lpstr>
      <vt:lpstr>UREDITEV VARNE ŠOLSKE OKOLICE</vt:lpstr>
      <vt:lpstr>MOBILNOSTNE AKCIJE</vt:lpstr>
      <vt:lpstr>SODELOVANJE S KLUBI</vt:lpstr>
      <vt:lpstr>SPODBUJANJE TRAJNOSTNE MOBILNOSTI V VIZ</vt:lpstr>
      <vt:lpstr>AKTIVNOSTI</vt:lpstr>
      <vt:lpstr>NALOGE NA ZRSŠ</vt:lpstr>
      <vt:lpstr>PRIMERI DOBRE PRAKSE -  IZ KONFERENCE TM 2023 </vt:lpstr>
      <vt:lpstr>PRIMERI DOBRE PRAKSE -   VARNO NA KOLESU 2023</vt:lpstr>
      <vt:lpstr>PRIMERI DOBRE PRAKSE</vt:lpstr>
      <vt:lpstr>ŠOLA/VRTEC V PRIHODNJE Umetna inteligenca pove…</vt:lpstr>
      <vt:lpstr>Povezave do gradiv – spletna učilnica ZRSŠ</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Marta Novak</cp:lastModifiedBy>
  <cp:revision>48</cp:revision>
  <dcterms:created xsi:type="dcterms:W3CDTF">2023-03-20T13:12:53Z</dcterms:created>
  <dcterms:modified xsi:type="dcterms:W3CDTF">2023-04-24T08:39:12Z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