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59" r:id="rId7"/>
    <p:sldId id="271" r:id="rId8"/>
    <p:sldId id="257" r:id="rId9"/>
    <p:sldId id="260" r:id="rId10"/>
    <p:sldId id="267" r:id="rId11"/>
    <p:sldId id="269" r:id="rId12"/>
    <p:sldId id="268" r:id="rId13"/>
    <p:sldId id="266" r:id="rId14"/>
    <p:sldId id="261" r:id="rId15"/>
    <p:sldId id="262" r:id="rId16"/>
    <p:sldId id="263" r:id="rId17"/>
    <p:sldId id="264" r:id="rId18"/>
    <p:sldId id="265" r:id="rId19"/>
    <p:sldId id="272" r:id="rId20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 varScale="1">
        <p:scale>
          <a:sx n="100" d="100"/>
          <a:sy n="100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ov_delovni_lis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sl-SI">
                <a:latin typeface="Calibri" panose="020F0502020204030204" pitchFamily="34" charset="0"/>
                <a:cs typeface="Calibri" panose="020F0502020204030204" pitchFamily="34" charset="0"/>
              </a:rPr>
              <a:t>Količine odpadne hrane, Slovenija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58</c:v>
                </c:pt>
                <c:pt idx="1">
                  <c:v>61</c:v>
                </c:pt>
                <c:pt idx="2">
                  <c:v>65</c:v>
                </c:pt>
                <c:pt idx="3">
                  <c:v>67</c:v>
                </c:pt>
                <c:pt idx="4">
                  <c:v>64</c:v>
                </c:pt>
                <c:pt idx="5">
                  <c:v>68</c:v>
                </c:pt>
                <c:pt idx="6">
                  <c:v>67</c:v>
                </c:pt>
                <c:pt idx="7">
                  <c:v>68</c:v>
                </c:pt>
                <c:pt idx="8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4B-47AC-A89A-13060B51D8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300" panose="02000000000000000000" charset="0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F14B-47AC-A89A-13060B51D8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300" panose="02000000000000000000" charset="0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F14B-47AC-A89A-13060B51D8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698624"/>
        <c:axId val="82700544"/>
      </c:barChart>
      <c:catAx>
        <c:axId val="82698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sl-SI">
                    <a:latin typeface="Calibri" panose="020F0502020204030204" pitchFamily="34" charset="0"/>
                    <a:cs typeface="Calibri" panose="020F0502020204030204" pitchFamily="34" charset="0"/>
                  </a:rPr>
                  <a:t>leto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sl-SI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sl-SI"/>
          </a:p>
        </c:txPr>
        <c:crossAx val="82700544"/>
        <c:crosses val="autoZero"/>
        <c:auto val="1"/>
        <c:lblAlgn val="ctr"/>
        <c:lblOffset val="100"/>
        <c:noMultiLvlLbl val="0"/>
      </c:catAx>
      <c:valAx>
        <c:axId val="8270054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sl-SI">
                    <a:latin typeface="Calibri" panose="020F0502020204030204" pitchFamily="34" charset="0"/>
                    <a:cs typeface="Calibri" panose="020F0502020204030204" pitchFamily="34" charset="0"/>
                  </a:rPr>
                  <a:t>kg/osebo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sl-SI"/>
            </a:p>
          </c:txPr>
        </c:title>
        <c:numFmt formatCode="General" sourceLinked="1"/>
        <c:majorTickMark val="out"/>
        <c:minorTickMark val="none"/>
        <c:tickLblPos val="nextTo"/>
        <c:crossAx val="8269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useo Sans 300" panose="02000000000000000000" charset="0"/>
        </a:defRPr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dirty="0"/>
              <a:t>Sestava odpadne</a:t>
            </a:r>
            <a:r>
              <a:rPr lang="sl-SI" baseline="0" dirty="0"/>
              <a:t> hrane, Slovenija </a:t>
            </a:r>
            <a:r>
              <a:rPr lang="sl-SI" dirty="0"/>
              <a:t>(2021)</a:t>
            </a:r>
            <a:endParaRPr lang="en-US" dirty="0"/>
          </a:p>
        </c:rich>
      </c:tx>
      <c:layout>
        <c:manualLayout>
          <c:xMode val="edge"/>
          <c:yMode val="edge"/>
          <c:x val="0.10532229713406761"/>
          <c:y val="6.03051032648068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0.24594322119564138"/>
          <c:y val="0.2173644469857009"/>
          <c:w val="0.41404564646154801"/>
          <c:h val="0.61273363486025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Food waste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09-4D9F-967E-BC11E08FD3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09-4D9F-967E-BC11E08FD3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užitni del</c:v>
                </c:pt>
                <c:pt idx="1">
                  <c:v>neužitni del (jajčne lupine, koščice, olupki…)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09-4D9F-967E-BC11E08FD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sl-SI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sl-SI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300" panose="02000000000000000000" charset="0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Ravnanje z odpadno hrano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(20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Food waste treatment (2021)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20-4D9A-92AA-BC79C62D47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20-4D9A-92AA-BC79C62D47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0-4D9A-92AA-BC79C62D47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20-4D9A-92AA-BC79C62D47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sl-S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bioplinarne</c:v>
                </c:pt>
                <c:pt idx="1">
                  <c:v>kompostarne</c:v>
                </c:pt>
                <c:pt idx="2">
                  <c:v>biološka stabilizacija*</c:v>
                </c:pt>
                <c:pt idx="3">
                  <c:v>drugo ravnanje**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0.43</c:v>
                </c:pt>
                <c:pt idx="1">
                  <c:v>0.34</c:v>
                </c:pt>
                <c:pt idx="2">
                  <c:v>0.19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20-4D9A-92AA-BC79C62D47C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57388748868201"/>
          <c:y val="0.48097620218775788"/>
          <c:w val="0.36865749164468137"/>
          <c:h val="0.49497509389415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sl-S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Museo Sans 300" panose="02000000000000000000" charset="0"/>
        </a:defRPr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17. 04. 2023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465B6-7B69-4A30-9664-6E9F3F2ECC5D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596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dirty="0" smtClean="0"/>
              <a:t>DEJSTVO JE, DA Z NAČINOM PREHRANJEVANJA VPLIVAMO NA PODNEBNE SPREMEMBE, BIODIVERZITETO, RAZVITOST LOKALNE DRUŽBE, KULTURNO KRAJINO</a:t>
            </a:r>
          </a:p>
          <a:p>
            <a:pPr>
              <a:lnSpc>
                <a:spcPct val="150000"/>
              </a:lnSpc>
            </a:pPr>
            <a:endParaRPr lang="sl-SI" dirty="0" smtClean="0"/>
          </a:p>
          <a:p>
            <a:pPr>
              <a:lnSpc>
                <a:spcPct val="150000"/>
              </a:lnSpc>
            </a:pPr>
            <a:r>
              <a:rPr lang="sl-SI" dirty="0" smtClean="0"/>
              <a:t>NAVAJENOST POTROŠNIKA NA OKUSE (DOMAČI OKUSI) POMEMBNO VPLIVA NA  LOKALNO PRIDELAVO IN PONUDBO</a:t>
            </a:r>
          </a:p>
          <a:p>
            <a:pPr>
              <a:lnSpc>
                <a:spcPct val="150000"/>
              </a:lnSpc>
            </a:pPr>
            <a:endParaRPr lang="sl-SI" dirty="0" smtClean="0"/>
          </a:p>
          <a:p>
            <a:pPr>
              <a:lnSpc>
                <a:spcPct val="150000"/>
              </a:lnSpc>
            </a:pPr>
            <a:r>
              <a:rPr lang="sl-SI" dirty="0" smtClean="0"/>
              <a:t>VEČ KOT ZAVRŽEMO HRANE, BOLJ USTVARJAMO PRITISK NA PRIDELAVO, CENE HRANE IN POSLEDIČNO NA OKOLJE/NARAVO.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85C22-8D31-405A-8B57-3B338D5259C8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018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046D7-4AC8-EF4B-AFCE-99E28FF1F612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647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465B6-7B69-4A30-9664-6E9F3F2ECC5D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124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tip levo + stran (DekorBG svetla 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9CEFD4-886F-9F4F-8F9D-D572CC67DA1B}"/>
              </a:ext>
            </a:extLst>
          </p:cNvPr>
          <p:cNvSpPr/>
          <p:nvPr userDrawn="1"/>
        </p:nvSpPr>
        <p:spPr>
          <a:xfrm flipH="1">
            <a:off x="6096000" y="0"/>
            <a:ext cx="6096000" cy="6858000"/>
          </a:xfrm>
          <a:prstGeom prst="rect">
            <a:avLst/>
          </a:prstGeom>
          <a:solidFill>
            <a:srgbClr val="E9E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491584-F11D-3046-B412-15EF7FDE2245}"/>
              </a:ext>
            </a:extLst>
          </p:cNvPr>
          <p:cNvSpPr txBox="1"/>
          <p:nvPr userDrawn="1"/>
        </p:nvSpPr>
        <p:spPr>
          <a:xfrm>
            <a:off x="798279" y="6466445"/>
            <a:ext cx="4752129" cy="246221"/>
          </a:xfrm>
          <a:prstGeom prst="rect">
            <a:avLst/>
          </a:prstGeom>
          <a:noFill/>
        </p:spPr>
        <p:txBody>
          <a:bodyPr wrap="square" lIns="90000" rIns="0" rtlCol="0" anchor="ctr" anchorCtr="0">
            <a:spAutoFit/>
          </a:bodyPr>
          <a:lstStyle/>
          <a:p>
            <a:r>
              <a:rPr lang="sl-SI" sz="1000" dirty="0">
                <a:solidFill>
                  <a:srgbClr val="000000"/>
                </a:solidFill>
                <a:latin typeface="Recoleta" pitchFamily="2" charset="77"/>
              </a:rPr>
              <a:t>Janez Novak / Ljubljana 12. 02.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CD3CE-9169-9B4C-B0F0-2E2CE9A43045}"/>
              </a:ext>
            </a:extLst>
          </p:cNvPr>
          <p:cNvSpPr txBox="1"/>
          <p:nvPr userDrawn="1"/>
        </p:nvSpPr>
        <p:spPr>
          <a:xfrm>
            <a:off x="10294857" y="6466445"/>
            <a:ext cx="1007952" cy="246221"/>
          </a:xfrm>
          <a:prstGeom prst="rect">
            <a:avLst/>
          </a:prstGeom>
          <a:noFill/>
        </p:spPr>
        <p:txBody>
          <a:bodyPr wrap="square" lIns="90000" rIns="0" rtlCol="0" anchor="ctr" anchorCtr="0">
            <a:spAutoFit/>
          </a:bodyPr>
          <a:lstStyle/>
          <a:p>
            <a:pPr algn="r"/>
            <a:r>
              <a:rPr lang="sl-SI" sz="1000" dirty="0">
                <a:solidFill>
                  <a:srgbClr val="000000"/>
                </a:solidFill>
                <a:latin typeface="Recoleta" pitchFamily="2" charset="77"/>
              </a:rPr>
              <a:t>Stran </a:t>
            </a:r>
            <a:fld id="{E86CDF3C-F183-A349-8139-DCF7409DD5E9}" type="slidenum">
              <a:rPr lang="sl-SI" sz="1000" smtClean="0">
                <a:solidFill>
                  <a:srgbClr val="000000"/>
                </a:solidFill>
                <a:latin typeface="Recoleta" pitchFamily="2" charset="77"/>
              </a:rPr>
              <a:pPr/>
              <a:t>‹#›</a:t>
            </a:fld>
            <a:endParaRPr lang="sl-SI" sz="1000" dirty="0">
              <a:solidFill>
                <a:srgbClr val="000000"/>
              </a:solidFill>
              <a:latin typeface="Recoleta" pitchFamily="2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CDFB0B-1278-594B-BC3E-BAB554C58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5741" y="486920"/>
            <a:ext cx="3960000" cy="2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5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ovisual.ec.europa.eu/en/video/I-195618" TargetMode="External"/><Relationship Id="rId7" Type="http://schemas.openxmlformats.org/officeDocument/2006/relationships/hyperlink" Target="https://samentegenvoedselverspilling.nl/educatie/" TargetMode="External"/><Relationship Id="rId2" Type="http://schemas.openxmlformats.org/officeDocument/2006/relationships/hyperlink" Target="https://www.youtube.com/watch?v=KlFNp88T2c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mentegenvoedselverspilling.nl/" TargetMode="External"/><Relationship Id="rId5" Type="http://schemas.openxmlformats.org/officeDocument/2006/relationships/hyperlink" Target="https://www.respectfood.com/si-sl/" TargetMode="External"/><Relationship Id="rId4" Type="http://schemas.openxmlformats.org/officeDocument/2006/relationships/hyperlink" Target="https://ec.europa.eu/food/safety/food-waste/eu-actions-against-food-waste/eu-platform-food-losses-and-food-waste_e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13156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Tadeja Kvas Majer, </a:t>
            </a:r>
            <a:endParaRPr lang="sl-SI" dirty="0" smtClean="0"/>
          </a:p>
          <a:p>
            <a:r>
              <a:rPr lang="en-US" dirty="0" smtClean="0"/>
              <a:t>M</a:t>
            </a:r>
            <a:r>
              <a:rPr lang="sl-SI" dirty="0" smtClean="0"/>
              <a:t>inistrstvo za kmetijstvo, gozdarstvo in prehrano</a:t>
            </a:r>
            <a:endParaRPr lang="en-US" dirty="0"/>
          </a:p>
          <a:p>
            <a:r>
              <a:rPr lang="sl-SI" dirty="0" smtClean="0"/>
              <a:t>Laško, 17</a:t>
            </a:r>
            <a:r>
              <a:rPr lang="sl-SI" dirty="0"/>
              <a:t>. </a:t>
            </a:r>
            <a:r>
              <a:rPr lang="sl-SI" dirty="0" smtClean="0"/>
              <a:t>april,</a:t>
            </a:r>
            <a:r>
              <a:rPr lang="en-US" dirty="0" smtClean="0"/>
              <a:t> </a:t>
            </a:r>
            <a:r>
              <a:rPr lang="en-US" dirty="0"/>
              <a:t>202</a:t>
            </a:r>
            <a:r>
              <a:rPr lang="sl-SI" dirty="0"/>
              <a:t>3</a:t>
            </a:r>
            <a:endParaRPr lang="en-US" dirty="0"/>
          </a:p>
          <a:p>
            <a:endParaRPr lang="sl-SI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12FA5BA2-CCF5-479D-B2D0-20ACE4F0C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2074249"/>
            <a:ext cx="8083551" cy="2387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lang="sl-SI" sz="3600" b="1" dirty="0">
                <a:solidFill>
                  <a:srgbClr val="000000"/>
                </a:solidFill>
                <a:latin typeface="Helv"/>
              </a:rPr>
              <a:t>Ali se zavedamo koliko hrane </a:t>
            </a:r>
            <a:endParaRPr lang="sl-SI" sz="3600" b="1" dirty="0" smtClean="0">
              <a:solidFill>
                <a:srgbClr val="000000"/>
              </a:solidFill>
              <a:latin typeface="Helv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sl-SI" sz="3600" b="1" dirty="0" smtClean="0">
                <a:solidFill>
                  <a:srgbClr val="000000"/>
                </a:solidFill>
                <a:latin typeface="Helv"/>
              </a:rPr>
              <a:t>zavržemo </a:t>
            </a:r>
          </a:p>
          <a:p>
            <a:pPr lvl="0" algn="ctr">
              <a:spcAft>
                <a:spcPts val="600"/>
              </a:spcAft>
              <a:defRPr/>
            </a:pPr>
            <a:r>
              <a:rPr lang="sl-SI" sz="3600" b="1" dirty="0" smtClean="0">
                <a:solidFill>
                  <a:srgbClr val="000000"/>
                </a:solidFill>
                <a:latin typeface="Helv"/>
              </a:rPr>
              <a:t>in </a:t>
            </a:r>
            <a:r>
              <a:rPr lang="sl-SI" sz="3600" b="1" dirty="0">
                <a:solidFill>
                  <a:srgbClr val="000000"/>
                </a:solidFill>
                <a:latin typeface="Helv"/>
              </a:rPr>
              <a:t>kako lahko ukrepamo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World Food Day / Svetovni dan hrane 20</a:t>
            </a:r>
            <a:r>
              <a:rPr lang="sl-SI" smtClean="0"/>
              <a:t>20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50"/>
            <a:ext cx="12192001" cy="64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9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8925E20C-8658-C133-82EA-CAA0226D7A24}"/>
              </a:ext>
            </a:extLst>
          </p:cNvPr>
          <p:cNvSpPr txBox="1">
            <a:spLocks/>
          </p:cNvSpPr>
          <p:nvPr/>
        </p:nvSpPr>
        <p:spPr>
          <a:xfrm>
            <a:off x="406574" y="1181101"/>
            <a:ext cx="11097567" cy="4771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Sezonski jedilniki, spremljajte kdaj je več zavržene hrane (spremenite obrok, hrane, ki je ne maramo je odpadek na krožniku)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Presežke uporabite v novem obroku v drugi obliki (riž v enolončnici, polenta v pečeni obliki...); pravočasno seznanite kuharje!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Raje obrežite obtolčeno sadje/zelenjavo, manj lupite, poiščite načine za uporabo ostankov za pripravo omak, jušnih osnov…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Ločite živila, ki proizvajajo etilen (jabolko, banane, kivi, </a:t>
            </a:r>
            <a:r>
              <a:rPr lang="sl-SI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hruške, </a:t>
            </a: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melone, breskve, paradižnik..) od tistih, ki ga ne (krompir, listnata zelenjava, kumare, korenje, paprika, jagodičevje…), da preprečimo pospešeno zorenje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Skladišče in hladilnik organizirajte na način dobrega pregleda (FIFO)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Pregled nad zalogami, kakovost vhodnih surovin, roki uporabe, primerno rokovanje z živili…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Primerno shranjevanje živil (temperatura, da preprečiti kvarjenje)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Postrezite manj in omogočite ponovno/dodatno količino</a:t>
            </a:r>
            <a:endParaRPr lang="sl-SI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E4FB77F9-B001-13D1-6D83-97D3EFF82B4E}"/>
              </a:ext>
            </a:extLst>
          </p:cNvPr>
          <p:cNvSpPr txBox="1">
            <a:spLocks/>
          </p:cNvSpPr>
          <p:nvPr/>
        </p:nvSpPr>
        <p:spPr>
          <a:xfrm>
            <a:off x="232564" y="259832"/>
            <a:ext cx="11592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Priporočila</a:t>
            </a:r>
            <a:b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</a:br>
            <a: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…………………………………………………………………………………………………..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390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F861423D-D8A2-2BCB-5F44-C361A0508AA5}"/>
              </a:ext>
            </a:extLst>
          </p:cNvPr>
          <p:cNvSpPr txBox="1">
            <a:spLocks/>
          </p:cNvSpPr>
          <p:nvPr/>
        </p:nvSpPr>
        <p:spPr>
          <a:xfrm>
            <a:off x="155575" y="1174899"/>
            <a:ext cx="11781051" cy="442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Spremljate kaj največ ostaja, pri katerem obroku, katere dneve, kako je serviran obrok, v kateri fazi nastane največ odpadne hrane, ali pri </a:t>
            </a:r>
            <a:r>
              <a:rPr lang="sl-SI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porcioniranju</a:t>
            </a: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/samopostrežbi, ali pojedo manj od pričakovanega ali je manj oskrbovancev od pripravljenih obrokov 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Zaradi lažje dostave se lahko odloči za 2x tedensko dostavo ali pa, da se lokalni zavodi povežejo in uskladijo jedilnike in dostavo</a:t>
            </a:r>
          </a:p>
          <a:p>
            <a:pPr>
              <a:lnSpc>
                <a:spcPct val="107000"/>
              </a:lnSpc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Naroča se večje embalaže               manj smeti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JZ lahko naredijo sestanek z lokalnimi ponudniki (obrniti na KGZS in Zadruge, LAS, Obrtno zbornico)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Razmislite o skupnem hladilniku, da si oskrbovanci shranijo jogurt, namaz….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Naredite teden brez odpadne hrane, vzpodbudite osebje in vključite oskrbovance v aktivnosti (naredite plan zmanjšanja)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DAA600"/>
              </a:buClr>
            </a:pP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Presežke obrokov </a:t>
            </a:r>
            <a:r>
              <a:rPr lang="sl-SI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donirajte</a:t>
            </a:r>
            <a:r>
              <a:rPr lang="sl-SI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preko RK ali Karitas, povežite se z lokalno skupnostjo (marsikateri starejši ne upa povedati, da nima…) </a:t>
            </a:r>
            <a:endParaRPr lang="sl-SI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E4FB77F9-B001-13D1-6D83-97D3EFF82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8963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Priporočila</a:t>
            </a:r>
            <a:b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</a:br>
            <a:r>
              <a:rPr kumimoji="0" lang="sl-SI" sz="4000" b="1" i="0" u="none" strike="noStrike" kern="0" cap="none" spc="-5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………………………………………………………………………………………………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Puščica: desno 3">
            <a:extLst>
              <a:ext uri="{FF2B5EF4-FFF2-40B4-BE49-F238E27FC236}">
                <a16:creationId xmlns:a16="http://schemas.microsoft.com/office/drawing/2014/main" id="{9000E4C5-8A9F-5C54-16AA-34B93E8FF410}"/>
              </a:ext>
            </a:extLst>
          </p:cNvPr>
          <p:cNvSpPr/>
          <p:nvPr/>
        </p:nvSpPr>
        <p:spPr>
          <a:xfrm>
            <a:off x="3731925" y="3148567"/>
            <a:ext cx="464023" cy="237688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254758" cy="63760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8" y="1"/>
            <a:ext cx="593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9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93459"/>
            <a:ext cx="6079524" cy="67645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18" y="93459"/>
            <a:ext cx="5939481" cy="63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8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World Food Day / Svetovni dan hrane 20</a:t>
            </a:r>
            <a:r>
              <a:rPr lang="sl-SI" smtClean="0"/>
              <a:t>20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12"/>
            <a:ext cx="5301049" cy="68739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46" y="0"/>
            <a:ext cx="538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6D3CA40-E19F-F1EA-FFE6-DDF39DB2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86" y="409914"/>
            <a:ext cx="3019085" cy="301908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84EFDDA-934D-00E3-D4BC-6AABE05B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14" y="409914"/>
            <a:ext cx="4090493" cy="30190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950" y="972525"/>
            <a:ext cx="3714018" cy="245647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073340" y="4646142"/>
            <a:ext cx="666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latin typeface="Eras Demi ITC" panose="020B0805030504020804" pitchFamily="34" charset="0"/>
              </a:rPr>
              <a:t>HVALA ZA VAŠO POZORNOST!</a:t>
            </a:r>
            <a:endParaRPr lang="sl-SI" sz="3200" dirty="0">
              <a:latin typeface="Eras Demi ITC" panose="020B08050305040208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819275" y="3886200"/>
            <a:ext cx="862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24. april je Vlada Republike </a:t>
            </a:r>
            <a:r>
              <a:rPr lang="sl-SI" b="1" dirty="0"/>
              <a:t>S</a:t>
            </a:r>
            <a:r>
              <a:rPr lang="sl-SI" b="1" dirty="0" smtClean="0"/>
              <a:t>lovenije razglasila za slovenski dan brez zavržene hrane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42096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D72DFB-D257-45C5-B7B6-B59CF804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96" y="382163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Kaj je odpadna hrana?</a:t>
            </a:r>
            <a:br>
              <a:rPr lang="pl-PL" sz="4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pl-PL" sz="20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...................................................................................................................................................</a:t>
            </a:r>
            <a:endParaRPr lang="pl-PL" sz="2000" b="1" i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EEF488-51C5-4AE2-B1A9-F039B92E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96" y="1829058"/>
            <a:ext cx="7502869" cy="3990974"/>
          </a:xfrm>
        </p:spPr>
        <p:txBody>
          <a:bodyPr>
            <a:normAutofit/>
          </a:bodyPr>
          <a:lstStyle/>
          <a:p>
            <a:pPr algn="just"/>
            <a:r>
              <a:rPr lang="sl-SI" sz="2300" b="1" dirty="0">
                <a:latin typeface="Arial" panose="020B0604020202020204" pitchFamily="34" charset="0"/>
                <a:cs typeface="Arial" panose="020B0604020202020204" pitchFamily="34" charset="0"/>
              </a:rPr>
              <a:t>Odpadna hrana </a:t>
            </a:r>
            <a:r>
              <a:rPr lang="sl-SI" sz="23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sl-SI" sz="2300" b="1" dirty="0">
                <a:latin typeface="Arial" panose="020B0604020202020204" pitchFamily="34" charset="0"/>
                <a:cs typeface="Arial" panose="020B0604020202020204" pitchFamily="34" charset="0"/>
              </a:rPr>
              <a:t>vsa surova ali obdelana živila in njihovi ostanki</a:t>
            </a:r>
            <a:r>
              <a:rPr lang="sl-SI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ki se </a:t>
            </a:r>
            <a:r>
              <a:rPr lang="sl-SI" sz="2300" dirty="0">
                <a:latin typeface="Arial" panose="020B0604020202020204" pitchFamily="34" charset="0"/>
                <a:cs typeface="Arial" panose="020B0604020202020204" pitchFamily="34" charset="0"/>
              </a:rPr>
              <a:t>izgubijo pred pripravo hrane, med njo ali po njej in pri uživanju hrane</a:t>
            </a:r>
            <a:r>
              <a:rPr lang="sl-SI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2300" b="1" dirty="0">
                <a:latin typeface="Arial" panose="020B0604020202020204" pitchFamily="34" charset="0"/>
                <a:cs typeface="Arial" panose="020B0604020202020204" pitchFamily="34" charset="0"/>
              </a:rPr>
              <a:t>vključno s hrano, ki se odvrže med proizvodnjo, distribucijo, prodajo </a:t>
            </a:r>
            <a:r>
              <a:rPr lang="sl-SI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izvajanjem </a:t>
            </a:r>
            <a:r>
              <a:rPr lang="sl-SI" sz="2300" b="1" dirty="0">
                <a:latin typeface="Arial" panose="020B0604020202020204" pitchFamily="34" charset="0"/>
                <a:cs typeface="Arial" panose="020B0604020202020204" pitchFamily="34" charset="0"/>
              </a:rPr>
              <a:t>storitev, povezanih s hrano, in v gospodinjstvih </a:t>
            </a:r>
            <a:r>
              <a:rPr lang="sl-SI" sz="2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l-SI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Definicija odpadne </a:t>
            </a:r>
            <a:r>
              <a:rPr lang="sl-SI" sz="2300" dirty="0">
                <a:latin typeface="Arial" panose="020B0604020202020204" pitchFamily="34" charset="0"/>
                <a:cs typeface="Arial" panose="020B0604020202020204" pitchFamily="34" charset="0"/>
              </a:rPr>
              <a:t>hrane, SURS, 2019). Sem niso vštete izgube hrane</a:t>
            </a:r>
            <a:r>
              <a:rPr lang="sl-SI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nastajajo na kmetiji, od </a:t>
            </a:r>
            <a:r>
              <a:rPr lang="pl-PL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pridelave 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do oddaje pridelka</a:t>
            </a:r>
            <a:r>
              <a:rPr lang="pl-PL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l-PL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2300" b="1" dirty="0">
                <a:latin typeface="Arial" panose="020B0604020202020204" pitchFamily="34" charset="0"/>
                <a:cs typeface="Arial" panose="020B0604020202020204" pitchFamily="34" charset="0"/>
              </a:rPr>
              <a:t>Spopadanje s problematiko odpadne hrane je odgovornost </a:t>
            </a:r>
            <a:r>
              <a:rPr lang="pl-PL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celotne </a:t>
            </a:r>
            <a:r>
              <a:rPr lang="sl-SI" sz="2300" b="1" dirty="0">
                <a:latin typeface="Arial" panose="020B0604020202020204" pitchFamily="34" charset="0"/>
                <a:cs typeface="Arial" panose="020B0604020202020204" pitchFamily="34" charset="0"/>
              </a:rPr>
              <a:t>družbe. </a:t>
            </a:r>
            <a:endParaRPr lang="sl-SI" sz="4400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0" y="0"/>
            <a:ext cx="3867150" cy="279711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850" y="3914487"/>
            <a:ext cx="3867150" cy="24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7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1150" y="443527"/>
            <a:ext cx="11880850" cy="1028700"/>
          </a:xfrm>
        </p:spPr>
        <p:txBody>
          <a:bodyPr>
            <a:normAutofit fontScale="90000"/>
          </a:bodyPr>
          <a:lstStyle/>
          <a:p>
            <a:r>
              <a:rPr lang="sl-SI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 smo v Sloveniji?</a:t>
            </a:r>
            <a: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sl-SI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sl-SI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………………………………………………………………………………………</a:t>
            </a:r>
            <a:endParaRPr lang="sl-SI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F0C6D9FE-095A-4507-AE9C-04C0DAE0ED3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7" y="1887900"/>
            <a:ext cx="9873594" cy="234632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705C44C-7C2C-462F-B522-FDA5308CFCEB}"/>
              </a:ext>
            </a:extLst>
          </p:cNvPr>
          <p:cNvSpPr txBox="1"/>
          <p:nvPr/>
        </p:nvSpPr>
        <p:spPr>
          <a:xfrm>
            <a:off x="636357" y="1915786"/>
            <a:ext cx="1014743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Odpadna hrana po izvoru, Slovenija 2021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E852479-D8BE-4C93-A1C7-015FA8C7B6AD}"/>
              </a:ext>
            </a:extLst>
          </p:cNvPr>
          <p:cNvSpPr txBox="1"/>
          <p:nvPr/>
        </p:nvSpPr>
        <p:spPr>
          <a:xfrm>
            <a:off x="2146328" y="3757377"/>
            <a:ext cx="190051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%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A34E48F-BAAD-4393-A240-B6655CA0A86F}"/>
              </a:ext>
            </a:extLst>
          </p:cNvPr>
          <p:cNvSpPr txBox="1"/>
          <p:nvPr/>
        </p:nvSpPr>
        <p:spPr>
          <a:xfrm>
            <a:off x="4564587" y="3757377"/>
            <a:ext cx="198445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10 %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133E7EF-D72C-48EB-A098-42B7F627FA00}"/>
              </a:ext>
            </a:extLst>
          </p:cNvPr>
          <p:cNvSpPr txBox="1"/>
          <p:nvPr/>
        </p:nvSpPr>
        <p:spPr>
          <a:xfrm>
            <a:off x="6790481" y="3757377"/>
            <a:ext cx="1739017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prstClr val="black"/>
                </a:solidFill>
                <a:latin typeface="Calibri" panose="020F0502020204030204"/>
              </a:rPr>
              <a:t>28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%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1C1BAEE-673A-4449-9583-E68AFA4F65C4}"/>
              </a:ext>
            </a:extLst>
          </p:cNvPr>
          <p:cNvSpPr txBox="1"/>
          <p:nvPr/>
        </p:nvSpPr>
        <p:spPr>
          <a:xfrm>
            <a:off x="8770933" y="3757376"/>
            <a:ext cx="1892948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53 %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0382CFF-C9DA-41DB-9E47-A32F23929FBF}"/>
              </a:ext>
            </a:extLst>
          </p:cNvPr>
          <p:cNvSpPr txBox="1"/>
          <p:nvPr/>
        </p:nvSpPr>
        <p:spPr>
          <a:xfrm>
            <a:off x="636357" y="2367798"/>
            <a:ext cx="1509971" cy="12926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000" b="1" dirty="0">
                <a:solidFill>
                  <a:prstClr val="black"/>
                </a:solidFill>
                <a:latin typeface="Calibri" panose="020F0502020204030204"/>
              </a:rPr>
              <a:t>SKUPAJ: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143.254 t</a:t>
            </a:r>
          </a:p>
        </p:txBody>
      </p:sp>
      <p:sp>
        <p:nvSpPr>
          <p:cNvPr id="12" name="Elipsa 11"/>
          <p:cNvSpPr/>
          <p:nvPr/>
        </p:nvSpPr>
        <p:spPr>
          <a:xfrm>
            <a:off x="9592614" y="3943302"/>
            <a:ext cx="1680519" cy="1025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68 kg</a:t>
            </a:r>
            <a:endParaRPr lang="sl-SI" sz="2000" b="1" dirty="0"/>
          </a:p>
        </p:txBody>
      </p:sp>
      <p:sp>
        <p:nvSpPr>
          <p:cNvPr id="13" name="Pravokotnik 12"/>
          <p:cNvSpPr/>
          <p:nvPr/>
        </p:nvSpPr>
        <p:spPr>
          <a:xfrm>
            <a:off x="636357" y="4941027"/>
            <a:ext cx="6604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u="sng" dirty="0" smtClean="0"/>
              <a:t> </a:t>
            </a:r>
            <a:r>
              <a:rPr lang="sl-SI" sz="2400" b="1" u="sng" dirty="0" smtClean="0"/>
              <a:t>918 Osnovnih šol</a:t>
            </a:r>
            <a:endParaRPr lang="sl-SI" sz="2400" b="1" dirty="0"/>
          </a:p>
          <a:p>
            <a:pPr marL="171450" indent="-171450">
              <a:buFontTx/>
              <a:buChar char="-"/>
            </a:pPr>
            <a:r>
              <a:rPr lang="sl-SI" sz="2400" dirty="0" smtClean="0">
                <a:solidFill>
                  <a:schemeClr val="accent1">
                    <a:lumMod val="75000"/>
                  </a:schemeClr>
                </a:solidFill>
              </a:rPr>
              <a:t>Leto 2020: 2.186,5 t</a:t>
            </a:r>
            <a:endParaRPr lang="sl-SI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sl-SI" sz="2400" dirty="0" smtClean="0">
                <a:solidFill>
                  <a:srgbClr val="C00000"/>
                </a:solidFill>
              </a:rPr>
              <a:t>Leto 2021: 3.235,4 t</a:t>
            </a:r>
            <a:endParaRPr lang="sl-SI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C0EFB5-1593-49C8-B578-60F2B31736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284644"/>
              </p:ext>
            </p:extLst>
          </p:nvPr>
        </p:nvGraphicFramePr>
        <p:xfrm>
          <a:off x="387184" y="1894155"/>
          <a:ext cx="5217602" cy="308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ECFB9D-D5CE-41C7-B303-163915BC2EFE}"/>
              </a:ext>
            </a:extLst>
          </p:cNvPr>
          <p:cNvGraphicFramePr/>
          <p:nvPr>
            <p:extLst/>
          </p:nvPr>
        </p:nvGraphicFramePr>
        <p:xfrm>
          <a:off x="6639373" y="0"/>
          <a:ext cx="5451027" cy="3209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FD4B8A4-4C6A-4B28-8363-F477497E734F}"/>
              </a:ext>
            </a:extLst>
          </p:cNvPr>
          <p:cNvSpPr/>
          <p:nvPr/>
        </p:nvSpPr>
        <p:spPr>
          <a:xfrm>
            <a:off x="10630968" y="6187155"/>
            <a:ext cx="1034041" cy="5469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94019-3132-4580-B8FF-EAE92F3150F1}"/>
              </a:ext>
            </a:extLst>
          </p:cNvPr>
          <p:cNvSpPr txBox="1"/>
          <p:nvPr/>
        </p:nvSpPr>
        <p:spPr>
          <a:xfrm>
            <a:off x="11186869" y="3079192"/>
            <a:ext cx="1278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/>
              <a:t>Vir: SURS</a:t>
            </a:r>
            <a:endParaRPr lang="x-none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2CEF1-CDF5-486C-A106-9063A41E7511}"/>
              </a:ext>
            </a:extLst>
          </p:cNvPr>
          <p:cNvSpPr txBox="1"/>
          <p:nvPr/>
        </p:nvSpPr>
        <p:spPr>
          <a:xfrm>
            <a:off x="4622481" y="4669683"/>
            <a:ext cx="1278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dirty="0"/>
              <a:t>Vir: SURS</a:t>
            </a:r>
            <a:endParaRPr lang="x-none" sz="1050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6B1A3E65-0179-44C2-B483-2E4BDB339B37}"/>
              </a:ext>
            </a:extLst>
          </p:cNvPr>
          <p:cNvSpPr/>
          <p:nvPr/>
        </p:nvSpPr>
        <p:spPr>
          <a:xfrm>
            <a:off x="10547677" y="1170275"/>
            <a:ext cx="767640" cy="573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Chart 14">
            <a:extLst>
              <a:ext uri="{FF2B5EF4-FFF2-40B4-BE49-F238E27FC236}">
                <a16:creationId xmlns:a16="http://schemas.microsoft.com/office/drawing/2014/main" id="{5C5E889A-EBD3-3F8F-709B-BDCD02BFD59A}"/>
              </a:ext>
            </a:extLst>
          </p:cNvPr>
          <p:cNvGraphicFramePr/>
          <p:nvPr>
            <p:extLst/>
          </p:nvPr>
        </p:nvGraphicFramePr>
        <p:xfrm>
          <a:off x="6476547" y="3753074"/>
          <a:ext cx="5613853" cy="30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FAAD355-2EAF-59A6-2387-90BB3B1CE5C3}"/>
              </a:ext>
            </a:extLst>
          </p:cNvPr>
          <p:cNvSpPr txBox="1"/>
          <p:nvPr/>
        </p:nvSpPr>
        <p:spPr>
          <a:xfrm>
            <a:off x="847725" y="476250"/>
            <a:ext cx="4048126" cy="445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5286BC2-2381-84A2-19B7-40529A2B3B28}"/>
              </a:ext>
            </a:extLst>
          </p:cNvPr>
          <p:cNvSpPr txBox="1"/>
          <p:nvPr/>
        </p:nvSpPr>
        <p:spPr>
          <a:xfrm>
            <a:off x="259492" y="533694"/>
            <a:ext cx="550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DAA600"/>
                </a:solidFill>
              </a:rPr>
              <a:t>Odpadna hrana</a:t>
            </a:r>
          </a:p>
          <a:p>
            <a:pPr algn="ctr"/>
            <a:r>
              <a:rPr lang="sl-SI" sz="3600" dirty="0">
                <a:solidFill>
                  <a:srgbClr val="DAA600"/>
                </a:solidFill>
              </a:rPr>
              <a:t>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641227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0" y="1755133"/>
            <a:ext cx="11924270" cy="1902468"/>
          </a:xfrm>
        </p:spPr>
        <p:txBody>
          <a:bodyPr/>
          <a:lstStyle/>
          <a:p>
            <a:pPr marL="0" indent="0" algn="just">
              <a:buNone/>
            </a:pPr>
            <a:endParaRPr lang="sl-SI" dirty="0">
              <a:solidFill>
                <a:srgbClr val="30494B"/>
              </a:solidFill>
              <a:latin typeface="Figtree-Regular"/>
            </a:endParaRPr>
          </a:p>
          <a:p>
            <a:pPr algn="just"/>
            <a:r>
              <a:rPr lang="sl-SI" sz="2000" dirty="0">
                <a:latin typeface="Figtree-Regular"/>
              </a:rPr>
              <a:t>Pridelana hrana, ki je ne zaužijemo, nosi odtis vseh </a:t>
            </a:r>
            <a:r>
              <a:rPr lang="da-DK" sz="2000" dirty="0">
                <a:latin typeface="Figtree-Regular"/>
              </a:rPr>
              <a:t>predhodnih</a:t>
            </a:r>
            <a:r>
              <a:rPr lang="sl-SI" sz="2000" dirty="0">
                <a:latin typeface="Figtree-Regular"/>
              </a:rPr>
              <a:t> </a:t>
            </a:r>
            <a:r>
              <a:rPr lang="da-DK" sz="2000" dirty="0">
                <a:latin typeface="Figtree-Regular"/>
              </a:rPr>
              <a:t>postopkov, od pridelave, predelave</a:t>
            </a:r>
            <a:r>
              <a:rPr lang="sl-SI" sz="2000" dirty="0">
                <a:latin typeface="Figtree-Regular"/>
              </a:rPr>
              <a:t> </a:t>
            </a:r>
            <a:r>
              <a:rPr lang="it-IT" sz="2000" dirty="0">
                <a:latin typeface="Figtree-Regular"/>
              </a:rPr>
              <a:t>in </a:t>
            </a:r>
            <a:r>
              <a:rPr lang="it-IT" sz="2000" dirty="0" err="1">
                <a:latin typeface="Figtree-Regular"/>
              </a:rPr>
              <a:t>dobave</a:t>
            </a:r>
            <a:r>
              <a:rPr lang="it-IT" sz="2000" dirty="0">
                <a:latin typeface="Figtree-Regular"/>
              </a:rPr>
              <a:t> do </a:t>
            </a:r>
            <a:r>
              <a:rPr lang="it-IT" sz="2000" dirty="0" err="1">
                <a:latin typeface="Figtree-Regular"/>
              </a:rPr>
              <a:t>prodaje</a:t>
            </a:r>
            <a:r>
              <a:rPr lang="it-IT" sz="2000" dirty="0">
                <a:latin typeface="Figtree-Regular"/>
              </a:rPr>
              <a:t> in </a:t>
            </a:r>
            <a:r>
              <a:rPr lang="it-IT" sz="2000" dirty="0" err="1">
                <a:latin typeface="Figtree-Regular"/>
              </a:rPr>
              <a:t>priprave</a:t>
            </a:r>
            <a:r>
              <a:rPr lang="it-IT" sz="2000" dirty="0">
                <a:latin typeface="Figtree-Regular"/>
              </a:rPr>
              <a:t>, ter </a:t>
            </a:r>
            <a:r>
              <a:rPr lang="it-IT" sz="2000" dirty="0" err="1">
                <a:latin typeface="Figtree-Regular"/>
              </a:rPr>
              <a:t>tako</a:t>
            </a:r>
            <a:r>
              <a:rPr lang="it-IT" sz="2000" dirty="0">
                <a:latin typeface="Figtree-Regular"/>
              </a:rPr>
              <a:t> </a:t>
            </a:r>
            <a:r>
              <a:rPr lang="it-IT" sz="2000" dirty="0" err="1">
                <a:latin typeface="Figtree-Regular"/>
              </a:rPr>
              <a:t>hkrati</a:t>
            </a:r>
            <a:r>
              <a:rPr lang="sl-SI" sz="2000" dirty="0">
                <a:latin typeface="Figtree-Regular"/>
              </a:rPr>
              <a:t> zmanjšuje sámo količino razpoložljive hrane, </a:t>
            </a:r>
            <a:r>
              <a:rPr lang="sl-SI" sz="2000" dirty="0" smtClean="0">
                <a:latin typeface="Figtree-Regular"/>
              </a:rPr>
              <a:t>povzroča pa tudi številne </a:t>
            </a:r>
            <a:r>
              <a:rPr lang="sl-SI" sz="2000" dirty="0">
                <a:latin typeface="Figtree-Regular"/>
              </a:rPr>
              <a:t>neugodne </a:t>
            </a:r>
            <a:r>
              <a:rPr lang="sl-SI" sz="2000" dirty="0" err="1">
                <a:latin typeface="Figtree-Regular"/>
              </a:rPr>
              <a:t>okoljske</a:t>
            </a:r>
            <a:r>
              <a:rPr lang="sl-SI" sz="2000" dirty="0">
                <a:latin typeface="Figtree-Regular"/>
              </a:rPr>
              <a:t>, družbene in gospodarske učinke.</a:t>
            </a:r>
            <a:endParaRPr lang="sl-SI" sz="2000" dirty="0"/>
          </a:p>
          <a:p>
            <a:endParaRPr lang="sl-SI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FFBA80D-F4E4-40F6-BC4F-33B7FEE7E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575" y="86973"/>
            <a:ext cx="11880850" cy="219752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sl-SI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Odpadna hrana povzroča prekomerno porabo naravnih virov – vode, obdelovalnih površin, energije</a:t>
            </a:r>
          </a:p>
          <a:p>
            <a:pPr algn="ctr"/>
            <a:r>
              <a:rPr lang="sl-SI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….……..………………………………………………………………………………………………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421A540C-C14D-41F6-8DBC-CF262C51DC33}"/>
              </a:ext>
            </a:extLst>
          </p:cNvPr>
          <p:cNvSpPr txBox="1"/>
          <p:nvPr/>
        </p:nvSpPr>
        <p:spPr>
          <a:xfrm>
            <a:off x="361694" y="3509319"/>
            <a:ext cx="109694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1 jabolko – 70 L vode</a:t>
            </a:r>
          </a:p>
          <a:p>
            <a:pPr algn="ctr"/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1 skodelica kave – 140 L vode</a:t>
            </a:r>
          </a:p>
          <a:p>
            <a:pPr algn="ctr"/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1 hamburger – 2.400 L vode</a:t>
            </a:r>
          </a:p>
          <a:p>
            <a:pPr algn="ctr"/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Za vso </a:t>
            </a:r>
            <a:r>
              <a:rPr lang="sl-SI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hrano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(1/3),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ki jo letno zavržemo, porabimo kar </a:t>
            </a:r>
            <a:r>
              <a:rPr lang="sl-SI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ženevska jezera </a:t>
            </a:r>
            <a:r>
              <a:rPr lang="sl-SI" sz="2000" baseline="30000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vode.</a:t>
            </a:r>
          </a:p>
          <a:p>
            <a:pPr algn="ctr"/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l-SI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28 % vseh kmetijskih površin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 svetu se prideluje hrana, ki se na koncu izgubi ali zavrže.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84" y="3245427"/>
            <a:ext cx="3279910" cy="14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F4F465C-BD73-4517-33B5-E48BD0C37DB1}"/>
              </a:ext>
            </a:extLst>
          </p:cNvPr>
          <p:cNvSpPr txBox="1"/>
          <p:nvPr/>
        </p:nvSpPr>
        <p:spPr>
          <a:xfrm>
            <a:off x="245075" y="3413497"/>
            <a:ext cx="525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POTREBE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Izboljšanje učinkovitosti trajnostne pridelave in predelave, učinkovitejše distribucije, trženja in prodaje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Informiranje, dvig osveščenosti in sodelovanje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Izobraževanje in usposabljanje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Sodelovanje med deležniki</a:t>
            </a: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l-SI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Zakonodajni vidik (pregled in odprava ovir)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A8C95A73-F089-8953-B2D1-8E70BBAF36F0}"/>
              </a:ext>
            </a:extLst>
          </p:cNvPr>
          <p:cNvSpPr txBox="1">
            <a:spLocks/>
          </p:cNvSpPr>
          <p:nvPr/>
        </p:nvSpPr>
        <p:spPr>
          <a:xfrm>
            <a:off x="237048" y="120352"/>
            <a:ext cx="11195222" cy="1303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Strategija za manj izgub hrane in odpadne hrane v verigi preskrbe s hrano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l-SI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SPOŠTUJMO HRANO – SPOŠTUJMO PLANET«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…………………………………………………………………………………...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sl-SI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312" y="0"/>
            <a:ext cx="2127688" cy="291414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95" y="3033366"/>
            <a:ext cx="6830505" cy="3242453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C78F34C-74BA-3D7D-99BD-03F498B33422}"/>
              </a:ext>
            </a:extLst>
          </p:cNvPr>
          <p:cNvSpPr txBox="1"/>
          <p:nvPr/>
        </p:nvSpPr>
        <p:spPr>
          <a:xfrm>
            <a:off x="6195064" y="3108618"/>
            <a:ext cx="212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STRATEŠKI CILJI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237048" y="1498641"/>
            <a:ext cx="9819237" cy="16099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defTabSz="457200"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 12.3: cilj je prepoloviti količino odpadne hrane na prebivalca v prodaji na drobno in pri potrošnikih ter zmanjšati izgube hrane vzdolž proizvodne in dobavne verige, skupaj z izgubami po spravilu, do leta 2030.</a:t>
            </a:r>
          </a:p>
          <a:p>
            <a:pPr lvl="1" defTabSz="457200"/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Ključni cilj je spremeniti način razmišljanja v družbi. To pomeni spoštovanje in odnos do hrane ter naravnih virov, potrebnih za njeno proizvodnjo</a:t>
            </a:r>
            <a:r>
              <a:rPr lang="sl-SI" sz="16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5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2856" y="436605"/>
            <a:ext cx="11880850" cy="1028700"/>
          </a:xfrm>
        </p:spPr>
        <p:txBody>
          <a:bodyPr>
            <a:noAutofit/>
          </a:bodyPr>
          <a:lstStyle/>
          <a:p>
            <a:r>
              <a:rPr lang="sl-SI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Akcijski načrt zmanjševanja izgub hrane in odpadne hrane v verigi preskrbe s hrano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…………………………………………………………………………..</a:t>
            </a:r>
            <a:endParaRPr lang="sl-SI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200026" y="1323974"/>
            <a:ext cx="11915774" cy="55340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Izhaja iz Strategije za manj izgub hrane in odpadne hrane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Potrebe (5)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Strateški cilj (3)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Preprečevanje nastajanja izgub hrane, presežkov hrane in odpadne hrane (proizvodnja in potrošnja)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Preprečevanje nastajanja izgub hrane, presežkov hrane in odpadne hrane (proizvodnja in potrošnja)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Zmanjševanje količine odpadne hrane s prerazporejanjem in uporabo presežkov hrane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 </a:t>
            </a:r>
            <a:r>
              <a:rPr kumimoji="0" lang="sl-S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doniranjem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hrane;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predelavo v nove izdelke (prehranske, </a:t>
            </a:r>
            <a:r>
              <a:rPr kumimoji="0" lang="sl-S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neprehranske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ali preusmerjanje v hrano za živali (kar ni namenjeno humani prehrani)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Ustrezno ravnanje z odpadno hrano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aerobna (kompostiranje) in anaerobna (</a:t>
            </a:r>
            <a:r>
              <a:rPr kumimoji="0" lang="sl-S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bioplinarne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obdelava;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drugi postopki obdelave odpadkov (npr. </a:t>
            </a:r>
            <a:r>
              <a:rPr kumimoji="0" lang="sl-SI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biogospodarstvo</a:t>
            </a:r>
            <a:r>
              <a:rPr kumimoji="0" lang="sl-SI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energetska predelava)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Operativni cilji (9)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l-SI" sz="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Aktivnosti (10)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7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114425"/>
            <a:ext cx="11880850" cy="5591175"/>
          </a:xfrm>
        </p:spPr>
        <p:txBody>
          <a:bodyPr>
            <a:normAutofit fontScale="25000" lnSpcReduction="20000"/>
          </a:bodyPr>
          <a:lstStyle/>
          <a:p>
            <a:r>
              <a:rPr lang="sl-SI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Prehranska vzgoja skozi igro: otroci se igrivo seznanjajo z razvojem okusa, potrošniškimi veščinami, zdravo in trajnostno prehrano ter kuhanjem (kviz kaj jedo v drugih državah, z vonjem in tipom do zelenjave/sadja, seminarska naloga-kako jem, izračunaj koliko hrane zavržeš in koliko stane, med razredno tekmovanje,… )</a:t>
            </a:r>
          </a:p>
          <a:p>
            <a:pPr marL="0" indent="0">
              <a:buNone/>
            </a:pPr>
            <a:endParaRPr lang="sl-SI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Raziskovalnih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naloge OŠ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Vojnik: </a:t>
            </a:r>
            <a:r>
              <a:rPr lang="pl-PL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Odpadna </a:t>
            </a:r>
            <a:r>
              <a:rPr lang="pl-PL" sz="7200" dirty="0">
                <a:latin typeface="Arial" panose="020B0604020202020204" pitchFamily="34" charset="0"/>
                <a:cs typeface="Arial" panose="020B0604020202020204" pitchFamily="34" charset="0"/>
              </a:rPr>
              <a:t>hrana pri šolski malici na Osnovni šoli Vojnik </a:t>
            </a:r>
            <a:r>
              <a:rPr lang="sl-SI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(9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razred, 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</a:t>
            </a:r>
            <a:r>
              <a:rPr lang="sl-SI" sz="7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</a:p>
          <a:p>
            <a:pPr marL="0" indent="0" algn="just">
              <a:buNone/>
            </a:pPr>
            <a:r>
              <a:rPr lang="sl-SI" sz="7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Podatki o odpadnem kruhu in pekovskem pecivu 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Pri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večini šolskih malic (28 od 30) smo imeli kruh ali pekovsko pecivo. </a:t>
            </a:r>
            <a:r>
              <a:rPr lang="sl-SI" sz="7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</a:t>
            </a:r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odpadnega kruha oz. pekovskega peciva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je bilo pri malici št. 10 (</a:t>
            </a:r>
            <a:r>
              <a:rPr lang="sl-SI" sz="7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graham</a:t>
            </a:r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žemlja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l-SI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največ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 pa pri šolski malici št. 4. (</a:t>
            </a:r>
            <a:r>
              <a:rPr lang="sl-SI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pirin</a:t>
            </a:r>
            <a:r>
              <a:rPr lang="sl-SI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buhtelj s slivovo marmelado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sl-SI" sz="7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Največkrat</a:t>
            </a:r>
            <a:r>
              <a:rPr lang="sl-SI" sz="7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smo zavrgli žemlje in pastirsko pecivo.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Očitno pri tem pecivu učence </a:t>
            </a:r>
            <a:r>
              <a:rPr lang="sl-SI" sz="7200" u="sng" dirty="0">
                <a:latin typeface="Arial" panose="020B0604020202020204" pitchFamily="34" charset="0"/>
                <a:cs typeface="Arial" panose="020B0604020202020204" pitchFamily="34" charset="0"/>
              </a:rPr>
              <a:t>motijo semena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, s katerimi je le-to posuto. </a:t>
            </a:r>
            <a:r>
              <a:rPr lang="sl-SI" sz="7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 odpadnega kruha je pri malici iz lokalno pridelanih živil.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To je dobra izkušnja, ki jo imamo na naši šoli že iz preteklega šolskega leta. </a:t>
            </a:r>
            <a:r>
              <a:rPr lang="sl-SI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Učenci so nad kruhom iz krušne peči navdušeni, to je obvezni del »ta boljše malice«, kot ji pravijo.</a:t>
            </a:r>
            <a:endParaRPr lang="sl-SI" sz="7200" b="1" dirty="0" smtClean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sl-SI" sz="7200" u="sng" dirty="0">
                <a:latin typeface="Arial" panose="020B0604020202020204" pitchFamily="34" charset="0"/>
                <a:cs typeface="Arial" panose="020B0604020202020204" pitchFamily="34" charset="0"/>
              </a:rPr>
              <a:t>2. Metode zmanjševanja odpadne hrane na Osnovni šoli </a:t>
            </a:r>
            <a:r>
              <a:rPr lang="sl-SI" sz="7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Vojnik (8. razred) 2016: </a:t>
            </a:r>
            <a:r>
              <a:rPr lang="sl-SI" sz="7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Najbolj</a:t>
            </a:r>
            <a:r>
              <a:rPr lang="sl-SI" sz="7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7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učinkovita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 je bila metoda pri kateri 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učence tik </a:t>
            </a:r>
            <a:r>
              <a:rPr lang="sl-SI" sz="7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 začetkom malice, po šolskem </a:t>
            </a:r>
            <a:r>
              <a:rPr lang="sl-SI" sz="7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ozvočenju, </a:t>
            </a:r>
            <a:r>
              <a:rPr lang="sl-SI" sz="7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povabili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z zabavnimi verzi na temo živil, ki so bila tisti dan na jedilniku. </a:t>
            </a:r>
            <a:r>
              <a:rPr lang="sl-SI" sz="7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Sledi</a:t>
            </a:r>
            <a:r>
              <a:rPr lang="sl-SI" sz="7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7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izdelava plakatov na temo odpadne </a:t>
            </a:r>
            <a:r>
              <a:rPr lang="sl-SI" sz="7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hrane 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(viseli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do konca 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raziskovalne naloge).</a:t>
            </a:r>
            <a:r>
              <a:rPr lang="sl-SI" sz="7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Tretje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7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mesto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je zasedla 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metoda s </a:t>
            </a:r>
            <a:r>
              <a:rPr lang="sl-SI" sz="7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podpisom zaveze o manj odpadne hrane</a:t>
            </a:r>
            <a:r>
              <a:rPr lang="sl-SI" sz="7200" dirty="0">
                <a:latin typeface="Arial" panose="020B0604020202020204" pitchFamily="34" charset="0"/>
                <a:cs typeface="Arial" panose="020B0604020202020204" pitchFamily="34" charset="0"/>
              </a:rPr>
              <a:t>. Na njej so zbrani podpisi učencev posameznega oddelka in visi v matični učilnici vsakega razreda. Kot </a:t>
            </a:r>
            <a:r>
              <a:rPr lang="sl-SI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</a:t>
            </a:r>
            <a:r>
              <a:rPr lang="sl-SI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uspešna izmed štirih pa se je pokazala metoda, ko </a:t>
            </a:r>
            <a:r>
              <a:rPr lang="sl-SI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sl-SI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učence pozvali naj </a:t>
            </a:r>
            <a:r>
              <a:rPr lang="sl-SI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sami </a:t>
            </a:r>
            <a:r>
              <a:rPr lang="sl-SI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zapišejo predloge kaj bi radi jedli pri malici ali kosilu. </a:t>
            </a:r>
            <a:endParaRPr lang="sl-SI" sz="7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://www.youtube.com/watch?v=KlFNp88T2cA</a:t>
            </a:r>
            <a:endParaRPr lang="sl-SI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https</a:t>
            </a:r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://audiovisual.ec.europa.eu/en/video/I-195618</a:t>
            </a:r>
            <a:endParaRPr lang="sl-SI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https://ec.europa.eu/food/horizontal-topics/farm-fork-strategy_en</a:t>
            </a: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https://ec.europa.eu/food/safety/food-waste/eu-actions-against-food-waste/eu-platform-food-losses-and-food-waste_en</a:t>
            </a:r>
            <a:endParaRPr lang="sl-SI" sz="4000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https://www.respectfood.com/si-sl/</a:t>
            </a:r>
            <a:endParaRPr lang="sl-SI" sz="4000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https://samentegenvoedselverspilling.nl/</a:t>
            </a:r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https://samentegenvoedselverspilling.nl/educatie/</a:t>
            </a:r>
            <a:r>
              <a:rPr lang="sl-SI" sz="4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sl-SI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vključitve teme v učne </a:t>
            </a:r>
            <a:r>
              <a:rPr lang="sl-SI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procese</a:t>
            </a:r>
            <a:br>
              <a:rPr lang="sl-SI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…………………………………………………………………………..</a:t>
            </a:r>
            <a:endParaRPr lang="sl-SI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276448"/>
            <a:ext cx="11880850" cy="102870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Možnosti vključitve teme v </a:t>
            </a:r>
            <a:r>
              <a:rPr lang="sl-SI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učne </a:t>
            </a:r>
            <a:r>
              <a:rPr lang="sl-SI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procese</a:t>
            </a:r>
            <a:br>
              <a:rPr lang="sl-SI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…………………………………………………………………………..</a:t>
            </a:r>
            <a:endParaRPr lang="sl-SI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accent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Izobraževanje </a:t>
            </a:r>
            <a:r>
              <a:rPr lang="sl-SI" sz="2800" dirty="0">
                <a:solidFill>
                  <a:schemeClr val="accent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 hrani je lahko zabavno in hkrati učinkovito</a:t>
            </a:r>
            <a:r>
              <a:rPr lang="sl-SI" sz="2800" dirty="0" smtClean="0">
                <a:solidFill>
                  <a:schemeClr val="accent6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sl-SI" sz="2800" dirty="0">
              <a:solidFill>
                <a:schemeClr val="accent6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6C40D9E-AF26-4EA3-BDE4-8714CEA7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08" y="1819935"/>
            <a:ext cx="9576486" cy="4965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5092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Props1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00F94-7EE0-4429-9DA1-078B5BFCD2B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0233e6d-0d9e-4c89-84bc-aa7c2bb910fb"/>
    <ds:schemaRef ds:uri="83d6499c-a84d-4d49-82a2-af88d750687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1332</Words>
  <Application>Microsoft Office PowerPoint</Application>
  <PresentationFormat>Širokozaslonsko</PresentationFormat>
  <Paragraphs>120</Paragraphs>
  <Slides>16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Eras Demi ITC</vt:lpstr>
      <vt:lpstr>Figtree-Regular</vt:lpstr>
      <vt:lpstr>Garamond</vt:lpstr>
      <vt:lpstr>Helv</vt:lpstr>
      <vt:lpstr>Recoleta</vt:lpstr>
      <vt:lpstr>Times New Roman</vt:lpstr>
      <vt:lpstr>Wingdings</vt:lpstr>
      <vt:lpstr>Officeova tema</vt:lpstr>
      <vt:lpstr> Ali se zavedamo koliko hrane  zavržemo  in kako lahko ukrepamo</vt:lpstr>
      <vt:lpstr>Kaj je odpadna hrana? ...................................................................................................................................................</vt:lpstr>
      <vt:lpstr>Kje smo v Sloveniji? ………………………………………………………………………………………</vt:lpstr>
      <vt:lpstr>PowerPointova predstavitev</vt:lpstr>
      <vt:lpstr>Odpadna hrana povzroča prekomerno porabo naravnih virov – vode, obdelovalnih površin, energije ….……..………………………………………………………………………………………………</vt:lpstr>
      <vt:lpstr>PowerPointova predstavitev</vt:lpstr>
      <vt:lpstr>Akcijski načrt zmanjševanja izgub hrane in odpadne hrane v verigi preskrbe s hrano …………………………………………………………………………..</vt:lpstr>
      <vt:lpstr>Možnosti vključitve teme v učne procese …………………………………………………………………………..</vt:lpstr>
      <vt:lpstr>Možnosti vključitve teme v učne procese …………………………………………………………………………..</vt:lpstr>
      <vt:lpstr>PowerPointova predstavitev</vt:lpstr>
      <vt:lpstr>PowerPointova predstavitev</vt:lpstr>
      <vt:lpstr>Priporočila ……………………………………………………………………………………………… </vt:lpstr>
      <vt:lpstr>PowerPointova predstavitev</vt:lpstr>
      <vt:lpstr>PowerPointova predstavitev</vt:lpstr>
      <vt:lpstr>PowerPointova predstavitev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Tadeja Kvas Majer</cp:lastModifiedBy>
  <cp:revision>57</cp:revision>
  <cp:lastPrinted>2023-04-17T05:22:53Z</cp:lastPrinted>
  <dcterms:created xsi:type="dcterms:W3CDTF">2023-03-20T13:12:53Z</dcterms:created>
  <dcterms:modified xsi:type="dcterms:W3CDTF">2023-04-17T07:15:04Z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