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5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5C8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4T09:23:15.302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DAEF-9719-4D5D-B75C-176BACDC9F72}" type="datetimeFigureOut">
              <a:rPr lang="sl-SI" smtClean="0"/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  <a:endParaRPr lang="sl-SI" smtClean="0"/>
          </a:p>
          <a:p>
            <a:pPr lvl="1"/>
            <a:r>
              <a:rPr lang="sl-SI" smtClean="0"/>
              <a:t>Druga raven</a:t>
            </a:r>
            <a:endParaRPr lang="sl-SI" smtClean="0"/>
          </a:p>
          <a:p>
            <a:pPr lvl="2"/>
            <a:r>
              <a:rPr lang="sl-SI" smtClean="0"/>
              <a:t>Tretja raven</a:t>
            </a:r>
            <a:endParaRPr lang="sl-SI" smtClean="0"/>
          </a:p>
          <a:p>
            <a:pPr lvl="3"/>
            <a:r>
              <a:rPr lang="sl-SI" smtClean="0"/>
              <a:t>Četrta raven</a:t>
            </a:r>
            <a:endParaRPr lang="sl-SI" smtClean="0"/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85C22-8D31-405A-8B57-3B338D5259C8}" type="slidenum">
              <a:rPr lang="sl-SI" smtClean="0"/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165101" y="4862736"/>
            <a:ext cx="8083550" cy="70938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 smtClean="0"/>
              <a:t>Kliknite, da uredite slog podnaslova matrice</a:t>
            </a:r>
            <a:endParaRPr lang="sl-SI" dirty="0"/>
          </a:p>
        </p:txBody>
      </p:sp>
      <p:grpSp>
        <p:nvGrpSpPr>
          <p:cNvPr id="15" name="Skupina 14"/>
          <p:cNvGrpSpPr/>
          <p:nvPr userDrawn="1"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>
              <a:fillRect/>
            </a:stretch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9" name="Slika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>
              <a:fillRect/>
            </a:stretch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5" name="Slika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0721" y="621199"/>
            <a:ext cx="6093855" cy="12937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60" y="657948"/>
            <a:ext cx="3233641" cy="4265115"/>
          </a:xfrm>
          <a:prstGeom prst="rect">
            <a:avLst/>
          </a:prstGeom>
        </p:spPr>
      </p:pic>
      <p:pic>
        <p:nvPicPr>
          <p:cNvPr id="10" name="Picture 2" descr="Portal MIZŠ - Portal Ministrstvo za vzgojo in izobraževanj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60" y="5772294"/>
            <a:ext cx="2285816" cy="4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65100" y="2336800"/>
            <a:ext cx="8083551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pic>
        <p:nvPicPr>
          <p:cNvPr id="1026" name="Slika 3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7863" b="5635"/>
          <a:stretch>
            <a:fillRect/>
          </a:stretch>
        </p:blipFill>
        <p:spPr bwMode="auto">
          <a:xfrm>
            <a:off x="424769" y="594831"/>
            <a:ext cx="14391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 userDrawn="1"/>
        </p:nvSpPr>
        <p:spPr>
          <a:xfrm>
            <a:off x="8521700" y="6106131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Dogodek delno financira Ministrstvo za okolje, podnebje in energijo s sredstvi </a:t>
            </a: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Sklada</a:t>
            </a:r>
            <a:endParaRPr lang="sl-SI" sz="600" i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 podnebne spremembe, v okviru projekta Podnebni cilji in vsebine v vzgoji in izobraževanju.</a:t>
            </a:r>
            <a:endParaRPr lang="sl-SI" sz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39360" y="5180237"/>
            <a:ext cx="1678336" cy="534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  <a:endParaRPr lang="sl-SI" smtClean="0"/>
          </a:p>
          <a:p>
            <a:pPr lvl="1"/>
            <a:r>
              <a:rPr lang="sl-SI" smtClean="0"/>
              <a:t>Druga raven</a:t>
            </a:r>
            <a:endParaRPr lang="sl-SI" smtClean="0"/>
          </a:p>
          <a:p>
            <a:pPr lvl="2"/>
            <a:r>
              <a:rPr lang="sl-SI" smtClean="0"/>
              <a:t>Tretja raven</a:t>
            </a:r>
            <a:endParaRPr lang="sl-SI" smtClean="0"/>
          </a:p>
          <a:p>
            <a:pPr lvl="3"/>
            <a:r>
              <a:rPr lang="sl-SI" smtClean="0"/>
              <a:t>Četrta raven</a:t>
            </a:r>
            <a:endParaRPr lang="sl-SI" smtClean="0"/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55575" y="1709738"/>
            <a:ext cx="1188085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 hasCustomPrompt="1"/>
          </p:nvPr>
        </p:nvSpPr>
        <p:spPr>
          <a:xfrm>
            <a:off x="155575" y="4589463"/>
            <a:ext cx="1188085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 smtClean="0"/>
              <a:t>Uredite sloge besedila matrice</a:t>
            </a: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 hasCustomPrompt="1"/>
          </p:nvPr>
        </p:nvSpPr>
        <p:spPr>
          <a:xfrm>
            <a:off x="155575" y="1253330"/>
            <a:ext cx="5873750" cy="5103019"/>
          </a:xfrm>
        </p:spPr>
        <p:txBody>
          <a:bodyPr/>
          <a:lstStyle/>
          <a:p>
            <a:pPr lvl="0"/>
            <a:r>
              <a:rPr lang="sl-SI" dirty="0" smtClean="0"/>
              <a:t>Uredite sloge besedila matrice</a:t>
            </a:r>
            <a:endParaRPr lang="sl-SI" dirty="0" smtClean="0"/>
          </a:p>
          <a:p>
            <a:pPr lvl="1"/>
            <a:r>
              <a:rPr lang="sl-SI" dirty="0" smtClean="0"/>
              <a:t>Druga raven</a:t>
            </a:r>
            <a:endParaRPr lang="sl-SI" dirty="0" smtClean="0"/>
          </a:p>
          <a:p>
            <a:pPr lvl="2"/>
            <a:r>
              <a:rPr lang="sl-SI" dirty="0" smtClean="0"/>
              <a:t>Tretja raven</a:t>
            </a:r>
            <a:endParaRPr lang="sl-SI" dirty="0" smtClean="0"/>
          </a:p>
          <a:p>
            <a:pPr lvl="3"/>
            <a:r>
              <a:rPr lang="sl-SI" dirty="0" smtClean="0"/>
              <a:t>Četrta raven</a:t>
            </a:r>
            <a:endParaRPr lang="sl-SI" dirty="0" smtClean="0"/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 hasCustomPrompt="1"/>
          </p:nvPr>
        </p:nvSpPr>
        <p:spPr>
          <a:xfrm>
            <a:off x="6172199" y="1253331"/>
            <a:ext cx="5864225" cy="510301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  <a:endParaRPr lang="sl-SI" smtClean="0"/>
          </a:p>
          <a:p>
            <a:pPr lvl="1"/>
            <a:r>
              <a:rPr lang="sl-SI" smtClean="0"/>
              <a:t>Druga raven</a:t>
            </a:r>
            <a:endParaRPr lang="sl-SI" smtClean="0"/>
          </a:p>
          <a:p>
            <a:pPr lvl="2"/>
            <a:r>
              <a:rPr lang="sl-SI" smtClean="0"/>
              <a:t>Tretja raven</a:t>
            </a:r>
            <a:endParaRPr lang="sl-SI" smtClean="0"/>
          </a:p>
          <a:p>
            <a:pPr lvl="3"/>
            <a:r>
              <a:rPr lang="sl-SI" smtClean="0"/>
              <a:t>Četrta raven</a:t>
            </a:r>
            <a:endParaRPr lang="sl-SI" smtClean="0"/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55575" y="152400"/>
            <a:ext cx="11880850" cy="10572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 hasCustomPrompt="1"/>
          </p:nvPr>
        </p:nvSpPr>
        <p:spPr>
          <a:xfrm>
            <a:off x="155575" y="1269207"/>
            <a:ext cx="586422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 smtClean="0"/>
              <a:t>Uredite sloge besedila matrice</a:t>
            </a:r>
            <a:endParaRPr lang="sl-SI" dirty="0" smtClean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 hasCustomPrompt="1"/>
          </p:nvPr>
        </p:nvSpPr>
        <p:spPr>
          <a:xfrm>
            <a:off x="155575" y="2093118"/>
            <a:ext cx="5864225" cy="4263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l-SI" smtClean="0"/>
              <a:t>Uredite sloge besedila matrice</a:t>
            </a:r>
            <a:endParaRPr lang="sl-SI" smtClean="0"/>
          </a:p>
          <a:p>
            <a:pPr lvl="1"/>
            <a:r>
              <a:rPr lang="sl-SI" smtClean="0"/>
              <a:t>Druga raven</a:t>
            </a:r>
            <a:endParaRPr lang="sl-SI" smtClean="0"/>
          </a:p>
          <a:p>
            <a:pPr lvl="2"/>
            <a:r>
              <a:rPr lang="sl-SI" smtClean="0"/>
              <a:t>Tretja raven</a:t>
            </a:r>
            <a:endParaRPr lang="sl-SI" smtClean="0"/>
          </a:p>
          <a:p>
            <a:pPr lvl="3"/>
            <a:r>
              <a:rPr lang="sl-SI" smtClean="0"/>
              <a:t>Četrta raven</a:t>
            </a:r>
            <a:endParaRPr lang="sl-SI" smtClean="0"/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69205"/>
            <a:ext cx="58642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  <a:endParaRPr lang="sl-SI" smtClean="0"/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 hasCustomPrompt="1"/>
          </p:nvPr>
        </p:nvSpPr>
        <p:spPr>
          <a:xfrm>
            <a:off x="6172200" y="2093117"/>
            <a:ext cx="5864224" cy="426323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  <a:endParaRPr lang="sl-SI" smtClean="0"/>
          </a:p>
          <a:p>
            <a:pPr lvl="1"/>
            <a:r>
              <a:rPr lang="sl-SI" smtClean="0"/>
              <a:t>Druga raven</a:t>
            </a:r>
            <a:endParaRPr lang="sl-SI" smtClean="0"/>
          </a:p>
          <a:p>
            <a:pPr lvl="2"/>
            <a:r>
              <a:rPr lang="sl-SI" smtClean="0"/>
              <a:t>Tretja raven</a:t>
            </a:r>
            <a:endParaRPr lang="sl-SI" smtClean="0"/>
          </a:p>
          <a:p>
            <a:pPr lvl="3"/>
            <a:r>
              <a:rPr lang="sl-SI" smtClean="0"/>
              <a:t>Četrta raven</a:t>
            </a:r>
            <a:endParaRPr lang="sl-SI" smtClean="0"/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 hasCustomPrompt="1"/>
          </p:nvPr>
        </p:nvSpPr>
        <p:spPr>
          <a:xfrm>
            <a:off x="4202113" y="152400"/>
            <a:ext cx="7834312" cy="6203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 smtClean="0"/>
              <a:t>Uredite sloge besedila matrice</a:t>
            </a:r>
            <a:endParaRPr lang="sl-SI" dirty="0" smtClean="0"/>
          </a:p>
          <a:p>
            <a:pPr lvl="1"/>
            <a:r>
              <a:rPr lang="sl-SI" dirty="0" smtClean="0"/>
              <a:t>Druga raven</a:t>
            </a:r>
            <a:endParaRPr lang="sl-SI" dirty="0" smtClean="0"/>
          </a:p>
          <a:p>
            <a:pPr lvl="2"/>
            <a:r>
              <a:rPr lang="sl-SI" dirty="0" smtClean="0"/>
              <a:t>Tretja raven</a:t>
            </a:r>
            <a:endParaRPr lang="sl-SI" dirty="0" smtClean="0"/>
          </a:p>
          <a:p>
            <a:pPr lvl="3"/>
            <a:r>
              <a:rPr lang="sl-SI" dirty="0" smtClean="0"/>
              <a:t>Četrta raven</a:t>
            </a:r>
            <a:endParaRPr lang="sl-SI" dirty="0" smtClean="0"/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 hasCustomPrompt="1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 hasCustomPrompt="1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  <a:endParaRPr lang="sl-SI" dirty="0" smtClean="0"/>
          </a:p>
        </p:txBody>
      </p:sp>
      <p:sp>
        <p:nvSpPr>
          <p:cNvPr id="5" name="Označba mesta slike 2"/>
          <p:cNvSpPr>
            <a:spLocks noGrp="1"/>
          </p:cNvSpPr>
          <p:nvPr>
            <p:ph type="pic" idx="1"/>
          </p:nvPr>
        </p:nvSpPr>
        <p:spPr>
          <a:xfrm>
            <a:off x="4183063" y="152400"/>
            <a:ext cx="7853362" cy="62039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7.jpeg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Uredite sloge besedila matrice</a:t>
            </a:r>
            <a:endParaRPr lang="sl-SI" dirty="0" smtClean="0"/>
          </a:p>
          <a:p>
            <a:pPr lvl="1"/>
            <a:r>
              <a:rPr lang="sl-SI" dirty="0" smtClean="0"/>
              <a:t>Druga raven</a:t>
            </a:r>
            <a:endParaRPr lang="sl-SI" dirty="0" smtClean="0"/>
          </a:p>
          <a:p>
            <a:pPr lvl="2"/>
            <a:r>
              <a:rPr lang="sl-SI" dirty="0" smtClean="0"/>
              <a:t>Tretja raven</a:t>
            </a:r>
            <a:endParaRPr lang="sl-SI" dirty="0" smtClean="0"/>
          </a:p>
          <a:p>
            <a:pPr lvl="3"/>
            <a:r>
              <a:rPr lang="sl-SI" dirty="0" smtClean="0"/>
              <a:t>Četrta raven</a:t>
            </a:r>
            <a:endParaRPr lang="sl-SI" dirty="0" smtClean="0"/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1" name="Slika 10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>
              <a:fillRect/>
            </a:stretch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3" name="Slika 12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>
              <a:fillRect/>
            </a:stretch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15" y="5409772"/>
            <a:ext cx="585470" cy="7827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ŠOLSKI EKOVRTOVI V LUČI DRUŽBENIH IN PODNEBNIH SPREMEMB</a:t>
            </a:r>
            <a:endParaRPr lang="sl-SI" dirty="0"/>
          </a:p>
        </p:txBody>
      </p:sp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/>
              <a:t>Tamara Urbančič, OŠ Rudolfa Ukoviča Podgrad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l-SI" altLang="en-US"/>
              <a:t>IZZIVI:</a:t>
            </a:r>
            <a:endParaRPr lang="sl-SI" altLang="en-US"/>
          </a:p>
        </p:txBody>
      </p:sp>
      <p:sp>
        <p:nvSpPr>
          <p:cNvPr id="8" name="Content Placeholder 7"/>
          <p:cNvSpPr/>
          <p:nvPr>
            <p:ph sz="half" idx="1"/>
          </p:nvPr>
        </p:nvSpPr>
        <p:spPr>
          <a:xfrm>
            <a:off x="243205" y="1253490"/>
            <a:ext cx="11304905" cy="5015230"/>
          </a:xfrm>
        </p:spPr>
        <p:txBody>
          <a:bodyPr>
            <a:normAutofit fontScale="90000"/>
          </a:bodyPr>
          <a:p>
            <a:pPr>
              <a:buFont typeface="Wingdings" panose="05000000000000000000" charset="0"/>
              <a:buChar char="Ø"/>
            </a:pPr>
            <a:endParaRPr lang="sl-SI" altLang="en-US"/>
          </a:p>
          <a:p>
            <a:pPr>
              <a:buFont typeface="Wingdings" panose="05000000000000000000" charset="0"/>
              <a:buChar char="Ø"/>
            </a:pPr>
            <a:r>
              <a:rPr lang="sl-SI" altLang="en-US" sz="2500"/>
              <a:t>priznanje šolskega ekovrta kot orodja</a:t>
            </a:r>
            <a:endParaRPr lang="sl-SI" altLang="en-US" sz="2500"/>
          </a:p>
          <a:p>
            <a:pPr marL="0" indent="0">
              <a:buFont typeface="Wingdings" panose="05000000000000000000" charset="0"/>
              <a:buNone/>
            </a:pPr>
            <a:r>
              <a:rPr lang="sl-SI" altLang="en-US" sz="2500"/>
              <a:t>   za poučevanje oziroma učilnice na prostem</a:t>
            </a:r>
            <a:endParaRPr lang="sl-SI" altLang="en-US" sz="2500"/>
          </a:p>
          <a:p>
            <a:pPr>
              <a:buFont typeface="Wingdings" panose="05000000000000000000" charset="0"/>
              <a:buChar char="Ø"/>
            </a:pPr>
            <a:r>
              <a:rPr lang="sl-SI" altLang="en-US" sz="2500"/>
              <a:t>razvoj in prilagajanje učnih vsebin za poučevanje</a:t>
            </a:r>
            <a:endParaRPr lang="sl-SI" altLang="en-US" sz="2500"/>
          </a:p>
          <a:p>
            <a:pPr marL="0" indent="0">
              <a:buFont typeface="Wingdings" panose="05000000000000000000" charset="0"/>
              <a:buNone/>
            </a:pPr>
            <a:r>
              <a:rPr lang="sl-SI" altLang="en-US" sz="2500"/>
              <a:t>    na prostem in glede podnebnih sprememb</a:t>
            </a:r>
            <a:endParaRPr lang="sl-SI" altLang="en-US" sz="2500"/>
          </a:p>
          <a:p>
            <a:pPr>
              <a:buFont typeface="Wingdings" panose="05000000000000000000" charset="0"/>
              <a:buChar char="Ø"/>
            </a:pPr>
            <a:r>
              <a:rPr lang="sl-SI" altLang="en-US" sz="2500"/>
              <a:t>vključevanje sodobnih pristopov in izzivov (podnebne spremembe, nove kmetijske okolju prijazne prakse, podjetništvo)</a:t>
            </a:r>
            <a:endParaRPr lang="sl-SI" altLang="en-US" sz="2500"/>
          </a:p>
          <a:p>
            <a:pPr>
              <a:buFont typeface="Wingdings" panose="05000000000000000000" charset="0"/>
              <a:buChar char="Ø"/>
            </a:pPr>
            <a:r>
              <a:rPr lang="sl-SI" altLang="sl-SI" sz="2500" dirty="0" smtClean="0">
                <a:sym typeface="+mn-ea"/>
              </a:rPr>
              <a:t>sistematizacija delovnega mesta </a:t>
            </a:r>
            <a:r>
              <a:rPr lang="sl-SI" altLang="sl-SI" sz="1800" dirty="0" smtClean="0">
                <a:sym typeface="+mn-ea"/>
              </a:rPr>
              <a:t>strokovnega/pedagoškega osebja, ki skrbi za šolski vrt in izvedbo vsebin </a:t>
            </a:r>
            <a:endParaRPr lang="sl-SI" altLang="sl-SI" sz="1800" dirty="0" smtClean="0">
              <a:sym typeface="+mn-ea"/>
            </a:endParaRPr>
          </a:p>
          <a:p>
            <a:pPr>
              <a:buFont typeface="Wingdings" panose="05000000000000000000" charset="0"/>
              <a:buChar char="Ø"/>
            </a:pPr>
            <a:r>
              <a:rPr lang="sl-SI" altLang="sl-SI" sz="2500" dirty="0" smtClean="0">
                <a:sym typeface="+mn-ea"/>
              </a:rPr>
              <a:t>usposabljanje pedagoškega in strokovnega osebja</a:t>
            </a:r>
            <a:endParaRPr lang="sl-SI" altLang="sl-SI" sz="2500" dirty="0" smtClean="0">
              <a:sym typeface="+mn-ea"/>
            </a:endParaRPr>
          </a:p>
          <a:p>
            <a:pPr eaLnBrk="1" hangingPunct="1">
              <a:buFont typeface="Wingdings" panose="05000000000000000000" charset="0"/>
              <a:buChar char="Ø"/>
            </a:pPr>
            <a:r>
              <a:rPr lang="sl-SI" altLang="sl-SI" sz="2500" dirty="0">
                <a:sym typeface="+mn-ea"/>
              </a:rPr>
              <a:t>n</a:t>
            </a:r>
            <a:r>
              <a:rPr lang="sl-SI" altLang="sl-SI" sz="2500" dirty="0" smtClean="0">
                <a:sym typeface="+mn-ea"/>
              </a:rPr>
              <a:t>ujna posodobitev UN izbirnih predmetov za OŠ</a:t>
            </a:r>
            <a:r>
              <a:rPr lang="sl-SI" altLang="sl-SI" dirty="0" smtClean="0">
                <a:sym typeface="+mn-ea"/>
              </a:rPr>
              <a:t>: </a:t>
            </a:r>
            <a:r>
              <a:rPr lang="sl-SI" altLang="sl-SI" sz="1800" dirty="0" smtClean="0">
                <a:sym typeface="+mn-ea"/>
              </a:rPr>
              <a:t>Kmetijska dela</a:t>
            </a:r>
            <a:r>
              <a:rPr lang="sl-SI" altLang="sl-SI" sz="1800" dirty="0" smtClean="0"/>
              <a:t>, </a:t>
            </a:r>
            <a:r>
              <a:rPr lang="sl-SI" altLang="sl-SI" sz="1800" dirty="0" smtClean="0">
                <a:sym typeface="+mn-ea"/>
              </a:rPr>
              <a:t>Kmečko gospodarstvo, Sodobno kmetijstvo.</a:t>
            </a:r>
            <a:endParaRPr lang="sl-SI" altLang="sl-SI" sz="1800" dirty="0" smtClean="0">
              <a:sym typeface="+mn-ea"/>
            </a:endParaRPr>
          </a:p>
          <a:p>
            <a:pPr marL="0" indent="0" eaLnBrk="1" hangingPunct="1">
              <a:buFont typeface="Wingdings" panose="05000000000000000000" charset="0"/>
              <a:buNone/>
            </a:pPr>
            <a:r>
              <a:rPr lang="sl-SI" altLang="en-US" sz="1800"/>
              <a:t>                                                                                                                                      </a:t>
            </a:r>
            <a:r>
              <a:rPr lang="sl-SI" altLang="en-US" sz="1800">
                <a:solidFill>
                  <a:srgbClr val="0070C0"/>
                </a:solidFill>
              </a:rPr>
              <a:t> https://www.youtube.com/watch?v=J5qoELfC_Ko</a:t>
            </a:r>
            <a:endParaRPr lang="sl-SI" altLang="en-US" sz="1800">
              <a:solidFill>
                <a:srgbClr val="0070C0"/>
              </a:solidFill>
            </a:endParaRPr>
          </a:p>
          <a:p>
            <a:pPr eaLnBrk="1" hangingPunct="1">
              <a:buFont typeface="Wingdings" panose="05000000000000000000" charset="0"/>
              <a:buChar char="Ø"/>
            </a:pPr>
            <a:endParaRPr lang="sl-SI" altLang="en-US" sz="1800">
              <a:solidFill>
                <a:srgbClr val="0070C0"/>
              </a:solidFill>
            </a:endParaRPr>
          </a:p>
        </p:txBody>
      </p:sp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1"/>
          <a:srcRect l="4963" t="26004" r="42138" b="36761"/>
          <a:stretch>
            <a:fillRect/>
          </a:stretch>
        </p:blipFill>
        <p:spPr>
          <a:xfrm>
            <a:off x="6423660" y="152400"/>
            <a:ext cx="5124450" cy="2705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l-SI" altLang="en-US"/>
              <a:t>IZZIVI DANAŠNJEGA ČASA</a:t>
            </a:r>
            <a:endParaRPr lang="sl-SI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7850" y="1487805"/>
            <a:ext cx="5916930" cy="4868545"/>
          </a:xfrm>
        </p:spPr>
        <p:txBody>
          <a:bodyPr/>
          <a:p>
            <a:r>
              <a:rPr lang="sl-SI" altLang="en-US" i="1"/>
              <a:t>zdrav življenjski slog (kakovost hrane in vode)</a:t>
            </a:r>
            <a:endParaRPr lang="sl-SI" altLang="en-US" i="1"/>
          </a:p>
          <a:p>
            <a:r>
              <a:rPr lang="sl-SI" altLang="en-US" i="1"/>
              <a:t>ohranjanje okolja (biodiverziteta...)</a:t>
            </a:r>
            <a:endParaRPr lang="sl-SI" altLang="en-US" i="1"/>
          </a:p>
          <a:p>
            <a:r>
              <a:rPr lang="sl-SI" altLang="en-US" i="1">
                <a:sym typeface="+mn-ea"/>
              </a:rPr>
              <a:t>podnebne spremembe</a:t>
            </a:r>
            <a:endParaRPr lang="sl-SI" altLang="en-US" i="1"/>
          </a:p>
          <a:p>
            <a:endParaRPr lang="sl-SI" altLang="en-US" i="1"/>
          </a:p>
          <a:p>
            <a:r>
              <a:rPr lang="sl-SI" altLang="en-US" i="1"/>
              <a:t>znanje za izbiro</a:t>
            </a:r>
            <a:endParaRPr lang="sl-SI" altLang="en-US" i="1"/>
          </a:p>
          <a:p>
            <a:r>
              <a:rPr lang="sl-SI" altLang="en-US" i="1"/>
              <a:t>spremembe so postale stalnica, šolski ekovrt je lahko pripomoček za učenje upravljanja s  spremembami</a:t>
            </a:r>
            <a:endParaRPr lang="sl-SI" altLang="en-US" i="1"/>
          </a:p>
          <a:p>
            <a:r>
              <a:rPr lang="sl-SI" altLang="en-US" i="1"/>
              <a:t>zaupanje življenju </a:t>
            </a:r>
            <a:endParaRPr lang="sl-SI" altLang="en-US" i="1"/>
          </a:p>
        </p:txBody>
      </p:sp>
      <p:pic>
        <p:nvPicPr>
          <p:cNvPr id="9" name="Picture 2" descr="C:\Users\uporabnik\Pictures\FOTKE 2013\KMETIJSKI KROŽEK 2013\OŠ PODGRAD 2013\september13 169.JPG"/>
          <p:cNvPicPr>
            <a:picLocks noChangeAspect="1" noChangeArrowheads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" b="10861"/>
          <a:stretch>
            <a:fillRect/>
          </a:stretch>
        </p:blipFill>
        <p:spPr bwMode="auto">
          <a:xfrm>
            <a:off x="6894195" y="1487805"/>
            <a:ext cx="4768850" cy="3186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l-SI" altLang="en-US"/>
              <a:t>PREPOZNANE FUNKCIJE ŠOLSKIH EKOVRTOV 2009 -2023:</a:t>
            </a:r>
            <a:endParaRPr lang="sl-SI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410" y="1837055"/>
            <a:ext cx="5542915" cy="4519295"/>
          </a:xfrm>
        </p:spPr>
        <p:txBody>
          <a:bodyPr/>
          <a:p>
            <a:pPr marL="457200" indent="-457200">
              <a:buFont typeface="+mj-lt"/>
              <a:buAutoNum type="arabicPeriod"/>
            </a:pPr>
            <a:r>
              <a:rPr lang="sl-SI" altLang="en-US" b="1"/>
              <a:t>PEDAGOŠKA</a:t>
            </a:r>
            <a:endParaRPr lang="sl-SI" altLang="en-US" b="1"/>
          </a:p>
          <a:p>
            <a:pPr marL="457200" indent="-457200">
              <a:buFont typeface="+mj-lt"/>
              <a:buAutoNum type="arabicPeriod"/>
            </a:pPr>
            <a:r>
              <a:rPr lang="sl-SI" altLang="en-US" b="1"/>
              <a:t>EKOLOŠKA</a:t>
            </a:r>
            <a:endParaRPr lang="sl-SI" altLang="en-US" b="1"/>
          </a:p>
          <a:p>
            <a:pPr marL="457200" indent="-457200">
              <a:buFont typeface="+mj-lt"/>
              <a:buAutoNum type="arabicPeriod"/>
            </a:pPr>
            <a:r>
              <a:rPr lang="sl-SI" altLang="en-US" b="1"/>
              <a:t>SOCIALNA </a:t>
            </a:r>
            <a:endParaRPr lang="sl-SI" altLang="en-US" b="1"/>
          </a:p>
          <a:p>
            <a:pPr marL="457200" indent="-457200">
              <a:buFont typeface="+mj-lt"/>
              <a:buAutoNum type="arabicPeriod"/>
            </a:pPr>
            <a:r>
              <a:rPr lang="sl-SI" altLang="en-US" b="1"/>
              <a:t>TERAPEVTSKA</a:t>
            </a:r>
            <a:endParaRPr lang="sl-SI" altLang="en-US" b="1"/>
          </a:p>
          <a:p>
            <a:pPr marL="457200" indent="-457200">
              <a:buFont typeface="+mj-lt"/>
              <a:buAutoNum type="arabicPeriod"/>
            </a:pPr>
            <a:r>
              <a:rPr lang="sl-SI" altLang="en-US" b="1"/>
              <a:t>PODJETNIŠKA</a:t>
            </a:r>
            <a:endParaRPr lang="sl-SI" altLang="en-US" b="1"/>
          </a:p>
        </p:txBody>
      </p:sp>
      <p:pic>
        <p:nvPicPr>
          <p:cNvPr id="9219" name="Picture 3"/>
          <p:cNvPicPr>
            <a:picLocks noChangeAspect="1" noChangeArrowheads="1"/>
          </p:cNvPicPr>
          <p:nvPr>
            <p:ph sz="half" idx="2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3589" b="8881"/>
          <a:stretch>
            <a:fillRect/>
          </a:stretch>
        </p:blipFill>
        <p:spPr bwMode="auto">
          <a:xfrm>
            <a:off x="5267325" y="1502410"/>
            <a:ext cx="5546725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l-SI" altLang="en-US"/>
              <a:t>1. PEDAGOŠKA FUNKCIJA</a:t>
            </a:r>
            <a:endParaRPr lang="sl-SI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1253490"/>
            <a:ext cx="6427470" cy="5102860"/>
          </a:xfrm>
        </p:spPr>
        <p:txBody>
          <a:bodyPr>
            <a:noAutofit/>
          </a:bodyPr>
          <a:p>
            <a:pPr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sl-SI" sz="1800" dirty="0" smtClean="0">
                <a:solidFill>
                  <a:srgbClr val="C00000"/>
                </a:solidFill>
                <a:sym typeface="+mn-ea"/>
              </a:rPr>
              <a:t>Šolski </a:t>
            </a:r>
            <a:r>
              <a:rPr lang="sl-SI" sz="1800" dirty="0" err="1" smtClean="0">
                <a:solidFill>
                  <a:srgbClr val="C00000"/>
                </a:solidFill>
                <a:sym typeface="+mn-ea"/>
              </a:rPr>
              <a:t>ekovrt</a:t>
            </a:r>
            <a:r>
              <a:rPr lang="sl-SI" sz="1800" dirty="0" smtClean="0">
                <a:solidFill>
                  <a:srgbClr val="C00000"/>
                </a:solidFill>
                <a:sym typeface="+mn-ea"/>
              </a:rPr>
              <a:t> je orodje za medpredmetno poučevanje  = učilnica </a:t>
            </a:r>
            <a:r>
              <a:rPr lang="sl-SI" sz="1800" dirty="0">
                <a:solidFill>
                  <a:srgbClr val="C00000"/>
                </a:solidFill>
                <a:sym typeface="+mn-ea"/>
              </a:rPr>
              <a:t>na </a:t>
            </a:r>
            <a:r>
              <a:rPr lang="sl-SI" sz="1800" dirty="0" smtClean="0">
                <a:solidFill>
                  <a:srgbClr val="C00000"/>
                </a:solidFill>
                <a:sym typeface="+mn-ea"/>
              </a:rPr>
              <a:t>prostem</a:t>
            </a:r>
            <a:endParaRPr lang="sl-SI" sz="1800" dirty="0" smtClean="0">
              <a:solidFill>
                <a:srgbClr val="C00000"/>
              </a:solidFill>
              <a:sym typeface="+mn-ea"/>
            </a:endParaRPr>
          </a:p>
          <a:p>
            <a:pPr algn="l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sl-SI" sz="1800" dirty="0" smtClean="0">
                <a:solidFill>
                  <a:srgbClr val="C00000"/>
                </a:solidFill>
                <a:sym typeface="+mn-ea"/>
              </a:rPr>
              <a:t>Učenje pridelave in predelave hrane: samooskrba, življenjski krogotok</a:t>
            </a:r>
            <a:endParaRPr lang="sl-SI" sz="1800" dirty="0" smtClean="0">
              <a:solidFill>
                <a:srgbClr val="C00000"/>
              </a:solidFill>
              <a:sym typeface="+mn-ea"/>
            </a:endParaRPr>
          </a:p>
          <a:p>
            <a:pPr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sl-SI" sz="1800" dirty="0" smtClean="0">
                <a:sym typeface="+mn-ea"/>
              </a:rPr>
              <a:t>vzgoja (odnos do dela in hrane)</a:t>
            </a:r>
            <a:endParaRPr lang="sl-SI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l-SI" sz="1800" dirty="0" smtClean="0">
                <a:sym typeface="+mn-ea"/>
              </a:rPr>
              <a:t>prepoznavanje rastlin (kulturnih in divjerastočih) </a:t>
            </a:r>
            <a:endParaRPr lang="sl-SI" sz="1800" dirty="0" smtClean="0">
              <a:sym typeface="+mn-ea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l-SI" sz="1800" u="sng" dirty="0" smtClean="0">
                <a:sym typeface="+mn-ea"/>
              </a:rPr>
              <a:t>otroci </a:t>
            </a:r>
            <a:r>
              <a:rPr lang="sl-SI" sz="1800" u="sng" dirty="0">
                <a:sym typeface="+mn-ea"/>
              </a:rPr>
              <a:t>znanje prinesejo </a:t>
            </a:r>
            <a:r>
              <a:rPr lang="sl-SI" sz="1800" u="sng" dirty="0" smtClean="0">
                <a:sym typeface="+mn-ea"/>
              </a:rPr>
              <a:t>domov</a:t>
            </a:r>
            <a:r>
              <a:rPr lang="sl-SI" sz="1800" dirty="0" smtClean="0">
                <a:sym typeface="+mn-ea"/>
              </a:rPr>
              <a:t> = i</a:t>
            </a:r>
            <a:r>
              <a:rPr lang="sl-SI" sz="1800" dirty="0">
                <a:sym typeface="+mn-ea"/>
              </a:rPr>
              <a:t>zobraževanje staršev</a:t>
            </a:r>
            <a:endParaRPr lang="sl-SI" sz="1800" dirty="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l-SI" sz="1800" dirty="0" smtClean="0">
                <a:sym typeface="+mn-ea"/>
              </a:rPr>
              <a:t>način podajanja znanja je za nekatere učence primernejši </a:t>
            </a:r>
            <a:endParaRPr lang="sl-SI" sz="1800" dirty="0" smtClean="0">
              <a:sym typeface="+mn-ea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sl-SI" sz="1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l-SI" sz="1800" dirty="0" smtClean="0">
                <a:solidFill>
                  <a:srgbClr val="7030A0"/>
                </a:solidFill>
                <a:sym typeface="+mn-ea"/>
              </a:rPr>
              <a:t>prepoznavanje, spremljanje podnebnih sprememb in učenje prilagajanja na podnebne spremembe</a:t>
            </a:r>
            <a:endParaRPr lang="sl-SI" sz="1800" dirty="0" smtClean="0">
              <a:sym typeface="+mn-ea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sz="1800"/>
          </a:p>
          <a:p>
            <a:pPr marL="0" indent="0" algn="r">
              <a:lnSpc>
                <a:spcPct val="100000"/>
              </a:lnSpc>
              <a:buNone/>
            </a:pPr>
            <a:r>
              <a:rPr lang="sl-SI" sz="1800" dirty="0" smtClean="0">
                <a:solidFill>
                  <a:srgbClr val="C00000"/>
                </a:solidFill>
                <a:sym typeface="+mn-ea"/>
              </a:rPr>
              <a:t>Šolski </a:t>
            </a:r>
            <a:r>
              <a:rPr lang="sl-SI" sz="1800" dirty="0" err="1" smtClean="0">
                <a:solidFill>
                  <a:srgbClr val="C00000"/>
                </a:solidFill>
                <a:sym typeface="+mn-ea"/>
              </a:rPr>
              <a:t>ekovrt</a:t>
            </a:r>
            <a:r>
              <a:rPr lang="sl-SI" sz="1800" dirty="0" smtClean="0">
                <a:solidFill>
                  <a:srgbClr val="C00000"/>
                </a:solidFill>
                <a:sym typeface="+mn-ea"/>
              </a:rPr>
              <a:t> je</a:t>
            </a:r>
            <a:r>
              <a:rPr lang="sl-SI" altLang="en-US" sz="1800">
                <a:solidFill>
                  <a:srgbClr val="C00000"/>
                </a:solidFill>
              </a:rPr>
              <a:t> tudi  orodje in prostor za ustvarjanje!</a:t>
            </a:r>
            <a:endParaRPr lang="sl-SI" altLang="en-US" sz="1800">
              <a:solidFill>
                <a:srgbClr val="C00000"/>
              </a:solidFill>
            </a:endParaRPr>
          </a:p>
        </p:txBody>
      </p:sp>
      <p:pic>
        <p:nvPicPr>
          <p:cNvPr id="7" name="Picture 6" descr="DSCN5002"/>
          <p:cNvPicPr>
            <a:picLocks noChangeAspect="1"/>
          </p:cNvPicPr>
          <p:nvPr/>
        </p:nvPicPr>
        <p:blipFill>
          <a:blip r:embed="rId1"/>
          <a:srcRect t="19894" r="26690" b="12991"/>
          <a:stretch>
            <a:fillRect/>
          </a:stretch>
        </p:blipFill>
        <p:spPr>
          <a:xfrm>
            <a:off x="6771005" y="152400"/>
            <a:ext cx="4390390" cy="3025140"/>
          </a:xfrm>
          <a:prstGeom prst="rect">
            <a:avLst/>
          </a:prstGeom>
        </p:spPr>
      </p:pic>
      <p:pic>
        <p:nvPicPr>
          <p:cNvPr id="11" name="Content Placeholder 10" descr="april14 125"/>
          <p:cNvPicPr>
            <a:picLocks noChangeAspect="1"/>
          </p:cNvPicPr>
          <p:nvPr>
            <p:ph sz="half" idx="2"/>
          </p:nvPr>
        </p:nvPicPr>
        <p:blipFill>
          <a:blip r:embed="rId2"/>
          <a:srcRect l="9136" t="9602" r="8695" b="21195"/>
          <a:stretch>
            <a:fillRect/>
          </a:stretch>
        </p:blipFill>
        <p:spPr>
          <a:xfrm>
            <a:off x="6776720" y="3530600"/>
            <a:ext cx="4473575" cy="2825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l-SI" altLang="en-US"/>
              <a:t>2. EKOLOŠKA FUNKCIJA</a:t>
            </a:r>
            <a:endParaRPr lang="sl-SI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1475105"/>
            <a:ext cx="6647815" cy="4809490"/>
          </a:xfrm>
        </p:spPr>
        <p:txBody>
          <a:bodyPr>
            <a:normAutofit/>
          </a:bodyPr>
          <a:p>
            <a:pPr>
              <a:buFont typeface="Wingdings" panose="05000000000000000000" charset="0"/>
              <a:buChar char="ü"/>
            </a:pPr>
            <a:r>
              <a:rPr lang="sl-SI" dirty="0" smtClean="0">
                <a:sym typeface="+mn-ea"/>
              </a:rPr>
              <a:t>Seznanitev </a:t>
            </a:r>
            <a:r>
              <a:rPr lang="sl-SI" dirty="0">
                <a:sym typeface="+mn-ea"/>
              </a:rPr>
              <a:t>s pomenom ekološkega </a:t>
            </a:r>
            <a:r>
              <a:rPr lang="sl-SI" dirty="0" smtClean="0">
                <a:sym typeface="+mn-ea"/>
              </a:rPr>
              <a:t>kmetovanja  in lokalne </a:t>
            </a:r>
            <a:r>
              <a:rPr lang="sl-SI" dirty="0">
                <a:sym typeface="+mn-ea"/>
              </a:rPr>
              <a:t>hrane (0km)</a:t>
            </a:r>
            <a:endParaRPr lang="sl-SI" dirty="0" smtClean="0"/>
          </a:p>
          <a:p>
            <a:pPr>
              <a:buFont typeface="Wingdings" panose="05000000000000000000" charset="0"/>
              <a:buChar char="ü"/>
            </a:pPr>
            <a:r>
              <a:rPr lang="sl-SI" dirty="0" smtClean="0">
                <a:sym typeface="+mn-ea"/>
              </a:rPr>
              <a:t>razumevanje</a:t>
            </a:r>
            <a:r>
              <a:rPr lang="sl-SI" dirty="0">
                <a:sym typeface="+mn-ea"/>
              </a:rPr>
              <a:t> okolja, </a:t>
            </a:r>
            <a:r>
              <a:rPr lang="sl-SI" dirty="0" err="1" smtClean="0">
                <a:sym typeface="+mn-ea"/>
              </a:rPr>
              <a:t>biodiverzitete, krogotoka</a:t>
            </a:r>
            <a:r>
              <a:rPr lang="sl-SI" dirty="0" smtClean="0">
                <a:sym typeface="+mn-ea"/>
              </a:rPr>
              <a:t> </a:t>
            </a:r>
            <a:endParaRPr lang="sl-SI" dirty="0"/>
          </a:p>
          <a:p>
            <a:pPr>
              <a:buFont typeface="Wingdings" panose="05000000000000000000" pitchFamily="2" charset="2"/>
              <a:buChar char="ü"/>
            </a:pPr>
            <a:endParaRPr lang="sl-SI" dirty="0"/>
          </a:p>
          <a:p>
            <a:pPr>
              <a:buFont typeface="Wingdings" panose="05000000000000000000" pitchFamily="2" charset="2"/>
              <a:buChar char="ü"/>
            </a:pPr>
            <a:r>
              <a:rPr lang="sl-SI" dirty="0"/>
              <a:t> </a:t>
            </a:r>
            <a:r>
              <a:rPr lang="sl-SI" b="1" dirty="0">
                <a:solidFill>
                  <a:srgbClr val="7030A0"/>
                </a:solidFill>
              </a:rPr>
              <a:t>prilagajanje na podnebne spremembe</a:t>
            </a:r>
            <a:r>
              <a:rPr lang="sl-SI" dirty="0"/>
              <a:t>:</a:t>
            </a:r>
            <a:endParaRPr lang="sl-SI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sl-SI" dirty="0"/>
              <a:t>                    - ravnanje z vodo</a:t>
            </a:r>
            <a:endParaRPr lang="sl-SI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sl-SI" dirty="0"/>
              <a:t>                    - uporaba zastirk</a:t>
            </a:r>
            <a:endParaRPr lang="sl-SI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sl-SI" dirty="0"/>
              <a:t>                    - ravnanje z odpadki (kompostiranje, ...)</a:t>
            </a:r>
            <a:endParaRPr lang="sl-SI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sl-SI" dirty="0"/>
              <a:t>                    - prilagajanje časa setve in sort         </a:t>
            </a:r>
            <a:endParaRPr lang="sl-SI" dirty="0"/>
          </a:p>
        </p:txBody>
      </p:sp>
      <p:pic>
        <p:nvPicPr>
          <p:cNvPr id="6" name="Content Placeholder 5" descr="DSCN5296"/>
          <p:cNvPicPr>
            <a:picLocks noChangeAspect="1"/>
          </p:cNvPicPr>
          <p:nvPr>
            <p:ph sz="half" idx="2"/>
          </p:nvPr>
        </p:nvPicPr>
        <p:blipFill>
          <a:blip r:embed="rId1"/>
          <a:srcRect r="29940"/>
          <a:stretch>
            <a:fillRect/>
          </a:stretch>
        </p:blipFill>
        <p:spPr>
          <a:xfrm>
            <a:off x="7058025" y="467995"/>
            <a:ext cx="4468495" cy="47834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7730490" y="5753100"/>
            <a:ext cx="31235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sl-SI" sz="2400" dirty="0">
                <a:solidFill>
                  <a:srgbClr val="FF0000"/>
                </a:solidFill>
                <a:sym typeface="+mn-ea"/>
              </a:rPr>
              <a:t>PERMAKULTURA!</a:t>
            </a:r>
            <a:r>
              <a:rPr lang="sl-SI" sz="2400" dirty="0">
                <a:sym typeface="+mn-ea"/>
              </a:rPr>
              <a:t> </a:t>
            </a:r>
            <a:endParaRPr lang="sl-SI" sz="2400" dirty="0"/>
          </a:p>
          <a:p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780" y="152400"/>
            <a:ext cx="123444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l-SI" altLang="en-US"/>
              <a:t> 3. SOCIALNA FUNKCIJA</a:t>
            </a:r>
            <a:endParaRPr lang="sl-SI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435" y="1329055"/>
            <a:ext cx="5596890" cy="5027295"/>
          </a:xfrm>
        </p:spPr>
        <p:txBody>
          <a:bodyPr>
            <a:normAutofit/>
          </a:bodyPr>
          <a:p>
            <a:pPr>
              <a:buFont typeface="Wingdings" panose="05000000000000000000" pitchFamily="2" charset="2"/>
              <a:buChar char="ü"/>
            </a:pPr>
            <a:r>
              <a:rPr lang="sl-SI" sz="2665" dirty="0" smtClean="0">
                <a:sym typeface="+mn-ea"/>
              </a:rPr>
              <a:t>druženje in sodelovanje</a:t>
            </a:r>
            <a:endParaRPr lang="sl-SI" sz="2665" dirty="0" smtClean="0">
              <a:sym typeface="+mn-ea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sz="2665" dirty="0" smtClean="0">
                <a:sym typeface="+mn-ea"/>
              </a:rPr>
              <a:t>vrednote: strpnost, potrpežljivost...</a:t>
            </a:r>
            <a:br>
              <a:rPr lang="sl-SI" sz="2665" dirty="0">
                <a:sym typeface="+mn-ea"/>
              </a:rPr>
            </a:br>
            <a:endParaRPr lang="sl-SI" sz="2665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sl-SI" sz="2665" dirty="0" smtClean="0">
                <a:sym typeface="+mn-ea"/>
              </a:rPr>
              <a:t>odnos do poklica kmet</a:t>
            </a:r>
            <a:endParaRPr lang="sl-SI" sz="2665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sl-SI" sz="2665" dirty="0" smtClean="0">
                <a:sym typeface="+mn-ea"/>
              </a:rPr>
              <a:t>odnos </a:t>
            </a:r>
            <a:r>
              <a:rPr lang="sl-SI" sz="2665" dirty="0">
                <a:sym typeface="+mn-ea"/>
              </a:rPr>
              <a:t>do javne </a:t>
            </a:r>
            <a:r>
              <a:rPr lang="sl-SI" sz="2665" dirty="0" smtClean="0">
                <a:sym typeface="+mn-ea"/>
              </a:rPr>
              <a:t>lastnine</a:t>
            </a:r>
            <a:endParaRPr lang="sl-SI" sz="2665" dirty="0" smtClean="0">
              <a:sym typeface="+mn-ea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sz="2660" dirty="0" smtClean="0">
                <a:sym typeface="+mn-ea"/>
              </a:rPr>
              <a:t>otroci </a:t>
            </a:r>
            <a:r>
              <a:rPr lang="sl-SI" sz="2660" dirty="0">
                <a:sym typeface="+mn-ea"/>
              </a:rPr>
              <a:t>širijo znanje in vrednote </a:t>
            </a:r>
            <a:r>
              <a:rPr lang="sl-SI" sz="2660" dirty="0" smtClean="0">
                <a:sym typeface="+mn-ea"/>
              </a:rPr>
              <a:t>vrstnikom</a:t>
            </a:r>
            <a:endParaRPr lang="sl-SI" sz="2665" dirty="0" smtClean="0">
              <a:sym typeface="+mn-ea"/>
            </a:endParaRPr>
          </a:p>
          <a:p>
            <a:pPr>
              <a:buFont typeface="Wingdings" panose="05000000000000000000" pitchFamily="2" charset="2"/>
              <a:buChar char="ü"/>
            </a:pPr>
            <a:endParaRPr lang="sl-SI" sz="2665" dirty="0" smtClean="0">
              <a:sym typeface="+mn-ea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altLang="en-US" sz="2660">
                <a:sym typeface="+mn-ea"/>
              </a:rPr>
              <a:t>sodelovanje na raznih prireditvah, natečajih (Zlata kuhalnica,...)</a:t>
            </a:r>
            <a:endParaRPr lang="sl-SI" altLang="en-US" sz="2660"/>
          </a:p>
          <a:p>
            <a:pPr>
              <a:buFont typeface="Wingdings" panose="05000000000000000000" pitchFamily="2" charset="2"/>
              <a:buChar char="ü"/>
            </a:pPr>
            <a:endParaRPr lang="sl-SI" dirty="0" smtClean="0"/>
          </a:p>
        </p:txBody>
      </p:sp>
      <p:pic>
        <p:nvPicPr>
          <p:cNvPr id="6" name="Content Placeholder 5" descr="DSCN4480 - KOPIJA"/>
          <p:cNvPicPr>
            <a:picLocks noChangeAspect="1"/>
          </p:cNvPicPr>
          <p:nvPr>
            <p:ph sz="half" idx="2"/>
          </p:nvPr>
        </p:nvPicPr>
        <p:blipFill>
          <a:blip r:embed="rId1"/>
          <a:srcRect b="11262"/>
          <a:stretch>
            <a:fillRect/>
          </a:stretch>
        </p:blipFill>
        <p:spPr>
          <a:xfrm>
            <a:off x="5880735" y="1489075"/>
            <a:ext cx="5864225" cy="39027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l-SI" altLang="en-US"/>
              <a:t>4. TERAPEVTSKA FUNKCIJA</a:t>
            </a:r>
            <a:endParaRPr lang="sl-SI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>
              <a:buFont typeface="Wingdings" panose="05000000000000000000" pitchFamily="2" charset="2"/>
              <a:buChar char="ü"/>
            </a:pPr>
            <a:endParaRPr lang="sl-SI" dirty="0" smtClean="0">
              <a:sym typeface="+mn-ea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dirty="0" smtClean="0">
                <a:sym typeface="+mn-ea"/>
              </a:rPr>
              <a:t>priprava zdrave hrane</a:t>
            </a:r>
            <a:br>
              <a:rPr lang="sl-SI" dirty="0">
                <a:sym typeface="+mn-ea"/>
              </a:rPr>
            </a:br>
            <a:endParaRPr lang="sl-SI" dirty="0" smtClean="0"/>
          </a:p>
          <a:p>
            <a:pPr algn="l">
              <a:buFont typeface="Wingdings" panose="05000000000000000000" pitchFamily="2" charset="2"/>
              <a:buChar char="ü"/>
            </a:pPr>
            <a:r>
              <a:rPr lang="sl-SI" dirty="0" smtClean="0">
                <a:sym typeface="+mn-ea"/>
              </a:rPr>
              <a:t>krepitev zdravja (fizično in duševno)</a:t>
            </a:r>
            <a:r>
              <a:rPr lang="sl-SI" dirty="0" smtClean="0">
                <a:sym typeface="+mn-ea"/>
              </a:rPr>
              <a:t> -                    </a:t>
            </a:r>
            <a:endParaRPr lang="sl-SI" dirty="0" smtClean="0"/>
          </a:p>
          <a:p>
            <a:pPr marL="0" indent="0" algn="l">
              <a:buFont typeface="Wingdings" panose="05000000000000000000" pitchFamily="2" charset="2"/>
              <a:buNone/>
            </a:pPr>
            <a:r>
              <a:rPr lang="sl-SI" dirty="0" err="1">
                <a:sym typeface="+mn-ea"/>
              </a:rPr>
              <a:t>                         </a:t>
            </a:r>
            <a:r>
              <a:rPr lang="sl-SI" sz="2800" dirty="0" err="1">
                <a:sym typeface="+mn-ea"/>
              </a:rPr>
              <a:t> </a:t>
            </a:r>
            <a:r>
              <a:rPr lang="sl-SI" sz="2800" b="1" dirty="0" err="1">
                <a:solidFill>
                  <a:srgbClr val="7030A0"/>
                </a:solidFill>
                <a:sym typeface="+mn-ea"/>
              </a:rPr>
              <a:t>e</a:t>
            </a:r>
            <a:r>
              <a:rPr lang="sl-SI" sz="2800" b="1" dirty="0" err="1" smtClean="0">
                <a:solidFill>
                  <a:srgbClr val="7030A0"/>
                </a:solidFill>
                <a:sym typeface="+mn-ea"/>
              </a:rPr>
              <a:t>koterapija</a:t>
            </a:r>
            <a:endParaRPr lang="sl-SI" sz="2800" b="1" dirty="0" err="1" smtClean="0">
              <a:solidFill>
                <a:srgbClr val="7030A0"/>
              </a:solidFill>
              <a:sym typeface="+mn-ea"/>
            </a:endParaRPr>
          </a:p>
          <a:p>
            <a:pPr algn="l">
              <a:buFont typeface="Wingdings" panose="05000000000000000000" charset="0"/>
              <a:buChar char="ü"/>
            </a:pPr>
            <a:r>
              <a:rPr lang="sl-SI" dirty="0" err="1" smtClean="0">
                <a:solidFill>
                  <a:schemeClr val="tx1"/>
                </a:solidFill>
                <a:sym typeface="+mn-ea"/>
              </a:rPr>
              <a:t>spodbujanje prehranjevanja z rastlinsko hrano</a:t>
            </a:r>
            <a:endParaRPr lang="sl-SI" dirty="0" err="1" smtClean="0">
              <a:solidFill>
                <a:schemeClr val="tx1"/>
              </a:solidFill>
              <a:sym typeface="+mn-ea"/>
            </a:endParaRPr>
          </a:p>
          <a:p>
            <a:pPr algn="l">
              <a:buFont typeface="Wingdings" panose="05000000000000000000" charset="0"/>
              <a:buChar char="ü"/>
            </a:pPr>
            <a:endParaRPr lang="sl-SI" dirty="0" smtClean="0">
              <a:sym typeface="+mn-ea"/>
            </a:endParaRPr>
          </a:p>
          <a:p>
            <a:pPr marL="0" indent="0" algn="ctr">
              <a:buNone/>
            </a:pPr>
            <a:r>
              <a:rPr lang="sl-SI" dirty="0" smtClean="0">
                <a:solidFill>
                  <a:srgbClr val="C00000"/>
                </a:solidFill>
                <a:sym typeface="+mn-ea"/>
              </a:rPr>
              <a:t>HRANO, KI JO OTROCI SAMI PRIDELAJO, </a:t>
            </a:r>
            <a:endParaRPr lang="sl-SI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sl-SI" dirty="0" smtClean="0">
                <a:solidFill>
                  <a:srgbClr val="C00000"/>
                </a:solidFill>
                <a:sym typeface="+mn-ea"/>
              </a:rPr>
              <a:t>NE ZAVRAČAJO!</a:t>
            </a:r>
            <a:endParaRPr lang="sl-SI" dirty="0" smtClean="0"/>
          </a:p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644525"/>
            <a:ext cx="4186555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l-SI" altLang="en-US"/>
              <a:t>5. PODJETNIŠKA FUNKCIJA</a:t>
            </a:r>
            <a:endParaRPr lang="sl-SI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090" y="1253490"/>
            <a:ext cx="5436235" cy="5102860"/>
          </a:xfrm>
        </p:spPr>
        <p:txBody>
          <a:bodyPr/>
          <a:p>
            <a:endParaRPr lang="en-US"/>
          </a:p>
          <a:p>
            <a:pPr>
              <a:buFont typeface="Wingdings" panose="05000000000000000000" charset="0"/>
              <a:buChar char="ü"/>
            </a:pPr>
            <a:r>
              <a:rPr lang="sl-SI" altLang="en-US"/>
              <a:t>seznanitev z načini trženja in oglaševanja</a:t>
            </a:r>
            <a:endParaRPr lang="sl-SI" altLang="en-US"/>
          </a:p>
          <a:p>
            <a:pPr>
              <a:buFont typeface="Wingdings" panose="05000000000000000000" charset="0"/>
              <a:buChar char="ü"/>
            </a:pPr>
            <a:r>
              <a:rPr lang="sl-SI" altLang="en-US"/>
              <a:t>vrednotenje dela</a:t>
            </a:r>
            <a:endParaRPr lang="sl-SI" altLang="en-US"/>
          </a:p>
          <a:p>
            <a:pPr>
              <a:buFont typeface="Wingdings" panose="05000000000000000000" charset="0"/>
              <a:buChar char="ü"/>
            </a:pPr>
            <a:r>
              <a:rPr lang="sl-SI" altLang="en-US"/>
              <a:t>odločitev za kmetijske in živilske poklice</a:t>
            </a:r>
            <a:endParaRPr lang="sl-SI" altLang="en-US"/>
          </a:p>
          <a:p>
            <a:pPr>
              <a:buFont typeface="Wingdings" panose="05000000000000000000" charset="0"/>
              <a:buChar char="ü"/>
            </a:pPr>
            <a:r>
              <a:rPr lang="sl-SI" altLang="en-US"/>
              <a:t>pomen nakupa/prodaje lokalne hrane za današnji čas in skupnost</a:t>
            </a:r>
            <a:endParaRPr lang="sl-SI" altLang="en-US"/>
          </a:p>
          <a:p>
            <a:pPr>
              <a:buFont typeface="Wingdings" panose="05000000000000000000" charset="0"/>
              <a:buChar char="ü"/>
            </a:pPr>
            <a:r>
              <a:rPr lang="sl-SI" altLang="en-US"/>
              <a:t>kreiranje uporabniške izkušnje: </a:t>
            </a:r>
            <a:endParaRPr lang="sl-SI" altLang="en-US"/>
          </a:p>
          <a:p>
            <a:pPr marL="0" indent="0">
              <a:buFont typeface="Wingdings" panose="05000000000000000000" charset="0"/>
              <a:buNone/>
            </a:pPr>
            <a:r>
              <a:rPr lang="sl-SI" altLang="en-US"/>
              <a:t>    - ustvarjanje dodane vrednosti</a:t>
            </a:r>
            <a:endParaRPr lang="sl-SI" altLang="en-US"/>
          </a:p>
          <a:p>
            <a:pPr marL="0" indent="0">
              <a:buFont typeface="Wingdings" panose="05000000000000000000" charset="0"/>
              <a:buNone/>
            </a:pPr>
            <a:r>
              <a:rPr lang="sl-SI" altLang="en-US"/>
              <a:t>    - prepoznavanje potreb kupcev</a:t>
            </a:r>
            <a:endParaRPr lang="sl-SI" altLang="en-US"/>
          </a:p>
          <a:p>
            <a:pPr marL="0" indent="0">
              <a:buFont typeface="Wingdings" panose="05000000000000000000" charset="0"/>
              <a:buNone/>
            </a:pPr>
            <a:r>
              <a:rPr lang="sl-SI" altLang="en-US"/>
              <a:t>    - prepoznavanje dodane vrednosti okolja</a:t>
            </a:r>
            <a:endParaRPr lang="sl-SI" altLang="en-US"/>
          </a:p>
        </p:txBody>
      </p:sp>
      <p:pic>
        <p:nvPicPr>
          <p:cNvPr id="5" name="Content Placeholder 4" descr="september13 01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029325" y="1181100"/>
            <a:ext cx="5864225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l-SI" altLang="en-US"/>
              <a:t>PODPORA:                    </a:t>
            </a:r>
            <a:r>
              <a:rPr lang="sl-SI" b="1" dirty="0" smtClean="0">
                <a:solidFill>
                  <a:schemeClr val="tx1"/>
                </a:solidFill>
                <a:latin typeface="+mn-lt"/>
                <a:sym typeface="+mn-ea"/>
              </a:rPr>
              <a:t>Društvo šolski </a:t>
            </a:r>
            <a:r>
              <a:rPr lang="sl-SI" b="1" dirty="0" err="1" smtClean="0">
                <a:solidFill>
                  <a:schemeClr val="tx1"/>
                </a:solidFill>
                <a:latin typeface="+mn-lt"/>
                <a:sym typeface="+mn-ea"/>
              </a:rPr>
              <a:t>ekovrtovi</a:t>
            </a:r>
            <a:endParaRPr lang="sl-SI" altLang="en-US" b="1" dirty="0" err="1" smtClean="0">
              <a:solidFill>
                <a:schemeClr val="tx1"/>
              </a:solidFill>
              <a:latin typeface="+mn-lt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1253490"/>
            <a:ext cx="6368415" cy="5102860"/>
          </a:xfrm>
        </p:spPr>
        <p:txBody>
          <a:bodyPr/>
          <a:p>
            <a:pPr>
              <a:buFont typeface="Wingdings" panose="05000000000000000000" charset="0"/>
              <a:buChar char="Ø"/>
              <a:defRPr/>
            </a:pPr>
            <a:r>
              <a:rPr lang="sl-SI" dirty="0">
                <a:sym typeface="+mn-ea"/>
              </a:rPr>
              <a:t>strokovna podpora šolam in vrtcem: izobraževanja, priprava učnih gradiv, uvajanje novih tem in znanj, podpora mentorjem… </a:t>
            </a:r>
            <a:endParaRPr lang="sl-SI" dirty="0" smtClean="0"/>
          </a:p>
          <a:p>
            <a:pPr>
              <a:buFont typeface="Wingdings" panose="05000000000000000000" charset="0"/>
              <a:buChar char="Ø"/>
              <a:defRPr/>
            </a:pPr>
            <a:r>
              <a:rPr lang="sl-SI" dirty="0" smtClean="0">
                <a:sym typeface="+mn-ea"/>
              </a:rPr>
              <a:t>izmenjava </a:t>
            </a:r>
            <a:r>
              <a:rPr lang="sl-SI" dirty="0">
                <a:sym typeface="+mn-ea"/>
              </a:rPr>
              <a:t>izkušenj in dobrih praks, </a:t>
            </a:r>
            <a:endParaRPr lang="sl-SI" dirty="0" smtClean="0"/>
          </a:p>
          <a:p>
            <a:pPr>
              <a:buFont typeface="Wingdings" panose="05000000000000000000" charset="0"/>
              <a:buChar char="Ø"/>
              <a:defRPr/>
            </a:pPr>
            <a:r>
              <a:rPr lang="sl-SI" dirty="0" smtClean="0">
                <a:sym typeface="+mn-ea"/>
              </a:rPr>
              <a:t>prizadevanje </a:t>
            </a:r>
            <a:r>
              <a:rPr lang="sl-SI" dirty="0">
                <a:sym typeface="+mn-ea"/>
              </a:rPr>
              <a:t>za prepoznavnost in javno podporo šolskih vrtov </a:t>
            </a:r>
            <a:endParaRPr lang="sl-SI" dirty="0">
              <a:latin typeface="+mn-lt"/>
            </a:endParaRPr>
          </a:p>
          <a:p>
            <a:endParaRPr lang="en-US"/>
          </a:p>
        </p:txBody>
      </p:sp>
      <p:pic>
        <p:nvPicPr>
          <p:cNvPr id="9221" name="Picture 2"/>
          <p:cNvPicPr>
            <a:picLocks noChangeAspect="1" noChangeArrowheads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" y="3832225"/>
            <a:ext cx="3343275" cy="2214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3" t="24664" b="22517"/>
          <a:stretch>
            <a:fillRect/>
          </a:stretch>
        </p:blipFill>
        <p:spPr bwMode="auto">
          <a:xfrm>
            <a:off x="6628448" y="2412048"/>
            <a:ext cx="4133850" cy="2786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grada vsebine 4" descr="SEV znak barvni pokoncni.jpg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125" y="12065"/>
            <a:ext cx="2400300" cy="2400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7" name="PoljeZBesedilom 6"/>
          <p:cNvSpPr txBox="1"/>
          <p:nvPr/>
        </p:nvSpPr>
        <p:spPr>
          <a:xfrm>
            <a:off x="4864790" y="4382830"/>
            <a:ext cx="1008112" cy="54151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p>
            <a:pPr>
              <a:defRPr/>
            </a:pPr>
            <a:r>
              <a:rPr lang="sl-SI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</a:rPr>
              <a:t>400!</a:t>
            </a:r>
            <a:endParaRPr lang="sl-SI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223" name="PoljeZBesedilom 3"/>
          <p:cNvSpPr txBox="1">
            <a:spLocks noChangeArrowheads="1"/>
          </p:cNvSpPr>
          <p:nvPr/>
        </p:nvSpPr>
        <p:spPr bwMode="auto">
          <a:xfrm>
            <a:off x="5195253" y="5782310"/>
            <a:ext cx="410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eaLnBrk="1" hangingPunct="1"/>
            <a:r>
              <a:rPr lang="sl-SI" altLang="sl-SI" dirty="0" smtClean="0"/>
              <a:t>Vir: </a:t>
            </a:r>
            <a:r>
              <a:rPr lang="sl-SI" altLang="sl-SI" dirty="0" err="1"/>
              <a:t>www.solskiekovrt.si</a:t>
            </a:r>
            <a:endParaRPr lang="sl-SI" altLang="sl-SI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3159</Words>
  <Application>WPS Presentation</Application>
  <PresentationFormat>Širokozaslonsko</PresentationFormat>
  <Paragraphs>106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SimSun</vt:lpstr>
      <vt:lpstr>Wingdings</vt:lpstr>
      <vt:lpstr>Calibri</vt:lpstr>
      <vt:lpstr>Wingdings</vt:lpstr>
      <vt:lpstr>MS PGothic</vt:lpstr>
      <vt:lpstr>Calibri Light</vt:lpstr>
      <vt:lpstr>Microsoft YaHei</vt:lpstr>
      <vt:lpstr>Arial Unicode MS</vt:lpstr>
      <vt:lpstr>Officeova tema</vt:lpstr>
      <vt:lpstr>ŠOLSKI EKOVRTOVI V LUČI DRUŽBENIH IN PODNEBNIH SPREMEMB</vt:lpstr>
      <vt:lpstr>IZZIVI DANAŠNJEGA ČASA</vt:lpstr>
      <vt:lpstr>PREPOZNANE FUNKCIJE ŠOLSKIH EKOVRTOV 2009 -2023:</vt:lpstr>
      <vt:lpstr>1. PEDAGOŠKA FUNKCIJA</vt:lpstr>
      <vt:lpstr>2. EKOLOŠKA FUNKCIJA</vt:lpstr>
      <vt:lpstr> 3. SOCIALNA FUNKCIJA</vt:lpstr>
      <vt:lpstr>4. TERAPEVTSKA FUNKCIJA</vt:lpstr>
      <vt:lpstr>5. PODJETNIŠKA FUNKCIJA</vt:lpstr>
      <vt:lpstr>PODPORA:                    Društvo šolski ekovrtovi</vt:lpstr>
      <vt:lpstr>IZZIVI:</vt:lpstr>
    </vt:vector>
  </TitlesOfParts>
  <Company>Zavod RS za šolstvo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Primož Krašna</dc:creator>
  <cp:lastModifiedBy>Tamara</cp:lastModifiedBy>
  <cp:revision>44</cp:revision>
  <dcterms:created xsi:type="dcterms:W3CDTF">2023-03-20T13:12:00Z</dcterms:created>
  <dcterms:modified xsi:type="dcterms:W3CDTF">2023-04-14T20:33:24Z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0x0101006D5DD6FF8994924A91046684A356AC54</vt:lpwstr>
  </property>
  <property fmtid="{D5CDD505-2E9C-101B-9397-08002B2CF9AE}" pid="3" name="ICV">
    <vt:lpwstr>C689606098F047A0A62EFAEF2B74F98A</vt:lpwstr>
  </property>
  <property fmtid="{D5CDD505-2E9C-101B-9397-08002B2CF9AE}" pid="4" name="KSOProductBuildVer">
    <vt:lpwstr>1033-11.2.0.11516</vt:lpwstr>
  </property>
</Properties>
</file>