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gBepv6J5Yvm3oNqHsVDNFdKIr/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4B74187-BF84-4C9C-96FD-1AD7DFE7E826}">
  <a:tblStyle styleId="{14B74187-BF84-4C9C-96FD-1AD7DFE7E82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398" y="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49833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2d9375910c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22d9375910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2d9375910c_0_2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22d9375910c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2d9375910c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22d9375910c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2d9375910c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22d9375910c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2d9375910c_0_3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22d9375910c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2d9375910c_0_4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22d9375910c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2d9375910c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22d9375910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2d9375910c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g22d9375910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2d9375910c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22d9375910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2d9375910c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22d9375910c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2d9375910c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22d9375910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2d9375910c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22d9375910c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2d9375910c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22d9375910c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diapozitiv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subTitle" idx="1"/>
          </p:nvPr>
        </p:nvSpPr>
        <p:spPr>
          <a:xfrm>
            <a:off x="165101" y="4862736"/>
            <a:ext cx="8083550" cy="709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9" name="Google Shape;19;p4"/>
          <p:cNvGrpSpPr/>
          <p:nvPr/>
        </p:nvGrpSpPr>
        <p:grpSpPr>
          <a:xfrm>
            <a:off x="-1" y="6446505"/>
            <a:ext cx="12192001" cy="286695"/>
            <a:chOff x="-1" y="6424280"/>
            <a:chExt cx="12192001" cy="286695"/>
          </a:xfrm>
        </p:grpSpPr>
        <p:pic>
          <p:nvPicPr>
            <p:cNvPr id="20" name="Google Shape;20;p4"/>
            <p:cNvPicPr preferRelativeResize="0"/>
            <p:nvPr/>
          </p:nvPicPr>
          <p:blipFill rotWithShape="1">
            <a:blip r:embed="rId2">
              <a:alphaModFix/>
            </a:blip>
            <a:srcRect l="819" r="-1"/>
            <a:stretch/>
          </p:blipFill>
          <p:spPr>
            <a:xfrm>
              <a:off x="-1" y="6424836"/>
              <a:ext cx="4040661" cy="2861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058952" y="6424836"/>
              <a:ext cx="4074000" cy="2861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4"/>
            <p:cNvPicPr preferRelativeResize="0"/>
            <p:nvPr/>
          </p:nvPicPr>
          <p:blipFill rotWithShape="1">
            <a:blip r:embed="rId2">
              <a:alphaModFix/>
            </a:blip>
            <a:srcRect r="760"/>
            <a:stretch/>
          </p:blipFill>
          <p:spPr>
            <a:xfrm>
              <a:off x="8148956" y="6424280"/>
              <a:ext cx="4043044" cy="28613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0721" y="621199"/>
            <a:ext cx="6093855" cy="129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39360" y="657948"/>
            <a:ext cx="3233641" cy="4265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 descr="Portal MIZŠ - Portal Ministrstvo za vzgojo in izobraževanj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90160" y="5772294"/>
            <a:ext cx="2285816" cy="47040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165100" y="2336800"/>
            <a:ext cx="8083551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6">
            <a:alphaModFix/>
          </a:blip>
          <a:srcRect l="15997" t="7863" b="5634"/>
          <a:stretch/>
        </p:blipFill>
        <p:spPr>
          <a:xfrm>
            <a:off x="424769" y="594831"/>
            <a:ext cx="1439157" cy="13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/>
          <p:nvPr/>
        </p:nvSpPr>
        <p:spPr>
          <a:xfrm>
            <a:off x="8521700" y="6106131"/>
            <a:ext cx="3124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600" b="0" i="1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Dogodek delno financira Ministrstvo za okolje, podnebje in energijo s sredstvi Sklada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600" b="0" i="1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za podnebne spremembe, v okviru projekta Podnebni cilji in vsebine v vzgoji in izobraževanju.</a:t>
            </a:r>
            <a:endParaRPr sz="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39360" y="5180237"/>
            <a:ext cx="1678336" cy="534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96">
          <p15:clr>
            <a:srgbClr val="FBAE40"/>
          </p15:clr>
        </p15:guide>
        <p15:guide id="4" orient="horz" pos="4224">
          <p15:clr>
            <a:srgbClr val="FBAE40"/>
          </p15:clr>
        </p15:guide>
        <p15:guide id="5" pos="98">
          <p15:clr>
            <a:srgbClr val="FBAE40"/>
          </p15:clr>
        </p15:guide>
        <p15:guide id="6" pos="758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155575" y="152401"/>
            <a:ext cx="1188085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155575" y="1305148"/>
            <a:ext cx="11880850" cy="50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ava odseka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55575" y="1709738"/>
            <a:ext cx="1188085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55575" y="4589463"/>
            <a:ext cx="1188085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e vsebini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55575" y="152401"/>
            <a:ext cx="1188085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155575" y="1253330"/>
            <a:ext cx="5873750" cy="5103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6172199" y="1253331"/>
            <a:ext cx="5864225" cy="510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merjava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155575" y="152400"/>
            <a:ext cx="11880850" cy="105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155575" y="1269207"/>
            <a:ext cx="586422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155575" y="2093118"/>
            <a:ext cx="5864225" cy="4263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269205"/>
            <a:ext cx="586422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093117"/>
            <a:ext cx="5864224" cy="426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155575" y="152401"/>
            <a:ext cx="1188085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e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sebina z naslovom" type="objTx">
  <p:cSld name="OBJECT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155575" y="1524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4202113" y="152400"/>
            <a:ext cx="7834312" cy="620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2"/>
          </p:nvPr>
        </p:nvSpPr>
        <p:spPr>
          <a:xfrm>
            <a:off x="155575" y="1752600"/>
            <a:ext cx="3932237" cy="460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sebina z naslovom">
  <p:cSld name="1_Vsebina z naslovom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title"/>
          </p:nvPr>
        </p:nvSpPr>
        <p:spPr>
          <a:xfrm>
            <a:off x="155575" y="1524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1"/>
          </p:nvPr>
        </p:nvSpPr>
        <p:spPr>
          <a:xfrm>
            <a:off x="155575" y="1752600"/>
            <a:ext cx="3932237" cy="460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6" name="Google Shape;56;p12"/>
          <p:cNvSpPr>
            <a:spLocks noGrp="1"/>
          </p:cNvSpPr>
          <p:nvPr>
            <p:ph type="pic" idx="2"/>
          </p:nvPr>
        </p:nvSpPr>
        <p:spPr>
          <a:xfrm>
            <a:off x="4183063" y="152400"/>
            <a:ext cx="7853362" cy="620394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155575" y="152401"/>
            <a:ext cx="1188085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155575" y="1305148"/>
            <a:ext cx="11880850" cy="50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2" name="Google Shape;12;p3"/>
          <p:cNvGrpSpPr/>
          <p:nvPr/>
        </p:nvGrpSpPr>
        <p:grpSpPr>
          <a:xfrm>
            <a:off x="-1" y="6433805"/>
            <a:ext cx="12192001" cy="286695"/>
            <a:chOff x="-1" y="6424280"/>
            <a:chExt cx="12192001" cy="286695"/>
          </a:xfrm>
        </p:grpSpPr>
        <p:pic>
          <p:nvPicPr>
            <p:cNvPr id="13" name="Google Shape;13;p3"/>
            <p:cNvPicPr preferRelativeResize="0"/>
            <p:nvPr/>
          </p:nvPicPr>
          <p:blipFill rotWithShape="1">
            <a:blip r:embed="rId11">
              <a:alphaModFix/>
            </a:blip>
            <a:srcRect l="819" r="-1"/>
            <a:stretch/>
          </p:blipFill>
          <p:spPr>
            <a:xfrm>
              <a:off x="-1" y="6424836"/>
              <a:ext cx="4040661" cy="2861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3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058952" y="6424836"/>
              <a:ext cx="4074000" cy="2861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3"/>
            <p:cNvPicPr preferRelativeResize="0"/>
            <p:nvPr/>
          </p:nvPicPr>
          <p:blipFill rotWithShape="1">
            <a:blip r:embed="rId11">
              <a:alphaModFix/>
            </a:blip>
            <a:srcRect r="760"/>
            <a:stretch/>
          </p:blipFill>
          <p:spPr>
            <a:xfrm>
              <a:off x="8148956" y="6424280"/>
              <a:ext cx="4043044" cy="28613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Google Shape;16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321415" y="5409772"/>
            <a:ext cx="585470" cy="78274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582">
          <p15:clr>
            <a:srgbClr val="F26B43"/>
          </p15:clr>
        </p15:guide>
        <p15:guide id="4" orient="horz" pos="96">
          <p15:clr>
            <a:srgbClr val="F26B43"/>
          </p15:clr>
        </p15:guide>
        <p15:guide id="5" orient="horz" pos="4224">
          <p15:clr>
            <a:srgbClr val="F26B43"/>
          </p15:clr>
        </p15:guide>
        <p15:guide id="6" pos="9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>
            <a:spLocks noGrp="1"/>
          </p:cNvSpPr>
          <p:nvPr>
            <p:ph type="ctrTitle"/>
          </p:nvPr>
        </p:nvSpPr>
        <p:spPr>
          <a:xfrm>
            <a:off x="165100" y="1879600"/>
            <a:ext cx="80835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sl-SI"/>
              <a:t>Prehrana prihodnosti,</a:t>
            </a:r>
            <a:endParaRPr/>
          </a:p>
        </p:txBody>
      </p:sp>
      <p:sp>
        <p:nvSpPr>
          <p:cNvPr id="62" name="Google Shape;62;p1"/>
          <p:cNvSpPr txBox="1">
            <a:spLocks noGrp="1"/>
          </p:cNvSpPr>
          <p:nvPr>
            <p:ph type="subTitle" idx="1"/>
          </p:nvPr>
        </p:nvSpPr>
        <p:spPr>
          <a:xfrm>
            <a:off x="165100" y="4405525"/>
            <a:ext cx="86844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l-SI" dirty="0"/>
              <a:t>prof. dr. Samo Kreft, mag. farm.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l-SI" dirty="0"/>
              <a:t>UL-Fakulteta za farmacijo; 		</a:t>
            </a:r>
            <a:r>
              <a:rPr lang="sl-SI" dirty="0" err="1"/>
              <a:t>www.lacna</a:t>
            </a:r>
            <a:r>
              <a:rPr lang="sl-SI" dirty="0"/>
              <a:t>-</a:t>
            </a:r>
            <a:r>
              <a:rPr lang="sl-SI" dirty="0" err="1"/>
              <a:t>bucka.si</a:t>
            </a:r>
            <a:endParaRPr dirty="0"/>
          </a:p>
        </p:txBody>
      </p:sp>
      <p:pic>
        <p:nvPicPr>
          <p:cNvPr id="63" name="Google Shape;63;p1" descr="logo_s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673" y="5123533"/>
            <a:ext cx="1552575" cy="809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" descr="Back Hom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4775" y="5123526"/>
            <a:ext cx="1128300" cy="110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2d9375910c_0_1"/>
          <p:cNvSpPr txBox="1">
            <a:spLocks noGrp="1"/>
          </p:cNvSpPr>
          <p:nvPr>
            <p:ph type="title"/>
          </p:nvPr>
        </p:nvSpPr>
        <p:spPr>
          <a:xfrm>
            <a:off x="6757250" y="152400"/>
            <a:ext cx="52794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sl-SI"/>
              <a:t>Uporaba inovacij v prehrani</a:t>
            </a:r>
            <a:endParaRPr/>
          </a:p>
        </p:txBody>
      </p:sp>
      <p:sp>
        <p:nvSpPr>
          <p:cNvPr id="119" name="Google Shape;119;g22d9375910c_0_1"/>
          <p:cNvSpPr txBox="1">
            <a:spLocks noGrp="1"/>
          </p:cNvSpPr>
          <p:nvPr>
            <p:ph type="body" idx="1"/>
          </p:nvPr>
        </p:nvSpPr>
        <p:spPr>
          <a:xfrm>
            <a:off x="155575" y="1305148"/>
            <a:ext cx="11880900" cy="50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20" name="Google Shape;120;g22d9375910c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" y="0"/>
            <a:ext cx="6192326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22d9375910c_0_1"/>
          <p:cNvSpPr/>
          <p:nvPr/>
        </p:nvSpPr>
        <p:spPr>
          <a:xfrm>
            <a:off x="2546900" y="3169400"/>
            <a:ext cx="1214100" cy="374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22d9375910c_0_1"/>
          <p:cNvSpPr/>
          <p:nvPr/>
        </p:nvSpPr>
        <p:spPr>
          <a:xfrm>
            <a:off x="3603375" y="4096700"/>
            <a:ext cx="816300" cy="157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22d9375910c_0_1"/>
          <p:cNvSpPr/>
          <p:nvPr/>
        </p:nvSpPr>
        <p:spPr>
          <a:xfrm>
            <a:off x="423650" y="4096700"/>
            <a:ext cx="816300" cy="157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22d9375910c_0_1"/>
          <p:cNvSpPr txBox="1">
            <a:spLocks noGrp="1"/>
          </p:cNvSpPr>
          <p:nvPr>
            <p:ph type="title"/>
          </p:nvPr>
        </p:nvSpPr>
        <p:spPr>
          <a:xfrm>
            <a:off x="6845075" y="2061275"/>
            <a:ext cx="52794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2d9375910c_0_218"/>
          <p:cNvSpPr txBox="1">
            <a:spLocks noGrp="1"/>
          </p:cNvSpPr>
          <p:nvPr>
            <p:ph type="title"/>
          </p:nvPr>
        </p:nvSpPr>
        <p:spPr>
          <a:xfrm>
            <a:off x="312550" y="152400"/>
            <a:ext cx="117240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sl-SI"/>
              <a:t>Uporaba inovacij v prehrani</a:t>
            </a:r>
            <a:endParaRPr/>
          </a:p>
        </p:txBody>
      </p:sp>
      <p:sp>
        <p:nvSpPr>
          <p:cNvPr id="130" name="Google Shape;130;g22d9375910c_0_218"/>
          <p:cNvSpPr txBox="1">
            <a:spLocks noGrp="1"/>
          </p:cNvSpPr>
          <p:nvPr>
            <p:ph type="body" idx="1"/>
          </p:nvPr>
        </p:nvSpPr>
        <p:spPr>
          <a:xfrm>
            <a:off x="155575" y="1305148"/>
            <a:ext cx="11880900" cy="50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l-SI"/>
              <a:t>Kultivirano meso (laboratorijsko vzgojeno)					Žuželke</a:t>
            </a:r>
            <a:endParaRPr/>
          </a:p>
        </p:txBody>
      </p:sp>
      <p:sp>
        <p:nvSpPr>
          <p:cNvPr id="131" name="Google Shape;131;g22d9375910c_0_218"/>
          <p:cNvSpPr/>
          <p:nvPr/>
        </p:nvSpPr>
        <p:spPr>
          <a:xfrm>
            <a:off x="3603375" y="4096700"/>
            <a:ext cx="816300" cy="157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22d9375910c_0_218"/>
          <p:cNvSpPr/>
          <p:nvPr/>
        </p:nvSpPr>
        <p:spPr>
          <a:xfrm>
            <a:off x="423650" y="4096700"/>
            <a:ext cx="816300" cy="157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Google Shape;133;g22d9375910c_0_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50" y="2433925"/>
            <a:ext cx="5260723" cy="296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22d9375910c_0_2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3100" y="2027637"/>
            <a:ext cx="4295624" cy="429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g22d9375910c_0_228" descr="Morda je slika naslednjega: 3 osebe, ljudje stojijo in na proste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2986" y="260640"/>
            <a:ext cx="4896545" cy="3672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22d9375910c_0_228" descr="Morda je slika naslednjega: 2 osebi, ljudje stojijo in na prost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7519" y="2780928"/>
            <a:ext cx="5311445" cy="3983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22d9375910c_0_228" descr="Morda je slika naslednjega: Št. ljudi: 3, vključno z osebo Samo Kreft, ljudje stojijo in znotraj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3339" y="260647"/>
            <a:ext cx="3312367" cy="469008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22d9375910c_0_228"/>
          <p:cNvSpPr txBox="1">
            <a:spLocks noGrp="1"/>
          </p:cNvSpPr>
          <p:nvPr>
            <p:ph type="title"/>
          </p:nvPr>
        </p:nvSpPr>
        <p:spPr>
          <a:xfrm>
            <a:off x="6821825" y="4258363"/>
            <a:ext cx="52794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sl-SI"/>
              <a:t>Uporaba inovacij v prehrani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g22d9375910c_0_310" descr="https://lacna-bucka.com/wp-content/uploads/2021/01/IMG_20200406_131643-1024x63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375" y="1073026"/>
            <a:ext cx="9299551" cy="578497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22d9375910c_0_310"/>
          <p:cNvSpPr/>
          <p:nvPr/>
        </p:nvSpPr>
        <p:spPr>
          <a:xfrm>
            <a:off x="720376" y="85315"/>
            <a:ext cx="28803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200" b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sok s hidrolatom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g22d9375910c_0_310"/>
          <p:cNvSpPr/>
          <p:nvPr/>
        </p:nvSpPr>
        <p:spPr>
          <a:xfrm>
            <a:off x="3600687" y="85315"/>
            <a:ext cx="34563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200" b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čaj iz tatarske ajde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g22d9375910c_0_310"/>
          <p:cNvSpPr/>
          <p:nvPr/>
        </p:nvSpPr>
        <p:spPr>
          <a:xfrm>
            <a:off x="7056986" y="331624"/>
            <a:ext cx="34563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200" b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boza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2d9375910c_0_394"/>
          <p:cNvSpPr txBox="1">
            <a:spLocks noGrp="1"/>
          </p:cNvSpPr>
          <p:nvPr>
            <p:ph type="title"/>
          </p:nvPr>
        </p:nvSpPr>
        <p:spPr>
          <a:xfrm>
            <a:off x="312550" y="152400"/>
            <a:ext cx="117240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sl-SI"/>
              <a:t>Divja hrana</a:t>
            </a:r>
            <a:endParaRPr/>
          </a:p>
        </p:txBody>
      </p:sp>
      <p:sp>
        <p:nvSpPr>
          <p:cNvPr id="156" name="Google Shape;156;g22d9375910c_0_394"/>
          <p:cNvSpPr/>
          <p:nvPr/>
        </p:nvSpPr>
        <p:spPr>
          <a:xfrm>
            <a:off x="3603375" y="4096700"/>
            <a:ext cx="816300" cy="157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22d9375910c_0_394"/>
          <p:cNvSpPr/>
          <p:nvPr/>
        </p:nvSpPr>
        <p:spPr>
          <a:xfrm>
            <a:off x="423650" y="4096700"/>
            <a:ext cx="816300" cy="157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8" name="Google Shape;158;g22d9375910c_0_394" descr="https://lacna-bucka.com/wp-content/uploads/2020/05/IMG_20200415_161132-1024x76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2927" y="551002"/>
            <a:ext cx="7416824" cy="5511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2d9375910c_0_404"/>
          <p:cNvSpPr txBox="1">
            <a:spLocks noGrp="1"/>
          </p:cNvSpPr>
          <p:nvPr>
            <p:ph type="title"/>
          </p:nvPr>
        </p:nvSpPr>
        <p:spPr>
          <a:xfrm>
            <a:off x="312550" y="152400"/>
            <a:ext cx="117240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sl-SI"/>
              <a:t>Divja hrana</a:t>
            </a:r>
            <a:endParaRPr/>
          </a:p>
        </p:txBody>
      </p:sp>
      <p:sp>
        <p:nvSpPr>
          <p:cNvPr id="164" name="Google Shape;164;g22d9375910c_0_404"/>
          <p:cNvSpPr/>
          <p:nvPr/>
        </p:nvSpPr>
        <p:spPr>
          <a:xfrm>
            <a:off x="3603375" y="4096700"/>
            <a:ext cx="816300" cy="157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22d9375910c_0_404"/>
          <p:cNvSpPr/>
          <p:nvPr/>
        </p:nvSpPr>
        <p:spPr>
          <a:xfrm>
            <a:off x="423650" y="4096700"/>
            <a:ext cx="816300" cy="157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6" name="Google Shape;166;g22d9375910c_0_4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525" y="1543526"/>
            <a:ext cx="9441049" cy="44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22d9375910c_0_404"/>
          <p:cNvSpPr txBox="1"/>
          <p:nvPr/>
        </p:nvSpPr>
        <p:spPr>
          <a:xfrm>
            <a:off x="3893650" y="975425"/>
            <a:ext cx="4561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000" b="1">
                <a:solidFill>
                  <a:srgbClr val="38761D"/>
                </a:solidFill>
              </a:rPr>
              <a:t>https://festivalnabiralnistva.si/</a:t>
            </a:r>
            <a:endParaRPr sz="2000" b="1">
              <a:solidFill>
                <a:srgbClr val="3876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g22d9375910c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8047" y="0"/>
            <a:ext cx="97482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g22d9375910c_0_16"/>
          <p:cNvSpPr txBox="1"/>
          <p:nvPr/>
        </p:nvSpPr>
        <p:spPr>
          <a:xfrm rot="-5400000">
            <a:off x="-1266500" y="4109075"/>
            <a:ext cx="3539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200" b="1">
                <a:solidFill>
                  <a:srgbClr val="38761D"/>
                </a:solidFill>
              </a:rPr>
              <a:t>www.umanotera.org</a:t>
            </a:r>
            <a:endParaRPr sz="2200" b="1">
              <a:solidFill>
                <a:srgbClr val="3876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/>
          <p:nvPr/>
        </p:nvSpPr>
        <p:spPr>
          <a:xfrm rot="-5400000">
            <a:off x="-1266500" y="4109075"/>
            <a:ext cx="3539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200" b="1">
                <a:solidFill>
                  <a:srgbClr val="38761D"/>
                </a:solidFill>
              </a:rPr>
              <a:t>www.umanotera.org</a:t>
            </a:r>
            <a:endParaRPr sz="2200" b="1">
              <a:solidFill>
                <a:srgbClr val="38761D"/>
              </a:solidFill>
            </a:endParaRPr>
          </a:p>
        </p:txBody>
      </p:sp>
      <p:pic>
        <p:nvPicPr>
          <p:cNvPr id="76" name="Google Shape;7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3275" y="41938"/>
            <a:ext cx="4949050" cy="67741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"/>
          <p:cNvSpPr txBox="1"/>
          <p:nvPr/>
        </p:nvSpPr>
        <p:spPr>
          <a:xfrm>
            <a:off x="6932925" y="4109075"/>
            <a:ext cx="30000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200" b="1">
                <a:solidFill>
                  <a:srgbClr val="38761D"/>
                </a:solidFill>
              </a:rPr>
              <a:t>50 stranska knjižica</a:t>
            </a:r>
            <a:endParaRPr sz="2200" b="1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200" b="1">
                <a:solidFill>
                  <a:srgbClr val="38761D"/>
                </a:solidFill>
              </a:rPr>
              <a:t>brezplačna</a:t>
            </a:r>
            <a:endParaRPr sz="2200" b="1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200" b="1">
                <a:solidFill>
                  <a:srgbClr val="38761D"/>
                </a:solidFill>
              </a:rPr>
              <a:t>PDF</a:t>
            </a:r>
            <a:endParaRPr sz="2200" b="1">
              <a:solidFill>
                <a:srgbClr val="3876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g22d9375910c_0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3326"/>
            <a:ext cx="12285775" cy="604469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g22d9375910c_0_39"/>
          <p:cNvSpPr txBox="1"/>
          <p:nvPr/>
        </p:nvSpPr>
        <p:spPr>
          <a:xfrm>
            <a:off x="1733225" y="74925"/>
            <a:ext cx="7439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4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Izpusti toplogrednih plinov na kg živila</a:t>
            </a:r>
            <a:endParaRPr sz="2400"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g22d9375910c_0_39"/>
          <p:cNvSpPr txBox="1"/>
          <p:nvPr/>
        </p:nvSpPr>
        <p:spPr>
          <a:xfrm>
            <a:off x="4933625" y="2259150"/>
            <a:ext cx="48588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900" b="1">
                <a:solidFill>
                  <a:srgbClr val="38761D"/>
                </a:solidFill>
              </a:rPr>
              <a:t>Raba prostora</a:t>
            </a:r>
            <a:endParaRPr sz="1900" b="1">
              <a:solidFill>
                <a:srgbClr val="38761D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sl-SI" sz="1700"/>
              <a:t>za proizvodnjo mesa in mleka več kot štiri petine vseh kmetijskih zemljišč. 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sl-SI" sz="1700"/>
              <a:t>meso in mlečni izdelki zagotavljajo zgolj 18 % kalorij in 37 % beljakovin za človeško prehrano.</a:t>
            </a:r>
            <a:endParaRPr sz="1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2d9375910c_0_10"/>
          <p:cNvSpPr txBox="1"/>
          <p:nvPr/>
        </p:nvSpPr>
        <p:spPr>
          <a:xfrm rot="-5400000">
            <a:off x="-1266500" y="4109075"/>
            <a:ext cx="3539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200" b="1">
                <a:solidFill>
                  <a:srgbClr val="38761D"/>
                </a:solidFill>
              </a:rPr>
              <a:t>www.umanotera.org</a:t>
            </a:r>
            <a:endParaRPr sz="2200" b="1">
              <a:solidFill>
                <a:srgbClr val="38761D"/>
              </a:solidFill>
            </a:endParaRPr>
          </a:p>
        </p:txBody>
      </p:sp>
      <p:pic>
        <p:nvPicPr>
          <p:cNvPr id="90" name="Google Shape;90;g22d9375910c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738" y="0"/>
            <a:ext cx="10529738" cy="670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2d9375910c_0_134" descr="https://scontent-ham3-1.xx.fbcdn.net/v/t1.0-9/86479793_807902036348568_9165715455275433984_o.jpg?_nc_cat=110&amp;ccb=2&amp;_nc_sid=730e14&amp;_nc_ohc=0oupcYl1wKEAX-6hzaP&amp;_nc_ht=scontent-ham3-1.xx&amp;oh=b5b739ff9f5ab64e891986e023bfbe33&amp;oe=5FC01BD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3605" y="0"/>
            <a:ext cx="4937085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g22d9375910c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75" y="-1"/>
            <a:ext cx="9109049" cy="468354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22d9375910c_0_24"/>
          <p:cNvSpPr txBox="1"/>
          <p:nvPr/>
        </p:nvSpPr>
        <p:spPr>
          <a:xfrm>
            <a:off x="297050" y="4817400"/>
            <a:ext cx="102444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700"/>
              <a:t>Komisija EAT-Lancet o hrani, planetu in zdravju je zbrala 37 vodilnih svetovnih znanstvenikov z vsega sveta: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700"/>
              <a:t>Ali lahko 10 milijard ljudi nahranimo z zdravo prehrano znotraj planetarnih meja?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700"/>
              <a:t>Odgovor je DA, a to bo nemogoče brez preoblikovanja prehranjevalnih navad, izboljšanja proizvodnje hrane in zmanjšanja zavržene hrane.</a:t>
            </a:r>
            <a:endParaRPr sz="1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22d9375910c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0200" y="152400"/>
            <a:ext cx="7753325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g22d9375910c_0_53" descr="Breakfast Egg, Egg, Boiled Egg, Food, Egg Cups"/>
          <p:cNvPicPr preferRelativeResize="0"/>
          <p:nvPr/>
        </p:nvPicPr>
        <p:blipFill rotWithShape="1">
          <a:blip r:embed="rId3">
            <a:alphaModFix/>
          </a:blip>
          <a:srcRect l="9375" r="17944"/>
          <a:stretch/>
        </p:blipFill>
        <p:spPr>
          <a:xfrm>
            <a:off x="3503712" y="1052736"/>
            <a:ext cx="2976334" cy="2037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22d9375910c_0_53" descr="Broccoli, Vegetable, Food, Green Vegetable, Produce"/>
          <p:cNvPicPr preferRelativeResize="0"/>
          <p:nvPr/>
        </p:nvPicPr>
        <p:blipFill rotWithShape="1">
          <a:blip r:embed="rId4">
            <a:alphaModFix/>
          </a:blip>
          <a:srcRect r="18260"/>
          <a:stretch/>
        </p:blipFill>
        <p:spPr>
          <a:xfrm>
            <a:off x="6576053" y="1052736"/>
            <a:ext cx="3072341" cy="20379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3" name="Google Shape;113;g22d9375910c_0_53"/>
          <p:cNvGraphicFramePr/>
          <p:nvPr/>
        </p:nvGraphicFramePr>
        <p:xfrm>
          <a:off x="143339" y="3573016"/>
          <a:ext cx="11425225" cy="2595950"/>
        </p:xfrm>
        <a:graphic>
          <a:graphicData uri="http://schemas.openxmlformats.org/drawingml/2006/table">
            <a:tbl>
              <a:tblPr firstRow="1" bandRow="1">
                <a:noFill/>
                <a:tableStyleId>{14B74187-BF84-4C9C-96FD-1AD7DFE7E826}</a:tableStyleId>
              </a:tblPr>
              <a:tblGrid>
                <a:gridCol w="3360375"/>
                <a:gridCol w="3072325"/>
                <a:gridCol w="3072325"/>
                <a:gridCol w="19202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800"/>
                        <a:t>jajce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800"/>
                        <a:t>brokoli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800"/>
                        <a:t>faktor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800"/>
                        <a:t>Vsebnost proteinov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800"/>
                        <a:t>13 %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800"/>
                        <a:t>3 %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800"/>
                        <a:t>4,33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800"/>
                        <a:t>kalorije na 100 g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800"/>
                        <a:t>155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800"/>
                        <a:t>34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800"/>
                        <a:t>4,55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800"/>
                        <a:t>maščobe (nasičene)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800"/>
                        <a:t>11 % (3,3 %)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800"/>
                        <a:t>0,37 % (0 %)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sl-SI" sz="1800"/>
                        <a:t>30 (∞)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800"/>
                        <a:t>beljakovine na porcijo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800"/>
                        <a:t>6,5 g na 50 g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800"/>
                        <a:t>6 na 200 g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800"/>
                        <a:t>1,08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800"/>
                        <a:t>beljakovine na 100 kcal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800"/>
                        <a:t>8,4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800"/>
                        <a:t>8,8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800"/>
                        <a:t>0,95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800"/>
                        <a:t>holesterol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800"/>
                        <a:t>373 mg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800"/>
                        <a:t>0 mg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800"/>
                        <a:t>∞</a:t>
                      </a:r>
                      <a:endParaRPr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Office PowerPoint</Application>
  <PresentationFormat>Po meri</PresentationFormat>
  <Paragraphs>53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6" baseType="lpstr">
      <vt:lpstr>Officeova tema</vt:lpstr>
      <vt:lpstr>Prehrana prihodnosti,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Uporaba inovacij v prehrani</vt:lpstr>
      <vt:lpstr>Uporaba inovacij v prehrani</vt:lpstr>
      <vt:lpstr>Uporaba inovacij v prehrani</vt:lpstr>
      <vt:lpstr>PowerPointova predstavitev</vt:lpstr>
      <vt:lpstr>Divja hrana</vt:lpstr>
      <vt:lpstr>Divja hrana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Prehrana prihodnosti,</dc:title>
  <dc:creator>Primož Krašna</dc:creator>
  <cp:lastModifiedBy>Kreft, Samo</cp:lastModifiedBy>
  <cp:revision>1</cp:revision>
  <dcterms:created xsi:type="dcterms:W3CDTF">2023-03-20T13:12:53Z</dcterms:created>
  <dcterms:modified xsi:type="dcterms:W3CDTF">2023-04-14T13:33:35Z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0x0101006D5DD6FF8994924A91046684A356AC54</vt:lpwstr>
  </property>
</Properties>
</file>