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3" r:id="rId6"/>
    <p:sldId id="404" r:id="rId7"/>
    <p:sldId id="257" r:id="rId8"/>
    <p:sldId id="262" r:id="rId9"/>
    <p:sldId id="260" r:id="rId10"/>
    <p:sldId id="407" r:id="rId11"/>
    <p:sldId id="405" r:id="rId12"/>
    <p:sldId id="406" r:id="rId13"/>
    <p:sldId id="259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15. 04. 2023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vet.si/energetska-mesanica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379704" y="2346131"/>
            <a:ext cx="8083551" cy="1246155"/>
          </a:xfrm>
        </p:spPr>
        <p:txBody>
          <a:bodyPr>
            <a:normAutofit/>
          </a:bodyPr>
          <a:lstStyle/>
          <a:p>
            <a:pPr algn="ctr"/>
            <a:r>
              <a:rPr lang="sl-SI" sz="5400" b="1" dirty="0">
                <a:solidFill>
                  <a:schemeClr val="accent5"/>
                </a:solidFill>
              </a:rPr>
              <a:t>Energetska pismenost za šole</a:t>
            </a:r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>
          <a:xfrm>
            <a:off x="491866" y="4816082"/>
            <a:ext cx="7430017" cy="709389"/>
          </a:xfrm>
        </p:spPr>
        <p:txBody>
          <a:bodyPr>
            <a:normAutofit lnSpcReduction="10000"/>
          </a:bodyPr>
          <a:lstStyle/>
          <a:p>
            <a:r>
              <a:rPr lang="sl-SI" dirty="0"/>
              <a:t>Garsia Kosinac, Tomaž Žagar, Melita Lenošek Kavčič in Jure Jazbinšek, </a:t>
            </a:r>
            <a:r>
              <a:rPr lang="sl-SI" b="1" dirty="0">
                <a:solidFill>
                  <a:schemeClr val="accent5"/>
                </a:solidFill>
              </a:rPr>
              <a:t>GEN energija</a:t>
            </a:r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9">
            <a:extLst>
              <a:ext uri="{FF2B5EF4-FFF2-40B4-BE49-F238E27FC236}">
                <a16:creationId xmlns:a16="http://schemas.microsoft.com/office/drawing/2014/main" id="{88009CF1-86A5-142A-5674-2D399D5D49C5}"/>
              </a:ext>
            </a:extLst>
          </p:cNvPr>
          <p:cNvSpPr txBox="1">
            <a:spLocks/>
          </p:cNvSpPr>
          <p:nvPr/>
        </p:nvSpPr>
        <p:spPr>
          <a:xfrm>
            <a:off x="430085" y="245190"/>
            <a:ext cx="10515600" cy="9276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9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Videa in animacije: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17CBE77-05C1-D960-D31A-93EF6435D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" t="35651" r="8532" b="6958"/>
          <a:stretch/>
        </p:blipFill>
        <p:spPr>
          <a:xfrm>
            <a:off x="2862470" y="1428316"/>
            <a:ext cx="7484166" cy="2709077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2D7E427-4B62-D4E0-AE69-B34A932ACDBA}"/>
              </a:ext>
            </a:extLst>
          </p:cNvPr>
          <p:cNvSpPr txBox="1"/>
          <p:nvPr/>
        </p:nvSpPr>
        <p:spPr>
          <a:xfrm>
            <a:off x="7284926" y="988151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https://www.en-lite.si/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0BB4235C-4992-572B-E22E-CDC2DFAF3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71" y="2097055"/>
            <a:ext cx="1857375" cy="6858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7EC83238-C55D-65FB-E660-1F51AC3BE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71" y="4820932"/>
            <a:ext cx="3907875" cy="1365622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B21F79C8-540C-B43D-FF29-FFEA83922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565" y="4250901"/>
            <a:ext cx="3777491" cy="2091883"/>
          </a:xfrm>
          <a:prstGeom prst="rect">
            <a:avLst/>
          </a:prstGeom>
        </p:spPr>
      </p:pic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2E0B4853-3C7C-BFE7-B020-163952CB28C0}"/>
              </a:ext>
            </a:extLst>
          </p:cNvPr>
          <p:cNvSpPr txBox="1"/>
          <p:nvPr/>
        </p:nvSpPr>
        <p:spPr>
          <a:xfrm>
            <a:off x="8159115" y="5319077"/>
            <a:ext cx="3198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https://youtu.be/VS3MsAHv-iI</a:t>
            </a:r>
          </a:p>
        </p:txBody>
      </p:sp>
    </p:spTree>
    <p:extLst>
      <p:ext uri="{BB962C8B-B14F-4D97-AF65-F5344CB8AC3E}">
        <p14:creationId xmlns:p14="http://schemas.microsoft.com/office/powerpoint/2010/main" val="155852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3421248C-17CC-B4E2-5C59-E99FF340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900" b="1" dirty="0">
                <a:solidFill>
                  <a:schemeClr val="accent5"/>
                </a:solidFill>
              </a:rPr>
              <a:t>  Skupina GEN</a:t>
            </a:r>
          </a:p>
        </p:txBody>
      </p:sp>
      <p:pic>
        <p:nvPicPr>
          <p:cNvPr id="6" name="Slika 5" descr="Slika, ki vsebuje besede voda, zunanje, nebo, reka&#10;&#10;Opis je samodejno ustvarjen">
            <a:extLst>
              <a:ext uri="{FF2B5EF4-FFF2-40B4-BE49-F238E27FC236}">
                <a16:creationId xmlns:a16="http://schemas.microsoft.com/office/drawing/2014/main" id="{47CED5D0-C5A2-E110-1C29-D2064B2A4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390" y="2486575"/>
            <a:ext cx="3683319" cy="3683319"/>
          </a:xfrm>
          <a:prstGeom prst="flowChartConnector">
            <a:avLst/>
          </a:prstGeom>
        </p:spPr>
      </p:pic>
      <p:pic>
        <p:nvPicPr>
          <p:cNvPr id="7" name="Slika 6" descr="Slika, ki vsebuje besede trava, nebo, narava, zunanje&#10;&#10;Opis je samodejno ustvarjen">
            <a:extLst>
              <a:ext uri="{FF2B5EF4-FFF2-40B4-BE49-F238E27FC236}">
                <a16:creationId xmlns:a16="http://schemas.microsoft.com/office/drawing/2014/main" id="{743BC24D-F02F-07E7-0289-0F93947A8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4818" y="3321307"/>
            <a:ext cx="1721668" cy="1721668"/>
          </a:xfrm>
          <a:prstGeom prst="flowChartConnector">
            <a:avLst/>
          </a:prstGeom>
        </p:spPr>
      </p:pic>
      <p:pic>
        <p:nvPicPr>
          <p:cNvPr id="8" name="Slika 7" descr="Slika, ki vsebuje besede drevo, voda, zunanje, reka&#10;&#10;Opis je samodejno ustvarjen">
            <a:extLst>
              <a:ext uri="{FF2B5EF4-FFF2-40B4-BE49-F238E27FC236}">
                <a16:creationId xmlns:a16="http://schemas.microsoft.com/office/drawing/2014/main" id="{CA5EA9DD-4B72-7439-AB73-BA3F05058E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77" y="4328235"/>
            <a:ext cx="1821117" cy="1821117"/>
          </a:xfrm>
          <a:prstGeom prst="flowChartConnector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E712248-6A8E-60FE-841F-EEB473634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034" y="985422"/>
            <a:ext cx="5725765" cy="4650163"/>
          </a:xfrm>
          <a:prstGeom prst="rect">
            <a:avLst/>
          </a:prstGeom>
        </p:spPr>
      </p:pic>
      <p:sp>
        <p:nvSpPr>
          <p:cNvPr id="10" name="Označba mesta besedila 1">
            <a:extLst>
              <a:ext uri="{FF2B5EF4-FFF2-40B4-BE49-F238E27FC236}">
                <a16:creationId xmlns:a16="http://schemas.microsoft.com/office/drawing/2014/main" id="{57C91172-8DAF-5568-0605-8452EB1F395A}"/>
              </a:ext>
            </a:extLst>
          </p:cNvPr>
          <p:cNvSpPr txBox="1">
            <a:spLocks/>
          </p:cNvSpPr>
          <p:nvPr/>
        </p:nvSpPr>
        <p:spPr>
          <a:xfrm>
            <a:off x="407501" y="1452795"/>
            <a:ext cx="3328274" cy="1976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000" b="1" dirty="0">
                <a:solidFill>
                  <a:schemeClr val="accent2"/>
                </a:solidFill>
              </a:rPr>
              <a:t>Proizvodni portfelj Skupine GEN v letu 2022 temelji na </a:t>
            </a:r>
            <a:r>
              <a:rPr lang="sl-SI" sz="3000" b="1" dirty="0" err="1">
                <a:solidFill>
                  <a:schemeClr val="accent2"/>
                </a:solidFill>
              </a:rPr>
              <a:t>nizkoogljičnih</a:t>
            </a:r>
            <a:r>
              <a:rPr lang="sl-SI" sz="3000" b="1" dirty="0">
                <a:solidFill>
                  <a:schemeClr val="accent2"/>
                </a:solidFill>
              </a:rPr>
              <a:t> virih</a:t>
            </a:r>
          </a:p>
        </p:txBody>
      </p:sp>
      <p:pic>
        <p:nvPicPr>
          <p:cNvPr id="11" name="Slika 10" descr="Slika, ki vsebuje besede trava, nebo, zunanje, voda&#10;&#10;Opis je samodejno ustvarjen">
            <a:extLst>
              <a:ext uri="{FF2B5EF4-FFF2-40B4-BE49-F238E27FC236}">
                <a16:creationId xmlns:a16="http://schemas.microsoft.com/office/drawing/2014/main" id="{10472EA5-C434-C99C-2B58-280207BD6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6843" y="4735329"/>
            <a:ext cx="1721668" cy="172166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37934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311150" y="215596"/>
            <a:ext cx="11501405" cy="1028700"/>
          </a:xfrm>
        </p:spPr>
        <p:txBody>
          <a:bodyPr>
            <a:normAutofit fontScale="90000"/>
          </a:bodyPr>
          <a:lstStyle/>
          <a:p>
            <a:r>
              <a:rPr lang="sl-SI" sz="5400" b="1" dirty="0">
                <a:solidFill>
                  <a:schemeClr val="accent5"/>
                </a:solidFill>
              </a:rPr>
              <a:t>Svet energije -interaktivni center o energetiki</a:t>
            </a:r>
            <a:endParaRPr lang="sl-SI" sz="49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039876" y="1410112"/>
            <a:ext cx="931912" cy="145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799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0" y="1779458"/>
            <a:ext cx="3196372" cy="213091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0" y="4076189"/>
            <a:ext cx="3196372" cy="213063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69" y="4076189"/>
            <a:ext cx="3196372" cy="213063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70" y="1768182"/>
            <a:ext cx="3231003" cy="21534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88" y="1779458"/>
            <a:ext cx="3213284" cy="214218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87" y="4076189"/>
            <a:ext cx="3195960" cy="21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3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BBCDEB6-8E84-01B2-482A-780BFD90B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65" r="28439"/>
          <a:stretch/>
        </p:blipFill>
        <p:spPr>
          <a:xfrm>
            <a:off x="2707896" y="3281586"/>
            <a:ext cx="3589970" cy="282042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B7F921B-05AA-3D1B-DC7A-F19CD6619C13}"/>
              </a:ext>
            </a:extLst>
          </p:cNvPr>
          <p:cNvSpPr txBox="1"/>
          <p:nvPr/>
        </p:nvSpPr>
        <p:spPr>
          <a:xfrm>
            <a:off x="417968" y="1603851"/>
            <a:ext cx="57823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/>
              <a:t>I</a:t>
            </a:r>
            <a:r>
              <a:rPr lang="da-DK" sz="2000" b="1" dirty="0"/>
              <a:t>nteraktivn</a:t>
            </a:r>
            <a:r>
              <a:rPr lang="sl-SI" sz="2000" b="1" dirty="0"/>
              <a:t>a </a:t>
            </a:r>
            <a:r>
              <a:rPr lang="da-DK" sz="2000" b="1" dirty="0"/>
              <a:t>multimedijsk</a:t>
            </a:r>
            <a:r>
              <a:rPr lang="sl-SI" sz="2000" b="1" dirty="0"/>
              <a:t>a razstava o energetiki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/>
              <a:t>Sodobna </a:t>
            </a:r>
            <a:r>
              <a:rPr lang="sl-SI" sz="2000" b="1" dirty="0" err="1"/>
              <a:t>eksperimentalnica</a:t>
            </a:r>
            <a:r>
              <a:rPr lang="sl-SI" sz="2000" b="1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/>
              <a:t>12 let delovanja in izkušenj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/>
              <a:t>&lt; 80.000 obiskovalcev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/>
              <a:t>&lt; 2.000 različnih skupin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  <a:p>
            <a:r>
              <a:rPr lang="sl-SI" i="1" dirty="0"/>
              <a:t>Skupine iz Posavja v </a:t>
            </a:r>
          </a:p>
          <a:p>
            <a:r>
              <a:rPr lang="sl-SI" i="1" dirty="0"/>
              <a:t>povprečju predstavljajo </a:t>
            </a:r>
          </a:p>
          <a:p>
            <a:r>
              <a:rPr lang="sl-SI" i="1" dirty="0"/>
              <a:t>okoli 20 % obiskovalcev</a:t>
            </a:r>
            <a:r>
              <a:rPr lang="sl-SI" dirty="0"/>
              <a:t>.</a:t>
            </a:r>
            <a:endParaRPr lang="sl-SI" sz="2800" dirty="0"/>
          </a:p>
          <a:p>
            <a:endParaRPr lang="sl-SI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EA93B5F-1E37-D7A5-49F3-59CD40733A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456" y="2883968"/>
            <a:ext cx="2505246" cy="166757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24ADEE3-B3A7-960D-70EE-75215865F8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616" y="2883968"/>
            <a:ext cx="2505246" cy="166757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A613302-EC66-2BED-A76C-3F3BF98ECE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456" y="4550460"/>
            <a:ext cx="2513762" cy="167584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82045E8-1091-4FAB-E361-60B51F9E82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130" y="4550460"/>
            <a:ext cx="2496733" cy="1664489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B1BF9014-DE9E-26B2-E927-30DCE6431F6C}"/>
              </a:ext>
            </a:extLst>
          </p:cNvPr>
          <p:cNvSpPr/>
          <p:nvPr/>
        </p:nvSpPr>
        <p:spPr>
          <a:xfrm>
            <a:off x="6395452" y="1722338"/>
            <a:ext cx="4619406" cy="1420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4E4AB9E-4FCF-C396-7173-167A3209FEF7}"/>
              </a:ext>
            </a:extLst>
          </p:cNvPr>
          <p:cNvSpPr txBox="1"/>
          <p:nvPr/>
        </p:nvSpPr>
        <p:spPr>
          <a:xfrm>
            <a:off x="6792242" y="2495912"/>
            <a:ext cx="4156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i="1" dirty="0"/>
              <a:t>V povprečju (2013-2022) </a:t>
            </a:r>
            <a:r>
              <a:rPr lang="sl-SI" sz="1600" b="1" i="1" dirty="0"/>
              <a:t>1,5 skupine </a:t>
            </a:r>
            <a:r>
              <a:rPr lang="sl-SI" sz="1600" i="1" dirty="0"/>
              <a:t>na dan.</a:t>
            </a:r>
          </a:p>
        </p:txBody>
      </p:sp>
      <p:sp>
        <p:nvSpPr>
          <p:cNvPr id="13" name="Označba mesta besedila 2">
            <a:extLst>
              <a:ext uri="{FF2B5EF4-FFF2-40B4-BE49-F238E27FC236}">
                <a16:creationId xmlns:a16="http://schemas.microsoft.com/office/drawing/2014/main" id="{520CC457-DE0C-5E4E-98FF-DD4411B9F7E5}"/>
              </a:ext>
            </a:extLst>
          </p:cNvPr>
          <p:cNvSpPr txBox="1">
            <a:spLocks/>
          </p:cNvSpPr>
          <p:nvPr/>
        </p:nvSpPr>
        <p:spPr>
          <a:xfrm>
            <a:off x="587844" y="643051"/>
            <a:ext cx="11016311" cy="955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4900" b="1" dirty="0">
                <a:solidFill>
                  <a:schemeClr val="accent5"/>
                </a:solidFill>
                <a:ea typeface="+mj-ea"/>
                <a:cs typeface="+mj-cs"/>
              </a:rPr>
              <a:t>Center za obiskovalce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8503E1F2-77D7-EA9B-4EBB-D44AEAB8BE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303" y="364358"/>
            <a:ext cx="3907653" cy="13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9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9">
            <a:extLst>
              <a:ext uri="{FF2B5EF4-FFF2-40B4-BE49-F238E27FC236}">
                <a16:creationId xmlns:a16="http://schemas.microsoft.com/office/drawing/2014/main" id="{AD8DAB19-6CC3-498D-8F47-FC898B58F458}"/>
              </a:ext>
            </a:extLst>
          </p:cNvPr>
          <p:cNvSpPr txBox="1">
            <a:spLocks/>
          </p:cNvSpPr>
          <p:nvPr/>
        </p:nvSpPr>
        <p:spPr>
          <a:xfrm>
            <a:off x="430085" y="245190"/>
            <a:ext cx="10515600" cy="1325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9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www.eSvet.si</a:t>
            </a:r>
          </a:p>
        </p:txBody>
      </p:sp>
      <p:sp>
        <p:nvSpPr>
          <p:cNvPr id="5" name="PoljeZBesedilom 3">
            <a:extLst>
              <a:ext uri="{FF2B5EF4-FFF2-40B4-BE49-F238E27FC236}">
                <a16:creationId xmlns:a16="http://schemas.microsoft.com/office/drawing/2014/main" id="{303DF265-1109-4EE7-8764-1185F4C777E1}"/>
              </a:ext>
            </a:extLst>
          </p:cNvPr>
          <p:cNvSpPr txBox="1"/>
          <p:nvPr/>
        </p:nvSpPr>
        <p:spPr>
          <a:xfrm>
            <a:off x="430085" y="1282847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V letu 2014 smo v sodelovanju s partnerji (ELES, IJS, NEK, Univerza v Mariboru, Univerza v Ljubljani, ARAO) vzpostavili spletno stičišče o energiji in energetiki </a:t>
            </a:r>
            <a:r>
              <a:rPr lang="sl-SI" sz="2000" b="1" dirty="0" err="1"/>
              <a:t>eSvet</a:t>
            </a:r>
            <a:r>
              <a:rPr lang="sl-SI" sz="2000" dirty="0"/>
              <a:t>, ki ga aktivno uporabljamo zlasti v različnih ozaveščevalnih in izobraževalnih projektih, predstavitvah na gostovanjih ipd.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3AB080E-FCEF-4B65-B336-54D66E0A9F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20" y="2460528"/>
            <a:ext cx="9627730" cy="38150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C4F2FD-CBDA-46D0-8D55-6E45B1B8BFD7}"/>
              </a:ext>
            </a:extLst>
          </p:cNvPr>
          <p:cNvSpPr/>
          <p:nvPr/>
        </p:nvSpPr>
        <p:spPr>
          <a:xfrm>
            <a:off x="9698782" y="3654498"/>
            <a:ext cx="2109788" cy="1427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b="1" dirty="0">
                <a:solidFill>
                  <a:schemeClr val="bg1"/>
                </a:solidFill>
              </a:rPr>
              <a:t>okoli</a:t>
            </a:r>
            <a:r>
              <a:rPr lang="sl-SI" sz="2800" b="1" dirty="0">
                <a:solidFill>
                  <a:schemeClr val="bg1"/>
                </a:solidFill>
              </a:rPr>
              <a:t> 50.000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sl-SI" b="1" dirty="0">
                <a:solidFill>
                  <a:schemeClr val="bg1"/>
                </a:solidFill>
              </a:rPr>
              <a:t>obiskov spletnega mesta/leto</a:t>
            </a:r>
          </a:p>
        </p:txBody>
      </p:sp>
    </p:spTree>
    <p:extLst>
      <p:ext uri="{BB962C8B-B14F-4D97-AF65-F5344CB8AC3E}">
        <p14:creationId xmlns:p14="http://schemas.microsoft.com/office/powerpoint/2010/main" val="280367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DE1B37-10B1-C4BB-3999-A55222A03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38"/>
          <a:stretch/>
        </p:blipFill>
        <p:spPr>
          <a:xfrm>
            <a:off x="0" y="501926"/>
            <a:ext cx="12192000" cy="5854148"/>
          </a:xfrm>
          <a:prstGeom prst="rect">
            <a:avLst/>
          </a:prstGeom>
        </p:spPr>
      </p:pic>
      <p:sp>
        <p:nvSpPr>
          <p:cNvPr id="8" name="Pravokotnik: zaokroženi vogali 7">
            <a:hlinkClick r:id="rId3"/>
            <a:extLst>
              <a:ext uri="{FF2B5EF4-FFF2-40B4-BE49-F238E27FC236}">
                <a16:creationId xmlns:a16="http://schemas.microsoft.com/office/drawing/2014/main" id="{D2277146-E431-26DE-FE3F-F7B2459AE724}"/>
              </a:ext>
            </a:extLst>
          </p:cNvPr>
          <p:cNvSpPr/>
          <p:nvPr/>
        </p:nvSpPr>
        <p:spPr>
          <a:xfrm>
            <a:off x="848946" y="5582453"/>
            <a:ext cx="3457633" cy="606393"/>
          </a:xfrm>
          <a:prstGeom prst="roundRect">
            <a:avLst/>
          </a:prstGeom>
          <a:solidFill>
            <a:srgbClr val="F39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700" dirty="0"/>
              <a:t>Zaženi simulacijo</a:t>
            </a:r>
          </a:p>
        </p:txBody>
      </p:sp>
    </p:spTree>
    <p:extLst>
      <p:ext uri="{BB962C8B-B14F-4D97-AF65-F5344CB8AC3E}">
        <p14:creationId xmlns:p14="http://schemas.microsoft.com/office/powerpoint/2010/main" val="386331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11A9E5AC-F4B4-DF4D-7238-1D90B4FB4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3" r="5190" b="4782"/>
          <a:stretch/>
        </p:blipFill>
        <p:spPr>
          <a:xfrm>
            <a:off x="0" y="0"/>
            <a:ext cx="12237374" cy="63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0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E56BDCA-BA74-5BB0-BBEB-5177B6FFF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4"/>
          <a:stretch/>
        </p:blipFill>
        <p:spPr>
          <a:xfrm>
            <a:off x="155713" y="1040044"/>
            <a:ext cx="11880574" cy="5306578"/>
          </a:xfrm>
          <a:prstGeom prst="rect">
            <a:avLst/>
          </a:prstGeom>
        </p:spPr>
      </p:pic>
      <p:sp>
        <p:nvSpPr>
          <p:cNvPr id="6" name="Naslov 9">
            <a:extLst>
              <a:ext uri="{FF2B5EF4-FFF2-40B4-BE49-F238E27FC236}">
                <a16:creationId xmlns:a16="http://schemas.microsoft.com/office/drawing/2014/main" id="{F2F42B89-584C-7B91-6023-87048731D5B7}"/>
              </a:ext>
            </a:extLst>
          </p:cNvPr>
          <p:cNvSpPr txBox="1">
            <a:spLocks/>
          </p:cNvSpPr>
          <p:nvPr/>
        </p:nvSpPr>
        <p:spPr>
          <a:xfrm>
            <a:off x="325016" y="259142"/>
            <a:ext cx="10515600" cy="8698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9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Simulacija: </a:t>
            </a:r>
            <a:r>
              <a:rPr lang="sl-SI" sz="4700" b="1" dirty="0">
                <a:solidFill>
                  <a:srgbClr val="0070C0"/>
                </a:solidFill>
              </a:rPr>
              <a:t>ELECTRICITY MAP</a:t>
            </a:r>
          </a:p>
        </p:txBody>
      </p:sp>
    </p:spTree>
    <p:extLst>
      <p:ext uri="{BB962C8B-B14F-4D97-AF65-F5344CB8AC3E}">
        <p14:creationId xmlns:p14="http://schemas.microsoft.com/office/powerpoint/2010/main" val="291916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9">
            <a:extLst>
              <a:ext uri="{FF2B5EF4-FFF2-40B4-BE49-F238E27FC236}">
                <a16:creationId xmlns:a16="http://schemas.microsoft.com/office/drawing/2014/main" id="{F2F42B89-584C-7B91-6023-87048731D5B7}"/>
              </a:ext>
            </a:extLst>
          </p:cNvPr>
          <p:cNvSpPr txBox="1">
            <a:spLocks/>
          </p:cNvSpPr>
          <p:nvPr/>
        </p:nvSpPr>
        <p:spPr>
          <a:xfrm>
            <a:off x="325016" y="110055"/>
            <a:ext cx="10515600" cy="8698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9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Simulacija: </a:t>
            </a:r>
            <a:r>
              <a:rPr lang="sl-SI" sz="4700" b="1" dirty="0">
                <a:solidFill>
                  <a:srgbClr val="0070C0"/>
                </a:solidFill>
              </a:rPr>
              <a:t>EN ROADS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AF89FF7-93F5-C1C8-1B40-467803FF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2" y="855792"/>
            <a:ext cx="10167729" cy="54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99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00F94-7EE0-4429-9DA1-078B5BFCD2B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0233e6d-0d9e-4c89-84bc-aa7c2bb910fb"/>
    <ds:schemaRef ds:uri="83d6499c-a84d-4d49-82a2-af88d750687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181</Words>
  <Application>Microsoft Office PowerPoint</Application>
  <PresentationFormat>Širokozaslonsko</PresentationFormat>
  <Paragraphs>25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Energetska pismenost za šole</vt:lpstr>
      <vt:lpstr>  Skupina GEN</vt:lpstr>
      <vt:lpstr>Svet energije -interaktivni center o energetiki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Garsia Kosinac</cp:lastModifiedBy>
  <cp:revision>31</cp:revision>
  <dcterms:created xsi:type="dcterms:W3CDTF">2023-03-20T13:12:53Z</dcterms:created>
  <dcterms:modified xsi:type="dcterms:W3CDTF">2023-04-15T10:58:36Z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