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60" r:id="rId6"/>
    <p:sldId id="298" r:id="rId7"/>
    <p:sldId id="300" r:id="rId8"/>
    <p:sldId id="299" r:id="rId9"/>
    <p:sldId id="261" r:id="rId10"/>
    <p:sldId id="266" r:id="rId11"/>
    <p:sldId id="302" r:id="rId12"/>
    <p:sldId id="263" r:id="rId13"/>
    <p:sldId id="264" r:id="rId14"/>
    <p:sldId id="265" r:id="rId15"/>
    <p:sldId id="272" r:id="rId16"/>
    <p:sldId id="269" r:id="rId17"/>
    <p:sldId id="303" r:id="rId18"/>
    <p:sldId id="295" r:id="rId1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C8"/>
    <a:srgbClr val="27AA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43" y="31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ADAEF-9719-4D5D-B75C-176BACDC9F72}" type="datetimeFigureOut">
              <a:rPr lang="sl-SI" smtClean="0"/>
              <a:t>15. 04. 2023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85C22-8D31-405A-8B57-3B338D5259C8}" type="slidenum">
              <a:rPr lang="sl-SI" smtClean="0"/>
              <a:t>‹#›</a:t>
            </a:fld>
            <a:endParaRPr lang="sl-SI"/>
          </a:p>
        </p:txBody>
      </p:sp>
    </p:spTree>
    <p:extLst>
      <p:ext uri="{BB962C8B-B14F-4D97-AF65-F5344CB8AC3E}">
        <p14:creationId xmlns:p14="http://schemas.microsoft.com/office/powerpoint/2010/main" val="130365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nafta: https://www.eia.gov/energyexplained/oil-and-petroleum-products/images/u.s.tight_oil_production.jpg</a:t>
            </a:r>
          </a:p>
          <a:p>
            <a:r>
              <a:rPr lang="en-US" smtClean="0"/>
              <a:t>https://www.eia.gov/energyexplained/natural-gas/where-our-natural-gas-comes-from.php</a:t>
            </a:r>
            <a:endParaRPr lang="en-US"/>
          </a:p>
        </p:txBody>
      </p:sp>
      <p:sp>
        <p:nvSpPr>
          <p:cNvPr id="4" name="Slide Number Placeholder 3"/>
          <p:cNvSpPr>
            <a:spLocks noGrp="1"/>
          </p:cNvSpPr>
          <p:nvPr>
            <p:ph type="sldNum" sz="quarter" idx="10"/>
          </p:nvPr>
        </p:nvSpPr>
        <p:spPr/>
        <p:txBody>
          <a:bodyPr/>
          <a:lstStyle/>
          <a:p>
            <a:pPr>
              <a:defRPr/>
            </a:pPr>
            <a:fld id="{DBB40002-8DCA-4052-948B-643749228475}" type="slidenum">
              <a:rPr lang="en-US" smtClean="0"/>
              <a:pPr>
                <a:defRPr/>
              </a:pPr>
              <a:t>5</a:t>
            </a:fld>
            <a:endParaRPr lang="en-US"/>
          </a:p>
        </p:txBody>
      </p:sp>
    </p:spTree>
    <p:extLst>
      <p:ext uri="{BB962C8B-B14F-4D97-AF65-F5344CB8AC3E}">
        <p14:creationId xmlns:p14="http://schemas.microsoft.com/office/powerpoint/2010/main" val="305383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BP statistika pravi:</a:t>
            </a:r>
          </a:p>
          <a:p>
            <a:r>
              <a:rPr lang="en-US" smtClean="0"/>
              <a:t>Planet</a:t>
            </a:r>
            <a:r>
              <a:rPr lang="en-US" baseline="0" smtClean="0"/>
              <a:t> 84% fosilne energije v 2019</a:t>
            </a:r>
            <a:endParaRPr lang="en-US" smtClean="0"/>
          </a:p>
          <a:p>
            <a:r>
              <a:rPr lang="en-US" smtClean="0"/>
              <a:t>EU 12%</a:t>
            </a:r>
            <a:r>
              <a:rPr lang="en-US" baseline="0" smtClean="0"/>
              <a:t> svetovne primarne energije</a:t>
            </a:r>
          </a:p>
          <a:p>
            <a:r>
              <a:rPr lang="en-US" baseline="0" smtClean="0"/>
              <a:t>EU fosilna goriva 74% v 2019</a:t>
            </a:r>
            <a:endParaRPr lang="en-US"/>
          </a:p>
        </p:txBody>
      </p:sp>
      <p:sp>
        <p:nvSpPr>
          <p:cNvPr id="4" name="Slide Number Placeholder 3"/>
          <p:cNvSpPr>
            <a:spLocks noGrp="1"/>
          </p:cNvSpPr>
          <p:nvPr>
            <p:ph type="sldNum" sz="quarter" idx="10"/>
          </p:nvPr>
        </p:nvSpPr>
        <p:spPr/>
        <p:txBody>
          <a:bodyPr/>
          <a:lstStyle/>
          <a:p>
            <a:pPr>
              <a:defRPr/>
            </a:pPr>
            <a:fld id="{EE71A0B8-29D5-4AB2-814B-5205798A6095}" type="slidenum">
              <a:rPr lang="en-US" smtClean="0"/>
              <a:pPr>
                <a:defRPr/>
              </a:pPr>
              <a:t>6</a:t>
            </a:fld>
            <a:endParaRPr lang="en-US"/>
          </a:p>
        </p:txBody>
      </p:sp>
    </p:spTree>
    <p:extLst>
      <p:ext uri="{BB962C8B-B14F-4D97-AF65-F5344CB8AC3E}">
        <p14:creationId xmlns:p14="http://schemas.microsoft.com/office/powerpoint/2010/main" val="630463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1980: </a:t>
            </a:r>
            <a:r>
              <a:rPr lang="en-US" err="1" smtClean="0"/>
              <a:t>Podoben</a:t>
            </a:r>
            <a:r>
              <a:rPr lang="en-US" baseline="0" smtClean="0"/>
              <a:t> GDF/</a:t>
            </a:r>
            <a:r>
              <a:rPr lang="en-US" baseline="0" err="1" smtClean="0"/>
              <a:t>prebivalca</a:t>
            </a:r>
            <a:r>
              <a:rPr lang="en-US" baseline="0" smtClean="0"/>
              <a:t>, </a:t>
            </a:r>
            <a:r>
              <a:rPr lang="en-US" baseline="0" err="1" smtClean="0"/>
              <a:t>Francija</a:t>
            </a:r>
            <a:r>
              <a:rPr lang="en-US" baseline="0" smtClean="0"/>
              <a:t> </a:t>
            </a:r>
            <a:r>
              <a:rPr lang="en-US" baseline="0" err="1" smtClean="0"/>
              <a:t>ima</a:t>
            </a:r>
            <a:r>
              <a:rPr lang="en-US" baseline="0" smtClean="0"/>
              <a:t> 1980 ~30% </a:t>
            </a:r>
            <a:r>
              <a:rPr lang="en-US" baseline="0" err="1" smtClean="0"/>
              <a:t>manj</a:t>
            </a:r>
            <a:r>
              <a:rPr lang="en-US" baseline="0" smtClean="0"/>
              <a:t> </a:t>
            </a:r>
            <a:r>
              <a:rPr lang="en-US" baseline="0" err="1" smtClean="0"/>
              <a:t>prebivalcev</a:t>
            </a:r>
            <a:r>
              <a:rPr lang="en-US" baseline="0" smtClean="0"/>
              <a:t> od </a:t>
            </a:r>
            <a:r>
              <a:rPr lang="en-US" baseline="0" err="1" smtClean="0"/>
              <a:t>Nemčije</a:t>
            </a:r>
            <a:endParaRPr lang="en-US" baseline="0" smtClean="0"/>
          </a:p>
          <a:p>
            <a:r>
              <a:rPr lang="en-US" baseline="0" smtClean="0"/>
              <a:t>Danes: </a:t>
            </a:r>
            <a:r>
              <a:rPr lang="en-US" baseline="0" err="1" smtClean="0"/>
              <a:t>Nemčija</a:t>
            </a:r>
            <a:r>
              <a:rPr lang="en-US" baseline="0" smtClean="0"/>
              <a:t> 25% </a:t>
            </a:r>
            <a:r>
              <a:rPr lang="en-US" baseline="0" err="1" smtClean="0"/>
              <a:t>več</a:t>
            </a:r>
            <a:r>
              <a:rPr lang="en-US" baseline="0" smtClean="0"/>
              <a:t> </a:t>
            </a:r>
            <a:r>
              <a:rPr lang="en-US" baseline="0" err="1" smtClean="0"/>
              <a:t>prebivalcev</a:t>
            </a:r>
            <a:r>
              <a:rPr lang="en-US" baseline="0" smtClean="0"/>
              <a:t> in 10% </a:t>
            </a:r>
            <a:r>
              <a:rPr lang="en-US" baseline="0" err="1" smtClean="0"/>
              <a:t>večji</a:t>
            </a:r>
            <a:r>
              <a:rPr lang="en-US" baseline="0" smtClean="0"/>
              <a:t> GDP/</a:t>
            </a:r>
            <a:r>
              <a:rPr lang="en-US" baseline="0" err="1" smtClean="0"/>
              <a:t>prebivalca</a:t>
            </a:r>
            <a:endParaRPr lang="en-US" baseline="0" smtClean="0"/>
          </a:p>
          <a:p>
            <a:r>
              <a:rPr lang="en-US" baseline="0" smtClean="0"/>
              <a:t>(GDP </a:t>
            </a:r>
            <a:r>
              <a:rPr lang="en-US" baseline="0" err="1" smtClean="0"/>
              <a:t>nemške</a:t>
            </a:r>
            <a:r>
              <a:rPr lang="en-US" baseline="0" smtClean="0"/>
              <a:t> </a:t>
            </a:r>
            <a:r>
              <a:rPr lang="en-US" baseline="0" err="1" smtClean="0"/>
              <a:t>države</a:t>
            </a:r>
            <a:r>
              <a:rPr lang="en-US" baseline="0" smtClean="0"/>
              <a:t> </a:t>
            </a:r>
            <a:r>
              <a:rPr lang="en-US" baseline="0" err="1" smtClean="0"/>
              <a:t>danes</a:t>
            </a:r>
            <a:r>
              <a:rPr lang="en-US" baseline="0" smtClean="0"/>
              <a:t> je </a:t>
            </a:r>
            <a:r>
              <a:rPr lang="en-US" baseline="0" err="1" smtClean="0"/>
              <a:t>skoraj</a:t>
            </a:r>
            <a:r>
              <a:rPr lang="en-US" baseline="0" smtClean="0"/>
              <a:t> ~3 </a:t>
            </a:r>
            <a:r>
              <a:rPr lang="en-US" baseline="0" err="1" smtClean="0"/>
              <a:t>krat</a:t>
            </a:r>
            <a:r>
              <a:rPr lang="en-US" baseline="0" smtClean="0"/>
              <a:t> </a:t>
            </a:r>
            <a:r>
              <a:rPr lang="en-US" baseline="0" err="1" smtClean="0"/>
              <a:t>večji</a:t>
            </a:r>
            <a:r>
              <a:rPr lang="en-US" baseline="0" smtClean="0"/>
              <a:t> od </a:t>
            </a:r>
            <a:r>
              <a:rPr lang="en-US" baseline="0" err="1" smtClean="0"/>
              <a:t>Francoskega</a:t>
            </a:r>
            <a:r>
              <a:rPr lang="en-US" baseline="0" smtClean="0"/>
              <a:t> v 1980)</a:t>
            </a:r>
          </a:p>
          <a:p>
            <a:r>
              <a:rPr lang="en-US" baseline="0" smtClean="0"/>
              <a:t>Nord stream 1+2: 120 GW </a:t>
            </a:r>
            <a:r>
              <a:rPr lang="en-US" baseline="0" err="1" smtClean="0"/>
              <a:t>toplote</a:t>
            </a:r>
            <a:endParaRPr lang="en-US"/>
          </a:p>
        </p:txBody>
      </p:sp>
      <p:sp>
        <p:nvSpPr>
          <p:cNvPr id="4" name="Slide Number Placeholder 3"/>
          <p:cNvSpPr>
            <a:spLocks noGrp="1"/>
          </p:cNvSpPr>
          <p:nvPr>
            <p:ph type="sldNum" sz="quarter" idx="10"/>
          </p:nvPr>
        </p:nvSpPr>
        <p:spPr/>
        <p:txBody>
          <a:bodyPr/>
          <a:lstStyle/>
          <a:p>
            <a:pPr>
              <a:defRPr/>
            </a:pPr>
            <a:fld id="{EE71A0B8-29D5-4AB2-814B-5205798A6095}" type="slidenum">
              <a:rPr lang="en-US" smtClean="0"/>
              <a:pPr>
                <a:defRPr/>
              </a:pPr>
              <a:t>7</a:t>
            </a:fld>
            <a:endParaRPr lang="en-US"/>
          </a:p>
        </p:txBody>
      </p:sp>
    </p:spTree>
    <p:extLst>
      <p:ext uri="{BB962C8B-B14F-4D97-AF65-F5344CB8AC3E}">
        <p14:creationId xmlns:p14="http://schemas.microsoft.com/office/powerpoint/2010/main" val="1313999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aseline="0" smtClean="0"/>
          </a:p>
        </p:txBody>
      </p:sp>
      <p:sp>
        <p:nvSpPr>
          <p:cNvPr id="4" name="Slide Number Placeholder 3"/>
          <p:cNvSpPr>
            <a:spLocks noGrp="1"/>
          </p:cNvSpPr>
          <p:nvPr>
            <p:ph type="sldNum" sz="quarter" idx="10"/>
          </p:nvPr>
        </p:nvSpPr>
        <p:spPr/>
        <p:txBody>
          <a:bodyPr/>
          <a:lstStyle/>
          <a:p>
            <a:pPr>
              <a:defRPr/>
            </a:pPr>
            <a:fld id="{EE71A0B8-29D5-4AB2-814B-5205798A6095}" type="slidenum">
              <a:rPr lang="en-US" smtClean="0"/>
              <a:pPr>
                <a:defRPr/>
              </a:pPr>
              <a:t>9</a:t>
            </a:fld>
            <a:endParaRPr lang="en-US"/>
          </a:p>
        </p:txBody>
      </p:sp>
    </p:spTree>
    <p:extLst>
      <p:ext uri="{BB962C8B-B14F-4D97-AF65-F5344CB8AC3E}">
        <p14:creationId xmlns:p14="http://schemas.microsoft.com/office/powerpoint/2010/main" val="242214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Poudarjeni so deli rek, ki bi jih morali zajeziti, da bi pridobili predvidene količine elektrike iz hidroelektrarn (to vključuje Sočo dolvodno od Mosta na Soči, celotno Savo dolvodno od Jesenic ter celotno Dravo in Muro v Sloveniji). Modri kvadratki so površine za vetrne elektrarne (vsak kvadratek meri 1 km2 in nanj lahko postavimo 10 vetrnih elektrarn), razporejene predvsem po vseh </a:t>
            </a:r>
            <a:r>
              <a:rPr lang="en-US" smtClean="0"/>
              <a:t/>
            </a:r>
            <a:br>
              <a:rPr lang="en-US" smtClean="0"/>
            </a:br>
            <a:r>
              <a:rPr lang="en-US" sz="1200" kern="1200" smtClean="0">
                <a:solidFill>
                  <a:schemeClr val="tx1"/>
                </a:solidFill>
                <a:effectLst/>
                <a:latin typeface="+mn-lt"/>
                <a:ea typeface="+mn-ea"/>
                <a:cs typeface="+mn-cs"/>
              </a:rPr>
              <a:t>območjih gorskih grebenov oziroma na lokacijah, kjer je povprečna hitrost vetra 50 metrov nad tlemi večja od 3 m/s. Zeleni kvadratki so potrebne površine za njive za proizvodnjo biomase (vsak kvadrat predstavlja 100 km2). Rdeč kvadratek prikazuje površino 1 km2 za jedrsko elektrarno. Rumeni kvadratki (vsak meri 1 km2) predstavljajo potrebne površine za umestitev fotonapetostnih naprav za izrabo sončne energije. Potrebne površine za vse vire energije na zemljevidu prikazujemo v merilu. Za primerjavo smo s sivimi kvadratki prikazali še tlorisno površino vseh stavb v Sloveniji, ki so vrisane v kataster.</a:t>
            </a:r>
            <a:endParaRPr lang="en-US"/>
          </a:p>
        </p:txBody>
      </p:sp>
      <p:sp>
        <p:nvSpPr>
          <p:cNvPr id="4" name="Slide Number Placeholder 3"/>
          <p:cNvSpPr>
            <a:spLocks noGrp="1"/>
          </p:cNvSpPr>
          <p:nvPr>
            <p:ph type="sldNum" sz="quarter" idx="10"/>
          </p:nvPr>
        </p:nvSpPr>
        <p:spPr/>
        <p:txBody>
          <a:bodyPr/>
          <a:lstStyle/>
          <a:p>
            <a:pPr>
              <a:defRPr/>
            </a:pPr>
            <a:fld id="{EE71A0B8-29D5-4AB2-814B-5205798A6095}" type="slidenum">
              <a:rPr lang="en-US" smtClean="0"/>
              <a:pPr>
                <a:defRPr/>
              </a:pPr>
              <a:t>10</a:t>
            </a:fld>
            <a:endParaRPr lang="en-US"/>
          </a:p>
        </p:txBody>
      </p:sp>
    </p:spTree>
    <p:extLst>
      <p:ext uri="{BB962C8B-B14F-4D97-AF65-F5344CB8AC3E}">
        <p14:creationId xmlns:p14="http://schemas.microsoft.com/office/powerpoint/2010/main" val="2453700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71A0B8-29D5-4AB2-814B-5205798A6095}" type="slidenum">
              <a:rPr lang="en-US" smtClean="0"/>
              <a:pPr>
                <a:defRPr/>
              </a:pPr>
              <a:t>13</a:t>
            </a:fld>
            <a:endParaRPr lang="en-US"/>
          </a:p>
        </p:txBody>
      </p:sp>
    </p:spTree>
    <p:extLst>
      <p:ext uri="{BB962C8B-B14F-4D97-AF65-F5344CB8AC3E}">
        <p14:creationId xmlns:p14="http://schemas.microsoft.com/office/powerpoint/2010/main" val="325532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Tesla baterije - cena 2019: 22 MWh = 15 </a:t>
            </a:r>
            <a:r>
              <a:rPr lang="en-US" err="1" smtClean="0"/>
              <a:t>milijonov</a:t>
            </a:r>
            <a:r>
              <a:rPr lang="en-US" smtClean="0"/>
              <a:t> $</a:t>
            </a:r>
            <a:endParaRPr lang="en-US"/>
          </a:p>
        </p:txBody>
      </p:sp>
      <p:sp>
        <p:nvSpPr>
          <p:cNvPr id="4" name="Slide Number Placeholder 3"/>
          <p:cNvSpPr>
            <a:spLocks noGrp="1"/>
          </p:cNvSpPr>
          <p:nvPr>
            <p:ph type="sldNum" sz="quarter" idx="10"/>
          </p:nvPr>
        </p:nvSpPr>
        <p:spPr/>
        <p:txBody>
          <a:bodyPr/>
          <a:lstStyle/>
          <a:p>
            <a:pPr>
              <a:defRPr/>
            </a:pPr>
            <a:fld id="{EE71A0B8-29D5-4AB2-814B-5205798A6095}" type="slidenum">
              <a:rPr lang="en-US" smtClean="0"/>
              <a:pPr>
                <a:defRPr/>
              </a:pPr>
              <a:t>14</a:t>
            </a:fld>
            <a:endParaRPr lang="en-US"/>
          </a:p>
        </p:txBody>
      </p:sp>
    </p:spTree>
    <p:extLst>
      <p:ext uri="{BB962C8B-B14F-4D97-AF65-F5344CB8AC3E}">
        <p14:creationId xmlns:p14="http://schemas.microsoft.com/office/powerpoint/2010/main" val="4182351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165101" y="4862736"/>
            <a:ext cx="8083550" cy="70938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dirty="0" smtClean="0"/>
              <a:t>Kliknite, da uredite slog podnaslova matrice</a:t>
            </a:r>
            <a:endParaRPr lang="sl-SI" dirty="0"/>
          </a:p>
        </p:txBody>
      </p:sp>
      <p:grpSp>
        <p:nvGrpSpPr>
          <p:cNvPr id="15" name="Skupina 14"/>
          <p:cNvGrpSpPr/>
          <p:nvPr userDrawn="1"/>
        </p:nvGrpSpPr>
        <p:grpSpPr>
          <a:xfrm>
            <a:off x="-1" y="6446505"/>
            <a:ext cx="12192001" cy="286695"/>
            <a:chOff x="-1" y="6424280"/>
            <a:chExt cx="12192001" cy="286695"/>
          </a:xfrm>
        </p:grpSpPr>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9" name="Slika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2" name="Slika 11"/>
            <p:cNvPicPr>
              <a:picLocks noChangeAspect="1"/>
            </p:cNvPicPr>
            <p:nvPr userDrawn="1"/>
          </p:nvPicPr>
          <p:blipFill rotWithShape="1">
            <a:blip r:embed="rId2"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5" name="Slika 4"/>
          <p:cNvPicPr>
            <a:picLocks noChangeAspect="1"/>
          </p:cNvPicPr>
          <p:nvPr userDrawn="1"/>
        </p:nvPicPr>
        <p:blipFill>
          <a:blip r:embed="rId3"/>
          <a:stretch>
            <a:fillRect/>
          </a:stretch>
        </p:blipFill>
        <p:spPr>
          <a:xfrm>
            <a:off x="1980721" y="621199"/>
            <a:ext cx="6093855" cy="1293750"/>
          </a:xfrm>
          <a:prstGeom prst="rect">
            <a:avLst/>
          </a:prstGeom>
        </p:spPr>
      </p:pic>
      <p:pic>
        <p:nvPicPr>
          <p:cNvPr id="7" name="Slika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39360" y="657948"/>
            <a:ext cx="3233641" cy="4265115"/>
          </a:xfrm>
          <a:prstGeom prst="rect">
            <a:avLst/>
          </a:prstGeom>
        </p:spPr>
      </p:pic>
      <p:pic>
        <p:nvPicPr>
          <p:cNvPr id="10" name="Picture 2" descr="Portal MIZŠ - Portal Ministrstvo za vzgojo in izobraževanje"/>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690160" y="5772294"/>
            <a:ext cx="2285816" cy="470405"/>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ctrTitle"/>
          </p:nvPr>
        </p:nvSpPr>
        <p:spPr>
          <a:xfrm>
            <a:off x="165100" y="2336800"/>
            <a:ext cx="8083551" cy="2387600"/>
          </a:xfrm>
        </p:spPr>
        <p:txBody>
          <a:bodyPr anchor="b">
            <a:normAutofit/>
          </a:bodyPr>
          <a:lstStyle>
            <a:lvl1pPr algn="l">
              <a:defRPr sz="4000"/>
            </a:lvl1pPr>
          </a:lstStyle>
          <a:p>
            <a:r>
              <a:rPr lang="sl-SI" dirty="0" smtClean="0"/>
              <a:t>Uredite slog naslova matrice</a:t>
            </a:r>
            <a:endParaRPr lang="sl-SI" dirty="0"/>
          </a:p>
        </p:txBody>
      </p:sp>
      <p:pic>
        <p:nvPicPr>
          <p:cNvPr id="1026" name="Slika 3"/>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5997" t="7863" b="5635"/>
          <a:stretch/>
        </p:blipFill>
        <p:spPr bwMode="auto">
          <a:xfrm>
            <a:off x="424769" y="594831"/>
            <a:ext cx="1439157" cy="1314450"/>
          </a:xfrm>
          <a:prstGeom prst="rect">
            <a:avLst/>
          </a:prstGeom>
          <a:noFill/>
          <a:extLst>
            <a:ext uri="{909E8E84-426E-40DD-AFC4-6F175D3DCCD1}">
              <a14:hiddenFill xmlns:a14="http://schemas.microsoft.com/office/drawing/2010/main">
                <a:solidFill>
                  <a:srgbClr val="FFFFFF"/>
                </a:solidFill>
              </a14:hiddenFill>
            </a:ext>
          </a:extLst>
        </p:spPr>
      </p:pic>
      <p:sp>
        <p:nvSpPr>
          <p:cNvPr id="4" name="Pravokotnik 3"/>
          <p:cNvSpPr/>
          <p:nvPr userDrawn="1"/>
        </p:nvSpPr>
        <p:spPr>
          <a:xfrm>
            <a:off x="8521700" y="6106131"/>
            <a:ext cx="3124200" cy="276999"/>
          </a:xfrm>
          <a:prstGeom prst="rect">
            <a:avLst/>
          </a:prstGeom>
        </p:spPr>
        <p:txBody>
          <a:bodyPr wrap="square">
            <a:spAutoFit/>
          </a:bodyPr>
          <a:lstStyle/>
          <a:p>
            <a:pPr algn="just">
              <a:spcAft>
                <a:spcPts val="0"/>
              </a:spcAft>
            </a:pPr>
            <a:r>
              <a:rPr lang="sl-SI" sz="600" i="1" dirty="0" smtClean="0">
                <a:solidFill>
                  <a:srgbClr val="0070C0"/>
                </a:solidFill>
                <a:effectLst/>
                <a:latin typeface="Calibri" panose="020F0502020204030204" pitchFamily="34" charset="0"/>
                <a:ea typeface="Calibri" panose="020F0502020204030204" pitchFamily="34" charset="0"/>
              </a:rPr>
              <a:t>Dogodek delno financira Ministrstvo za okolje, podnebje in energijo s sredstvi Sklada</a:t>
            </a:r>
          </a:p>
          <a:p>
            <a:pPr algn="just">
              <a:spcAft>
                <a:spcPts val="0"/>
              </a:spcAft>
            </a:pPr>
            <a:r>
              <a:rPr lang="sl-SI" sz="600" i="1" dirty="0" smtClean="0">
                <a:solidFill>
                  <a:srgbClr val="0070C0"/>
                </a:solidFill>
                <a:effectLst/>
                <a:latin typeface="Calibri" panose="020F0502020204030204" pitchFamily="34" charset="0"/>
                <a:ea typeface="Calibri" panose="020F0502020204030204" pitchFamily="34" charset="0"/>
              </a:rPr>
              <a:t> za podnebne spremembe, v okviru projekta Podnebni cilji in vsebine v vzgoji in izobraževanju.</a:t>
            </a:r>
            <a:endParaRPr lang="sl-SI" sz="600" dirty="0">
              <a:effectLst/>
              <a:latin typeface="Calibri" panose="020F0502020204030204" pitchFamily="34" charset="0"/>
              <a:ea typeface="Calibri" panose="020F0502020204030204" pitchFamily="34" charset="0"/>
            </a:endParaRPr>
          </a:p>
        </p:txBody>
      </p:sp>
      <p:pic>
        <p:nvPicPr>
          <p:cNvPr id="11" name="Slika 10"/>
          <p:cNvPicPr>
            <a:picLocks noChangeAspect="1"/>
          </p:cNvPicPr>
          <p:nvPr userDrawn="1"/>
        </p:nvPicPr>
        <p:blipFill>
          <a:blip r:embed="rId7"/>
          <a:stretch>
            <a:fillRect/>
          </a:stretch>
        </p:blipFill>
        <p:spPr>
          <a:xfrm>
            <a:off x="8639360" y="5180237"/>
            <a:ext cx="1678336" cy="534764"/>
          </a:xfrm>
          <a:prstGeom prst="rect">
            <a:avLst/>
          </a:prstGeom>
        </p:spPr>
      </p:pic>
    </p:spTree>
    <p:extLst>
      <p:ext uri="{BB962C8B-B14F-4D97-AF65-F5344CB8AC3E}">
        <p14:creationId xmlns:p14="http://schemas.microsoft.com/office/powerpoint/2010/main" val="228130403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96" userDrawn="1">
          <p15:clr>
            <a:srgbClr val="FBAE40"/>
          </p15:clr>
        </p15:guide>
        <p15:guide id="4" orient="horz" pos="4224" userDrawn="1">
          <p15:clr>
            <a:srgbClr val="FBAE40"/>
          </p15:clr>
        </p15:guide>
        <p15:guide id="5" pos="98" userDrawn="1">
          <p15:clr>
            <a:srgbClr val="FBAE40"/>
          </p15:clr>
        </p15:guide>
        <p15:guide id="6" pos="758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l-SI"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35512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2848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960349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155575" y="1709738"/>
            <a:ext cx="11880850" cy="2852737"/>
          </a:xfrm>
        </p:spPr>
        <p:txBody>
          <a:bodyPr anchor="b">
            <a:normAutofit/>
          </a:bodyPr>
          <a:lstStyle>
            <a:lvl1pPr>
              <a:defRPr sz="4000"/>
            </a:lvl1pPr>
          </a:lstStyle>
          <a:p>
            <a:r>
              <a:rPr lang="sl-SI" dirty="0" smtClean="0"/>
              <a:t>Uredite slog naslova matrice</a:t>
            </a:r>
            <a:endParaRPr lang="sl-SI" dirty="0"/>
          </a:p>
        </p:txBody>
      </p:sp>
      <p:sp>
        <p:nvSpPr>
          <p:cNvPr id="3" name="Označba mesta besedila 2"/>
          <p:cNvSpPr>
            <a:spLocks noGrp="1"/>
          </p:cNvSpPr>
          <p:nvPr>
            <p:ph type="body" idx="1"/>
          </p:nvPr>
        </p:nvSpPr>
        <p:spPr>
          <a:xfrm>
            <a:off x="155575" y="4589463"/>
            <a:ext cx="11880850"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dirty="0" smtClean="0"/>
              <a:t>Uredite sloge besedila matrice</a:t>
            </a:r>
          </a:p>
        </p:txBody>
      </p:sp>
    </p:spTree>
    <p:extLst>
      <p:ext uri="{BB962C8B-B14F-4D97-AF65-F5344CB8AC3E}">
        <p14:creationId xmlns:p14="http://schemas.microsoft.com/office/powerpoint/2010/main" val="42880184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155575" y="1253330"/>
            <a:ext cx="5873750" cy="5103019"/>
          </a:xfrm>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značba mesta vsebine 3"/>
          <p:cNvSpPr>
            <a:spLocks noGrp="1"/>
          </p:cNvSpPr>
          <p:nvPr>
            <p:ph sz="half" idx="2"/>
          </p:nvPr>
        </p:nvSpPr>
        <p:spPr>
          <a:xfrm>
            <a:off x="6172199" y="1253331"/>
            <a:ext cx="5864225" cy="510301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33685065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11880850" cy="1057275"/>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155575" y="1269207"/>
            <a:ext cx="586422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dirty="0" smtClean="0"/>
              <a:t>Uredite sloge besedila matrice</a:t>
            </a:r>
          </a:p>
        </p:txBody>
      </p:sp>
      <p:sp>
        <p:nvSpPr>
          <p:cNvPr id="4" name="Označba mesta vsebine 3"/>
          <p:cNvSpPr>
            <a:spLocks noGrp="1"/>
          </p:cNvSpPr>
          <p:nvPr>
            <p:ph sz="half" idx="2"/>
          </p:nvPr>
        </p:nvSpPr>
        <p:spPr>
          <a:xfrm>
            <a:off x="155575" y="2093118"/>
            <a:ext cx="5864225" cy="426323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269205"/>
            <a:ext cx="58642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093117"/>
            <a:ext cx="5864224" cy="426323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extLst>
      <p:ext uri="{BB962C8B-B14F-4D97-AF65-F5344CB8AC3E}">
        <p14:creationId xmlns:p14="http://schemas.microsoft.com/office/powerpoint/2010/main" val="28690506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Tree>
    <p:extLst>
      <p:ext uri="{BB962C8B-B14F-4D97-AF65-F5344CB8AC3E}">
        <p14:creationId xmlns:p14="http://schemas.microsoft.com/office/powerpoint/2010/main" val="3602723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8512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4202113" y="152400"/>
            <a:ext cx="7834312" cy="6203950"/>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Tree>
    <p:extLst>
      <p:ext uri="{BB962C8B-B14F-4D97-AF65-F5344CB8AC3E}">
        <p14:creationId xmlns:p14="http://schemas.microsoft.com/office/powerpoint/2010/main" val="28744833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155575" y="152400"/>
            <a:ext cx="3932237" cy="1600200"/>
          </a:xfrm>
        </p:spPr>
        <p:txBody>
          <a:bodyPr anchor="b"/>
          <a:lstStyle>
            <a:lvl1pPr>
              <a:defRPr sz="3200"/>
            </a:lvl1pPr>
          </a:lstStyle>
          <a:p>
            <a:r>
              <a:rPr lang="sl-SI" smtClean="0"/>
              <a:t>Uredite slog naslova matrice</a:t>
            </a:r>
            <a:endParaRPr lang="sl-SI"/>
          </a:p>
        </p:txBody>
      </p:sp>
      <p:sp>
        <p:nvSpPr>
          <p:cNvPr id="4" name="Označba mesta besedila 3"/>
          <p:cNvSpPr>
            <a:spLocks noGrp="1"/>
          </p:cNvSpPr>
          <p:nvPr>
            <p:ph type="body" sz="half" idx="2"/>
          </p:nvPr>
        </p:nvSpPr>
        <p:spPr>
          <a:xfrm>
            <a:off x="155575" y="1752600"/>
            <a:ext cx="3932237" cy="46037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dirty="0" smtClean="0"/>
              <a:t>Uredite sloge besedila matrice</a:t>
            </a:r>
          </a:p>
        </p:txBody>
      </p:sp>
      <p:sp>
        <p:nvSpPr>
          <p:cNvPr id="5" name="Označba mesta slike 2"/>
          <p:cNvSpPr>
            <a:spLocks noGrp="1"/>
          </p:cNvSpPr>
          <p:nvPr>
            <p:ph type="pic" idx="1"/>
          </p:nvPr>
        </p:nvSpPr>
        <p:spPr>
          <a:xfrm>
            <a:off x="4183063" y="152400"/>
            <a:ext cx="7853362" cy="6203949"/>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dirty="0"/>
          </a:p>
        </p:txBody>
      </p:sp>
    </p:spTree>
    <p:extLst>
      <p:ext uri="{BB962C8B-B14F-4D97-AF65-F5344CB8AC3E}">
        <p14:creationId xmlns:p14="http://schemas.microsoft.com/office/powerpoint/2010/main" val="12869478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155575" y="152401"/>
            <a:ext cx="11880850" cy="1028700"/>
          </a:xfrm>
          <a:prstGeom prst="rect">
            <a:avLst/>
          </a:prstGeom>
        </p:spPr>
        <p:txBody>
          <a:bodyPr vert="horz" lIns="91440" tIns="45720" rIns="91440" bIns="45720" rtlCol="0" anchor="b">
            <a:normAutofit/>
          </a:bodyPr>
          <a:lstStyle/>
          <a:p>
            <a:r>
              <a:rPr lang="sl-SI" dirty="0" smtClean="0"/>
              <a:t>Uredite slog naslova matrice</a:t>
            </a:r>
            <a:endParaRPr lang="sl-SI" dirty="0"/>
          </a:p>
        </p:txBody>
      </p:sp>
      <p:sp>
        <p:nvSpPr>
          <p:cNvPr id="3" name="Označba mesta besedila 2"/>
          <p:cNvSpPr>
            <a:spLocks noGrp="1"/>
          </p:cNvSpPr>
          <p:nvPr>
            <p:ph type="body" idx="1"/>
          </p:nvPr>
        </p:nvSpPr>
        <p:spPr>
          <a:xfrm>
            <a:off x="155575" y="1305148"/>
            <a:ext cx="11880850" cy="5021039"/>
          </a:xfrm>
          <a:prstGeom prst="rect">
            <a:avLst/>
          </a:prstGeom>
        </p:spPr>
        <p:txBody>
          <a:bodyPr vert="horz" lIns="91440" tIns="45720" rIns="91440" bIns="45720" rtlCol="0">
            <a:normAutofit/>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sl-SI" dirty="0"/>
          </a:p>
        </p:txBody>
      </p:sp>
      <p:grpSp>
        <p:nvGrpSpPr>
          <p:cNvPr id="10" name="Skupina 9"/>
          <p:cNvGrpSpPr/>
          <p:nvPr userDrawn="1"/>
        </p:nvGrpSpPr>
        <p:grpSpPr>
          <a:xfrm>
            <a:off x="-1" y="6433805"/>
            <a:ext cx="12192001" cy="286695"/>
            <a:chOff x="-1" y="6424280"/>
            <a:chExt cx="12192001" cy="286695"/>
          </a:xfrm>
        </p:grpSpPr>
        <p:pic>
          <p:nvPicPr>
            <p:cNvPr id="11" name="Slika 10"/>
            <p:cNvPicPr>
              <a:picLocks noChangeAspect="1"/>
            </p:cNvPicPr>
            <p:nvPr userDrawn="1"/>
          </p:nvPicPr>
          <p:blipFill rotWithShape="1">
            <a:blip r:embed="rId13" cstate="print">
              <a:extLst>
                <a:ext uri="{28A0092B-C50C-407E-A947-70E740481C1C}">
                  <a14:useLocalDpi xmlns:a14="http://schemas.microsoft.com/office/drawing/2010/main" val="0"/>
                </a:ext>
              </a:extLst>
            </a:blip>
            <a:srcRect l="819" r="-1"/>
            <a:stretch/>
          </p:blipFill>
          <p:spPr>
            <a:xfrm>
              <a:off x="-1" y="6424836"/>
              <a:ext cx="4040661" cy="286139"/>
            </a:xfrm>
            <a:prstGeom prst="rect">
              <a:avLst/>
            </a:prstGeom>
          </p:spPr>
        </p:pic>
        <p:pic>
          <p:nvPicPr>
            <p:cNvPr id="12" name="Slika 1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058952" y="6424836"/>
              <a:ext cx="4074000" cy="286139"/>
            </a:xfrm>
            <a:prstGeom prst="rect">
              <a:avLst/>
            </a:prstGeom>
          </p:spPr>
        </p:pic>
        <p:pic>
          <p:nvPicPr>
            <p:cNvPr id="13" name="Slika 12"/>
            <p:cNvPicPr>
              <a:picLocks noChangeAspect="1"/>
            </p:cNvPicPr>
            <p:nvPr userDrawn="1"/>
          </p:nvPicPr>
          <p:blipFill rotWithShape="1">
            <a:blip r:embed="rId13" cstate="print">
              <a:extLst>
                <a:ext uri="{28A0092B-C50C-407E-A947-70E740481C1C}">
                  <a14:useLocalDpi xmlns:a14="http://schemas.microsoft.com/office/drawing/2010/main" val="0"/>
                </a:ext>
              </a:extLst>
            </a:blip>
            <a:srcRect r="760"/>
            <a:stretch/>
          </p:blipFill>
          <p:spPr>
            <a:xfrm>
              <a:off x="8148956" y="6424280"/>
              <a:ext cx="4043044" cy="286139"/>
            </a:xfrm>
            <a:prstGeom prst="rect">
              <a:avLst/>
            </a:prstGeom>
          </p:spPr>
        </p:pic>
      </p:grpSp>
      <p:pic>
        <p:nvPicPr>
          <p:cNvPr id="15" name="Slika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21415" y="5409772"/>
            <a:ext cx="585470" cy="782748"/>
          </a:xfrm>
          <a:prstGeom prst="rect">
            <a:avLst/>
          </a:prstGeom>
        </p:spPr>
      </p:pic>
    </p:spTree>
    <p:extLst>
      <p:ext uri="{BB962C8B-B14F-4D97-AF65-F5344CB8AC3E}">
        <p14:creationId xmlns:p14="http://schemas.microsoft.com/office/powerpoint/2010/main" val="6332293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582" userDrawn="1">
          <p15:clr>
            <a:srgbClr val="F26B43"/>
          </p15:clr>
        </p15:guide>
        <p15:guide id="4" orient="horz" pos="96" userDrawn="1">
          <p15:clr>
            <a:srgbClr val="F26B43"/>
          </p15:clr>
        </p15:guide>
        <p15:guide id="5" orient="horz" pos="4224" userDrawn="1">
          <p15:clr>
            <a:srgbClr val="F26B43"/>
          </p15:clr>
        </p15:guide>
        <p15:guide id="6" pos="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en.wikipedia.org/wiki/Horse_manure"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aslov 8"/>
          <p:cNvSpPr>
            <a:spLocks noGrp="1"/>
          </p:cNvSpPr>
          <p:nvPr>
            <p:ph type="ctrTitle"/>
          </p:nvPr>
        </p:nvSpPr>
        <p:spPr/>
        <p:txBody>
          <a:bodyPr/>
          <a:lstStyle/>
          <a:p>
            <a:r>
              <a:rPr lang="en-US" b="1"/>
              <a:t>Kaj lahko k trajnostnem razvoju prispeva jedrska energija</a:t>
            </a:r>
            <a:r>
              <a:rPr lang="en-US" b="1" smtClean="0"/>
              <a:t>?</a:t>
            </a:r>
            <a:endParaRPr lang="sl-SI" dirty="0"/>
          </a:p>
        </p:txBody>
      </p:sp>
      <p:sp>
        <p:nvSpPr>
          <p:cNvPr id="10" name="Podnaslov 9"/>
          <p:cNvSpPr>
            <a:spLocks noGrp="1"/>
          </p:cNvSpPr>
          <p:nvPr>
            <p:ph type="subTitle" idx="1"/>
          </p:nvPr>
        </p:nvSpPr>
        <p:spPr/>
        <p:txBody>
          <a:bodyPr/>
          <a:lstStyle/>
          <a:p>
            <a:r>
              <a:rPr lang="en-US" smtClean="0"/>
              <a:t>Iztok Tiselj, </a:t>
            </a:r>
          </a:p>
          <a:p>
            <a:r>
              <a:rPr lang="en-US" smtClean="0"/>
              <a:t>Odsek za reaktorsko tehniko, Institut Jožef Stefan &amp;</a:t>
            </a:r>
          </a:p>
          <a:p>
            <a:r>
              <a:rPr lang="en-US" smtClean="0"/>
              <a:t>Fakulteta za matematiko in fiziko, Univerza v Ljubljani</a:t>
            </a:r>
            <a:endParaRPr lang="sl-SI"/>
          </a:p>
        </p:txBody>
      </p:sp>
    </p:spTree>
    <p:extLst>
      <p:ext uri="{BB962C8B-B14F-4D97-AF65-F5344CB8AC3E}">
        <p14:creationId xmlns:p14="http://schemas.microsoft.com/office/powerpoint/2010/main" val="559007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3433" t="16764" r="24509" b="6607"/>
          <a:stretch/>
        </p:blipFill>
        <p:spPr>
          <a:xfrm>
            <a:off x="2806686" y="565307"/>
            <a:ext cx="6866594" cy="5204849"/>
          </a:xfrm>
          <a:prstGeom prst="rect">
            <a:avLst/>
          </a:prstGeom>
        </p:spPr>
      </p:pic>
      <p:sp>
        <p:nvSpPr>
          <p:cNvPr id="6" name="TextBox 5"/>
          <p:cNvSpPr txBox="1"/>
          <p:nvPr/>
        </p:nvSpPr>
        <p:spPr>
          <a:xfrm>
            <a:off x="2249590" y="206927"/>
            <a:ext cx="2852058" cy="584775"/>
          </a:xfrm>
          <a:prstGeom prst="rect">
            <a:avLst/>
          </a:prstGeom>
          <a:noFill/>
        </p:spPr>
        <p:txBody>
          <a:bodyPr wrap="square" rtlCol="0">
            <a:spAutoFit/>
          </a:bodyPr>
          <a:lstStyle/>
          <a:p>
            <a:r>
              <a:rPr lang="en-US" sz="3200" err="1">
                <a:solidFill>
                  <a:srgbClr val="FF0000"/>
                </a:solidFill>
              </a:rPr>
              <a:t>Prostor</a:t>
            </a:r>
            <a:r>
              <a:rPr lang="en-US" sz="3200">
                <a:solidFill>
                  <a:srgbClr val="FF0000"/>
                </a:solidFill>
              </a:rPr>
              <a:t>!</a:t>
            </a:r>
          </a:p>
        </p:txBody>
      </p:sp>
      <p:sp>
        <p:nvSpPr>
          <p:cNvPr id="7" name="TextBox 6"/>
          <p:cNvSpPr txBox="1"/>
          <p:nvPr/>
        </p:nvSpPr>
        <p:spPr>
          <a:xfrm>
            <a:off x="1770156" y="5902140"/>
            <a:ext cx="8710367" cy="707886"/>
          </a:xfrm>
          <a:prstGeom prst="rect">
            <a:avLst/>
          </a:prstGeom>
          <a:noFill/>
        </p:spPr>
        <p:txBody>
          <a:bodyPr wrap="square" rtlCol="0">
            <a:spAutoFit/>
          </a:bodyPr>
          <a:lstStyle/>
          <a:p>
            <a:r>
              <a:rPr lang="en-US" sz="2000" err="1"/>
              <a:t>Slika</a:t>
            </a:r>
            <a:r>
              <a:rPr lang="en-US" sz="2000"/>
              <a:t>: </a:t>
            </a:r>
            <a:r>
              <a:rPr lang="en-US" sz="2000" err="1"/>
              <a:t>iz</a:t>
            </a:r>
            <a:r>
              <a:rPr lang="en-US" sz="2000"/>
              <a:t> </a:t>
            </a:r>
            <a:r>
              <a:rPr lang="en-US" sz="2000" err="1"/>
              <a:t>slovenskega</a:t>
            </a:r>
            <a:r>
              <a:rPr lang="en-US" sz="2000"/>
              <a:t> </a:t>
            </a:r>
            <a:r>
              <a:rPr lang="en-US" sz="2000" err="1"/>
              <a:t>prevod</a:t>
            </a:r>
            <a:r>
              <a:rPr lang="en-US" sz="2000"/>
              <a:t> </a:t>
            </a:r>
            <a:r>
              <a:rPr lang="en-US" sz="2000" err="1"/>
              <a:t>knjige</a:t>
            </a:r>
            <a:r>
              <a:rPr lang="en-US" sz="2000"/>
              <a:t> D. MacKay-a “Sustainable Energy – without the hot air”, 2009 oz. “</a:t>
            </a:r>
            <a:r>
              <a:rPr lang="en-US" sz="2000" err="1"/>
              <a:t>Trajnostna</a:t>
            </a:r>
            <a:r>
              <a:rPr lang="en-US" sz="2000"/>
              <a:t> </a:t>
            </a:r>
            <a:r>
              <a:rPr lang="en-US" sz="2000" err="1"/>
              <a:t>energija</a:t>
            </a:r>
            <a:r>
              <a:rPr lang="en-US" sz="2000"/>
              <a:t> – </a:t>
            </a:r>
            <a:r>
              <a:rPr lang="en-US" sz="2000" err="1"/>
              <a:t>brez</a:t>
            </a:r>
            <a:r>
              <a:rPr lang="en-US" sz="2000"/>
              <a:t> </a:t>
            </a:r>
            <a:r>
              <a:rPr lang="en-US" sz="2000" err="1"/>
              <a:t>razgretega</a:t>
            </a:r>
            <a:r>
              <a:rPr lang="en-US" sz="2000"/>
              <a:t> </a:t>
            </a:r>
            <a:r>
              <a:rPr lang="en-US" sz="2000" err="1"/>
              <a:t>ozračja</a:t>
            </a:r>
            <a:r>
              <a:rPr lang="en-US" sz="2000"/>
              <a:t>”, 2013</a:t>
            </a:r>
          </a:p>
        </p:txBody>
      </p:sp>
      <p:sp>
        <p:nvSpPr>
          <p:cNvPr id="2" name="Rectangle 1"/>
          <p:cNvSpPr/>
          <p:nvPr/>
        </p:nvSpPr>
        <p:spPr>
          <a:xfrm>
            <a:off x="2694718" y="852796"/>
            <a:ext cx="1603866" cy="758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30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440668"/>
            <a:ext cx="8280920" cy="6027291"/>
          </a:xfrm>
          <a:prstGeom prst="rect">
            <a:avLst/>
          </a:prstGeom>
        </p:spPr>
        <p:txBody>
          <a:bodyPr wrap="square">
            <a:spAutoFit/>
          </a:bodyPr>
          <a:lstStyle/>
          <a:p>
            <a:pPr>
              <a:lnSpc>
                <a:spcPct val="107000"/>
              </a:lnSpc>
              <a:spcAft>
                <a:spcPts val="800"/>
              </a:spcAft>
            </a:pPr>
            <a:r>
              <a:rPr lang="en-US" sz="2400" b="1">
                <a:solidFill>
                  <a:srgbClr val="FF0000"/>
                </a:solidFill>
                <a:latin typeface="Calibri" panose="020F0502020204030204" pitchFamily="34" charset="0"/>
                <a:ea typeface="Calibri" panose="020F0502020204030204" pitchFamily="34" charset="0"/>
                <a:cs typeface="Times New Roman" panose="02020603050405020304" pitchFamily="18" charset="0"/>
              </a:rPr>
              <a:t>Poraba materiala</a:t>
            </a:r>
          </a:p>
          <a:p>
            <a:pPr>
              <a:lnSpc>
                <a:spcPct val="107000"/>
              </a:lnSpc>
              <a:spcAft>
                <a:spcPts val="800"/>
              </a:spcAft>
            </a:pPr>
            <a:r>
              <a:rPr lang="en-US" sz="2000">
                <a:solidFill>
                  <a:schemeClr val="accent2"/>
                </a:solidFill>
                <a:latin typeface="Calibri" panose="020F0502020204030204" pitchFamily="34" charset="0"/>
                <a:ea typeface="Calibri" panose="020F0502020204030204" pitchFamily="34" charset="0"/>
                <a:cs typeface="Times New Roman" panose="02020603050405020304" pitchFamily="18" charset="0"/>
              </a:rPr>
              <a:t>Jedrska energija ~10-krat manj materiala kot sonce ali veter na enoto energije</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Material	(v </a:t>
            </a:r>
            <a:r>
              <a:rPr lang="en-US" b="1">
                <a:latin typeface="Calibri" panose="020F0502020204030204" pitchFamily="34" charset="0"/>
                <a:ea typeface="Calibri" panose="020F0502020204030204" pitchFamily="34" charset="0"/>
                <a:cs typeface="Times New Roman" panose="02020603050405020304" pitchFamily="18" charset="0"/>
              </a:rPr>
              <a:t>milijonih ton</a:t>
            </a:r>
            <a:r>
              <a:rPr lang="en-US">
                <a:latin typeface="Calibri" panose="020F0502020204030204" pitchFamily="34" charset="0"/>
                <a:ea typeface="Calibri" panose="020F0502020204030204" pitchFamily="34" charset="0"/>
                <a:cs typeface="Times New Roman" panose="02020603050405020304" pitchFamily="18" charset="0"/>
              </a:rPr>
              <a:t>)	beton	železo	razno...</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Jedrska elektrarna (1.6 GW)	   0.5	    0.05   	0.005           (za 60 let)</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Veter (5 GW ~ 1500 vetrnic) 	   2 	    0.5	0.04 steklena vlakna (za ~15-30 let)</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Sonce (10 GW ~50 km</a:t>
            </a:r>
            <a:r>
              <a:rPr lang="en-US" baseline="30000">
                <a:latin typeface="Calibri" panose="020F0502020204030204" pitchFamily="34" charset="0"/>
                <a:ea typeface="Calibri" panose="020F0502020204030204" pitchFamily="34" charset="0"/>
                <a:cs typeface="Times New Roman" panose="02020603050405020304" pitchFamily="18" charset="0"/>
              </a:rPr>
              <a:t>2</a:t>
            </a:r>
            <a:r>
              <a:rPr lang="en-US">
                <a:latin typeface="Calibri" panose="020F0502020204030204" pitchFamily="34" charset="0"/>
                <a:ea typeface="Calibri" panose="020F0502020204030204" pitchFamily="34" charset="0"/>
                <a:cs typeface="Times New Roman" panose="02020603050405020304" pitchFamily="18" charset="0"/>
              </a:rPr>
              <a:t> FV)	   0.6	    0.7        0.7 paneli (90% steklo, za 15-30 let)</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Hranilniki energije (baterije, vodik, ..)   ?????????</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 </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Kritični materiali (omejeni viri):</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  Jedrska: U</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  Veter: </a:t>
            </a:r>
            <a:r>
              <a:rPr lang="en-US" smtClean="0">
                <a:latin typeface="Calibri" panose="020F0502020204030204" pitchFamily="34" charset="0"/>
                <a:ea typeface="Calibri" panose="020F0502020204030204" pitchFamily="34" charset="0"/>
                <a:cs typeface="Times New Roman" panose="02020603050405020304" pitchFamily="18" charset="0"/>
              </a:rPr>
              <a:t>Cu, redke </a:t>
            </a:r>
            <a:r>
              <a:rPr lang="en-US">
                <a:latin typeface="Calibri" panose="020F0502020204030204" pitchFamily="34" charset="0"/>
                <a:ea typeface="Calibri" panose="020F0502020204030204" pitchFamily="34" charset="0"/>
                <a:cs typeface="Times New Roman" panose="02020603050405020304" pitchFamily="18" charset="0"/>
              </a:rPr>
              <a:t>zemlje Dy disprozij, </a:t>
            </a: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     Nd neodim, Pr prazeodim, Tb terbij</a:t>
            </a:r>
          </a:p>
          <a:p>
            <a:pPr>
              <a:lnSpc>
                <a:spcPct val="107000"/>
              </a:lnSpc>
            </a:pPr>
            <a:r>
              <a:rPr lang="en-US" smtClean="0">
                <a:latin typeface="Calibri" panose="020F0502020204030204" pitchFamily="34" charset="0"/>
                <a:ea typeface="Calibri" panose="020F0502020204030204" pitchFamily="34" charset="0"/>
                <a:cs typeface="Times New Roman" panose="02020603050405020304" pitchFamily="18" charset="0"/>
              </a:rPr>
              <a:t>Sonce</a:t>
            </a:r>
            <a:r>
              <a:rPr lang="en-US">
                <a:latin typeface="Calibri" panose="020F0502020204030204" pitchFamily="34" charset="0"/>
                <a:ea typeface="Calibri" panose="020F0502020204030204" pitchFamily="34" charset="0"/>
                <a:cs typeface="Times New Roman" panose="02020603050405020304" pitchFamily="18" charset="0"/>
              </a:rPr>
              <a:t>: </a:t>
            </a:r>
            <a:r>
              <a:rPr lang="en-US" smtClean="0">
                <a:latin typeface="Calibri" panose="020F0502020204030204" pitchFamily="34" charset="0"/>
                <a:ea typeface="Calibri" panose="020F0502020204030204" pitchFamily="34" charset="0"/>
                <a:cs typeface="Times New Roman" panose="02020603050405020304" pitchFamily="18" charset="0"/>
              </a:rPr>
              <a:t>Cu, Ge</a:t>
            </a:r>
            <a:r>
              <a:rPr lang="en-US">
                <a:latin typeface="Calibri" panose="020F0502020204030204" pitchFamily="34" charset="0"/>
                <a:ea typeface="Calibri" panose="020F0502020204030204" pitchFamily="34" charset="0"/>
                <a:cs typeface="Times New Roman" panose="02020603050405020304" pitchFamily="18" charset="0"/>
              </a:rPr>
              <a:t>, In, Te </a:t>
            </a:r>
            <a:endParaRPr lang="en-US"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mtClean="0">
                <a:latin typeface="Calibri" panose="020F0502020204030204" pitchFamily="34" charset="0"/>
                <a:ea typeface="Calibri" panose="020F0502020204030204" pitchFamily="34" charset="0"/>
                <a:cs typeface="Times New Roman" panose="02020603050405020304" pitchFamily="18" charset="0"/>
              </a:rPr>
              <a:t>Baterije: Litij, Cu, Co, Ni</a:t>
            </a: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rotWithShape="1">
          <a:blip r:embed="rId2"/>
          <a:srcRect l="1929" t="13142" r="1636" b="7889"/>
          <a:stretch/>
        </p:blipFill>
        <p:spPr>
          <a:xfrm>
            <a:off x="5807968" y="3209340"/>
            <a:ext cx="4752496" cy="3564180"/>
          </a:xfrm>
          <a:prstGeom prst="rect">
            <a:avLst/>
          </a:prstGeom>
        </p:spPr>
      </p:pic>
      <p:sp>
        <p:nvSpPr>
          <p:cNvPr id="4" name="TextBox 3"/>
          <p:cNvSpPr txBox="1"/>
          <p:nvPr/>
        </p:nvSpPr>
        <p:spPr>
          <a:xfrm>
            <a:off x="1667556" y="5551309"/>
            <a:ext cx="3780404" cy="1566134"/>
          </a:xfrm>
          <a:prstGeom prst="rect">
            <a:avLst/>
          </a:prstGeom>
          <a:noFill/>
        </p:spPr>
        <p:txBody>
          <a:bodyPr wrap="square" rtlCol="0">
            <a:spAutoFit/>
          </a:bodyPr>
          <a:lstStyle/>
          <a:p>
            <a:pPr>
              <a:lnSpc>
                <a:spcPct val="107000"/>
              </a:lnSpc>
            </a:pPr>
            <a:r>
              <a:rPr lang="en-US" sz="1050">
                <a:latin typeface="Calibri" panose="020F0502020204030204" pitchFamily="34" charset="0"/>
                <a:ea typeface="Calibri" panose="020F0502020204030204" pitchFamily="34" charset="0"/>
                <a:cs typeface="Times New Roman" panose="02020603050405020304" pitchFamily="18" charset="0"/>
              </a:rPr>
              <a:t>Viri:</a:t>
            </a:r>
          </a:p>
          <a:p>
            <a:r>
              <a:rPr lang="en-US" sz="1050"/>
              <a:t>https://eitrawmaterials.eu/wp-content/uploads/2020/04/rms_for_wind_and_solar_published_v2.pdf  </a:t>
            </a:r>
          </a:p>
          <a:p>
            <a:r>
              <a:rPr lang="en-US" sz="1050"/>
              <a:t>Olkiluoto: https://www.tvo.fi/uploads/File/2009/OL3_Basic_Facts_2009.pdf 250000 m3 betona-&gt; 500000 ton..</a:t>
            </a:r>
          </a:p>
          <a:p>
            <a:endParaRPr lang="en-US"/>
          </a:p>
        </p:txBody>
      </p:sp>
    </p:spTree>
    <p:extLst>
      <p:ext uri="{BB962C8B-B14F-4D97-AF65-F5344CB8AC3E}">
        <p14:creationId xmlns:p14="http://schemas.microsoft.com/office/powerpoint/2010/main" val="2853936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8790" y="3858768"/>
            <a:ext cx="10621075" cy="2977306"/>
          </a:xfrm>
        </p:spPr>
        <p:txBody>
          <a:bodyPr/>
          <a:lstStyle/>
          <a:p>
            <a:pPr marL="0" indent="0">
              <a:buNone/>
            </a:pPr>
            <a:r>
              <a:rPr lang="en-US" smtClean="0"/>
              <a:t>Kakšne težave bodo imeli naši potomci s temi odpadki</a:t>
            </a:r>
          </a:p>
          <a:p>
            <a:pPr marL="0" indent="0">
              <a:buNone/>
            </a:pPr>
            <a:r>
              <a:rPr lang="en-US" smtClean="0"/>
              <a:t>čez 100 ali 200 let?????</a:t>
            </a:r>
          </a:p>
          <a:p>
            <a:pPr marL="0" indent="0">
              <a:buNone/>
            </a:pPr>
            <a:endParaRPr lang="en-US"/>
          </a:p>
          <a:p>
            <a:pPr marL="0" indent="0">
              <a:buNone/>
            </a:pPr>
            <a:r>
              <a:rPr lang="en-US" b="1" smtClean="0"/>
              <a:t>Wikipedia: </a:t>
            </a:r>
          </a:p>
          <a:p>
            <a:pPr marL="0" indent="0">
              <a:buNone/>
            </a:pPr>
            <a:r>
              <a:rPr lang="en-US" b="1" smtClean="0"/>
              <a:t>1894</a:t>
            </a:r>
            <a:r>
              <a:rPr lang="en-US"/>
              <a:t> </a:t>
            </a:r>
            <a:r>
              <a:rPr lang="en-US" smtClean="0"/>
              <a:t>- The </a:t>
            </a:r>
            <a:r>
              <a:rPr lang="en-US" b="1"/>
              <a:t>great horse manure crisis </a:t>
            </a:r>
            <a:r>
              <a:rPr lang="en-US" smtClean="0"/>
              <a:t>refers </a:t>
            </a:r>
            <a:r>
              <a:rPr lang="en-US"/>
              <a:t>to the idea that the greatest obstacle to urban development at the turn of the century was the difficulty of removing </a:t>
            </a:r>
            <a:r>
              <a:rPr lang="en-US">
                <a:hlinkClick r:id="rId2" tooltip="Horse manure"/>
              </a:rPr>
              <a:t>horse manure</a:t>
            </a:r>
            <a:r>
              <a:rPr lang="en-US"/>
              <a:t> from the streets</a:t>
            </a:r>
            <a:r>
              <a:rPr lang="en-US" smtClean="0"/>
              <a:t>. </a:t>
            </a:r>
          </a:p>
        </p:txBody>
      </p:sp>
      <p:sp>
        <p:nvSpPr>
          <p:cNvPr id="5" name="Title 1"/>
          <p:cNvSpPr txBox="1">
            <a:spLocks/>
          </p:cNvSpPr>
          <p:nvPr/>
        </p:nvSpPr>
        <p:spPr>
          <a:xfrm>
            <a:off x="309695" y="364968"/>
            <a:ext cx="9814410" cy="3493800"/>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mtClean="0"/>
              <a:t>Radioaktivni odpadki – nerešeno vprašanje?</a:t>
            </a:r>
            <a:br>
              <a:rPr lang="en-US" smtClean="0"/>
            </a:br>
            <a:endParaRPr lang="en-US" smtClean="0"/>
          </a:p>
          <a:p>
            <a:r>
              <a:rPr lang="en-US" smtClean="0">
                <a:solidFill>
                  <a:srgbClr val="00B0F0"/>
                </a:solidFill>
              </a:rPr>
              <a:t>NEK</a:t>
            </a:r>
            <a:r>
              <a:rPr lang="en-US">
                <a:solidFill>
                  <a:srgbClr val="00B0F0"/>
                </a:solidFill>
              </a:rPr>
              <a:t>: 60 let </a:t>
            </a:r>
            <a:r>
              <a:rPr lang="en-US" smtClean="0">
                <a:solidFill>
                  <a:srgbClr val="00B0F0"/>
                </a:solidFill>
              </a:rPr>
              <a:t>- odpadkov je </a:t>
            </a:r>
            <a:r>
              <a:rPr lang="en-US" sz="1300" b="1" smtClean="0">
                <a:solidFill>
                  <a:srgbClr val="00B0F0"/>
                </a:solidFill>
              </a:rPr>
              <a:t>MALO !!!!</a:t>
            </a:r>
          </a:p>
          <a:p>
            <a:r>
              <a:rPr lang="en-US" smtClean="0">
                <a:solidFill>
                  <a:srgbClr val="00B0F0"/>
                </a:solidFill>
              </a:rPr>
              <a:t>1000 </a:t>
            </a:r>
            <a:r>
              <a:rPr lang="en-US">
                <a:solidFill>
                  <a:srgbClr val="00B0F0"/>
                </a:solidFill>
              </a:rPr>
              <a:t>ton v</a:t>
            </a:r>
            <a:r>
              <a:rPr lang="en-US" smtClean="0">
                <a:solidFill>
                  <a:srgbClr val="00B0F0"/>
                </a:solidFill>
              </a:rPr>
              <a:t>isoko RAO -&gt;zabojniki</a:t>
            </a:r>
          </a:p>
          <a:p>
            <a:r>
              <a:rPr lang="en-US" smtClean="0">
                <a:solidFill>
                  <a:srgbClr val="00B0F0"/>
                </a:solidFill>
              </a:rPr>
              <a:t>20000 </a:t>
            </a:r>
            <a:r>
              <a:rPr lang="en-US">
                <a:solidFill>
                  <a:srgbClr val="00B0F0"/>
                </a:solidFill>
              </a:rPr>
              <a:t>m</a:t>
            </a:r>
            <a:r>
              <a:rPr lang="en-US" baseline="30000">
                <a:solidFill>
                  <a:srgbClr val="00B0F0"/>
                </a:solidFill>
              </a:rPr>
              <a:t>3</a:t>
            </a:r>
            <a:r>
              <a:rPr lang="en-US">
                <a:solidFill>
                  <a:srgbClr val="00B0F0"/>
                </a:solidFill>
              </a:rPr>
              <a:t> </a:t>
            </a:r>
            <a:r>
              <a:rPr lang="en-US" smtClean="0">
                <a:solidFill>
                  <a:srgbClr val="00B0F0"/>
                </a:solidFill>
              </a:rPr>
              <a:t>nizko in srednje RAO -&gt; deponija. </a:t>
            </a:r>
          </a:p>
          <a:p>
            <a:endParaRPr lang="en-US">
              <a:solidFill>
                <a:srgbClr val="00B0F0"/>
              </a:solidFill>
            </a:endParaRPr>
          </a:p>
          <a:p>
            <a:r>
              <a:rPr lang="en-US" smtClean="0"/>
              <a:t/>
            </a:r>
            <a:br>
              <a:rPr lang="en-US" smtClean="0"/>
            </a:br>
            <a:r>
              <a:rPr lang="en-US" smtClean="0"/>
              <a:t>Zabojniki - rešitev za nekaj 100 let... Je to dovolj?</a:t>
            </a:r>
            <a:r>
              <a:rPr lang="en-US" sz="1800" smtClean="0"/>
              <a:t/>
            </a:r>
            <a:br>
              <a:rPr lang="en-US" sz="1800" smtClean="0"/>
            </a:br>
            <a:r>
              <a:rPr lang="en-US" sz="2800" smtClean="0"/>
              <a:t/>
            </a:r>
            <a:br>
              <a:rPr lang="en-US" sz="2800" smtClean="0"/>
            </a:br>
            <a:endParaRPr lang="en-US" sz="2400">
              <a:solidFill>
                <a:srgbClr val="00B0F0"/>
              </a:solidFill>
            </a:endParaRPr>
          </a:p>
        </p:txBody>
      </p:sp>
      <p:pic>
        <p:nvPicPr>
          <p:cNvPr id="8" name="Picture 8" descr="nek-zadrzevalni-h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066" y="29094"/>
            <a:ext cx="3760124" cy="564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053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6563"/>
          <a:stretch/>
        </p:blipFill>
        <p:spPr>
          <a:xfrm>
            <a:off x="523638" y="1570454"/>
            <a:ext cx="7697955" cy="5077234"/>
          </a:xfrm>
          <a:prstGeom prst="rect">
            <a:avLst/>
          </a:prstGeom>
        </p:spPr>
      </p:pic>
      <p:sp>
        <p:nvSpPr>
          <p:cNvPr id="2" name="Title 1"/>
          <p:cNvSpPr>
            <a:spLocks noGrp="1"/>
          </p:cNvSpPr>
          <p:nvPr>
            <p:ph type="ctrTitle" idx="4294967295"/>
          </p:nvPr>
        </p:nvSpPr>
        <p:spPr>
          <a:xfrm>
            <a:off x="7734167" y="2852928"/>
            <a:ext cx="4351281" cy="3349262"/>
          </a:xfrm>
          <a:solidFill>
            <a:schemeClr val="bg1"/>
          </a:solidFill>
        </p:spPr>
        <p:txBody>
          <a:bodyPr/>
          <a:lstStyle/>
          <a:p>
            <a:r>
              <a:rPr lang="en-US" sz="2400"/>
              <a:t>MERJENJE (NE)VARNOSTI</a:t>
            </a:r>
            <a:br>
              <a:rPr lang="en-US" sz="2400"/>
            </a:br>
            <a:r>
              <a:rPr lang="en-US" sz="2400"/>
              <a:t/>
            </a:r>
            <a:br>
              <a:rPr lang="en-US" sz="2400"/>
            </a:br>
            <a:r>
              <a:rPr lang="en-US" sz="2400"/>
              <a:t>Sprejemanje odločitev naj temelji na nevarnosti ovrednoteni s številkami in ne na strahu.</a:t>
            </a:r>
            <a:br>
              <a:rPr lang="en-US" sz="2400"/>
            </a:br>
            <a:r>
              <a:rPr lang="en-US" sz="2400"/>
              <a:t/>
            </a:r>
            <a:br>
              <a:rPr lang="en-US" sz="2400"/>
            </a:br>
            <a:r>
              <a:rPr lang="en-US" sz="2400"/>
              <a:t>Cicero (40 B.C.): ‘Probabilities direct the conduct of wise men.’”</a:t>
            </a:r>
          </a:p>
        </p:txBody>
      </p:sp>
      <p:sp>
        <p:nvSpPr>
          <p:cNvPr id="5" name="Title 1"/>
          <p:cNvSpPr txBox="1">
            <a:spLocks/>
          </p:cNvSpPr>
          <p:nvPr/>
        </p:nvSpPr>
        <p:spPr>
          <a:xfrm>
            <a:off x="1123571" y="68527"/>
            <a:ext cx="9349739" cy="138536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smtClean="0"/>
              <a:t>Jedrska varnost, </a:t>
            </a:r>
            <a:r>
              <a:rPr lang="en-US" sz="2400" smtClean="0"/>
              <a:t>Jedrski inženirji ločimo (NE)VARNOST in STRAH:</a:t>
            </a:r>
            <a:br>
              <a:rPr lang="en-US" sz="2400" smtClean="0"/>
            </a:br>
            <a:r>
              <a:rPr lang="en-US" sz="2400" smtClean="0"/>
              <a:t> - (Ne)varnost je merljiva.</a:t>
            </a:r>
            <a:br>
              <a:rPr lang="en-US" sz="2400" smtClean="0"/>
            </a:br>
            <a:r>
              <a:rPr lang="en-US" sz="1000" smtClean="0"/>
              <a:t/>
            </a:r>
            <a:br>
              <a:rPr lang="en-US" sz="1000" smtClean="0"/>
            </a:br>
            <a:r>
              <a:rPr lang="en-US" sz="2400" smtClean="0"/>
              <a:t> - Strah - iracionalen - pomembno vpliva na naše odločitve!</a:t>
            </a:r>
            <a:endParaRPr lang="en-US" sz="240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3506" y="1066460"/>
            <a:ext cx="769019" cy="724635"/>
          </a:xfrm>
          <a:prstGeom prst="rect">
            <a:avLst/>
          </a:prstGeom>
        </p:spPr>
      </p:pic>
      <p:sp>
        <p:nvSpPr>
          <p:cNvPr id="6" name="TextBox 5"/>
          <p:cNvSpPr txBox="1"/>
          <p:nvPr/>
        </p:nvSpPr>
        <p:spPr>
          <a:xfrm>
            <a:off x="10149902" y="1945765"/>
            <a:ext cx="1776225" cy="461665"/>
          </a:xfrm>
          <a:prstGeom prst="rect">
            <a:avLst/>
          </a:prstGeom>
          <a:noFill/>
        </p:spPr>
        <p:txBody>
          <a:bodyPr wrap="square" rtlCol="0">
            <a:spAutoFit/>
          </a:bodyPr>
          <a:lstStyle/>
          <a:p>
            <a:r>
              <a:rPr lang="en-US" sz="2400" smtClean="0">
                <a:solidFill>
                  <a:srgbClr val="FF0000"/>
                </a:solidFill>
              </a:rPr>
              <a:t>SEVANJE !!!!</a:t>
            </a:r>
            <a:endParaRPr lang="en-US" sz="2400">
              <a:solidFill>
                <a:srgbClr val="FF0000"/>
              </a:solidFill>
            </a:endParaRPr>
          </a:p>
        </p:txBody>
      </p:sp>
    </p:spTree>
    <p:extLst>
      <p:ext uri="{BB962C8B-B14F-4D97-AF65-F5344CB8AC3E}">
        <p14:creationId xmlns:p14="http://schemas.microsoft.com/office/powerpoint/2010/main" val="3521231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80190" y="1402648"/>
            <a:ext cx="8190098" cy="1022176"/>
          </a:xfrm>
        </p:spPr>
        <p:txBody>
          <a:bodyPr/>
          <a:lstStyle/>
          <a:p>
            <a:r>
              <a:rPr lang="en-US" err="1" smtClean="0"/>
              <a:t>Jedrska</a:t>
            </a:r>
            <a:r>
              <a:rPr lang="en-US" smtClean="0"/>
              <a:t> </a:t>
            </a:r>
            <a:r>
              <a:rPr lang="en-US" err="1" smtClean="0"/>
              <a:t>energija</a:t>
            </a:r>
            <a:r>
              <a:rPr lang="en-US" smtClean="0"/>
              <a:t> je (pre)</a:t>
            </a:r>
            <a:r>
              <a:rPr lang="en-US" err="1" smtClean="0"/>
              <a:t>draga</a:t>
            </a:r>
            <a:r>
              <a:rPr lang="en-US" smtClean="0"/>
              <a:t>…</a:t>
            </a:r>
            <a:br>
              <a:rPr lang="en-US" smtClean="0"/>
            </a:br>
            <a:r>
              <a:rPr lang="en-US" sz="2000"/>
              <a:t/>
            </a:r>
            <a:br>
              <a:rPr lang="en-US" sz="2000"/>
            </a:br>
            <a:r>
              <a:rPr lang="en-US" sz="2800"/>
              <a:t>se </a:t>
            </a:r>
            <a:r>
              <a:rPr lang="en-US" sz="2800" err="1"/>
              <a:t>strinjam</a:t>
            </a:r>
            <a:r>
              <a:rPr lang="en-US" sz="2800"/>
              <a:t>…</a:t>
            </a:r>
            <a:br>
              <a:rPr lang="en-US" sz="2800"/>
            </a:br>
            <a:r>
              <a:rPr lang="en-US" sz="2800"/>
              <a:t/>
            </a:r>
            <a:br>
              <a:rPr lang="en-US" sz="2800"/>
            </a:br>
            <a:r>
              <a:rPr lang="en-US" sz="2800"/>
              <a:t>…je pa </a:t>
            </a:r>
            <a:r>
              <a:rPr lang="en-US" sz="2800" err="1"/>
              <a:t>nekajkrat</a:t>
            </a:r>
            <a:r>
              <a:rPr lang="en-US" sz="2800"/>
              <a:t> </a:t>
            </a:r>
            <a:r>
              <a:rPr lang="en-US" sz="2800" err="1"/>
              <a:t>cenejša</a:t>
            </a:r>
            <a:r>
              <a:rPr lang="en-US" sz="2800"/>
              <a:t> od </a:t>
            </a:r>
            <a:r>
              <a:rPr lang="en-US" sz="2800" smtClean="0"/>
              <a:t>vetrne </a:t>
            </a:r>
            <a:r>
              <a:rPr lang="en-US" sz="2800"/>
              <a:t>in </a:t>
            </a:r>
            <a:r>
              <a:rPr lang="en-US" sz="2800" smtClean="0"/>
              <a:t>sončne…</a:t>
            </a:r>
            <a:endParaRPr lang="en-US" sz="2800"/>
          </a:p>
        </p:txBody>
      </p:sp>
      <p:sp>
        <p:nvSpPr>
          <p:cNvPr id="3" name="TextBox 2"/>
          <p:cNvSpPr txBox="1"/>
          <p:nvPr/>
        </p:nvSpPr>
        <p:spPr>
          <a:xfrm>
            <a:off x="2096251" y="3062724"/>
            <a:ext cx="8474213" cy="2862322"/>
          </a:xfrm>
          <a:prstGeom prst="rect">
            <a:avLst/>
          </a:prstGeom>
          <a:noFill/>
        </p:spPr>
        <p:txBody>
          <a:bodyPr wrap="square" rtlCol="0">
            <a:spAutoFit/>
          </a:bodyPr>
          <a:lstStyle/>
          <a:p>
            <a:r>
              <a:rPr lang="en-US" sz="2000">
                <a:solidFill>
                  <a:srgbClr val="FF0000"/>
                </a:solidFill>
              </a:rPr>
              <a:t>Energetika.net – </a:t>
            </a:r>
            <a:r>
              <a:rPr lang="en-US" sz="2000" err="1">
                <a:solidFill>
                  <a:srgbClr val="FF0000"/>
                </a:solidFill>
              </a:rPr>
              <a:t>tiskana</a:t>
            </a:r>
            <a:r>
              <a:rPr lang="en-US" sz="2000">
                <a:solidFill>
                  <a:srgbClr val="FF0000"/>
                </a:solidFill>
              </a:rPr>
              <a:t> </a:t>
            </a:r>
            <a:r>
              <a:rPr lang="en-US" sz="2000" err="1">
                <a:solidFill>
                  <a:srgbClr val="FF0000"/>
                </a:solidFill>
              </a:rPr>
              <a:t>izdaja</a:t>
            </a:r>
            <a:r>
              <a:rPr lang="en-US" sz="2000">
                <a:solidFill>
                  <a:srgbClr val="FF0000"/>
                </a:solidFill>
              </a:rPr>
              <a:t> </a:t>
            </a:r>
            <a:r>
              <a:rPr lang="en-US" sz="2000" smtClean="0">
                <a:solidFill>
                  <a:srgbClr val="FF0000"/>
                </a:solidFill>
              </a:rPr>
              <a:t>– Zima </a:t>
            </a:r>
            <a:r>
              <a:rPr lang="en-US" sz="2000">
                <a:solidFill>
                  <a:srgbClr val="FF0000"/>
                </a:solidFill>
              </a:rPr>
              <a:t>2018. Po EIMV:</a:t>
            </a:r>
          </a:p>
          <a:p>
            <a:r>
              <a:rPr lang="en-US" sz="2000" err="1">
                <a:solidFill>
                  <a:srgbClr val="FF0000"/>
                </a:solidFill>
              </a:rPr>
              <a:t>Pospešena</a:t>
            </a:r>
            <a:r>
              <a:rPr lang="en-US" sz="2000">
                <a:solidFill>
                  <a:srgbClr val="FF0000"/>
                </a:solidFill>
              </a:rPr>
              <a:t> </a:t>
            </a:r>
            <a:r>
              <a:rPr lang="en-US" sz="2000" err="1">
                <a:solidFill>
                  <a:srgbClr val="FF0000"/>
                </a:solidFill>
              </a:rPr>
              <a:t>elektrifikacija</a:t>
            </a:r>
            <a:r>
              <a:rPr lang="en-US" sz="2000">
                <a:solidFill>
                  <a:srgbClr val="FF0000"/>
                </a:solidFill>
              </a:rPr>
              <a:t> in </a:t>
            </a:r>
            <a:r>
              <a:rPr lang="en-US" sz="2000" err="1">
                <a:solidFill>
                  <a:srgbClr val="FF0000"/>
                </a:solidFill>
              </a:rPr>
              <a:t>uvajanje</a:t>
            </a:r>
            <a:r>
              <a:rPr lang="en-US" sz="2000">
                <a:solidFill>
                  <a:srgbClr val="FF0000"/>
                </a:solidFill>
              </a:rPr>
              <a:t> </a:t>
            </a:r>
            <a:r>
              <a:rPr lang="en-US" sz="2000" err="1">
                <a:solidFill>
                  <a:srgbClr val="FF0000"/>
                </a:solidFill>
              </a:rPr>
              <a:t>obnovljivih</a:t>
            </a:r>
            <a:r>
              <a:rPr lang="en-US" sz="2000">
                <a:solidFill>
                  <a:srgbClr val="FF0000"/>
                </a:solidFill>
              </a:rPr>
              <a:t> </a:t>
            </a:r>
            <a:r>
              <a:rPr lang="en-US" sz="2000" err="1">
                <a:solidFill>
                  <a:srgbClr val="FF0000"/>
                </a:solidFill>
              </a:rPr>
              <a:t>virov</a:t>
            </a:r>
            <a:r>
              <a:rPr lang="en-US" sz="2000">
                <a:solidFill>
                  <a:srgbClr val="FF0000"/>
                </a:solidFill>
              </a:rPr>
              <a:t>:  </a:t>
            </a:r>
          </a:p>
          <a:p>
            <a:r>
              <a:rPr lang="en-US" sz="2000">
                <a:solidFill>
                  <a:srgbClr val="FF0000"/>
                </a:solidFill>
              </a:rPr>
              <a:t>    6* </a:t>
            </a:r>
            <a:r>
              <a:rPr lang="en-US" sz="2000" err="1">
                <a:solidFill>
                  <a:srgbClr val="FF0000"/>
                </a:solidFill>
              </a:rPr>
              <a:t>močnejše</a:t>
            </a:r>
            <a:r>
              <a:rPr lang="en-US" sz="2000">
                <a:solidFill>
                  <a:srgbClr val="FF0000"/>
                </a:solidFill>
              </a:rPr>
              <a:t> </a:t>
            </a:r>
            <a:r>
              <a:rPr lang="en-US" sz="2000" err="1">
                <a:solidFill>
                  <a:srgbClr val="FF0000"/>
                </a:solidFill>
              </a:rPr>
              <a:t>distribucijsko</a:t>
            </a:r>
            <a:r>
              <a:rPr lang="en-US" sz="2000">
                <a:solidFill>
                  <a:srgbClr val="FF0000"/>
                </a:solidFill>
              </a:rPr>
              <a:t> </a:t>
            </a:r>
            <a:r>
              <a:rPr lang="en-US" sz="2000" err="1">
                <a:solidFill>
                  <a:srgbClr val="FF0000"/>
                </a:solidFill>
              </a:rPr>
              <a:t>omrežje</a:t>
            </a:r>
            <a:endParaRPr lang="en-US" sz="2000">
              <a:solidFill>
                <a:srgbClr val="FF0000"/>
              </a:solidFill>
            </a:endParaRPr>
          </a:p>
          <a:p>
            <a:r>
              <a:rPr lang="en-US" sz="2000">
                <a:solidFill>
                  <a:srgbClr val="FF0000"/>
                </a:solidFill>
              </a:rPr>
              <a:t>    4* </a:t>
            </a:r>
            <a:r>
              <a:rPr lang="en-US" sz="2000" err="1">
                <a:solidFill>
                  <a:srgbClr val="FF0000"/>
                </a:solidFill>
              </a:rPr>
              <a:t>močnejše</a:t>
            </a:r>
            <a:r>
              <a:rPr lang="en-US" sz="2000">
                <a:solidFill>
                  <a:srgbClr val="FF0000"/>
                </a:solidFill>
              </a:rPr>
              <a:t> </a:t>
            </a:r>
            <a:r>
              <a:rPr lang="en-US" sz="2000" err="1">
                <a:solidFill>
                  <a:srgbClr val="FF0000"/>
                </a:solidFill>
              </a:rPr>
              <a:t>prenosno</a:t>
            </a:r>
            <a:r>
              <a:rPr lang="en-US" sz="2000">
                <a:solidFill>
                  <a:srgbClr val="FF0000"/>
                </a:solidFill>
              </a:rPr>
              <a:t> </a:t>
            </a:r>
            <a:r>
              <a:rPr lang="en-US" sz="2000" err="1">
                <a:solidFill>
                  <a:srgbClr val="FF0000"/>
                </a:solidFill>
              </a:rPr>
              <a:t>omrežje</a:t>
            </a:r>
            <a:endParaRPr lang="en-US" sz="2000">
              <a:solidFill>
                <a:srgbClr val="FF0000"/>
              </a:solidFill>
            </a:endParaRPr>
          </a:p>
          <a:p>
            <a:r>
              <a:rPr lang="en-US" sz="2000">
                <a:solidFill>
                  <a:srgbClr val="FF0000"/>
                </a:solidFill>
              </a:rPr>
              <a:t>   2-3* </a:t>
            </a:r>
            <a:r>
              <a:rPr lang="en-US" sz="2000" err="1">
                <a:solidFill>
                  <a:srgbClr val="FF0000"/>
                </a:solidFill>
              </a:rPr>
              <a:t>večja</a:t>
            </a:r>
            <a:r>
              <a:rPr lang="en-US" sz="2000">
                <a:solidFill>
                  <a:srgbClr val="FF0000"/>
                </a:solidFill>
              </a:rPr>
              <a:t> </a:t>
            </a:r>
            <a:r>
              <a:rPr lang="en-US" sz="2000" err="1">
                <a:solidFill>
                  <a:srgbClr val="FF0000"/>
                </a:solidFill>
              </a:rPr>
              <a:t>vlaganja</a:t>
            </a:r>
            <a:r>
              <a:rPr lang="en-US" sz="2000">
                <a:solidFill>
                  <a:srgbClr val="FF0000"/>
                </a:solidFill>
              </a:rPr>
              <a:t> v </a:t>
            </a:r>
            <a:r>
              <a:rPr lang="en-US" sz="2000" err="1">
                <a:solidFill>
                  <a:srgbClr val="FF0000"/>
                </a:solidFill>
              </a:rPr>
              <a:t>omrežje</a:t>
            </a:r>
            <a:r>
              <a:rPr lang="en-US" sz="2000">
                <a:solidFill>
                  <a:srgbClr val="FF0000"/>
                </a:solidFill>
              </a:rPr>
              <a:t> od </a:t>
            </a:r>
            <a:r>
              <a:rPr lang="en-US" sz="2000" err="1">
                <a:solidFill>
                  <a:srgbClr val="FF0000"/>
                </a:solidFill>
              </a:rPr>
              <a:t>danes</a:t>
            </a:r>
            <a:r>
              <a:rPr lang="en-US" sz="2000">
                <a:solidFill>
                  <a:srgbClr val="FF0000"/>
                </a:solidFill>
              </a:rPr>
              <a:t> do 2050.</a:t>
            </a:r>
          </a:p>
          <a:p>
            <a:r>
              <a:rPr lang="en-US" sz="2000">
                <a:solidFill>
                  <a:srgbClr val="FF0000"/>
                </a:solidFill>
              </a:rPr>
              <a:t>(</a:t>
            </a:r>
            <a:r>
              <a:rPr lang="en-US" sz="2000" err="1">
                <a:solidFill>
                  <a:srgbClr val="FF0000"/>
                </a:solidFill>
              </a:rPr>
              <a:t>Omrežnina</a:t>
            </a:r>
            <a:r>
              <a:rPr lang="en-US" sz="2000">
                <a:solidFill>
                  <a:srgbClr val="FF0000"/>
                </a:solidFill>
              </a:rPr>
              <a:t> </a:t>
            </a:r>
            <a:r>
              <a:rPr lang="en-US" sz="2000" err="1">
                <a:solidFill>
                  <a:srgbClr val="FF0000"/>
                </a:solidFill>
              </a:rPr>
              <a:t>že</a:t>
            </a:r>
            <a:r>
              <a:rPr lang="en-US" sz="2000">
                <a:solidFill>
                  <a:srgbClr val="FF0000"/>
                </a:solidFill>
              </a:rPr>
              <a:t> </a:t>
            </a:r>
            <a:r>
              <a:rPr lang="en-US" sz="2000" err="1">
                <a:solidFill>
                  <a:srgbClr val="FF0000"/>
                </a:solidFill>
              </a:rPr>
              <a:t>danes</a:t>
            </a:r>
            <a:r>
              <a:rPr lang="en-US" sz="2000">
                <a:solidFill>
                  <a:srgbClr val="FF0000"/>
                </a:solidFill>
              </a:rPr>
              <a:t> </a:t>
            </a:r>
            <a:r>
              <a:rPr lang="en-US" sz="2000" err="1">
                <a:solidFill>
                  <a:srgbClr val="FF0000"/>
                </a:solidFill>
              </a:rPr>
              <a:t>predstavlja</a:t>
            </a:r>
            <a:r>
              <a:rPr lang="en-US" sz="2000">
                <a:solidFill>
                  <a:srgbClr val="FF0000"/>
                </a:solidFill>
              </a:rPr>
              <a:t> </a:t>
            </a:r>
            <a:r>
              <a:rPr lang="en-US" sz="2000" err="1">
                <a:solidFill>
                  <a:srgbClr val="FF0000"/>
                </a:solidFill>
              </a:rPr>
              <a:t>znaten</a:t>
            </a:r>
            <a:r>
              <a:rPr lang="en-US" sz="2000">
                <a:solidFill>
                  <a:srgbClr val="FF0000"/>
                </a:solidFill>
              </a:rPr>
              <a:t> del </a:t>
            </a:r>
            <a:r>
              <a:rPr lang="en-US" sz="2000" err="1">
                <a:solidFill>
                  <a:srgbClr val="FF0000"/>
                </a:solidFill>
              </a:rPr>
              <a:t>zneska</a:t>
            </a:r>
            <a:r>
              <a:rPr lang="en-US" sz="2000">
                <a:solidFill>
                  <a:srgbClr val="FF0000"/>
                </a:solidFill>
              </a:rPr>
              <a:t> </a:t>
            </a:r>
            <a:r>
              <a:rPr lang="en-US" sz="2000" err="1">
                <a:solidFill>
                  <a:srgbClr val="FF0000"/>
                </a:solidFill>
              </a:rPr>
              <a:t>na</a:t>
            </a:r>
            <a:r>
              <a:rPr lang="en-US" sz="2000">
                <a:solidFill>
                  <a:srgbClr val="FF0000"/>
                </a:solidFill>
              </a:rPr>
              <a:t> </a:t>
            </a:r>
            <a:r>
              <a:rPr lang="en-US" sz="2000" err="1">
                <a:solidFill>
                  <a:srgbClr val="FF0000"/>
                </a:solidFill>
              </a:rPr>
              <a:t>položnici</a:t>
            </a:r>
            <a:r>
              <a:rPr lang="en-US" sz="2000">
                <a:solidFill>
                  <a:srgbClr val="FF0000"/>
                </a:solidFill>
              </a:rPr>
              <a:t>)</a:t>
            </a:r>
          </a:p>
          <a:p>
            <a:endParaRPr lang="en-US" sz="2000">
              <a:solidFill>
                <a:srgbClr val="FF0000"/>
              </a:solidFill>
            </a:endParaRPr>
          </a:p>
          <a:p>
            <a:r>
              <a:rPr lang="en-US" sz="2000" b="1" err="1">
                <a:solidFill>
                  <a:srgbClr val="00B0F0"/>
                </a:solidFill>
              </a:rPr>
              <a:t>Hranilniki</a:t>
            </a:r>
            <a:r>
              <a:rPr lang="en-US" sz="2000" b="1">
                <a:solidFill>
                  <a:srgbClr val="00B0F0"/>
                </a:solidFill>
              </a:rPr>
              <a:t> </a:t>
            </a:r>
            <a:r>
              <a:rPr lang="en-US" sz="2000" b="1" err="1">
                <a:solidFill>
                  <a:srgbClr val="00B0F0"/>
                </a:solidFill>
              </a:rPr>
              <a:t>elektrike</a:t>
            </a:r>
            <a:r>
              <a:rPr lang="en-US" sz="2000" b="1">
                <a:solidFill>
                  <a:srgbClr val="00B0F0"/>
                </a:solidFill>
              </a:rPr>
              <a:t> – </a:t>
            </a:r>
            <a:r>
              <a:rPr lang="en-US" sz="2000" b="1" err="1">
                <a:solidFill>
                  <a:srgbClr val="00B0F0"/>
                </a:solidFill>
              </a:rPr>
              <a:t>baterije</a:t>
            </a:r>
            <a:r>
              <a:rPr lang="en-US" sz="2000" b="1">
                <a:solidFill>
                  <a:srgbClr val="00B0F0"/>
                </a:solidFill>
              </a:rPr>
              <a:t>: </a:t>
            </a:r>
            <a:r>
              <a:rPr lang="en-US" sz="2000" b="1" err="1">
                <a:solidFill>
                  <a:srgbClr val="00B0F0"/>
                </a:solidFill>
              </a:rPr>
              <a:t>nekaj</a:t>
            </a:r>
            <a:r>
              <a:rPr lang="en-US" sz="2000" b="1">
                <a:solidFill>
                  <a:srgbClr val="00B0F0"/>
                </a:solidFill>
              </a:rPr>
              <a:t> 100 </a:t>
            </a:r>
            <a:r>
              <a:rPr lang="en-US" sz="2000" b="1" err="1">
                <a:solidFill>
                  <a:srgbClr val="00B0F0"/>
                </a:solidFill>
              </a:rPr>
              <a:t>milijard</a:t>
            </a:r>
            <a:r>
              <a:rPr lang="en-US" sz="2000" b="1">
                <a:solidFill>
                  <a:srgbClr val="00B0F0"/>
                </a:solidFill>
              </a:rPr>
              <a:t> EUR </a:t>
            </a:r>
            <a:r>
              <a:rPr lang="en-US" sz="2000" b="1" err="1">
                <a:solidFill>
                  <a:srgbClr val="00B0F0"/>
                </a:solidFill>
              </a:rPr>
              <a:t>za</a:t>
            </a:r>
            <a:r>
              <a:rPr lang="en-US" sz="2000" b="1">
                <a:solidFill>
                  <a:srgbClr val="00B0F0"/>
                </a:solidFill>
              </a:rPr>
              <a:t> </a:t>
            </a:r>
            <a:r>
              <a:rPr lang="en-US" sz="2000" b="1" err="1">
                <a:solidFill>
                  <a:srgbClr val="00B0F0"/>
                </a:solidFill>
              </a:rPr>
              <a:t>Tesline</a:t>
            </a:r>
            <a:r>
              <a:rPr lang="en-US" sz="2000" b="1">
                <a:solidFill>
                  <a:srgbClr val="00B0F0"/>
                </a:solidFill>
              </a:rPr>
              <a:t> </a:t>
            </a:r>
            <a:r>
              <a:rPr lang="en-US" sz="2000" b="1" err="1">
                <a:solidFill>
                  <a:srgbClr val="00B0F0"/>
                </a:solidFill>
              </a:rPr>
              <a:t>baterije</a:t>
            </a:r>
            <a:r>
              <a:rPr lang="en-US" sz="2000" b="1">
                <a:solidFill>
                  <a:srgbClr val="00B0F0"/>
                </a:solidFill>
              </a:rPr>
              <a:t>, </a:t>
            </a:r>
            <a:r>
              <a:rPr lang="en-US" sz="2000" b="1" err="1">
                <a:solidFill>
                  <a:srgbClr val="00B0F0"/>
                </a:solidFill>
              </a:rPr>
              <a:t>ki</a:t>
            </a:r>
            <a:r>
              <a:rPr lang="en-US" sz="2000" b="1">
                <a:solidFill>
                  <a:srgbClr val="00B0F0"/>
                </a:solidFill>
              </a:rPr>
              <a:t> </a:t>
            </a:r>
            <a:r>
              <a:rPr lang="en-US" sz="2000" b="1" err="1">
                <a:solidFill>
                  <a:srgbClr val="00B0F0"/>
                </a:solidFill>
              </a:rPr>
              <a:t>bodo</a:t>
            </a:r>
            <a:r>
              <a:rPr lang="en-US" sz="2000" b="1">
                <a:solidFill>
                  <a:srgbClr val="00B0F0"/>
                </a:solidFill>
              </a:rPr>
              <a:t> </a:t>
            </a:r>
            <a:r>
              <a:rPr lang="en-US" sz="2000" b="1" err="1">
                <a:solidFill>
                  <a:srgbClr val="00B0F0"/>
                </a:solidFill>
              </a:rPr>
              <a:t>shranile</a:t>
            </a:r>
            <a:r>
              <a:rPr lang="en-US" sz="2000" b="1">
                <a:solidFill>
                  <a:srgbClr val="00B0F0"/>
                </a:solidFill>
              </a:rPr>
              <a:t> </a:t>
            </a:r>
            <a:r>
              <a:rPr lang="en-US" sz="2000" b="1" err="1">
                <a:solidFill>
                  <a:srgbClr val="00B0F0"/>
                </a:solidFill>
              </a:rPr>
              <a:t>za</a:t>
            </a:r>
            <a:r>
              <a:rPr lang="en-US" sz="2000" b="1">
                <a:solidFill>
                  <a:srgbClr val="00B0F0"/>
                </a:solidFill>
              </a:rPr>
              <a:t> </a:t>
            </a:r>
            <a:r>
              <a:rPr lang="en-US" sz="2000" b="1" err="1">
                <a:solidFill>
                  <a:srgbClr val="00B0F0"/>
                </a:solidFill>
              </a:rPr>
              <a:t>cca</a:t>
            </a:r>
            <a:r>
              <a:rPr lang="en-US" sz="2000" b="1">
                <a:solidFill>
                  <a:srgbClr val="00B0F0"/>
                </a:solidFill>
              </a:rPr>
              <a:t> 1 </a:t>
            </a:r>
            <a:r>
              <a:rPr lang="en-US" sz="2000" b="1" err="1">
                <a:solidFill>
                  <a:srgbClr val="00B0F0"/>
                </a:solidFill>
              </a:rPr>
              <a:t>dan</a:t>
            </a:r>
            <a:r>
              <a:rPr lang="en-US" sz="2000" b="1">
                <a:solidFill>
                  <a:srgbClr val="00B0F0"/>
                </a:solidFill>
              </a:rPr>
              <a:t> </a:t>
            </a:r>
            <a:r>
              <a:rPr lang="en-US" sz="2000" b="1" err="1">
                <a:solidFill>
                  <a:srgbClr val="00B0F0"/>
                </a:solidFill>
              </a:rPr>
              <a:t>elektrike</a:t>
            </a:r>
            <a:r>
              <a:rPr lang="en-US" sz="2000" b="1">
                <a:solidFill>
                  <a:srgbClr val="00B0F0"/>
                </a:solidFill>
              </a:rPr>
              <a:t>. </a:t>
            </a:r>
          </a:p>
        </p:txBody>
      </p:sp>
    </p:spTree>
    <p:extLst>
      <p:ext uri="{BB962C8B-B14F-4D97-AF65-F5344CB8AC3E}">
        <p14:creationId xmlns:p14="http://schemas.microsoft.com/office/powerpoint/2010/main" val="3890797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A1E00F-1AC5-4C3D-913E-BAE82C5510FF}"/>
              </a:ext>
            </a:extLst>
          </p:cNvPr>
          <p:cNvSpPr>
            <a:spLocks noGrp="1"/>
          </p:cNvSpPr>
          <p:nvPr>
            <p:ph type="title"/>
          </p:nvPr>
        </p:nvSpPr>
        <p:spPr/>
        <p:txBody>
          <a:bodyPr/>
          <a:lstStyle/>
          <a:p>
            <a:endParaRPr lang="sl-SI"/>
          </a:p>
        </p:txBody>
      </p:sp>
      <p:pic>
        <p:nvPicPr>
          <p:cNvPr id="15" name="Označba mesta vsebine 14">
            <a:extLst>
              <a:ext uri="{FF2B5EF4-FFF2-40B4-BE49-F238E27FC236}">
                <a16:creationId xmlns:a16="http://schemas.microsoft.com/office/drawing/2014/main" id="{68EC9834-DD31-4167-A1DA-86B42F15D6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8562" y="1825625"/>
            <a:ext cx="3074876" cy="4351338"/>
          </a:xfrm>
        </p:spPr>
      </p:pic>
      <p:pic>
        <p:nvPicPr>
          <p:cNvPr id="11" name="Slika 10">
            <a:extLst>
              <a:ext uri="{FF2B5EF4-FFF2-40B4-BE49-F238E27FC236}">
                <a16:creationId xmlns:a16="http://schemas.microsoft.com/office/drawing/2014/main" id="{378749C7-8230-4693-B6C6-13493F92F84F}"/>
              </a:ext>
            </a:extLst>
          </p:cNvPr>
          <p:cNvPicPr>
            <a:picLocks noChangeAspect="1"/>
          </p:cNvPicPr>
          <p:nvPr/>
        </p:nvPicPr>
        <p:blipFill rotWithShape="1">
          <a:blip r:embed="rId3"/>
          <a:srcRect l="2858"/>
          <a:stretch/>
        </p:blipFill>
        <p:spPr>
          <a:xfrm>
            <a:off x="-1" y="-63500"/>
            <a:ext cx="12372779" cy="6985000"/>
          </a:xfrm>
          <a:prstGeom prst="rect">
            <a:avLst/>
          </a:prstGeom>
        </p:spPr>
      </p:pic>
      <p:pic>
        <p:nvPicPr>
          <p:cNvPr id="4" name="Označba mesta vsebine 4">
            <a:extLst>
              <a:ext uri="{FF2B5EF4-FFF2-40B4-BE49-F238E27FC236}">
                <a16:creationId xmlns:a16="http://schemas.microsoft.com/office/drawing/2014/main" id="{AA3C2AF8-8A95-4E07-A7B7-089C17AA4668}"/>
              </a:ext>
            </a:extLst>
          </p:cNvPr>
          <p:cNvPicPr>
            <a:picLocks noChangeAspect="1"/>
          </p:cNvPicPr>
          <p:nvPr/>
        </p:nvPicPr>
        <p:blipFill rotWithShape="1">
          <a:blip r:embed="rId4">
            <a:extLst>
              <a:ext uri="{28A0092B-C50C-407E-A947-70E740481C1C}">
                <a14:useLocalDpi xmlns:a14="http://schemas.microsoft.com/office/drawing/2010/main" val="0"/>
              </a:ext>
            </a:extLst>
          </a:blip>
          <a:srcRect l="21049" r="31259"/>
          <a:stretch/>
        </p:blipFill>
        <p:spPr>
          <a:xfrm>
            <a:off x="6463045" y="-63500"/>
            <a:ext cx="5909734" cy="6970159"/>
          </a:xfrm>
          <a:prstGeom prst="rect">
            <a:avLst/>
          </a:prstGeom>
        </p:spPr>
      </p:pic>
      <p:pic>
        <p:nvPicPr>
          <p:cNvPr id="17" name="Slika 16">
            <a:extLst>
              <a:ext uri="{FF2B5EF4-FFF2-40B4-BE49-F238E27FC236}">
                <a16:creationId xmlns:a16="http://schemas.microsoft.com/office/drawing/2014/main" id="{A2B1AEC7-91FB-4031-90A7-61EEB058F747}"/>
              </a:ext>
            </a:extLst>
          </p:cNvPr>
          <p:cNvPicPr>
            <a:picLocks noChangeAspect="1"/>
          </p:cNvPicPr>
          <p:nvPr/>
        </p:nvPicPr>
        <p:blipFill rotWithShape="1">
          <a:blip r:embed="rId5">
            <a:extLst>
              <a:ext uri="{28A0092B-C50C-407E-A947-70E740481C1C}">
                <a14:useLocalDpi xmlns:a14="http://schemas.microsoft.com/office/drawing/2010/main" val="0"/>
              </a:ext>
            </a:extLst>
          </a:blip>
          <a:srcRect l="7199" t="23621" r="1394" b="32750"/>
          <a:stretch/>
        </p:blipFill>
        <p:spPr>
          <a:xfrm>
            <a:off x="704110" y="-63500"/>
            <a:ext cx="5057987" cy="3416461"/>
          </a:xfrm>
          <a:prstGeom prst="rect">
            <a:avLst/>
          </a:prstGeom>
        </p:spPr>
      </p:pic>
      <p:pic>
        <p:nvPicPr>
          <p:cNvPr id="19" name="Slika 18">
            <a:extLst>
              <a:ext uri="{FF2B5EF4-FFF2-40B4-BE49-F238E27FC236}">
                <a16:creationId xmlns:a16="http://schemas.microsoft.com/office/drawing/2014/main" id="{0321F02B-CAE6-42E5-A38D-B01DA80EA767}"/>
              </a:ext>
            </a:extLst>
          </p:cNvPr>
          <p:cNvPicPr>
            <a:picLocks noChangeAspect="1"/>
          </p:cNvPicPr>
          <p:nvPr/>
        </p:nvPicPr>
        <p:blipFill rotWithShape="1">
          <a:blip r:embed="rId2">
            <a:extLst>
              <a:ext uri="{28A0092B-C50C-407E-A947-70E740481C1C}">
                <a14:useLocalDpi xmlns:a14="http://schemas.microsoft.com/office/drawing/2010/main" val="0"/>
              </a:ext>
            </a:extLst>
          </a:blip>
          <a:srcRect l="14359" t="34831" r="31971" b="36146"/>
          <a:stretch/>
        </p:blipFill>
        <p:spPr>
          <a:xfrm>
            <a:off x="1465686" y="4201559"/>
            <a:ext cx="3534835" cy="2705100"/>
          </a:xfrm>
          <a:prstGeom prst="rect">
            <a:avLst/>
          </a:prstGeom>
        </p:spPr>
      </p:pic>
      <p:sp>
        <p:nvSpPr>
          <p:cNvPr id="20" name="Pravokotnik 19">
            <a:extLst>
              <a:ext uri="{FF2B5EF4-FFF2-40B4-BE49-F238E27FC236}">
                <a16:creationId xmlns:a16="http://schemas.microsoft.com/office/drawing/2014/main" id="{0B18C003-81BA-43A6-925F-99BCC19FB127}"/>
              </a:ext>
            </a:extLst>
          </p:cNvPr>
          <p:cNvSpPr/>
          <p:nvPr/>
        </p:nvSpPr>
        <p:spPr>
          <a:xfrm>
            <a:off x="1138928" y="3408403"/>
            <a:ext cx="4188351" cy="830997"/>
          </a:xfrm>
          <a:prstGeom prst="rect">
            <a:avLst/>
          </a:prstGeom>
        </p:spPr>
        <p:txBody>
          <a:bodyPr wrap="square">
            <a:spAutoFit/>
          </a:bodyPr>
          <a:lstStyle/>
          <a:p>
            <a:pPr algn="ctr"/>
            <a:r>
              <a:rPr lang="sl-SI" sz="2400" b="1" dirty="0">
                <a:ln>
                  <a:solidFill>
                    <a:schemeClr val="bg2">
                      <a:lumMod val="25000"/>
                    </a:schemeClr>
                  </a:solidFill>
                </a:ln>
                <a:solidFill>
                  <a:schemeClr val="bg1"/>
                </a:solidFill>
                <a:effectLst>
                  <a:outerShdw blurRad="50800" dist="38100" dir="8100000" algn="tr" rotWithShape="0">
                    <a:prstClr val="black">
                      <a:alpha val="40000"/>
                    </a:prstClr>
                  </a:outerShdw>
                </a:effectLst>
              </a:rPr>
              <a:t>Znanje...</a:t>
            </a:r>
            <a:r>
              <a:rPr lang="en-SI" sz="2400" b="1" dirty="0">
                <a:ln>
                  <a:solidFill>
                    <a:schemeClr val="bg2">
                      <a:lumMod val="25000"/>
                    </a:schemeClr>
                  </a:solidFill>
                </a:ln>
                <a:solidFill>
                  <a:schemeClr val="bg1"/>
                </a:solidFill>
                <a:effectLst>
                  <a:outerShdw blurRad="50800" dist="38100" dir="8100000" algn="tr" rotWithShape="0">
                    <a:prstClr val="black">
                      <a:alpha val="40000"/>
                    </a:prstClr>
                  </a:outerShdw>
                </a:effectLst>
              </a:rPr>
              <a:t>	</a:t>
            </a:r>
            <a:r>
              <a:rPr lang="sl-SI" sz="2400" b="1" dirty="0">
                <a:ln>
                  <a:solidFill>
                    <a:schemeClr val="bg2">
                      <a:lumMod val="25000"/>
                    </a:schemeClr>
                  </a:solidFill>
                </a:ln>
                <a:solidFill>
                  <a:schemeClr val="bg1"/>
                </a:solidFill>
                <a:effectLst>
                  <a:outerShdw blurRad="50800" dist="38100" dir="8100000" algn="tr" rotWithShape="0">
                    <a:prstClr val="black">
                      <a:alpha val="40000"/>
                    </a:prstClr>
                  </a:outerShdw>
                </a:effectLst>
              </a:rPr>
              <a:t>... za svetlo </a:t>
            </a:r>
          </a:p>
          <a:p>
            <a:pPr algn="ctr"/>
            <a:r>
              <a:rPr lang="en-SI" sz="2400" b="1" dirty="0">
                <a:ln>
                  <a:solidFill>
                    <a:schemeClr val="bg2">
                      <a:lumMod val="25000"/>
                    </a:schemeClr>
                  </a:solidFill>
                </a:ln>
                <a:solidFill>
                  <a:schemeClr val="bg1"/>
                </a:solidFill>
                <a:effectLst>
                  <a:outerShdw blurRad="50800" dist="38100" dir="8100000" algn="tr" rotWithShape="0">
                    <a:prstClr val="black">
                      <a:alpha val="40000"/>
                    </a:prstClr>
                  </a:outerShdw>
                </a:effectLst>
              </a:rPr>
              <a:t>		</a:t>
            </a:r>
            <a:r>
              <a:rPr lang="sl-SI" sz="2400" b="1" dirty="0">
                <a:ln>
                  <a:solidFill>
                    <a:schemeClr val="bg2">
                      <a:lumMod val="25000"/>
                    </a:schemeClr>
                  </a:solidFill>
                </a:ln>
                <a:solidFill>
                  <a:schemeClr val="bg1"/>
                </a:solidFill>
                <a:effectLst>
                  <a:outerShdw blurRad="50800" dist="38100" dir="8100000" algn="tr" rotWithShape="0">
                    <a:prstClr val="black">
                      <a:alpha val="40000"/>
                    </a:prstClr>
                  </a:outerShdw>
                </a:effectLst>
              </a:rPr>
              <a:t>prihodnost!</a:t>
            </a:r>
          </a:p>
        </p:txBody>
      </p:sp>
      <p:sp>
        <p:nvSpPr>
          <p:cNvPr id="21" name="Pravokotnik 20">
            <a:extLst>
              <a:ext uri="{FF2B5EF4-FFF2-40B4-BE49-F238E27FC236}">
                <a16:creationId xmlns:a16="http://schemas.microsoft.com/office/drawing/2014/main" id="{A192AA1F-A7A7-4F29-B14A-2783D26C4D97}"/>
              </a:ext>
            </a:extLst>
          </p:cNvPr>
          <p:cNvSpPr/>
          <p:nvPr/>
        </p:nvSpPr>
        <p:spPr>
          <a:xfrm>
            <a:off x="1486853" y="598804"/>
            <a:ext cx="9613209" cy="1323439"/>
          </a:xfrm>
          <a:prstGeom prst="rect">
            <a:avLst/>
          </a:prstGeom>
          <a:solidFill>
            <a:schemeClr val="bg1">
              <a:alpha val="50000"/>
            </a:schemeClr>
          </a:solidFill>
          <a:effectLst>
            <a:outerShdw blurRad="50800" dist="38100" dir="8100000" algn="tr" rotWithShape="0">
              <a:prstClr val="black">
                <a:alpha val="40000"/>
              </a:prstClr>
            </a:outerShdw>
          </a:effectLst>
        </p:spPr>
        <p:txBody>
          <a:bodyPr wrap="none">
            <a:spAutoFit/>
          </a:bodyPr>
          <a:lstStyle/>
          <a:p>
            <a:r>
              <a:rPr lang="en-US" sz="4000" b="1" smtClean="0">
                <a:ln>
                  <a:solidFill>
                    <a:schemeClr val="bg2">
                      <a:lumMod val="25000"/>
                    </a:schemeClr>
                  </a:solidFill>
                </a:ln>
                <a:solidFill>
                  <a:schemeClr val="bg1"/>
                </a:solidFill>
                <a:effectLst>
                  <a:outerShdw blurRad="50800" dist="38100" dir="8100000" algn="tr" rotWithShape="0">
                    <a:prstClr val="black">
                      <a:alpha val="40000"/>
                    </a:prstClr>
                  </a:outerShdw>
                </a:effectLst>
              </a:rPr>
              <a:t>Vabilo na obisk </a:t>
            </a:r>
            <a:r>
              <a:rPr lang="sl-SI" sz="4000" b="1" smtClean="0">
                <a:ln>
                  <a:solidFill>
                    <a:schemeClr val="bg2">
                      <a:lumMod val="25000"/>
                    </a:schemeClr>
                  </a:solidFill>
                </a:ln>
                <a:solidFill>
                  <a:schemeClr val="bg1"/>
                </a:solidFill>
                <a:effectLst>
                  <a:outerShdw blurRad="50800" dist="38100" dir="8100000" algn="tr" rotWithShape="0">
                    <a:prstClr val="black">
                      <a:alpha val="40000"/>
                    </a:prstClr>
                  </a:outerShdw>
                </a:effectLst>
              </a:rPr>
              <a:t>Izobraževaln</a:t>
            </a:r>
            <a:r>
              <a:rPr lang="en-US" sz="4000" b="1" smtClean="0">
                <a:ln>
                  <a:solidFill>
                    <a:schemeClr val="bg2">
                      <a:lumMod val="25000"/>
                    </a:schemeClr>
                  </a:solidFill>
                </a:ln>
                <a:solidFill>
                  <a:schemeClr val="bg1"/>
                </a:solidFill>
                <a:effectLst>
                  <a:outerShdw blurRad="50800" dist="38100" dir="8100000" algn="tr" rotWithShape="0">
                    <a:prstClr val="black">
                      <a:alpha val="40000"/>
                    </a:prstClr>
                  </a:outerShdw>
                </a:effectLst>
              </a:rPr>
              <a:t>ega</a:t>
            </a:r>
            <a:r>
              <a:rPr lang="sl-SI" sz="4000" b="1" smtClean="0">
                <a:ln>
                  <a:solidFill>
                    <a:schemeClr val="bg2">
                      <a:lumMod val="25000"/>
                    </a:schemeClr>
                  </a:solidFill>
                </a:ln>
                <a:solidFill>
                  <a:schemeClr val="bg1"/>
                </a:solidFill>
                <a:effectLst>
                  <a:outerShdw blurRad="50800" dist="38100" dir="8100000" algn="tr" rotWithShape="0">
                    <a:prstClr val="black">
                      <a:alpha val="40000"/>
                    </a:prstClr>
                  </a:outerShdw>
                </a:effectLst>
              </a:rPr>
              <a:t> centr</a:t>
            </a:r>
            <a:r>
              <a:rPr lang="en-US" sz="4000" b="1" smtClean="0">
                <a:ln>
                  <a:solidFill>
                    <a:schemeClr val="bg2">
                      <a:lumMod val="25000"/>
                    </a:schemeClr>
                  </a:solidFill>
                </a:ln>
                <a:solidFill>
                  <a:schemeClr val="bg1"/>
                </a:solidFill>
                <a:effectLst>
                  <a:outerShdw blurRad="50800" dist="38100" dir="8100000" algn="tr" rotWithShape="0">
                    <a:prstClr val="black">
                      <a:alpha val="40000"/>
                    </a:prstClr>
                  </a:outerShdw>
                </a:effectLst>
              </a:rPr>
              <a:t>a</a:t>
            </a:r>
            <a:r>
              <a:rPr lang="sl-SI" sz="4000" b="1" smtClean="0">
                <a:ln>
                  <a:solidFill>
                    <a:schemeClr val="bg2">
                      <a:lumMod val="25000"/>
                    </a:schemeClr>
                  </a:solidFill>
                </a:ln>
                <a:solidFill>
                  <a:schemeClr val="bg1"/>
                </a:solidFill>
                <a:effectLst>
                  <a:outerShdw blurRad="50800" dist="38100" dir="8100000" algn="tr" rotWithShape="0">
                    <a:prstClr val="black">
                      <a:alpha val="40000"/>
                    </a:prstClr>
                  </a:outerShdw>
                </a:effectLst>
              </a:rPr>
              <a:t> </a:t>
            </a:r>
            <a:r>
              <a:rPr lang="sl-SI" sz="4000" b="1">
                <a:ln>
                  <a:solidFill>
                    <a:schemeClr val="bg2">
                      <a:lumMod val="25000"/>
                    </a:schemeClr>
                  </a:solidFill>
                </a:ln>
                <a:solidFill>
                  <a:schemeClr val="bg1"/>
                </a:solidFill>
                <a:effectLst>
                  <a:outerShdw blurRad="50800" dist="38100" dir="8100000" algn="tr" rotWithShape="0">
                    <a:prstClr val="black">
                      <a:alpha val="40000"/>
                    </a:prstClr>
                  </a:outerShdw>
                </a:effectLst>
              </a:rPr>
              <a:t>za </a:t>
            </a:r>
            <a:endParaRPr lang="en-US" sz="4000" b="1" smtClean="0">
              <a:ln>
                <a:solidFill>
                  <a:schemeClr val="bg2">
                    <a:lumMod val="25000"/>
                  </a:schemeClr>
                </a:solidFill>
              </a:ln>
              <a:solidFill>
                <a:schemeClr val="bg1"/>
              </a:solidFill>
              <a:effectLst>
                <a:outerShdw blurRad="50800" dist="38100" dir="8100000" algn="tr" rotWithShape="0">
                  <a:prstClr val="black">
                    <a:alpha val="40000"/>
                  </a:prstClr>
                </a:outerShdw>
              </a:effectLst>
            </a:endParaRPr>
          </a:p>
          <a:p>
            <a:r>
              <a:rPr lang="sl-SI" sz="4000" b="1" smtClean="0">
                <a:ln>
                  <a:solidFill>
                    <a:schemeClr val="bg2">
                      <a:lumMod val="25000"/>
                    </a:schemeClr>
                  </a:solidFill>
                </a:ln>
                <a:solidFill>
                  <a:schemeClr val="bg1"/>
                </a:solidFill>
                <a:effectLst>
                  <a:outerShdw blurRad="50800" dist="38100" dir="8100000" algn="tr" rotWithShape="0">
                    <a:prstClr val="black">
                      <a:alpha val="40000"/>
                    </a:prstClr>
                  </a:outerShdw>
                </a:effectLst>
              </a:rPr>
              <a:t>jedrsko tehnologijo</a:t>
            </a:r>
            <a:r>
              <a:rPr lang="en-US" sz="4000" b="1" smtClean="0">
                <a:ln>
                  <a:solidFill>
                    <a:schemeClr val="bg2">
                      <a:lumMod val="25000"/>
                    </a:schemeClr>
                  </a:solidFill>
                </a:ln>
                <a:solidFill>
                  <a:schemeClr val="bg1"/>
                </a:solidFill>
                <a:effectLst>
                  <a:outerShdw blurRad="50800" dist="38100" dir="8100000" algn="tr" rotWithShape="0">
                    <a:prstClr val="black">
                      <a:alpha val="40000"/>
                    </a:prstClr>
                  </a:outerShdw>
                </a:effectLst>
              </a:rPr>
              <a:t> in reaktorja TRIGA na IJS</a:t>
            </a:r>
            <a:endParaRPr lang="sl-SI" sz="4000" b="1" dirty="0">
              <a:ln>
                <a:solidFill>
                  <a:schemeClr val="bg2">
                    <a:lumMod val="25000"/>
                  </a:schemeClr>
                </a:solidFill>
              </a:ln>
              <a:solidFill>
                <a:schemeClr val="bg1"/>
              </a:solidFill>
              <a:effectLst>
                <a:outerShdw blurRad="50800" dist="38100" dir="8100000" algn="tr" rotWithShape="0">
                  <a:prstClr val="black">
                    <a:alpha val="40000"/>
                  </a:prstClr>
                </a:outerShdw>
              </a:effectLst>
            </a:endParaRPr>
          </a:p>
        </p:txBody>
      </p:sp>
      <p:sp>
        <p:nvSpPr>
          <p:cNvPr id="24" name="Pravokotnik 23">
            <a:extLst>
              <a:ext uri="{FF2B5EF4-FFF2-40B4-BE49-F238E27FC236}">
                <a16:creationId xmlns:a16="http://schemas.microsoft.com/office/drawing/2014/main" id="{A2C42035-F077-46E2-805E-7754809E05FB}"/>
              </a:ext>
            </a:extLst>
          </p:cNvPr>
          <p:cNvSpPr/>
          <p:nvPr/>
        </p:nvSpPr>
        <p:spPr>
          <a:xfrm>
            <a:off x="5160991" y="6087566"/>
            <a:ext cx="1885411" cy="461665"/>
          </a:xfrm>
          <a:prstGeom prst="rect">
            <a:avLst/>
          </a:prstGeom>
          <a:solidFill>
            <a:schemeClr val="bg1">
              <a:alpha val="50000"/>
            </a:schemeClr>
          </a:solidFill>
        </p:spPr>
        <p:txBody>
          <a:bodyPr wrap="square">
            <a:spAutoFit/>
          </a:bodyPr>
          <a:lstStyle/>
          <a:p>
            <a:pPr lvl="0" algn="ctr"/>
            <a:r>
              <a:rPr lang="sl-SI" sz="2400" b="1" dirty="0">
                <a:ln>
                  <a:solidFill>
                    <a:schemeClr val="bg2">
                      <a:lumMod val="25000"/>
                    </a:schemeClr>
                  </a:solidFill>
                </a:ln>
                <a:solidFill>
                  <a:prstClr val="white"/>
                </a:solidFill>
                <a:effectLst>
                  <a:outerShdw blurRad="50800" dist="38100" dir="8100000" algn="tr" rotWithShape="0">
                    <a:prstClr val="black">
                      <a:alpha val="40000"/>
                    </a:prstClr>
                  </a:outerShdw>
                </a:effectLst>
              </a:rPr>
              <a:t>w</a:t>
            </a:r>
            <a:r>
              <a:rPr lang="en-SI" sz="2400" b="1" dirty="0">
                <a:ln>
                  <a:solidFill>
                    <a:schemeClr val="bg2">
                      <a:lumMod val="25000"/>
                    </a:schemeClr>
                  </a:solidFill>
                </a:ln>
                <a:solidFill>
                  <a:prstClr val="white"/>
                </a:solidFill>
                <a:effectLst>
                  <a:outerShdw blurRad="50800" dist="38100" dir="8100000" algn="tr" rotWithShape="0">
                    <a:prstClr val="black">
                      <a:alpha val="40000"/>
                    </a:prstClr>
                  </a:outerShdw>
                </a:effectLst>
              </a:rPr>
              <a:t>w</a:t>
            </a:r>
            <a:r>
              <a:rPr lang="sl-SI" sz="2400" b="1" dirty="0">
                <a:ln>
                  <a:solidFill>
                    <a:schemeClr val="bg2">
                      <a:lumMod val="25000"/>
                    </a:schemeClr>
                  </a:solidFill>
                </a:ln>
                <a:solidFill>
                  <a:prstClr val="white"/>
                </a:solidFill>
                <a:effectLst>
                  <a:outerShdw blurRad="50800" dist="38100" dir="8100000" algn="tr" rotWithShape="0">
                    <a:prstClr val="black">
                      <a:alpha val="40000"/>
                    </a:prstClr>
                  </a:outerShdw>
                </a:effectLst>
              </a:rPr>
              <a:t>w</a:t>
            </a:r>
            <a:r>
              <a:rPr lang="en-SI" sz="2400" b="1" dirty="0">
                <a:ln>
                  <a:solidFill>
                    <a:schemeClr val="bg2">
                      <a:lumMod val="25000"/>
                    </a:schemeClr>
                  </a:solidFill>
                </a:ln>
                <a:solidFill>
                  <a:prstClr val="white"/>
                </a:solidFill>
                <a:effectLst>
                  <a:outerShdw blurRad="50800" dist="38100" dir="8100000" algn="tr" rotWithShape="0">
                    <a:prstClr val="black">
                      <a:alpha val="40000"/>
                    </a:prstClr>
                  </a:outerShdw>
                </a:effectLst>
              </a:rPr>
              <a:t>.</a:t>
            </a:r>
            <a:r>
              <a:rPr lang="sl-SI" sz="2400" b="1" dirty="0">
                <a:ln>
                  <a:solidFill>
                    <a:schemeClr val="bg2">
                      <a:lumMod val="25000"/>
                    </a:schemeClr>
                  </a:solidFill>
                </a:ln>
                <a:solidFill>
                  <a:prstClr val="white"/>
                </a:solidFill>
                <a:effectLst>
                  <a:outerShdw blurRad="50800" dist="38100" dir="8100000" algn="tr" rotWithShape="0">
                    <a:prstClr val="black">
                      <a:alpha val="40000"/>
                    </a:prstClr>
                  </a:outerShdw>
                </a:effectLst>
              </a:rPr>
              <a:t>i</a:t>
            </a:r>
            <a:r>
              <a:rPr lang="en-SI" sz="2400" b="1" dirty="0">
                <a:ln>
                  <a:solidFill>
                    <a:schemeClr val="bg2">
                      <a:lumMod val="25000"/>
                    </a:schemeClr>
                  </a:solidFill>
                </a:ln>
                <a:solidFill>
                  <a:prstClr val="white"/>
                </a:solidFill>
                <a:effectLst>
                  <a:outerShdw blurRad="50800" dist="38100" dir="8100000" algn="tr" rotWithShape="0">
                    <a:prstClr val="black">
                      <a:alpha val="40000"/>
                    </a:prstClr>
                  </a:outerShdw>
                </a:effectLst>
              </a:rPr>
              <a:t>c</a:t>
            </a:r>
            <a:r>
              <a:rPr lang="sl-SI" sz="2400" b="1" dirty="0">
                <a:ln>
                  <a:solidFill>
                    <a:schemeClr val="bg2">
                      <a:lumMod val="25000"/>
                    </a:schemeClr>
                  </a:solidFill>
                </a:ln>
                <a:solidFill>
                  <a:prstClr val="white"/>
                </a:solidFill>
                <a:effectLst>
                  <a:outerShdw blurRad="50800" dist="38100" dir="8100000" algn="tr" rotWithShape="0">
                    <a:prstClr val="black">
                      <a:alpha val="40000"/>
                    </a:prstClr>
                  </a:outerShdw>
                </a:effectLst>
              </a:rPr>
              <a:t>j</a:t>
            </a:r>
            <a:r>
              <a:rPr lang="en-SI" sz="2400" b="1" dirty="0">
                <a:ln>
                  <a:solidFill>
                    <a:schemeClr val="bg2">
                      <a:lumMod val="25000"/>
                    </a:schemeClr>
                  </a:solidFill>
                </a:ln>
                <a:solidFill>
                  <a:prstClr val="white"/>
                </a:solidFill>
                <a:effectLst>
                  <a:outerShdw blurRad="50800" dist="38100" dir="8100000" algn="tr" rotWithShape="0">
                    <a:prstClr val="black">
                      <a:alpha val="40000"/>
                    </a:prstClr>
                  </a:outerShdw>
                </a:effectLst>
              </a:rPr>
              <a:t>t.</a:t>
            </a:r>
            <a:r>
              <a:rPr lang="sl-SI" sz="2400" b="1" dirty="0">
                <a:ln>
                  <a:solidFill>
                    <a:schemeClr val="bg2">
                      <a:lumMod val="25000"/>
                    </a:schemeClr>
                  </a:solidFill>
                </a:ln>
                <a:solidFill>
                  <a:prstClr val="white"/>
                </a:solidFill>
                <a:effectLst>
                  <a:outerShdw blurRad="50800" dist="38100" dir="8100000" algn="tr" rotWithShape="0">
                    <a:prstClr val="black">
                      <a:alpha val="40000"/>
                    </a:prstClr>
                  </a:outerShdw>
                </a:effectLst>
              </a:rPr>
              <a:t>o</a:t>
            </a:r>
            <a:r>
              <a:rPr lang="en-SI" sz="2400" b="1" dirty="0">
                <a:ln>
                  <a:solidFill>
                    <a:schemeClr val="bg2">
                      <a:lumMod val="25000"/>
                    </a:schemeClr>
                  </a:solidFill>
                </a:ln>
                <a:solidFill>
                  <a:prstClr val="white"/>
                </a:solidFill>
                <a:effectLst>
                  <a:outerShdw blurRad="50800" dist="38100" dir="8100000" algn="tr" rotWithShape="0">
                    <a:prstClr val="black">
                      <a:alpha val="40000"/>
                    </a:prstClr>
                  </a:outerShdw>
                </a:effectLst>
              </a:rPr>
              <a:t>r</a:t>
            </a:r>
            <a:r>
              <a:rPr lang="sl-SI" sz="2400" b="1" dirty="0">
                <a:ln>
                  <a:solidFill>
                    <a:schemeClr val="bg2">
                      <a:lumMod val="25000"/>
                    </a:schemeClr>
                  </a:solidFill>
                </a:ln>
                <a:solidFill>
                  <a:prstClr val="white"/>
                </a:solidFill>
                <a:effectLst>
                  <a:outerShdw blurRad="50800" dist="38100" dir="8100000" algn="tr" rotWithShape="0">
                    <a:prstClr val="black">
                      <a:alpha val="40000"/>
                    </a:prstClr>
                  </a:outerShdw>
                </a:effectLst>
              </a:rPr>
              <a:t>g</a:t>
            </a:r>
          </a:p>
        </p:txBody>
      </p:sp>
      <p:pic>
        <p:nvPicPr>
          <p:cNvPr id="25" name="Slika 24">
            <a:extLst>
              <a:ext uri="{FF2B5EF4-FFF2-40B4-BE49-F238E27FC236}">
                <a16:creationId xmlns:a16="http://schemas.microsoft.com/office/drawing/2014/main" id="{1F75EC3D-8F49-4C60-AAF5-89884EC1C2CB}"/>
              </a:ext>
            </a:extLst>
          </p:cNvPr>
          <p:cNvPicPr>
            <a:picLocks noChangeAspect="1"/>
          </p:cNvPicPr>
          <p:nvPr/>
        </p:nvPicPr>
        <p:blipFill>
          <a:blip r:embed="rId6"/>
          <a:stretch>
            <a:fillRect/>
          </a:stretch>
        </p:blipFill>
        <p:spPr>
          <a:xfrm>
            <a:off x="276966" y="492623"/>
            <a:ext cx="358035" cy="467359"/>
          </a:xfrm>
          <a:prstGeom prst="rect">
            <a:avLst/>
          </a:prstGeom>
        </p:spPr>
      </p:pic>
      <p:pic>
        <p:nvPicPr>
          <p:cNvPr id="26" name="Slika 25">
            <a:extLst>
              <a:ext uri="{FF2B5EF4-FFF2-40B4-BE49-F238E27FC236}">
                <a16:creationId xmlns:a16="http://schemas.microsoft.com/office/drawing/2014/main" id="{6B62AC2F-43D6-4BBA-AD56-B9699BB22033}"/>
              </a:ext>
            </a:extLst>
          </p:cNvPr>
          <p:cNvPicPr>
            <a:picLocks noChangeAspect="1"/>
          </p:cNvPicPr>
          <p:nvPr/>
        </p:nvPicPr>
        <p:blipFill>
          <a:blip r:embed="rId7"/>
          <a:stretch>
            <a:fillRect/>
          </a:stretch>
        </p:blipFill>
        <p:spPr>
          <a:xfrm>
            <a:off x="11448958" y="467159"/>
            <a:ext cx="629695" cy="518287"/>
          </a:xfrm>
          <a:prstGeom prst="rect">
            <a:avLst/>
          </a:prstGeom>
        </p:spPr>
      </p:pic>
    </p:spTree>
    <p:extLst>
      <p:ext uri="{BB962C8B-B14F-4D97-AF65-F5344CB8AC3E}">
        <p14:creationId xmlns:p14="http://schemas.microsoft.com/office/powerpoint/2010/main" val="337616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4168" y="1205139"/>
            <a:ext cx="9008700" cy="4063546"/>
          </a:xfrm>
        </p:spPr>
        <p:txBody>
          <a:bodyPr/>
          <a:lstStyle/>
          <a:p>
            <a:r>
              <a:rPr lang="en-US" smtClean="0"/>
              <a:t>"Učinkovit" parni stroj, James Watt 1764</a:t>
            </a:r>
          </a:p>
          <a:p>
            <a:r>
              <a:rPr lang="en-US" sz="1800" smtClean="0"/>
              <a:t>(Odkritje vodika, Henry Cavendish 1766)</a:t>
            </a:r>
          </a:p>
          <a:p>
            <a:r>
              <a:rPr lang="en-US"/>
              <a:t>Baterije, 1800, A. </a:t>
            </a:r>
            <a:r>
              <a:rPr lang="en-US" smtClean="0"/>
              <a:t>Volta (uporabna </a:t>
            </a:r>
            <a:r>
              <a:rPr lang="en-US"/>
              <a:t>verzija </a:t>
            </a:r>
            <a:r>
              <a:rPr lang="en-US" smtClean="0"/>
              <a:t>1836), elektroliza vode 1800</a:t>
            </a:r>
          </a:p>
          <a:p>
            <a:r>
              <a:rPr lang="en-US"/>
              <a:t>Bencinski motor 1876, Dizelski motor 1892, Električni avto 1880 (električni motor ~1830</a:t>
            </a:r>
            <a:r>
              <a:rPr lang="en-US" smtClean="0"/>
              <a:t>), parna turbina (moderna) 1884</a:t>
            </a:r>
          </a:p>
          <a:p>
            <a:r>
              <a:rPr lang="en-US" smtClean="0"/>
              <a:t>Električna omrežja ~1880 (SLO: 1883, MB, 1884 - PO jama)</a:t>
            </a:r>
            <a:endParaRPr lang="en-US"/>
          </a:p>
          <a:p>
            <a:r>
              <a:rPr lang="en-US" smtClean="0"/>
              <a:t>Vetrne </a:t>
            </a:r>
            <a:r>
              <a:rPr lang="en-US"/>
              <a:t>turbine </a:t>
            </a:r>
            <a:r>
              <a:rPr lang="en-US" smtClean="0"/>
              <a:t>(“moderne": elektrika) pred 1900</a:t>
            </a:r>
          </a:p>
          <a:p>
            <a:r>
              <a:rPr lang="en-US"/>
              <a:t> </a:t>
            </a:r>
            <a:r>
              <a:rPr lang="en-US" smtClean="0"/>
              <a:t>                                             1910</a:t>
            </a:r>
            <a:endParaRPr lang="en-US"/>
          </a:p>
          <a:p>
            <a:r>
              <a:rPr lang="en-US" smtClean="0"/>
              <a:t>Fotovoltaika - Bells Lab 1950</a:t>
            </a:r>
            <a:endParaRPr lang="en-US"/>
          </a:p>
          <a:p>
            <a:r>
              <a:rPr lang="en-US" smtClean="0"/>
              <a:t>Fisija (in fuzija) 1938. Prve </a:t>
            </a:r>
            <a:r>
              <a:rPr lang="en-US"/>
              <a:t>jedrske </a:t>
            </a:r>
            <a:r>
              <a:rPr lang="en-US" smtClean="0"/>
              <a:t>elektrarne: Sovjetska zveza Obninsk 1954, UK Calderhall 1954, ZDA 1957</a:t>
            </a:r>
            <a:endParaRPr lang="en-US"/>
          </a:p>
        </p:txBody>
      </p:sp>
      <p:sp>
        <p:nvSpPr>
          <p:cNvPr id="3" name="Title 2"/>
          <p:cNvSpPr>
            <a:spLocks noGrp="1"/>
          </p:cNvSpPr>
          <p:nvPr>
            <p:ph type="title"/>
          </p:nvPr>
        </p:nvSpPr>
        <p:spPr>
          <a:xfrm>
            <a:off x="839389" y="391885"/>
            <a:ext cx="7800975" cy="634728"/>
          </a:xfrm>
        </p:spPr>
        <p:txBody>
          <a:bodyPr/>
          <a:lstStyle/>
          <a:p>
            <a:r>
              <a:rPr lang="en-US" smtClean="0"/>
              <a:t>Uvod - košček zgodovine</a:t>
            </a:r>
            <a:endParaRPr lang="en-US"/>
          </a:p>
        </p:txBody>
      </p:sp>
      <p:pic>
        <p:nvPicPr>
          <p:cNvPr id="6" name="Picture 5"/>
          <p:cNvPicPr>
            <a:picLocks noChangeAspect="1"/>
          </p:cNvPicPr>
          <p:nvPr/>
        </p:nvPicPr>
        <p:blipFill rotWithShape="1">
          <a:blip r:embed="rId2"/>
          <a:srcRect l="27377" t="34701" r="47832" b="60784"/>
          <a:stretch/>
        </p:blipFill>
        <p:spPr>
          <a:xfrm>
            <a:off x="1752836" y="4267200"/>
            <a:ext cx="2987040" cy="487680"/>
          </a:xfrm>
          <a:prstGeom prst="rect">
            <a:avLst/>
          </a:prstGeom>
        </p:spPr>
      </p:pic>
      <p:sp>
        <p:nvSpPr>
          <p:cNvPr id="7" name="TextBox 6"/>
          <p:cNvSpPr txBox="1"/>
          <p:nvPr/>
        </p:nvSpPr>
        <p:spPr>
          <a:xfrm>
            <a:off x="9348651" y="3112761"/>
            <a:ext cx="2508069" cy="1754326"/>
          </a:xfrm>
          <a:prstGeom prst="rect">
            <a:avLst/>
          </a:prstGeom>
          <a:noFill/>
          <a:ln>
            <a:solidFill>
              <a:srgbClr val="C00000"/>
            </a:solidFill>
          </a:ln>
        </p:spPr>
        <p:txBody>
          <a:bodyPr wrap="square" rtlCol="0">
            <a:spAutoFit/>
          </a:bodyPr>
          <a:lstStyle/>
          <a:p>
            <a:r>
              <a:rPr lang="en-US" smtClean="0"/>
              <a:t>1 atom v kemijski reakciji:</a:t>
            </a:r>
          </a:p>
          <a:p>
            <a:r>
              <a:rPr lang="en-US"/>
              <a:t> </a:t>
            </a:r>
            <a:r>
              <a:rPr lang="en-US" smtClean="0"/>
              <a:t> ~ 0.1 elektron-Volt</a:t>
            </a:r>
          </a:p>
          <a:p>
            <a:endParaRPr lang="en-US"/>
          </a:p>
          <a:p>
            <a:r>
              <a:rPr lang="en-US" smtClean="0"/>
              <a:t>Fisija atomskega jedra Urana:  200 milijonov eV</a:t>
            </a:r>
            <a:endParaRPr lang="en-US"/>
          </a:p>
        </p:txBody>
      </p:sp>
    </p:spTree>
    <p:extLst>
      <p:ext uri="{BB962C8B-B14F-4D97-AF65-F5344CB8AC3E}">
        <p14:creationId xmlns:p14="http://schemas.microsoft.com/office/powerpoint/2010/main" val="154091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22717" y="1205139"/>
            <a:ext cx="8555853" cy="4063546"/>
          </a:xfrm>
        </p:spPr>
        <p:txBody>
          <a:bodyPr/>
          <a:lstStyle/>
          <a:p>
            <a:r>
              <a:rPr lang="en-US" smtClean="0"/>
              <a:t>"Učinkovit" parni stroj, James Watt 1764</a:t>
            </a:r>
          </a:p>
          <a:p>
            <a:r>
              <a:rPr lang="en-US" smtClean="0"/>
              <a:t>Odkritje vodika, Henry Cavendish 1766</a:t>
            </a:r>
          </a:p>
          <a:p>
            <a:r>
              <a:rPr lang="en-US"/>
              <a:t>Baterije, 1800, A. </a:t>
            </a:r>
            <a:r>
              <a:rPr lang="en-US" smtClean="0"/>
              <a:t>Volta (uporabna </a:t>
            </a:r>
            <a:r>
              <a:rPr lang="en-US"/>
              <a:t>verzija </a:t>
            </a:r>
            <a:r>
              <a:rPr lang="en-US" smtClean="0"/>
              <a:t>1836), elektroliza vode</a:t>
            </a:r>
          </a:p>
          <a:p>
            <a:r>
              <a:rPr lang="en-US"/>
              <a:t>Bencinski motor 1876, Dizelski motor 1892, Električni avto 1880 (električni motor ~1830</a:t>
            </a:r>
            <a:r>
              <a:rPr lang="en-US" smtClean="0"/>
              <a:t>)</a:t>
            </a:r>
          </a:p>
          <a:p>
            <a:r>
              <a:rPr lang="en-US" smtClean="0"/>
              <a:t>Električna omrežja ~1880</a:t>
            </a:r>
            <a:endParaRPr lang="en-US"/>
          </a:p>
          <a:p>
            <a:r>
              <a:rPr lang="en-US" smtClean="0"/>
              <a:t>Vetrne </a:t>
            </a:r>
            <a:r>
              <a:rPr lang="en-US"/>
              <a:t>turbine </a:t>
            </a:r>
            <a:r>
              <a:rPr lang="en-US" smtClean="0"/>
              <a:t>(“moderne": elektrika) pred 1900</a:t>
            </a:r>
          </a:p>
          <a:p>
            <a:r>
              <a:rPr lang="en-US"/>
              <a:t> </a:t>
            </a:r>
            <a:r>
              <a:rPr lang="en-US" smtClean="0"/>
              <a:t>                                             1910</a:t>
            </a:r>
            <a:endParaRPr lang="en-US"/>
          </a:p>
          <a:p>
            <a:r>
              <a:rPr lang="en-US" smtClean="0"/>
              <a:t>Fotovoltaika - Bells Lab 1950</a:t>
            </a:r>
            <a:endParaRPr lang="en-US"/>
          </a:p>
          <a:p>
            <a:r>
              <a:rPr lang="en-US"/>
              <a:t>1953 Eisehower - </a:t>
            </a:r>
            <a:r>
              <a:rPr lang="en-US" smtClean="0"/>
              <a:t>"Atoms </a:t>
            </a:r>
            <a:r>
              <a:rPr lang="en-US"/>
              <a:t>for </a:t>
            </a:r>
            <a:r>
              <a:rPr lang="en-US" smtClean="0"/>
              <a:t>peace" </a:t>
            </a:r>
            <a:r>
              <a:rPr lang="en-US"/>
              <a:t>prve jedrske elektrarne</a:t>
            </a:r>
            <a:r>
              <a:rPr lang="en-US" smtClean="0"/>
              <a:t>... (Sovjetska zveza Obninsk 1954, UK Calderhall 1954, ZDA 1957)</a:t>
            </a:r>
            <a:endParaRPr lang="en-US"/>
          </a:p>
        </p:txBody>
      </p:sp>
      <p:sp>
        <p:nvSpPr>
          <p:cNvPr id="3" name="Title 2"/>
          <p:cNvSpPr>
            <a:spLocks noGrp="1"/>
          </p:cNvSpPr>
          <p:nvPr>
            <p:ph type="title"/>
          </p:nvPr>
        </p:nvSpPr>
        <p:spPr>
          <a:xfrm>
            <a:off x="839389" y="391885"/>
            <a:ext cx="7800975" cy="634728"/>
          </a:xfrm>
        </p:spPr>
        <p:txBody>
          <a:bodyPr/>
          <a:lstStyle/>
          <a:p>
            <a:r>
              <a:rPr lang="en-US" smtClean="0"/>
              <a:t>Uvod - košček zgodovine</a:t>
            </a:r>
            <a:endParaRPr lang="en-US"/>
          </a:p>
        </p:txBody>
      </p:sp>
      <p:pic>
        <p:nvPicPr>
          <p:cNvPr id="6" name="Picture 5"/>
          <p:cNvPicPr>
            <a:picLocks noChangeAspect="1"/>
          </p:cNvPicPr>
          <p:nvPr/>
        </p:nvPicPr>
        <p:blipFill rotWithShape="1">
          <a:blip r:embed="rId2"/>
          <a:srcRect l="27377" t="34701" r="47832" b="60784"/>
          <a:stretch/>
        </p:blipFill>
        <p:spPr>
          <a:xfrm>
            <a:off x="1752836" y="4267200"/>
            <a:ext cx="2987040" cy="487680"/>
          </a:xfrm>
          <a:prstGeom prst="rect">
            <a:avLst/>
          </a:prstGeom>
        </p:spPr>
      </p:pic>
      <p:sp>
        <p:nvSpPr>
          <p:cNvPr id="7" name="TextBox 6"/>
          <p:cNvSpPr txBox="1"/>
          <p:nvPr/>
        </p:nvSpPr>
        <p:spPr>
          <a:xfrm>
            <a:off x="9348651" y="3112761"/>
            <a:ext cx="2508069" cy="1754326"/>
          </a:xfrm>
          <a:prstGeom prst="rect">
            <a:avLst/>
          </a:prstGeom>
          <a:noFill/>
          <a:ln>
            <a:solidFill>
              <a:srgbClr val="C00000"/>
            </a:solidFill>
          </a:ln>
        </p:spPr>
        <p:txBody>
          <a:bodyPr wrap="square" rtlCol="0">
            <a:spAutoFit/>
          </a:bodyPr>
          <a:lstStyle/>
          <a:p>
            <a:r>
              <a:rPr lang="en-US" smtClean="0"/>
              <a:t>1 atom v kemijski reakciji:</a:t>
            </a:r>
          </a:p>
          <a:p>
            <a:r>
              <a:rPr lang="en-US"/>
              <a:t> </a:t>
            </a:r>
            <a:r>
              <a:rPr lang="en-US" smtClean="0"/>
              <a:t> ~ 0.1 elektron-Volt</a:t>
            </a:r>
          </a:p>
          <a:p>
            <a:endParaRPr lang="en-US"/>
          </a:p>
          <a:p>
            <a:r>
              <a:rPr lang="en-US" smtClean="0"/>
              <a:t>Fisija atomskega jedra Urana:  200 milijonov eV</a:t>
            </a:r>
            <a:endParaRPr lang="en-US"/>
          </a:p>
        </p:txBody>
      </p:sp>
      <p:sp>
        <p:nvSpPr>
          <p:cNvPr id="8" name="Title 2"/>
          <p:cNvSpPr txBox="1">
            <a:spLocks/>
          </p:cNvSpPr>
          <p:nvPr/>
        </p:nvSpPr>
        <p:spPr>
          <a:xfrm>
            <a:off x="991788" y="2615845"/>
            <a:ext cx="11044268" cy="2509104"/>
          </a:xfrm>
          <a:prstGeom prst="rect">
            <a:avLst/>
          </a:prstGeom>
          <a:solidFill>
            <a:schemeClr val="bg1"/>
          </a:solidFill>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6000" b="1" smtClean="0">
                <a:solidFill>
                  <a:srgbClr val="FF0000"/>
                </a:solidFill>
              </a:rPr>
              <a:t>Zakaj zgodovina? </a:t>
            </a:r>
          </a:p>
          <a:p>
            <a:r>
              <a:rPr lang="en-US" sz="6000" b="1" smtClean="0">
                <a:solidFill>
                  <a:srgbClr val="FF0000"/>
                </a:solidFill>
              </a:rPr>
              <a:t>   želeli bi se izogniti 			odkrivanju tople vode...</a:t>
            </a:r>
            <a:endParaRPr lang="en-US" sz="6000" b="1">
              <a:solidFill>
                <a:srgbClr val="FF0000"/>
              </a:solidFill>
            </a:endParaRPr>
          </a:p>
        </p:txBody>
      </p:sp>
    </p:spTree>
    <p:extLst>
      <p:ext uri="{BB962C8B-B14F-4D97-AF65-F5344CB8AC3E}">
        <p14:creationId xmlns:p14="http://schemas.microsoft.com/office/powerpoint/2010/main" val="3043416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3447" y="2737104"/>
            <a:ext cx="9326881" cy="4009707"/>
          </a:xfrm>
        </p:spPr>
        <p:txBody>
          <a:bodyPr>
            <a:normAutofit/>
          </a:bodyPr>
          <a:lstStyle/>
          <a:p>
            <a:pPr marL="457200" indent="-457200">
              <a:buFont typeface="+mj-lt"/>
              <a:buAutoNum type="arabicPeriod"/>
            </a:pPr>
            <a:r>
              <a:rPr lang="en-US" sz="3600" smtClean="0"/>
              <a:t>fuzija</a:t>
            </a:r>
          </a:p>
          <a:p>
            <a:pPr marL="457200" indent="-457200">
              <a:buFont typeface="+mj-lt"/>
              <a:buAutoNum type="arabicPeriod"/>
            </a:pPr>
            <a:r>
              <a:rPr lang="en-US" sz="3600" smtClean="0"/>
              <a:t>fisijski reaktorji</a:t>
            </a:r>
          </a:p>
          <a:p>
            <a:pPr marL="457200" indent="-457200">
              <a:buFont typeface="+mj-lt"/>
              <a:buAutoNum type="arabicPeriod"/>
            </a:pPr>
            <a:r>
              <a:rPr lang="en-US" sz="3600" smtClean="0"/>
              <a:t>fotovoltaika</a:t>
            </a:r>
          </a:p>
          <a:p>
            <a:pPr marL="457200" indent="-457200">
              <a:buFont typeface="+mj-lt"/>
              <a:buAutoNum type="arabicPeriod"/>
            </a:pPr>
            <a:r>
              <a:rPr lang="en-US" sz="3600" smtClean="0"/>
              <a:t>vetrna energija</a:t>
            </a:r>
          </a:p>
          <a:p>
            <a:pPr marL="457200" indent="-457200">
              <a:buFont typeface="+mj-lt"/>
              <a:buAutoNum type="arabicPeriod"/>
            </a:pPr>
            <a:r>
              <a:rPr lang="en-US" sz="3600" smtClean="0"/>
              <a:t>pridobivanje nafte in plina</a:t>
            </a:r>
            <a:endParaRPr lang="en-US" sz="3600"/>
          </a:p>
        </p:txBody>
      </p:sp>
      <p:sp>
        <p:nvSpPr>
          <p:cNvPr id="3" name="Title 2"/>
          <p:cNvSpPr>
            <a:spLocks noGrp="1"/>
          </p:cNvSpPr>
          <p:nvPr>
            <p:ph type="title"/>
          </p:nvPr>
        </p:nvSpPr>
        <p:spPr>
          <a:xfrm>
            <a:off x="183007" y="563880"/>
            <a:ext cx="11880850" cy="1564639"/>
          </a:xfrm>
        </p:spPr>
        <p:txBody>
          <a:bodyPr>
            <a:normAutofit/>
          </a:bodyPr>
          <a:lstStyle/>
          <a:p>
            <a:r>
              <a:rPr lang="en-US" sz="4400" b="1" smtClean="0"/>
              <a:t>KVIZ: </a:t>
            </a:r>
            <a:br>
              <a:rPr lang="en-US" sz="4400" b="1" smtClean="0"/>
            </a:br>
            <a:r>
              <a:rPr lang="en-US" sz="4400" b="1" smtClean="0"/>
              <a:t>Katero področje energetike je v 21 stoletju doživelo največji preboj?</a:t>
            </a:r>
            <a:endParaRPr lang="en-US" sz="4400" b="1"/>
          </a:p>
        </p:txBody>
      </p:sp>
    </p:spTree>
    <p:extLst>
      <p:ext uri="{BB962C8B-B14F-4D97-AF65-F5344CB8AC3E}">
        <p14:creationId xmlns:p14="http://schemas.microsoft.com/office/powerpoint/2010/main" val="3875719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2658"/>
            <a:ext cx="8229600" cy="676738"/>
          </a:xfrm>
        </p:spPr>
        <p:txBody>
          <a:bodyPr/>
          <a:lstStyle/>
          <a:p>
            <a:r>
              <a:rPr lang="en-US" sz="2800"/>
              <a:t>Hidravlično lomljenje - "fracking" - tight oil + gas</a:t>
            </a:r>
          </a:p>
        </p:txBody>
      </p:sp>
      <p:sp>
        <p:nvSpPr>
          <p:cNvPr id="3" name="Content Placeholder 2"/>
          <p:cNvSpPr>
            <a:spLocks noGrp="1"/>
          </p:cNvSpPr>
          <p:nvPr>
            <p:ph idx="1"/>
          </p:nvPr>
        </p:nvSpPr>
        <p:spPr>
          <a:xfrm>
            <a:off x="802640" y="567881"/>
            <a:ext cx="10525760" cy="4525963"/>
          </a:xfrm>
        </p:spPr>
        <p:txBody>
          <a:bodyPr/>
          <a:lstStyle/>
          <a:p>
            <a:pPr marL="0" indent="0">
              <a:buNone/>
            </a:pPr>
            <a:r>
              <a:rPr lang="en-US" smtClean="0">
                <a:solidFill>
                  <a:srgbClr val="FF0000"/>
                </a:solidFill>
              </a:rPr>
              <a:t>Največja energetska revolucija v zadnjih 2 desetletjih predvsem v ZDA:  !!!!!!!!!!</a:t>
            </a:r>
            <a:endParaRPr lang="en-US">
              <a:solidFill>
                <a:srgbClr val="FF0000"/>
              </a:solidFill>
            </a:endParaRPr>
          </a:p>
        </p:txBody>
      </p:sp>
      <p:pic>
        <p:nvPicPr>
          <p:cNvPr id="5" name="Picture 4"/>
          <p:cNvPicPr>
            <a:picLocks noChangeAspect="1"/>
          </p:cNvPicPr>
          <p:nvPr/>
        </p:nvPicPr>
        <p:blipFill rotWithShape="1">
          <a:blip r:embed="rId3"/>
          <a:srcRect l="94" t="27600" r="94" b="16934"/>
          <a:stretch/>
        </p:blipFill>
        <p:spPr>
          <a:xfrm>
            <a:off x="958852" y="1387403"/>
            <a:ext cx="5388965" cy="2963117"/>
          </a:xfrm>
          <a:prstGeom prst="rect">
            <a:avLst/>
          </a:prstGeom>
        </p:spPr>
      </p:pic>
      <p:sp>
        <p:nvSpPr>
          <p:cNvPr id="7" name="TextBox 6"/>
          <p:cNvSpPr txBox="1"/>
          <p:nvPr/>
        </p:nvSpPr>
        <p:spPr>
          <a:xfrm>
            <a:off x="9238983" y="1409428"/>
            <a:ext cx="1102447" cy="369332"/>
          </a:xfrm>
          <a:prstGeom prst="rect">
            <a:avLst/>
          </a:prstGeom>
          <a:noFill/>
        </p:spPr>
        <p:txBody>
          <a:bodyPr wrap="square" rtlCol="0">
            <a:spAutoFit/>
          </a:bodyPr>
          <a:lstStyle/>
          <a:p>
            <a:r>
              <a:rPr lang="en-US"/>
              <a:t>vir: EIA</a:t>
            </a:r>
          </a:p>
        </p:txBody>
      </p:sp>
      <p:sp>
        <p:nvSpPr>
          <p:cNvPr id="8" name="TextBox 7"/>
          <p:cNvSpPr txBox="1"/>
          <p:nvPr/>
        </p:nvSpPr>
        <p:spPr>
          <a:xfrm>
            <a:off x="6912966" y="1790397"/>
            <a:ext cx="3850285" cy="1200329"/>
          </a:xfrm>
          <a:prstGeom prst="rect">
            <a:avLst/>
          </a:prstGeom>
          <a:noFill/>
        </p:spPr>
        <p:txBody>
          <a:bodyPr wrap="square" rtlCol="0">
            <a:spAutoFit/>
          </a:bodyPr>
          <a:lstStyle/>
          <a:p>
            <a:r>
              <a:rPr lang="en-US" sz="2400" b="1"/>
              <a:t>ZDA:</a:t>
            </a:r>
          </a:p>
          <a:p>
            <a:r>
              <a:rPr lang="en-US" sz="2400" b="1"/>
              <a:t>8 Msodčkov/dan =  </a:t>
            </a:r>
          </a:p>
          <a:p>
            <a:r>
              <a:rPr lang="en-US" sz="2400" b="1"/>
              <a:t>     500 GW toplotne moči</a:t>
            </a:r>
          </a:p>
        </p:txBody>
      </p:sp>
      <p:pic>
        <p:nvPicPr>
          <p:cNvPr id="9" name="Picture 8"/>
          <p:cNvPicPr>
            <a:picLocks noChangeAspect="1"/>
          </p:cNvPicPr>
          <p:nvPr/>
        </p:nvPicPr>
        <p:blipFill rotWithShape="1">
          <a:blip r:embed="rId4"/>
          <a:srcRect l="2734" t="26575" r="3286" b="16435"/>
          <a:stretch/>
        </p:blipFill>
        <p:spPr>
          <a:xfrm>
            <a:off x="6846341" y="3978151"/>
            <a:ext cx="4482059" cy="2689235"/>
          </a:xfrm>
          <a:prstGeom prst="rect">
            <a:avLst/>
          </a:prstGeom>
        </p:spPr>
      </p:pic>
      <p:sp>
        <p:nvSpPr>
          <p:cNvPr id="10" name="TextBox 9"/>
          <p:cNvSpPr txBox="1"/>
          <p:nvPr/>
        </p:nvSpPr>
        <p:spPr>
          <a:xfrm>
            <a:off x="6914035" y="3002362"/>
            <a:ext cx="3753966" cy="830997"/>
          </a:xfrm>
          <a:prstGeom prst="rect">
            <a:avLst/>
          </a:prstGeom>
          <a:noFill/>
        </p:spPr>
        <p:txBody>
          <a:bodyPr wrap="square" rtlCol="0">
            <a:spAutoFit/>
          </a:bodyPr>
          <a:lstStyle/>
          <a:p>
            <a:r>
              <a:rPr lang="en-US" sz="2400" b="1"/>
              <a:t>80 milijard ft3 plina/dan = 1000 GW</a:t>
            </a:r>
          </a:p>
        </p:txBody>
      </p:sp>
      <p:sp>
        <p:nvSpPr>
          <p:cNvPr id="11" name="TextBox 10"/>
          <p:cNvSpPr txBox="1"/>
          <p:nvPr/>
        </p:nvSpPr>
        <p:spPr>
          <a:xfrm>
            <a:off x="1688893" y="4900977"/>
            <a:ext cx="3597639" cy="1754326"/>
          </a:xfrm>
          <a:prstGeom prst="rect">
            <a:avLst/>
          </a:prstGeom>
          <a:noFill/>
        </p:spPr>
        <p:txBody>
          <a:bodyPr wrap="square" rtlCol="0">
            <a:spAutoFit/>
          </a:bodyPr>
          <a:lstStyle/>
          <a:p>
            <a:r>
              <a:rPr lang="en-US"/>
              <a:t>za primerjavo - povprečna električna moč na planetu (2020):</a:t>
            </a:r>
          </a:p>
          <a:p>
            <a:r>
              <a:rPr lang="en-US"/>
              <a:t>	hidro: 	500 GW</a:t>
            </a:r>
          </a:p>
          <a:p>
            <a:r>
              <a:rPr lang="en-US"/>
              <a:t>	jedrska: 	300 GW</a:t>
            </a:r>
          </a:p>
          <a:p>
            <a:r>
              <a:rPr lang="en-US"/>
              <a:t>	veter: 	200 GW</a:t>
            </a:r>
          </a:p>
          <a:p>
            <a:r>
              <a:rPr lang="en-US"/>
              <a:t>	sonce:	100 GW</a:t>
            </a:r>
          </a:p>
        </p:txBody>
      </p:sp>
    </p:spTree>
    <p:extLst>
      <p:ext uri="{BB962C8B-B14F-4D97-AF65-F5344CB8AC3E}">
        <p14:creationId xmlns:p14="http://schemas.microsoft.com/office/powerpoint/2010/main" val="23993049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659216" y="530725"/>
            <a:ext cx="5634214"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2800">
                <a:solidFill>
                  <a:srgbClr val="FF0000"/>
                </a:solidFill>
                <a:latin typeface="Arial" panose="020B0604020202020204" pitchFamily="34" charset="0"/>
                <a:ea typeface="Calibri" panose="020F0502020204030204" pitchFamily="34" charset="0"/>
              </a:rPr>
              <a:t>Planet: poraba primarne </a:t>
            </a:r>
          </a:p>
          <a:p>
            <a:pPr defTabSz="685800" eaLnBrk="0" hangingPunct="0"/>
            <a:r>
              <a:rPr lang="en-US" altLang="en-US" sz="2800">
                <a:solidFill>
                  <a:srgbClr val="FF0000"/>
                </a:solidFill>
                <a:latin typeface="Arial" panose="020B0604020202020204" pitchFamily="34" charset="0"/>
                <a:ea typeface="Calibri" panose="020F0502020204030204" pitchFamily="34" charset="0"/>
              </a:rPr>
              <a:t>energije</a:t>
            </a:r>
            <a:endParaRPr lang="en-US" altLang="en-US" sz="2800">
              <a:latin typeface="Arial" panose="020B0604020202020204" pitchFamily="34" charset="0"/>
            </a:endParaRPr>
          </a:p>
        </p:txBody>
      </p:sp>
      <p:sp>
        <p:nvSpPr>
          <p:cNvPr id="7" name="Rectangle 6"/>
          <p:cNvSpPr/>
          <p:nvPr/>
        </p:nvSpPr>
        <p:spPr>
          <a:xfrm>
            <a:off x="5321450" y="4959350"/>
            <a:ext cx="311727" cy="311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srcRect l="16047" t="2334" r="20182" b="6972"/>
          <a:stretch/>
        </p:blipFill>
        <p:spPr>
          <a:xfrm>
            <a:off x="1883229" y="3016092"/>
            <a:ext cx="3048000" cy="3135086"/>
          </a:xfrm>
          <a:prstGeom prst="rect">
            <a:avLst/>
          </a:prstGeom>
        </p:spPr>
      </p:pic>
      <p:sp>
        <p:nvSpPr>
          <p:cNvPr id="8" name="TextBox 7"/>
          <p:cNvSpPr txBox="1"/>
          <p:nvPr/>
        </p:nvSpPr>
        <p:spPr>
          <a:xfrm>
            <a:off x="5429365" y="1439706"/>
            <a:ext cx="3546136" cy="369332"/>
          </a:xfrm>
          <a:prstGeom prst="rect">
            <a:avLst/>
          </a:prstGeom>
          <a:noFill/>
        </p:spPr>
        <p:txBody>
          <a:bodyPr wrap="square" rtlCol="0">
            <a:spAutoFit/>
          </a:bodyPr>
          <a:lstStyle/>
          <a:p>
            <a:r>
              <a:rPr lang="en-US" smtClean="0"/>
              <a:t>2021:    595 </a:t>
            </a:r>
            <a:r>
              <a:rPr lang="en-US"/>
              <a:t>Exajoule</a:t>
            </a:r>
          </a:p>
        </p:txBody>
      </p:sp>
      <p:sp>
        <p:nvSpPr>
          <p:cNvPr id="9" name="TextBox 8"/>
          <p:cNvSpPr txBox="1"/>
          <p:nvPr/>
        </p:nvSpPr>
        <p:spPr>
          <a:xfrm>
            <a:off x="1883229" y="2245359"/>
            <a:ext cx="3546136" cy="615553"/>
          </a:xfrm>
          <a:prstGeom prst="rect">
            <a:avLst/>
          </a:prstGeom>
          <a:noFill/>
        </p:spPr>
        <p:txBody>
          <a:bodyPr wrap="square" rtlCol="0">
            <a:spAutoFit/>
          </a:bodyPr>
          <a:lstStyle/>
          <a:p>
            <a:r>
              <a:rPr lang="en-US"/>
              <a:t>1997:    376 Exajoule</a:t>
            </a:r>
          </a:p>
          <a:p>
            <a:r>
              <a:rPr lang="en-US" sz="1600"/>
              <a:t>1997 - Kyotski protokol</a:t>
            </a:r>
          </a:p>
        </p:txBody>
      </p:sp>
      <p:sp>
        <p:nvSpPr>
          <p:cNvPr id="10" name="TextBox 9"/>
          <p:cNvSpPr txBox="1"/>
          <p:nvPr/>
        </p:nvSpPr>
        <p:spPr>
          <a:xfrm>
            <a:off x="2284336" y="6408628"/>
            <a:ext cx="7424057" cy="369332"/>
          </a:xfrm>
          <a:prstGeom prst="rect">
            <a:avLst/>
          </a:prstGeom>
          <a:noFill/>
        </p:spPr>
        <p:txBody>
          <a:bodyPr wrap="square" rtlCol="0">
            <a:spAutoFit/>
          </a:bodyPr>
          <a:lstStyle/>
          <a:p>
            <a:r>
              <a:rPr lang="en-US"/>
              <a:t>vir: BP energy statistics </a:t>
            </a:r>
            <a:r>
              <a:rPr lang="en-US" smtClean="0"/>
              <a:t>2022</a:t>
            </a:r>
            <a:endParaRPr lang="en-US"/>
          </a:p>
        </p:txBody>
      </p:sp>
      <p:sp>
        <p:nvSpPr>
          <p:cNvPr id="5" name="TextBox 4"/>
          <p:cNvSpPr txBox="1"/>
          <p:nvPr/>
        </p:nvSpPr>
        <p:spPr>
          <a:xfrm>
            <a:off x="8293370" y="1682095"/>
            <a:ext cx="1364262" cy="461665"/>
          </a:xfrm>
          <a:prstGeom prst="rect">
            <a:avLst/>
          </a:prstGeom>
          <a:noFill/>
        </p:spPr>
        <p:txBody>
          <a:bodyPr wrap="square" rtlCol="0">
            <a:spAutoFit/>
          </a:bodyPr>
          <a:lstStyle/>
          <a:p>
            <a:r>
              <a:rPr lang="en-US" sz="1200"/>
              <a:t>veter, sonce skupaj </a:t>
            </a:r>
            <a:r>
              <a:rPr lang="en-US" sz="1200" smtClean="0"/>
              <a:t>0.05</a:t>
            </a:r>
            <a:endParaRPr lang="en-US" sz="1200"/>
          </a:p>
        </p:txBody>
      </p:sp>
      <p:pic>
        <p:nvPicPr>
          <p:cNvPr id="6" name="Picture 5"/>
          <p:cNvPicPr>
            <a:picLocks noChangeAspect="1"/>
          </p:cNvPicPr>
          <p:nvPr/>
        </p:nvPicPr>
        <p:blipFill rotWithShape="1">
          <a:blip r:embed="rId4"/>
          <a:srcRect l="1890" t="1608" r="1381" b="2231"/>
          <a:stretch/>
        </p:blipFill>
        <p:spPr>
          <a:xfrm>
            <a:off x="5431535" y="2212849"/>
            <a:ext cx="5632705" cy="4133088"/>
          </a:xfrm>
          <a:prstGeom prst="rect">
            <a:avLst/>
          </a:prstGeom>
        </p:spPr>
      </p:pic>
      <p:cxnSp>
        <p:nvCxnSpPr>
          <p:cNvPr id="11" name="Straight Arrow Connector 10"/>
          <p:cNvCxnSpPr/>
          <p:nvPr/>
        </p:nvCxnSpPr>
        <p:spPr>
          <a:xfrm flipH="1">
            <a:off x="7990789" y="2057649"/>
            <a:ext cx="527901" cy="541653"/>
          </a:xfrm>
          <a:prstGeom prst="straightConnector1">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459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7790" y="5696498"/>
            <a:ext cx="6807604" cy="646331"/>
          </a:xfrm>
          <a:prstGeom prst="rect">
            <a:avLst/>
          </a:prstGeom>
          <a:noFill/>
        </p:spPr>
        <p:txBody>
          <a:bodyPr wrap="square" rtlCol="0">
            <a:spAutoFit/>
          </a:bodyPr>
          <a:lstStyle/>
          <a:p>
            <a:endParaRPr lang="en-US"/>
          </a:p>
          <a:p>
            <a:r>
              <a:rPr lang="en-US"/>
              <a:t>(British Petroleum database)</a:t>
            </a:r>
          </a:p>
        </p:txBody>
      </p:sp>
      <p:sp>
        <p:nvSpPr>
          <p:cNvPr id="2" name="TextBox 1"/>
          <p:cNvSpPr txBox="1"/>
          <p:nvPr/>
        </p:nvSpPr>
        <p:spPr>
          <a:xfrm>
            <a:off x="1991788" y="184540"/>
            <a:ext cx="8602640" cy="523220"/>
          </a:xfrm>
          <a:prstGeom prst="rect">
            <a:avLst/>
          </a:prstGeom>
          <a:noFill/>
        </p:spPr>
        <p:txBody>
          <a:bodyPr wrap="square" rtlCol="0">
            <a:spAutoFit/>
          </a:bodyPr>
          <a:lstStyle/>
          <a:p>
            <a:r>
              <a:rPr lang="en-US" sz="2800" b="1" err="1"/>
              <a:t>Razogljičenje</a:t>
            </a:r>
            <a:r>
              <a:rPr lang="en-US"/>
              <a:t> </a:t>
            </a:r>
            <a:r>
              <a:rPr lang="en-US" sz="2400"/>
              <a:t> </a:t>
            </a:r>
            <a:r>
              <a:rPr lang="en-US" sz="2400" smtClean="0"/>
              <a:t>z jedrsko </a:t>
            </a:r>
            <a:r>
              <a:rPr lang="en-US" sz="2400"/>
              <a:t>energijo, </a:t>
            </a:r>
            <a:r>
              <a:rPr lang="en-US" sz="2400" smtClean="0"/>
              <a:t>soncem </a:t>
            </a:r>
            <a:r>
              <a:rPr lang="en-US" sz="2400"/>
              <a:t>in </a:t>
            </a:r>
            <a:r>
              <a:rPr lang="en-US" sz="2400" smtClean="0"/>
              <a:t>vetrom</a:t>
            </a:r>
            <a:endParaRPr lang="en-US" sz="2400"/>
          </a:p>
        </p:txBody>
      </p:sp>
      <p:sp>
        <p:nvSpPr>
          <p:cNvPr id="6" name="TextBox 5"/>
          <p:cNvSpPr txBox="1"/>
          <p:nvPr/>
        </p:nvSpPr>
        <p:spPr>
          <a:xfrm>
            <a:off x="7245491" y="5988886"/>
            <a:ext cx="3438939" cy="707886"/>
          </a:xfrm>
          <a:prstGeom prst="rect">
            <a:avLst/>
          </a:prstGeom>
          <a:noFill/>
        </p:spPr>
        <p:txBody>
          <a:bodyPr wrap="square" rtlCol="0">
            <a:spAutoFit/>
          </a:bodyPr>
          <a:lstStyle/>
          <a:p>
            <a:r>
              <a:rPr lang="en-US" sz="2000"/>
              <a:t>Francija 56 nukleark</a:t>
            </a:r>
          </a:p>
          <a:p>
            <a:r>
              <a:rPr lang="en-US" sz="2000"/>
              <a:t>Nemčija ~25.000 vetrnic</a:t>
            </a:r>
          </a:p>
        </p:txBody>
      </p:sp>
      <p:pic>
        <p:nvPicPr>
          <p:cNvPr id="5" name="Picture 4"/>
          <p:cNvPicPr>
            <a:picLocks noChangeAspect="1"/>
          </p:cNvPicPr>
          <p:nvPr/>
        </p:nvPicPr>
        <p:blipFill>
          <a:blip r:embed="rId3"/>
          <a:stretch>
            <a:fillRect/>
          </a:stretch>
        </p:blipFill>
        <p:spPr>
          <a:xfrm>
            <a:off x="1627790" y="1106708"/>
            <a:ext cx="8440770" cy="4709061"/>
          </a:xfrm>
          <a:prstGeom prst="rect">
            <a:avLst/>
          </a:prstGeom>
        </p:spPr>
      </p:pic>
    </p:spTree>
    <p:extLst>
      <p:ext uri="{BB962C8B-B14F-4D97-AF65-F5344CB8AC3E}">
        <p14:creationId xmlns:p14="http://schemas.microsoft.com/office/powerpoint/2010/main" val="2350079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845" t="22189" r="12107" b="19770"/>
          <a:stretch/>
        </p:blipFill>
        <p:spPr>
          <a:xfrm>
            <a:off x="2179674" y="1116418"/>
            <a:ext cx="8545265" cy="5465135"/>
          </a:xfrm>
          <a:prstGeom prst="rect">
            <a:avLst/>
          </a:prstGeom>
        </p:spPr>
      </p:pic>
      <p:sp>
        <p:nvSpPr>
          <p:cNvPr id="3" name="TextBox 2"/>
          <p:cNvSpPr txBox="1"/>
          <p:nvPr/>
        </p:nvSpPr>
        <p:spPr>
          <a:xfrm>
            <a:off x="2122299" y="354661"/>
            <a:ext cx="8602640" cy="523220"/>
          </a:xfrm>
          <a:prstGeom prst="rect">
            <a:avLst/>
          </a:prstGeom>
          <a:noFill/>
        </p:spPr>
        <p:txBody>
          <a:bodyPr wrap="square" rtlCol="0">
            <a:spAutoFit/>
          </a:bodyPr>
          <a:lstStyle/>
          <a:p>
            <a:r>
              <a:rPr lang="en-US" sz="2800" b="1" smtClean="0"/>
              <a:t>Ogljični odtis elektrike</a:t>
            </a:r>
            <a:endParaRPr lang="en-US"/>
          </a:p>
        </p:txBody>
      </p:sp>
    </p:spTree>
    <p:extLst>
      <p:ext uri="{BB962C8B-B14F-4D97-AF65-F5344CB8AC3E}">
        <p14:creationId xmlns:p14="http://schemas.microsoft.com/office/powerpoint/2010/main" val="901427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7156" y="979715"/>
            <a:ext cx="7250522" cy="5562600"/>
          </a:xfrm>
        </p:spPr>
      </p:pic>
      <p:sp>
        <p:nvSpPr>
          <p:cNvPr id="7" name="TextBox 6"/>
          <p:cNvSpPr txBox="1"/>
          <p:nvPr/>
        </p:nvSpPr>
        <p:spPr>
          <a:xfrm>
            <a:off x="493776" y="289410"/>
            <a:ext cx="11109960" cy="461665"/>
          </a:xfrm>
          <a:prstGeom prst="rect">
            <a:avLst/>
          </a:prstGeom>
          <a:noFill/>
        </p:spPr>
        <p:txBody>
          <a:bodyPr wrap="square" rtlCol="0">
            <a:spAutoFit/>
          </a:bodyPr>
          <a:lstStyle/>
          <a:p>
            <a:r>
              <a:rPr lang="en-US" sz="2400" b="1">
                <a:solidFill>
                  <a:srgbClr val="FF0000"/>
                </a:solidFill>
              </a:rPr>
              <a:t>Prostor in gostota energije!                   </a:t>
            </a:r>
            <a:r>
              <a:rPr lang="en-US" sz="2400"/>
              <a:t>NEK  1/4  </a:t>
            </a:r>
            <a:r>
              <a:rPr lang="en-US" sz="2400" smtClean="0"/>
              <a:t>km</a:t>
            </a:r>
            <a:r>
              <a:rPr lang="en-US" sz="2400" baseline="30000" smtClean="0"/>
              <a:t>2  </a:t>
            </a:r>
            <a:r>
              <a:rPr lang="en-US" sz="2400" smtClean="0"/>
              <a:t>  za ~40% slovenske elektrike</a:t>
            </a:r>
            <a:endParaRPr lang="en-US" sz="2400" baseline="30000"/>
          </a:p>
        </p:txBody>
      </p:sp>
    </p:spTree>
    <p:extLst>
      <p:ext uri="{BB962C8B-B14F-4D97-AF65-F5344CB8AC3E}">
        <p14:creationId xmlns:p14="http://schemas.microsoft.com/office/powerpoint/2010/main" val="4244968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3d6499c-a84d-4d49-82a2-af88d750687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5DD6FF8994924A91046684A356AC54" ma:contentTypeVersion="15" ma:contentTypeDescription="Create a new document." ma:contentTypeScope="" ma:versionID="f3deeba0095815f10104a1851aeed220">
  <xsd:schema xmlns:xsd="http://www.w3.org/2001/XMLSchema" xmlns:xs="http://www.w3.org/2001/XMLSchema" xmlns:p="http://schemas.microsoft.com/office/2006/metadata/properties" xmlns:ns3="83d6499c-a84d-4d49-82a2-af88d7506870" xmlns:ns4="50233e6d-0d9e-4c89-84bc-aa7c2bb910fb" targetNamespace="http://schemas.microsoft.com/office/2006/metadata/properties" ma:root="true" ma:fieldsID="eadb7cd1cf973ff1f1e9713970e3f923" ns3:_="" ns4:_="">
    <xsd:import namespace="83d6499c-a84d-4d49-82a2-af88d7506870"/>
    <xsd:import namespace="50233e6d-0d9e-4c89-84bc-aa7c2bb910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Details" minOccurs="0"/>
                <xsd:element ref="ns4:SharingHintHash" minOccurs="0"/>
                <xsd:element ref="ns4:SharedWithUser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d6499c-a84d-4d49-82a2-af88d75068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233e6d-0d9e-4c89-84bc-aa7c2bb910fb" elementFormDefault="qualified">
    <xsd:import namespace="http://schemas.microsoft.com/office/2006/documentManagement/types"/>
    <xsd:import namespace="http://schemas.microsoft.com/office/infopath/2007/PartnerControls"/>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200F94-7EE0-4429-9DA1-078B5BFCD2B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50233e6d-0d9e-4c89-84bc-aa7c2bb910fb"/>
    <ds:schemaRef ds:uri="83d6499c-a84d-4d49-82a2-af88d7506870"/>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DB10313-4B86-42FA-91CB-C2316138400A}">
  <ds:schemaRefs>
    <ds:schemaRef ds:uri="http://schemas.microsoft.com/sharepoint/v3/contenttype/forms"/>
  </ds:schemaRefs>
</ds:datastoreItem>
</file>

<file path=customXml/itemProps3.xml><?xml version="1.0" encoding="utf-8"?>
<ds:datastoreItem xmlns:ds="http://schemas.openxmlformats.org/officeDocument/2006/customXml" ds:itemID="{EF3E8E68-9832-4FC0-BA34-A0557C3B28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d6499c-a84d-4d49-82a2-af88d7506870"/>
    <ds:schemaRef ds:uri="50233e6d-0d9e-4c89-84bc-aa7c2bb910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556</TotalTime>
  <Words>1234</Words>
  <Application>Microsoft Office PowerPoint</Application>
  <PresentationFormat>Widescreen</PresentationFormat>
  <Paragraphs>137</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Officeova tema</vt:lpstr>
      <vt:lpstr>Kaj lahko k trajnostnem razvoju prispeva jedrska energija?</vt:lpstr>
      <vt:lpstr>Uvod - košček zgodovine</vt:lpstr>
      <vt:lpstr>Uvod - košček zgodovine</vt:lpstr>
      <vt:lpstr>KVIZ:  Katero področje energetike je v 21 stoletju doživelo največji preboj?</vt:lpstr>
      <vt:lpstr>Hidravlično lomljenje - "fracking" - tight oil + gas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MERJENJE (NE)VARNOSTI  Sprejemanje odločitev naj temelji na nevarnosti ovrednoteni s številkami in ne na strahu.  Cicero (40 B.C.): ‘Probabilities direct the conduct of wise men.’”</vt:lpstr>
      <vt:lpstr>Jedrska energija je (pre)draga…  se strinjam…  …je pa nekajkrat cenejša od vetrne in sončne…</vt:lpstr>
      <vt:lpstr>PowerPoint Presentation</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Primož Krašna</dc:creator>
  <cp:lastModifiedBy>Iztok Tiselj</cp:lastModifiedBy>
  <cp:revision>57</cp:revision>
  <dcterms:created xsi:type="dcterms:W3CDTF">2023-03-20T13:12:53Z</dcterms:created>
  <dcterms:modified xsi:type="dcterms:W3CDTF">2023-04-15T17:28:13Z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0x0101006D5DD6FF8994924A91046684A356AC54</vt:lpwstr>
  </property>
</Properties>
</file>