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282" r:id="rId6"/>
    <p:sldId id="355" r:id="rId7"/>
    <p:sldId id="590" r:id="rId8"/>
    <p:sldId id="330" r:id="rId9"/>
    <p:sldId id="279" r:id="rId10"/>
    <p:sldId id="357" r:id="rId11"/>
    <p:sldId id="358" r:id="rId12"/>
    <p:sldId id="361" r:id="rId13"/>
    <p:sldId id="360" r:id="rId14"/>
    <p:sldId id="534" r:id="rId15"/>
    <p:sldId id="257" r:id="rId16"/>
    <p:sldId id="370" r:id="rId17"/>
    <p:sldId id="373" r:id="rId1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C8"/>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959" autoAdjust="0"/>
  </p:normalViewPr>
  <p:slideViewPr>
    <p:cSldViewPr snapToGrid="0">
      <p:cViewPr varScale="1">
        <p:scale>
          <a:sx n="107" d="100"/>
          <a:sy n="107" d="100"/>
        </p:scale>
        <p:origin x="612"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4B84D-0F0C-4CBE-A713-401B85FD45BE}"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n-SI"/>
        </a:p>
      </dgm:t>
    </dgm:pt>
    <dgm:pt modelId="{1A3E7757-7BA1-4D9F-9053-3C3EF9DADBCB}">
      <dgm:prSet phldrT="[Text]" custT="1"/>
      <dgm:spPr/>
      <dgm:t>
        <a:bodyPr/>
        <a:lstStyle/>
        <a:p>
          <a:pPr algn="l"/>
          <a:r>
            <a:rPr lang="sl-SI" sz="2800" b="1" noProof="0" dirty="0"/>
            <a:t>Spodbude</a:t>
          </a:r>
        </a:p>
      </dgm:t>
    </dgm:pt>
    <dgm:pt modelId="{C851ADA1-1860-4F61-91B7-A79C019DEBA4}" type="parTrans" cxnId="{E26C85B2-C49D-4C0E-BD6A-2A9195213F21}">
      <dgm:prSet/>
      <dgm:spPr/>
      <dgm:t>
        <a:bodyPr/>
        <a:lstStyle/>
        <a:p>
          <a:endParaRPr lang="en-SI" sz="1600"/>
        </a:p>
      </dgm:t>
    </dgm:pt>
    <dgm:pt modelId="{D4969DD6-1181-4EE0-9447-927DD3A93928}" type="sibTrans" cxnId="{E26C85B2-C49D-4C0E-BD6A-2A9195213F21}">
      <dgm:prSet/>
      <dgm:spPr/>
      <dgm:t>
        <a:bodyPr/>
        <a:lstStyle/>
        <a:p>
          <a:endParaRPr lang="en-SI" sz="1600"/>
        </a:p>
      </dgm:t>
    </dgm:pt>
    <dgm:pt modelId="{7694FFF6-0638-4F1C-A784-ADA480202CDE}">
      <dgm:prSet phldrT="[Text]" custT="1"/>
      <dgm:spPr/>
      <dgm:t>
        <a:bodyPr/>
        <a:lstStyle/>
        <a:p>
          <a:r>
            <a:rPr lang="sl-SI" sz="1800" b="1" noProof="0" dirty="0">
              <a:solidFill>
                <a:schemeClr val="tx1"/>
              </a:solidFill>
            </a:rPr>
            <a:t>Spodbude</a:t>
          </a:r>
          <a:r>
            <a:rPr lang="sl-SI" sz="1800" noProof="0" dirty="0">
              <a:solidFill>
                <a:schemeClr val="tx1"/>
              </a:solidFill>
            </a:rPr>
            <a:t> – </a:t>
          </a:r>
          <a:r>
            <a:rPr lang="sl-SI" sz="1800" noProof="0" dirty="0" err="1">
              <a:solidFill>
                <a:schemeClr val="tx1"/>
              </a:solidFill>
            </a:rPr>
            <a:t>Eko</a:t>
          </a:r>
          <a:r>
            <a:rPr lang="sl-SI" sz="1800" noProof="0" dirty="0">
              <a:solidFill>
                <a:schemeClr val="tx1"/>
              </a:solidFill>
            </a:rPr>
            <a:t> sklad, Kohezija</a:t>
          </a:r>
        </a:p>
      </dgm:t>
    </dgm:pt>
    <dgm:pt modelId="{44EFDC45-292E-4F74-8A89-88657EC59FD8}" type="parTrans" cxnId="{0C288352-3419-4BFF-B464-C322F2018B4B}">
      <dgm:prSet/>
      <dgm:spPr/>
      <dgm:t>
        <a:bodyPr/>
        <a:lstStyle/>
        <a:p>
          <a:endParaRPr lang="en-SI" sz="1600"/>
        </a:p>
      </dgm:t>
    </dgm:pt>
    <dgm:pt modelId="{A68D4B1B-76C9-4B33-A723-70347B3841D0}" type="sibTrans" cxnId="{0C288352-3419-4BFF-B464-C322F2018B4B}">
      <dgm:prSet/>
      <dgm:spPr/>
      <dgm:t>
        <a:bodyPr/>
        <a:lstStyle/>
        <a:p>
          <a:endParaRPr lang="en-SI" sz="1600"/>
        </a:p>
      </dgm:t>
    </dgm:pt>
    <dgm:pt modelId="{A3114E37-5321-4F84-A1E6-32B5D8B37B0A}">
      <dgm:prSet phldrT="[Text]" custT="1"/>
      <dgm:spPr/>
      <dgm:t>
        <a:bodyPr/>
        <a:lstStyle/>
        <a:p>
          <a:pPr algn="l"/>
          <a:r>
            <a:rPr lang="sl-SI" sz="2800" b="1" noProof="0" dirty="0"/>
            <a:t>Cilji, obveze</a:t>
          </a:r>
        </a:p>
      </dgm:t>
    </dgm:pt>
    <dgm:pt modelId="{0DC8E7BE-810E-4745-86F8-65BDE48466E6}" type="parTrans" cxnId="{8E7378CF-6572-4FC0-9B25-644F533383C0}">
      <dgm:prSet/>
      <dgm:spPr/>
      <dgm:t>
        <a:bodyPr/>
        <a:lstStyle/>
        <a:p>
          <a:endParaRPr lang="en-SI" sz="1600"/>
        </a:p>
      </dgm:t>
    </dgm:pt>
    <dgm:pt modelId="{75D97834-7170-4BD2-BFDF-A60C348C9F18}" type="sibTrans" cxnId="{8E7378CF-6572-4FC0-9B25-644F533383C0}">
      <dgm:prSet/>
      <dgm:spPr/>
      <dgm:t>
        <a:bodyPr/>
        <a:lstStyle/>
        <a:p>
          <a:endParaRPr lang="en-SI" sz="1600"/>
        </a:p>
      </dgm:t>
    </dgm:pt>
    <dgm:pt modelId="{88380D8A-1737-479C-8B15-0F92E39BB3B6}">
      <dgm:prSet phldrT="[Text]" custT="1"/>
      <dgm:spPr/>
      <dgm:t>
        <a:bodyPr/>
        <a:lstStyle/>
        <a:p>
          <a:r>
            <a:rPr lang="sl-SI" sz="1800" b="1" noProof="0" dirty="0"/>
            <a:t>Cilj do leta 2030 – </a:t>
          </a:r>
          <a:r>
            <a:rPr lang="sl-SI" sz="1800" b="0" noProof="0" dirty="0" err="1"/>
            <a:t>maks</a:t>
          </a:r>
          <a:r>
            <a:rPr lang="sl-SI" sz="1800" b="0" noProof="0" dirty="0"/>
            <a:t>. 55 </a:t>
          </a:r>
          <a:r>
            <a:rPr lang="sl-SI" sz="1800" b="0" noProof="0" dirty="0" err="1"/>
            <a:t>TWh</a:t>
          </a:r>
          <a:r>
            <a:rPr lang="sl-SI" sz="1800" b="0" baseline="-25000" noProof="0" dirty="0" err="1"/>
            <a:t>KE</a:t>
          </a:r>
          <a:endParaRPr lang="sl-SI" sz="1800" b="0" baseline="-25000" noProof="0" dirty="0"/>
        </a:p>
      </dgm:t>
    </dgm:pt>
    <dgm:pt modelId="{993A58EE-E993-40EB-BE6E-4676E37BE2D8}" type="parTrans" cxnId="{F1EF6041-69CB-446D-B917-B4510253FB95}">
      <dgm:prSet/>
      <dgm:spPr/>
      <dgm:t>
        <a:bodyPr/>
        <a:lstStyle/>
        <a:p>
          <a:endParaRPr lang="en-SI" sz="1600"/>
        </a:p>
      </dgm:t>
    </dgm:pt>
    <dgm:pt modelId="{C814E034-3115-4ED8-8C9E-0104D21A4E5C}" type="sibTrans" cxnId="{F1EF6041-69CB-446D-B917-B4510253FB95}">
      <dgm:prSet/>
      <dgm:spPr/>
      <dgm:t>
        <a:bodyPr/>
        <a:lstStyle/>
        <a:p>
          <a:endParaRPr lang="en-SI" sz="1600"/>
        </a:p>
      </dgm:t>
    </dgm:pt>
    <dgm:pt modelId="{1A637A5D-1B6E-46AE-BF3A-675DD985F5C5}">
      <dgm:prSet phldrT="[Text]" custT="1"/>
      <dgm:spPr/>
      <dgm:t>
        <a:bodyPr/>
        <a:lstStyle/>
        <a:p>
          <a:pPr algn="l"/>
          <a:r>
            <a:rPr lang="sl-SI" sz="2800" b="1" noProof="0" dirty="0"/>
            <a:t>Standardi</a:t>
          </a:r>
        </a:p>
      </dgm:t>
    </dgm:pt>
    <dgm:pt modelId="{182BE619-2FDA-4F3E-9705-44E0489C7868}" type="parTrans" cxnId="{31E575C6-FD90-429C-985B-6421E640E444}">
      <dgm:prSet/>
      <dgm:spPr/>
      <dgm:t>
        <a:bodyPr/>
        <a:lstStyle/>
        <a:p>
          <a:endParaRPr lang="en-SI" sz="1600"/>
        </a:p>
      </dgm:t>
    </dgm:pt>
    <dgm:pt modelId="{7C67EA3C-7937-48B3-9EB3-41C3547E4474}" type="sibTrans" cxnId="{31E575C6-FD90-429C-985B-6421E640E444}">
      <dgm:prSet/>
      <dgm:spPr/>
      <dgm:t>
        <a:bodyPr/>
        <a:lstStyle/>
        <a:p>
          <a:endParaRPr lang="en-SI" sz="1600"/>
        </a:p>
      </dgm:t>
    </dgm:pt>
    <dgm:pt modelId="{7C7698C0-48E4-441C-87E9-8C8E91527F70}">
      <dgm:prSet phldrT="[Text]" custT="1"/>
      <dgm:spPr/>
      <dgm:t>
        <a:bodyPr/>
        <a:lstStyle/>
        <a:p>
          <a:r>
            <a:rPr lang="sl-SI" sz="1800" b="1" noProof="0" dirty="0" err="1"/>
            <a:t>Okoljska</a:t>
          </a:r>
          <a:r>
            <a:rPr lang="sl-SI" sz="1800" b="1" noProof="0" dirty="0"/>
            <a:t> primerna zasnova izdelkov</a:t>
          </a:r>
        </a:p>
      </dgm:t>
    </dgm:pt>
    <dgm:pt modelId="{91668C80-69D3-489D-8B26-1BFD2052DBC8}" type="parTrans" cxnId="{424E6F0C-3880-4241-BFA8-C739B1A80461}">
      <dgm:prSet/>
      <dgm:spPr/>
      <dgm:t>
        <a:bodyPr/>
        <a:lstStyle/>
        <a:p>
          <a:endParaRPr lang="en-SI" sz="1600"/>
        </a:p>
      </dgm:t>
    </dgm:pt>
    <dgm:pt modelId="{982ADCA6-1BE3-4063-BDDC-B96606039B8F}" type="sibTrans" cxnId="{424E6F0C-3880-4241-BFA8-C739B1A80461}">
      <dgm:prSet/>
      <dgm:spPr/>
      <dgm:t>
        <a:bodyPr/>
        <a:lstStyle/>
        <a:p>
          <a:endParaRPr lang="en-SI" sz="1600"/>
        </a:p>
      </dgm:t>
    </dgm:pt>
    <dgm:pt modelId="{919CBABA-B22C-4946-811B-F7F13F364281}">
      <dgm:prSet phldrT="[Text]" custT="1"/>
      <dgm:spPr/>
      <dgm:t>
        <a:bodyPr/>
        <a:lstStyle/>
        <a:p>
          <a:r>
            <a:rPr lang="sl-SI" sz="1800" b="1" noProof="0" dirty="0"/>
            <a:t>Označevanje</a:t>
          </a:r>
          <a:r>
            <a:rPr lang="sl-SI" sz="1800" noProof="0" dirty="0"/>
            <a:t> z energijskimi nalepkami</a:t>
          </a:r>
        </a:p>
      </dgm:t>
    </dgm:pt>
    <dgm:pt modelId="{7D696083-F44F-4E7D-A28B-90DDCDFC27C2}" type="parTrans" cxnId="{57B0EFFC-85C4-44DC-BF42-6BDF062E3CB5}">
      <dgm:prSet/>
      <dgm:spPr/>
      <dgm:t>
        <a:bodyPr/>
        <a:lstStyle/>
        <a:p>
          <a:endParaRPr lang="en-SI" sz="1600"/>
        </a:p>
      </dgm:t>
    </dgm:pt>
    <dgm:pt modelId="{11E1B654-C457-4B4C-9FC0-3771409541A8}" type="sibTrans" cxnId="{57B0EFFC-85C4-44DC-BF42-6BDF062E3CB5}">
      <dgm:prSet/>
      <dgm:spPr/>
      <dgm:t>
        <a:bodyPr/>
        <a:lstStyle/>
        <a:p>
          <a:endParaRPr lang="en-SI" sz="1600"/>
        </a:p>
      </dgm:t>
    </dgm:pt>
    <dgm:pt modelId="{7976AB1B-05E7-4BEB-9687-5E264A01DDDA}">
      <dgm:prSet phldrT="[Text]" custT="1"/>
      <dgm:spPr/>
      <dgm:t>
        <a:bodyPr/>
        <a:lstStyle/>
        <a:p>
          <a:r>
            <a:rPr lang="sl-SI" sz="1800" b="1" noProof="0" dirty="0"/>
            <a:t>Obveznost zagotavljanja prihrankov energije</a:t>
          </a:r>
          <a:r>
            <a:rPr lang="sl-SI" sz="2000" noProof="0" dirty="0"/>
            <a:t> </a:t>
          </a:r>
          <a:r>
            <a:rPr lang="sl-SI" sz="1400" noProof="0" dirty="0"/>
            <a:t>(dobavitelji energije, EKO sklad – 0,8% končne energije)</a:t>
          </a:r>
          <a:endParaRPr lang="sl-SI" sz="2000" noProof="0" dirty="0"/>
        </a:p>
      </dgm:t>
    </dgm:pt>
    <dgm:pt modelId="{8902DEB9-6A9C-436A-8E9C-406B5C8085F1}" type="parTrans" cxnId="{78AD9BBD-DA16-4B14-84A5-B0CF59348521}">
      <dgm:prSet/>
      <dgm:spPr/>
      <dgm:t>
        <a:bodyPr/>
        <a:lstStyle/>
        <a:p>
          <a:endParaRPr lang="en-SI" sz="1600"/>
        </a:p>
      </dgm:t>
    </dgm:pt>
    <dgm:pt modelId="{248459CC-3CF2-46B3-9558-8E9A2A780C41}" type="sibTrans" cxnId="{78AD9BBD-DA16-4B14-84A5-B0CF59348521}">
      <dgm:prSet/>
      <dgm:spPr/>
      <dgm:t>
        <a:bodyPr/>
        <a:lstStyle/>
        <a:p>
          <a:endParaRPr lang="en-SI" sz="1600"/>
        </a:p>
      </dgm:t>
    </dgm:pt>
    <dgm:pt modelId="{2B3E3926-9CAD-4A64-96BD-F8C3BE8CD229}">
      <dgm:prSet phldrT="[Text]" custT="1"/>
      <dgm:spPr/>
      <dgm:t>
        <a:bodyPr/>
        <a:lstStyle/>
        <a:p>
          <a:r>
            <a:rPr lang="sl-SI" sz="1800" b="1" noProof="0" dirty="0">
              <a:solidFill>
                <a:schemeClr val="tx1"/>
              </a:solidFill>
            </a:rPr>
            <a:t>Davki</a:t>
          </a:r>
          <a:r>
            <a:rPr lang="sl-SI" sz="1800" noProof="0" dirty="0">
              <a:solidFill>
                <a:schemeClr val="tx1"/>
              </a:solidFill>
            </a:rPr>
            <a:t>: Prispevek URE (</a:t>
          </a:r>
          <a:r>
            <a:rPr lang="sl-SI" sz="1800" b="1" i="1" noProof="0" dirty="0">
              <a:solidFill>
                <a:schemeClr val="tx1"/>
              </a:solidFill>
            </a:rPr>
            <a:t>0,8€/MWh</a:t>
          </a:r>
          <a:r>
            <a:rPr lang="sl-SI" sz="1800" noProof="0" dirty="0">
              <a:solidFill>
                <a:schemeClr val="tx1"/>
              </a:solidFill>
            </a:rPr>
            <a:t>)</a:t>
          </a:r>
        </a:p>
      </dgm:t>
    </dgm:pt>
    <dgm:pt modelId="{54505E88-DF2F-4120-BEBB-86F2265A0005}" type="parTrans" cxnId="{F91C95FA-8CE8-42FB-9BA8-30EB37C9C494}">
      <dgm:prSet/>
      <dgm:spPr/>
      <dgm:t>
        <a:bodyPr/>
        <a:lstStyle/>
        <a:p>
          <a:endParaRPr lang="en-SI" sz="1600"/>
        </a:p>
      </dgm:t>
    </dgm:pt>
    <dgm:pt modelId="{7099C514-1EB9-4A59-AD60-451AB551855A}" type="sibTrans" cxnId="{F91C95FA-8CE8-42FB-9BA8-30EB37C9C494}">
      <dgm:prSet/>
      <dgm:spPr/>
      <dgm:t>
        <a:bodyPr/>
        <a:lstStyle/>
        <a:p>
          <a:endParaRPr lang="en-SI" sz="1600"/>
        </a:p>
      </dgm:t>
    </dgm:pt>
    <dgm:pt modelId="{C1F2E9F4-8C7E-4E6C-9522-1D1F41FECB23}">
      <dgm:prSet phldrT="[Text]" custT="1"/>
      <dgm:spPr/>
      <dgm:t>
        <a:bodyPr/>
        <a:lstStyle/>
        <a:p>
          <a:r>
            <a:rPr lang="sl-SI" sz="1800" b="1" noProof="0" dirty="0"/>
            <a:t>ISO 50.001 </a:t>
          </a:r>
          <a:r>
            <a:rPr lang="sl-SI" sz="1800" noProof="0" dirty="0"/>
            <a:t>Upravljanje z energijo</a:t>
          </a:r>
        </a:p>
      </dgm:t>
    </dgm:pt>
    <dgm:pt modelId="{B7C19FEF-6F19-4295-9824-29B1C8189B9E}" type="parTrans" cxnId="{34887610-6CE8-4430-9A0B-038C880592DE}">
      <dgm:prSet/>
      <dgm:spPr/>
      <dgm:t>
        <a:bodyPr/>
        <a:lstStyle/>
        <a:p>
          <a:endParaRPr lang="en-SI" sz="1600"/>
        </a:p>
      </dgm:t>
    </dgm:pt>
    <dgm:pt modelId="{ACDBDCAF-54B0-4A26-82DA-6BCB5E6AFE57}" type="sibTrans" cxnId="{34887610-6CE8-4430-9A0B-038C880592DE}">
      <dgm:prSet/>
      <dgm:spPr/>
      <dgm:t>
        <a:bodyPr/>
        <a:lstStyle/>
        <a:p>
          <a:endParaRPr lang="en-SI" sz="1600"/>
        </a:p>
      </dgm:t>
    </dgm:pt>
    <dgm:pt modelId="{E7608C2B-E997-4F55-B39A-8253829B1C2D}">
      <dgm:prSet phldrT="[Text]" custT="1"/>
      <dgm:spPr/>
      <dgm:t>
        <a:bodyPr/>
        <a:lstStyle/>
        <a:p>
          <a:r>
            <a:rPr lang="sl-SI" sz="1800" b="1" noProof="0" dirty="0">
              <a:solidFill>
                <a:schemeClr val="tx1"/>
              </a:solidFill>
            </a:rPr>
            <a:t>Usposabljanje in ozaveščanje </a:t>
          </a:r>
          <a:r>
            <a:rPr lang="sl-SI" sz="1800" b="0" noProof="0" dirty="0">
              <a:solidFill>
                <a:schemeClr val="tx1"/>
              </a:solidFill>
            </a:rPr>
            <a:t>- </a:t>
          </a:r>
          <a:r>
            <a:rPr lang="sl-SI" sz="1800" b="0" noProof="0" dirty="0" err="1">
              <a:solidFill>
                <a:schemeClr val="tx1"/>
              </a:solidFill>
            </a:rPr>
            <a:t>Ensvet</a:t>
          </a:r>
          <a:endParaRPr lang="sl-SI" sz="1800" b="0" noProof="0" dirty="0">
            <a:solidFill>
              <a:schemeClr val="tx1"/>
            </a:solidFill>
          </a:endParaRPr>
        </a:p>
      </dgm:t>
    </dgm:pt>
    <dgm:pt modelId="{75158CF4-4D60-4FB8-B504-F99410C25B65}" type="parTrans" cxnId="{FC3C7661-8D6F-47F7-A194-6D77E630D34D}">
      <dgm:prSet/>
      <dgm:spPr/>
      <dgm:t>
        <a:bodyPr/>
        <a:lstStyle/>
        <a:p>
          <a:endParaRPr lang="en-SI" sz="1600"/>
        </a:p>
      </dgm:t>
    </dgm:pt>
    <dgm:pt modelId="{EC2DC80D-ECB3-4930-83CE-D41E2BC3C998}" type="sibTrans" cxnId="{FC3C7661-8D6F-47F7-A194-6D77E630D34D}">
      <dgm:prSet/>
      <dgm:spPr/>
      <dgm:t>
        <a:bodyPr/>
        <a:lstStyle/>
        <a:p>
          <a:endParaRPr lang="en-SI" sz="1600"/>
        </a:p>
      </dgm:t>
    </dgm:pt>
    <dgm:pt modelId="{1ED445C0-0CFF-4539-B409-943A9456C41F}">
      <dgm:prSet phldrT="[Text]" custT="1"/>
      <dgm:spPr/>
      <dgm:t>
        <a:bodyPr/>
        <a:lstStyle/>
        <a:p>
          <a:r>
            <a:rPr lang="sl-SI" sz="1800" b="1" noProof="0" dirty="0"/>
            <a:t>Energetska učinkovitost stavb</a:t>
          </a:r>
          <a:r>
            <a:rPr lang="sl-SI" sz="1800" noProof="0" dirty="0"/>
            <a:t> - </a:t>
          </a:r>
          <a:r>
            <a:rPr lang="sl-SI" sz="1800" noProof="0" dirty="0" err="1"/>
            <a:t>Pures</a:t>
          </a:r>
          <a:endParaRPr lang="sl-SI" sz="1800" noProof="0" dirty="0"/>
        </a:p>
      </dgm:t>
    </dgm:pt>
    <dgm:pt modelId="{E530923E-94C4-47DE-B153-0C9E47B265AA}" type="parTrans" cxnId="{F44FE71F-EDE2-4598-B20A-AA90500004D1}">
      <dgm:prSet/>
      <dgm:spPr/>
      <dgm:t>
        <a:bodyPr/>
        <a:lstStyle/>
        <a:p>
          <a:endParaRPr lang="en-SI" sz="1600"/>
        </a:p>
      </dgm:t>
    </dgm:pt>
    <dgm:pt modelId="{B2C2B0B2-4985-47ED-9D84-AFD039F35F58}" type="sibTrans" cxnId="{F44FE71F-EDE2-4598-B20A-AA90500004D1}">
      <dgm:prSet/>
      <dgm:spPr/>
      <dgm:t>
        <a:bodyPr/>
        <a:lstStyle/>
        <a:p>
          <a:endParaRPr lang="en-SI" sz="1600"/>
        </a:p>
      </dgm:t>
    </dgm:pt>
    <dgm:pt modelId="{7D1B39A5-769F-47A7-AC1D-7B919DF9CB41}">
      <dgm:prSet phldrT="[Text]" custT="1"/>
      <dgm:spPr/>
      <dgm:t>
        <a:bodyPr/>
        <a:lstStyle/>
        <a:p>
          <a:r>
            <a:rPr lang="sl-SI" sz="1800" b="1" noProof="0" dirty="0">
              <a:solidFill>
                <a:schemeClr val="tx1"/>
              </a:solidFill>
            </a:rPr>
            <a:t>Novi poslovni modeli - </a:t>
          </a:r>
          <a:r>
            <a:rPr lang="sl-SI" sz="1800" b="0" noProof="0" dirty="0" err="1">
              <a:solidFill>
                <a:schemeClr val="tx1"/>
              </a:solidFill>
            </a:rPr>
            <a:t>pogodbeništvo</a:t>
          </a:r>
          <a:endParaRPr lang="sl-SI" sz="1800" b="0" noProof="0" dirty="0">
            <a:solidFill>
              <a:schemeClr val="tx1"/>
            </a:solidFill>
          </a:endParaRPr>
        </a:p>
      </dgm:t>
    </dgm:pt>
    <dgm:pt modelId="{A3877F96-AF75-4D4D-B12C-025E7B751F44}" type="parTrans" cxnId="{97C90CC1-E725-4005-952B-EC7C72207789}">
      <dgm:prSet/>
      <dgm:spPr/>
      <dgm:t>
        <a:bodyPr/>
        <a:lstStyle/>
        <a:p>
          <a:endParaRPr lang="en-SI" sz="1600"/>
        </a:p>
      </dgm:t>
    </dgm:pt>
    <dgm:pt modelId="{7EE9D00E-375A-4E71-B0EF-9BD5FD6AB4D0}" type="sibTrans" cxnId="{97C90CC1-E725-4005-952B-EC7C72207789}">
      <dgm:prSet/>
      <dgm:spPr/>
      <dgm:t>
        <a:bodyPr/>
        <a:lstStyle/>
        <a:p>
          <a:endParaRPr lang="en-SI" sz="1600"/>
        </a:p>
      </dgm:t>
    </dgm:pt>
    <dgm:pt modelId="{344E9943-D675-4558-A2BB-2AF311801DB0}">
      <dgm:prSet phldrT="[Text]" custT="1"/>
      <dgm:spPr/>
      <dgm:t>
        <a:bodyPr/>
        <a:lstStyle/>
        <a:p>
          <a:r>
            <a:rPr lang="sl-SI" sz="1800" b="1" noProof="0" dirty="0"/>
            <a:t>Obvezni energetski pregledi - </a:t>
          </a:r>
          <a:r>
            <a:rPr lang="sl-SI" sz="1800" b="0" noProof="0" dirty="0"/>
            <a:t>podjetja</a:t>
          </a:r>
        </a:p>
      </dgm:t>
    </dgm:pt>
    <dgm:pt modelId="{886C71CD-418C-4022-9A91-6662EFF4EE76}" type="parTrans" cxnId="{E3610C27-63A9-415F-A2FB-54262B86E9F6}">
      <dgm:prSet/>
      <dgm:spPr/>
      <dgm:t>
        <a:bodyPr/>
        <a:lstStyle/>
        <a:p>
          <a:endParaRPr lang="sl-SI" sz="1600"/>
        </a:p>
      </dgm:t>
    </dgm:pt>
    <dgm:pt modelId="{31A443BC-410C-4BBD-A370-8E0D93B5A48B}" type="sibTrans" cxnId="{E3610C27-63A9-415F-A2FB-54262B86E9F6}">
      <dgm:prSet/>
      <dgm:spPr/>
      <dgm:t>
        <a:bodyPr/>
        <a:lstStyle/>
        <a:p>
          <a:endParaRPr lang="sl-SI" sz="1600"/>
        </a:p>
      </dgm:t>
    </dgm:pt>
    <dgm:pt modelId="{6A583A9D-1740-4280-8FD0-C060C372A8F5}" type="pres">
      <dgm:prSet presAssocID="{AEC4B84D-0F0C-4CBE-A713-401B85FD45BE}" presName="Name0" presStyleCnt="0">
        <dgm:presLayoutVars>
          <dgm:chMax val="7"/>
          <dgm:dir/>
          <dgm:animLvl val="lvl"/>
          <dgm:resizeHandles val="exact"/>
        </dgm:presLayoutVars>
      </dgm:prSet>
      <dgm:spPr/>
    </dgm:pt>
    <dgm:pt modelId="{E580C264-BE81-4ACC-BD9F-FE72DB71A314}" type="pres">
      <dgm:prSet presAssocID="{1A3E7757-7BA1-4D9F-9053-3C3EF9DADBCB}" presName="circle1" presStyleLbl="node1" presStyleIdx="0" presStyleCnt="3"/>
      <dgm:spPr/>
    </dgm:pt>
    <dgm:pt modelId="{EFDD4F91-91B0-4A4B-B3AA-8BABBFE3D511}" type="pres">
      <dgm:prSet presAssocID="{1A3E7757-7BA1-4D9F-9053-3C3EF9DADBCB}" presName="space" presStyleCnt="0"/>
      <dgm:spPr/>
    </dgm:pt>
    <dgm:pt modelId="{8DF8A471-8745-42B1-BFA3-AD97A745CD65}" type="pres">
      <dgm:prSet presAssocID="{1A3E7757-7BA1-4D9F-9053-3C3EF9DADBCB}" presName="rect1" presStyleLbl="alignAcc1" presStyleIdx="0" presStyleCnt="3"/>
      <dgm:spPr/>
    </dgm:pt>
    <dgm:pt modelId="{44199946-D23F-48EF-8C14-4ED5AE954935}" type="pres">
      <dgm:prSet presAssocID="{A3114E37-5321-4F84-A1E6-32B5D8B37B0A}" presName="vertSpace2" presStyleLbl="node1" presStyleIdx="0" presStyleCnt="3"/>
      <dgm:spPr/>
    </dgm:pt>
    <dgm:pt modelId="{A7B13DC0-4B3D-4AA8-B043-4AB9467CCF5C}" type="pres">
      <dgm:prSet presAssocID="{A3114E37-5321-4F84-A1E6-32B5D8B37B0A}" presName="circle2" presStyleLbl="node1" presStyleIdx="1" presStyleCnt="3"/>
      <dgm:spPr/>
    </dgm:pt>
    <dgm:pt modelId="{F7EFABAF-7D0C-4081-AD18-F89292905D6E}" type="pres">
      <dgm:prSet presAssocID="{A3114E37-5321-4F84-A1E6-32B5D8B37B0A}" presName="rect2" presStyleLbl="alignAcc1" presStyleIdx="1" presStyleCnt="3"/>
      <dgm:spPr/>
    </dgm:pt>
    <dgm:pt modelId="{79D280DD-DA56-4ABD-8311-A31E13A1B755}" type="pres">
      <dgm:prSet presAssocID="{1A637A5D-1B6E-46AE-BF3A-675DD985F5C5}" presName="vertSpace3" presStyleLbl="node1" presStyleIdx="1" presStyleCnt="3"/>
      <dgm:spPr/>
    </dgm:pt>
    <dgm:pt modelId="{780EC98C-ED57-4FEE-9091-317332260B52}" type="pres">
      <dgm:prSet presAssocID="{1A637A5D-1B6E-46AE-BF3A-675DD985F5C5}" presName="circle3" presStyleLbl="node1" presStyleIdx="2" presStyleCnt="3"/>
      <dgm:spPr/>
    </dgm:pt>
    <dgm:pt modelId="{44AA2746-5FBE-4CB2-8A75-6E4F548DE64C}" type="pres">
      <dgm:prSet presAssocID="{1A637A5D-1B6E-46AE-BF3A-675DD985F5C5}" presName="rect3" presStyleLbl="alignAcc1" presStyleIdx="2" presStyleCnt="3"/>
      <dgm:spPr/>
    </dgm:pt>
    <dgm:pt modelId="{9AD37651-1D17-4620-8450-256DC3166440}" type="pres">
      <dgm:prSet presAssocID="{1A3E7757-7BA1-4D9F-9053-3C3EF9DADBCB}" presName="rect1ParTx" presStyleLbl="alignAcc1" presStyleIdx="2" presStyleCnt="3">
        <dgm:presLayoutVars>
          <dgm:chMax val="1"/>
          <dgm:bulletEnabled val="1"/>
        </dgm:presLayoutVars>
      </dgm:prSet>
      <dgm:spPr/>
    </dgm:pt>
    <dgm:pt modelId="{06FD5785-9D2A-41B7-91BE-383CFCF83CE1}" type="pres">
      <dgm:prSet presAssocID="{1A3E7757-7BA1-4D9F-9053-3C3EF9DADBCB}" presName="rect1ChTx" presStyleLbl="alignAcc1" presStyleIdx="2" presStyleCnt="3" custScaleX="148263" custLinFactNeighborX="-9568">
        <dgm:presLayoutVars>
          <dgm:bulletEnabled val="1"/>
        </dgm:presLayoutVars>
      </dgm:prSet>
      <dgm:spPr/>
    </dgm:pt>
    <dgm:pt modelId="{B1651CFA-4477-4F57-A74F-A68F6B0FC26F}" type="pres">
      <dgm:prSet presAssocID="{A3114E37-5321-4F84-A1E6-32B5D8B37B0A}" presName="rect2ParTx" presStyleLbl="alignAcc1" presStyleIdx="2" presStyleCnt="3">
        <dgm:presLayoutVars>
          <dgm:chMax val="1"/>
          <dgm:bulletEnabled val="1"/>
        </dgm:presLayoutVars>
      </dgm:prSet>
      <dgm:spPr/>
    </dgm:pt>
    <dgm:pt modelId="{AA3ED862-3FD5-4642-9F1C-D6FBB0282AA3}" type="pres">
      <dgm:prSet presAssocID="{A3114E37-5321-4F84-A1E6-32B5D8B37B0A}" presName="rect2ChTx" presStyleLbl="alignAcc1" presStyleIdx="2" presStyleCnt="3" custScaleX="150057" custLinFactNeighborX="-8736">
        <dgm:presLayoutVars>
          <dgm:bulletEnabled val="1"/>
        </dgm:presLayoutVars>
      </dgm:prSet>
      <dgm:spPr/>
    </dgm:pt>
    <dgm:pt modelId="{42AC9EAA-B12D-422E-B258-DB7AABCEA4A1}" type="pres">
      <dgm:prSet presAssocID="{1A637A5D-1B6E-46AE-BF3A-675DD985F5C5}" presName="rect3ParTx" presStyleLbl="alignAcc1" presStyleIdx="2" presStyleCnt="3">
        <dgm:presLayoutVars>
          <dgm:chMax val="1"/>
          <dgm:bulletEnabled val="1"/>
        </dgm:presLayoutVars>
      </dgm:prSet>
      <dgm:spPr/>
    </dgm:pt>
    <dgm:pt modelId="{8CEB5A90-6AAE-452C-BF08-0B11093F3356}" type="pres">
      <dgm:prSet presAssocID="{1A637A5D-1B6E-46AE-BF3A-675DD985F5C5}" presName="rect3ChTx" presStyleLbl="alignAcc1" presStyleIdx="2" presStyleCnt="3" custScaleX="148780" custLinFactNeighborX="-9152">
        <dgm:presLayoutVars>
          <dgm:bulletEnabled val="1"/>
        </dgm:presLayoutVars>
      </dgm:prSet>
      <dgm:spPr/>
    </dgm:pt>
  </dgm:ptLst>
  <dgm:cxnLst>
    <dgm:cxn modelId="{3F125002-5975-45F8-9665-1D686989B1E4}" type="presOf" srcId="{C1F2E9F4-8C7E-4E6C-9522-1D1F41FECB23}" destId="{8CEB5A90-6AAE-452C-BF08-0B11093F3356}" srcOrd="0" destOrd="3" presId="urn:microsoft.com/office/officeart/2005/8/layout/target3"/>
    <dgm:cxn modelId="{C195F806-670A-4030-B05F-4516C2362303}" type="presOf" srcId="{A3114E37-5321-4F84-A1E6-32B5D8B37B0A}" destId="{F7EFABAF-7D0C-4081-AD18-F89292905D6E}" srcOrd="0" destOrd="0" presId="urn:microsoft.com/office/officeart/2005/8/layout/target3"/>
    <dgm:cxn modelId="{F873B908-7C7E-4ABF-8C81-71F55FC5381F}" type="presOf" srcId="{1A3E7757-7BA1-4D9F-9053-3C3EF9DADBCB}" destId="{9AD37651-1D17-4620-8450-256DC3166440}" srcOrd="1" destOrd="0" presId="urn:microsoft.com/office/officeart/2005/8/layout/target3"/>
    <dgm:cxn modelId="{424E6F0C-3880-4241-BFA8-C739B1A80461}" srcId="{1A637A5D-1B6E-46AE-BF3A-675DD985F5C5}" destId="{7C7698C0-48E4-441C-87E9-8C8E91527F70}" srcOrd="0" destOrd="0" parTransId="{91668C80-69D3-489D-8B26-1BFD2052DBC8}" sibTransId="{982ADCA6-1BE3-4063-BDDC-B96606039B8F}"/>
    <dgm:cxn modelId="{A484AA0D-1BC5-4F16-90FB-41FFD62D80D3}" type="presOf" srcId="{1A637A5D-1B6E-46AE-BF3A-675DD985F5C5}" destId="{44AA2746-5FBE-4CB2-8A75-6E4F548DE64C}" srcOrd="0" destOrd="0" presId="urn:microsoft.com/office/officeart/2005/8/layout/target3"/>
    <dgm:cxn modelId="{34887610-6CE8-4430-9A0B-038C880592DE}" srcId="{1A637A5D-1B6E-46AE-BF3A-675DD985F5C5}" destId="{C1F2E9F4-8C7E-4E6C-9522-1D1F41FECB23}" srcOrd="3" destOrd="0" parTransId="{B7C19FEF-6F19-4295-9824-29B1C8189B9E}" sibTransId="{ACDBDCAF-54B0-4A26-82DA-6BCB5E6AFE57}"/>
    <dgm:cxn modelId="{50D94E12-3C3D-4431-AF79-C9957217CF7D}" type="presOf" srcId="{344E9943-D675-4558-A2BB-2AF311801DB0}" destId="{AA3ED862-3FD5-4642-9F1C-D6FBB0282AA3}" srcOrd="0" destOrd="2" presId="urn:microsoft.com/office/officeart/2005/8/layout/target3"/>
    <dgm:cxn modelId="{F44FE71F-EDE2-4598-B20A-AA90500004D1}" srcId="{1A637A5D-1B6E-46AE-BF3A-675DD985F5C5}" destId="{1ED445C0-0CFF-4539-B409-943A9456C41F}" srcOrd="2" destOrd="0" parTransId="{E530923E-94C4-47DE-B153-0C9E47B265AA}" sibTransId="{B2C2B0B2-4985-47ED-9D84-AFD039F35F58}"/>
    <dgm:cxn modelId="{781F8324-ACD0-4145-BE37-E725151DA1EE}" type="presOf" srcId="{1A637A5D-1B6E-46AE-BF3A-675DD985F5C5}" destId="{42AC9EAA-B12D-422E-B258-DB7AABCEA4A1}" srcOrd="1" destOrd="0" presId="urn:microsoft.com/office/officeart/2005/8/layout/target3"/>
    <dgm:cxn modelId="{A4BEEA25-7111-4470-B606-C01BBFEF0427}" type="presOf" srcId="{AEC4B84D-0F0C-4CBE-A713-401B85FD45BE}" destId="{6A583A9D-1740-4280-8FD0-C060C372A8F5}" srcOrd="0" destOrd="0" presId="urn:microsoft.com/office/officeart/2005/8/layout/target3"/>
    <dgm:cxn modelId="{E3610C27-63A9-415F-A2FB-54262B86E9F6}" srcId="{A3114E37-5321-4F84-A1E6-32B5D8B37B0A}" destId="{344E9943-D675-4558-A2BB-2AF311801DB0}" srcOrd="2" destOrd="0" parTransId="{886C71CD-418C-4022-9A91-6662EFF4EE76}" sibTransId="{31A443BC-410C-4BBD-A370-8E0D93B5A48B}"/>
    <dgm:cxn modelId="{59BA6431-2B6C-416F-9684-BB40DF3F419D}" type="presOf" srcId="{2B3E3926-9CAD-4A64-96BD-F8C3BE8CD229}" destId="{06FD5785-9D2A-41B7-91BE-383CFCF83CE1}" srcOrd="0" destOrd="1" presId="urn:microsoft.com/office/officeart/2005/8/layout/target3"/>
    <dgm:cxn modelId="{166D123B-46E9-4073-88AC-6DEEB39D83FA}" type="presOf" srcId="{1A3E7757-7BA1-4D9F-9053-3C3EF9DADBCB}" destId="{8DF8A471-8745-42B1-BFA3-AD97A745CD65}" srcOrd="0" destOrd="0" presId="urn:microsoft.com/office/officeart/2005/8/layout/target3"/>
    <dgm:cxn modelId="{FD21263B-19CA-439C-9FDF-72814D7714BC}" type="presOf" srcId="{E7608C2B-E997-4F55-B39A-8253829B1C2D}" destId="{06FD5785-9D2A-41B7-91BE-383CFCF83CE1}" srcOrd="0" destOrd="2" presId="urn:microsoft.com/office/officeart/2005/8/layout/target3"/>
    <dgm:cxn modelId="{1E59B23C-E207-4DEE-BA81-061F69EC36DD}" type="presOf" srcId="{7976AB1B-05E7-4BEB-9687-5E264A01DDDA}" destId="{AA3ED862-3FD5-4642-9F1C-D6FBB0282AA3}" srcOrd="0" destOrd="1" presId="urn:microsoft.com/office/officeart/2005/8/layout/target3"/>
    <dgm:cxn modelId="{4D39595E-27E0-43EB-99CA-2A0B8D8D5684}" type="presOf" srcId="{88380D8A-1737-479C-8B15-0F92E39BB3B6}" destId="{AA3ED862-3FD5-4642-9F1C-D6FBB0282AA3}" srcOrd="0" destOrd="0" presId="urn:microsoft.com/office/officeart/2005/8/layout/target3"/>
    <dgm:cxn modelId="{F1EF6041-69CB-446D-B917-B4510253FB95}" srcId="{A3114E37-5321-4F84-A1E6-32B5D8B37B0A}" destId="{88380D8A-1737-479C-8B15-0F92E39BB3B6}" srcOrd="0" destOrd="0" parTransId="{993A58EE-E993-40EB-BE6E-4676E37BE2D8}" sibTransId="{C814E034-3115-4ED8-8C9E-0104D21A4E5C}"/>
    <dgm:cxn modelId="{FC3C7661-8D6F-47F7-A194-6D77E630D34D}" srcId="{1A3E7757-7BA1-4D9F-9053-3C3EF9DADBCB}" destId="{E7608C2B-E997-4F55-B39A-8253829B1C2D}" srcOrd="2" destOrd="0" parTransId="{75158CF4-4D60-4FB8-B504-F99410C25B65}" sibTransId="{EC2DC80D-ECB3-4930-83CE-D41E2BC3C998}"/>
    <dgm:cxn modelId="{D4D5F764-084D-42FF-9752-F346E68BBAAB}" type="presOf" srcId="{7694FFF6-0638-4F1C-A784-ADA480202CDE}" destId="{06FD5785-9D2A-41B7-91BE-383CFCF83CE1}" srcOrd="0" destOrd="0" presId="urn:microsoft.com/office/officeart/2005/8/layout/target3"/>
    <dgm:cxn modelId="{30163771-5782-4B41-8C6F-8B2667C17E1B}" type="presOf" srcId="{7C7698C0-48E4-441C-87E9-8C8E91527F70}" destId="{8CEB5A90-6AAE-452C-BF08-0B11093F3356}" srcOrd="0" destOrd="0" presId="urn:microsoft.com/office/officeart/2005/8/layout/target3"/>
    <dgm:cxn modelId="{0C288352-3419-4BFF-B464-C322F2018B4B}" srcId="{1A3E7757-7BA1-4D9F-9053-3C3EF9DADBCB}" destId="{7694FFF6-0638-4F1C-A784-ADA480202CDE}" srcOrd="0" destOrd="0" parTransId="{44EFDC45-292E-4F74-8A89-88657EC59FD8}" sibTransId="{A68D4B1B-76C9-4B33-A723-70347B3841D0}"/>
    <dgm:cxn modelId="{1A764B9E-1583-4A70-8676-3DFAE4BFEF31}" type="presOf" srcId="{A3114E37-5321-4F84-A1E6-32B5D8B37B0A}" destId="{B1651CFA-4477-4F57-A74F-A68F6B0FC26F}" srcOrd="1" destOrd="0" presId="urn:microsoft.com/office/officeart/2005/8/layout/target3"/>
    <dgm:cxn modelId="{E26C85B2-C49D-4C0E-BD6A-2A9195213F21}" srcId="{AEC4B84D-0F0C-4CBE-A713-401B85FD45BE}" destId="{1A3E7757-7BA1-4D9F-9053-3C3EF9DADBCB}" srcOrd="0" destOrd="0" parTransId="{C851ADA1-1860-4F61-91B7-A79C019DEBA4}" sibTransId="{D4969DD6-1181-4EE0-9447-927DD3A93928}"/>
    <dgm:cxn modelId="{27BC0AB4-F951-4C0E-8AF5-F88C8852F1CD}" type="presOf" srcId="{7D1B39A5-769F-47A7-AC1D-7B919DF9CB41}" destId="{06FD5785-9D2A-41B7-91BE-383CFCF83CE1}" srcOrd="0" destOrd="3" presId="urn:microsoft.com/office/officeart/2005/8/layout/target3"/>
    <dgm:cxn modelId="{78AD9BBD-DA16-4B14-84A5-B0CF59348521}" srcId="{A3114E37-5321-4F84-A1E6-32B5D8B37B0A}" destId="{7976AB1B-05E7-4BEB-9687-5E264A01DDDA}" srcOrd="1" destOrd="0" parTransId="{8902DEB9-6A9C-436A-8E9C-406B5C8085F1}" sibTransId="{248459CC-3CF2-46B3-9558-8E9A2A780C41}"/>
    <dgm:cxn modelId="{97C90CC1-E725-4005-952B-EC7C72207789}" srcId="{1A3E7757-7BA1-4D9F-9053-3C3EF9DADBCB}" destId="{7D1B39A5-769F-47A7-AC1D-7B919DF9CB41}" srcOrd="3" destOrd="0" parTransId="{A3877F96-AF75-4D4D-B12C-025E7B751F44}" sibTransId="{7EE9D00E-375A-4E71-B0EF-9BD5FD6AB4D0}"/>
    <dgm:cxn modelId="{31E575C6-FD90-429C-985B-6421E640E444}" srcId="{AEC4B84D-0F0C-4CBE-A713-401B85FD45BE}" destId="{1A637A5D-1B6E-46AE-BF3A-675DD985F5C5}" srcOrd="2" destOrd="0" parTransId="{182BE619-2FDA-4F3E-9705-44E0489C7868}" sibTransId="{7C67EA3C-7937-48B3-9EB3-41C3547E4474}"/>
    <dgm:cxn modelId="{8E7378CF-6572-4FC0-9B25-644F533383C0}" srcId="{AEC4B84D-0F0C-4CBE-A713-401B85FD45BE}" destId="{A3114E37-5321-4F84-A1E6-32B5D8B37B0A}" srcOrd="1" destOrd="0" parTransId="{0DC8E7BE-810E-4745-86F8-65BDE48466E6}" sibTransId="{75D97834-7170-4BD2-BFDF-A60C348C9F18}"/>
    <dgm:cxn modelId="{F3C708E1-F71F-4F5A-87B9-81083349609E}" type="presOf" srcId="{919CBABA-B22C-4946-811B-F7F13F364281}" destId="{8CEB5A90-6AAE-452C-BF08-0B11093F3356}" srcOrd="0" destOrd="1" presId="urn:microsoft.com/office/officeart/2005/8/layout/target3"/>
    <dgm:cxn modelId="{545163E1-3591-4044-9DF5-3A83C35FE58D}" type="presOf" srcId="{1ED445C0-0CFF-4539-B409-943A9456C41F}" destId="{8CEB5A90-6AAE-452C-BF08-0B11093F3356}" srcOrd="0" destOrd="2" presId="urn:microsoft.com/office/officeart/2005/8/layout/target3"/>
    <dgm:cxn modelId="{F91C95FA-8CE8-42FB-9BA8-30EB37C9C494}" srcId="{1A3E7757-7BA1-4D9F-9053-3C3EF9DADBCB}" destId="{2B3E3926-9CAD-4A64-96BD-F8C3BE8CD229}" srcOrd="1" destOrd="0" parTransId="{54505E88-DF2F-4120-BEBB-86F2265A0005}" sibTransId="{7099C514-1EB9-4A59-AD60-451AB551855A}"/>
    <dgm:cxn modelId="{57B0EFFC-85C4-44DC-BF42-6BDF062E3CB5}" srcId="{1A637A5D-1B6E-46AE-BF3A-675DD985F5C5}" destId="{919CBABA-B22C-4946-811B-F7F13F364281}" srcOrd="1" destOrd="0" parTransId="{7D696083-F44F-4E7D-A28B-90DDCDFC27C2}" sibTransId="{11E1B654-C457-4B4C-9FC0-3771409541A8}"/>
    <dgm:cxn modelId="{060A166E-91EA-463D-A42E-578954489BBA}" type="presParOf" srcId="{6A583A9D-1740-4280-8FD0-C060C372A8F5}" destId="{E580C264-BE81-4ACC-BD9F-FE72DB71A314}" srcOrd="0" destOrd="0" presId="urn:microsoft.com/office/officeart/2005/8/layout/target3"/>
    <dgm:cxn modelId="{9DA93B41-25AB-4949-8FFD-F4869E81297D}" type="presParOf" srcId="{6A583A9D-1740-4280-8FD0-C060C372A8F5}" destId="{EFDD4F91-91B0-4A4B-B3AA-8BABBFE3D511}" srcOrd="1" destOrd="0" presId="urn:microsoft.com/office/officeart/2005/8/layout/target3"/>
    <dgm:cxn modelId="{07CFBDD9-61B6-4B9D-ADDB-C0F68A6AE1B5}" type="presParOf" srcId="{6A583A9D-1740-4280-8FD0-C060C372A8F5}" destId="{8DF8A471-8745-42B1-BFA3-AD97A745CD65}" srcOrd="2" destOrd="0" presId="urn:microsoft.com/office/officeart/2005/8/layout/target3"/>
    <dgm:cxn modelId="{94FABE23-179E-4158-9C4A-A34711D67909}" type="presParOf" srcId="{6A583A9D-1740-4280-8FD0-C060C372A8F5}" destId="{44199946-D23F-48EF-8C14-4ED5AE954935}" srcOrd="3" destOrd="0" presId="urn:microsoft.com/office/officeart/2005/8/layout/target3"/>
    <dgm:cxn modelId="{EC947CC0-08FB-447F-934A-F782B027B7C2}" type="presParOf" srcId="{6A583A9D-1740-4280-8FD0-C060C372A8F5}" destId="{A7B13DC0-4B3D-4AA8-B043-4AB9467CCF5C}" srcOrd="4" destOrd="0" presId="urn:microsoft.com/office/officeart/2005/8/layout/target3"/>
    <dgm:cxn modelId="{CEB9B6C9-E4B9-4AA7-9753-11E671D8BD61}" type="presParOf" srcId="{6A583A9D-1740-4280-8FD0-C060C372A8F5}" destId="{F7EFABAF-7D0C-4081-AD18-F89292905D6E}" srcOrd="5" destOrd="0" presId="urn:microsoft.com/office/officeart/2005/8/layout/target3"/>
    <dgm:cxn modelId="{6ABE6210-59D9-4B17-8A48-9B8ED34024A2}" type="presParOf" srcId="{6A583A9D-1740-4280-8FD0-C060C372A8F5}" destId="{79D280DD-DA56-4ABD-8311-A31E13A1B755}" srcOrd="6" destOrd="0" presId="urn:microsoft.com/office/officeart/2005/8/layout/target3"/>
    <dgm:cxn modelId="{6D0D7DC5-C3A4-4644-89B0-44245F99EDFE}" type="presParOf" srcId="{6A583A9D-1740-4280-8FD0-C060C372A8F5}" destId="{780EC98C-ED57-4FEE-9091-317332260B52}" srcOrd="7" destOrd="0" presId="urn:microsoft.com/office/officeart/2005/8/layout/target3"/>
    <dgm:cxn modelId="{DFE021AE-B97F-4AAA-AFAE-77CD07C7349C}" type="presParOf" srcId="{6A583A9D-1740-4280-8FD0-C060C372A8F5}" destId="{44AA2746-5FBE-4CB2-8A75-6E4F548DE64C}" srcOrd="8" destOrd="0" presId="urn:microsoft.com/office/officeart/2005/8/layout/target3"/>
    <dgm:cxn modelId="{5AD0C9EC-B0E4-44F9-86CC-47E0130D80B6}" type="presParOf" srcId="{6A583A9D-1740-4280-8FD0-C060C372A8F5}" destId="{9AD37651-1D17-4620-8450-256DC3166440}" srcOrd="9" destOrd="0" presId="urn:microsoft.com/office/officeart/2005/8/layout/target3"/>
    <dgm:cxn modelId="{0B96184B-8FE9-42F6-9D8C-A26CC4F1F491}" type="presParOf" srcId="{6A583A9D-1740-4280-8FD0-C060C372A8F5}" destId="{06FD5785-9D2A-41B7-91BE-383CFCF83CE1}" srcOrd="10" destOrd="0" presId="urn:microsoft.com/office/officeart/2005/8/layout/target3"/>
    <dgm:cxn modelId="{B76FCDBE-3159-4D13-9C39-54A7AC33EBCC}" type="presParOf" srcId="{6A583A9D-1740-4280-8FD0-C060C372A8F5}" destId="{B1651CFA-4477-4F57-A74F-A68F6B0FC26F}" srcOrd="11" destOrd="0" presId="urn:microsoft.com/office/officeart/2005/8/layout/target3"/>
    <dgm:cxn modelId="{49868F08-5D74-469E-A5F1-BB714C4218CC}" type="presParOf" srcId="{6A583A9D-1740-4280-8FD0-C060C372A8F5}" destId="{AA3ED862-3FD5-4642-9F1C-D6FBB0282AA3}" srcOrd="12" destOrd="0" presId="urn:microsoft.com/office/officeart/2005/8/layout/target3"/>
    <dgm:cxn modelId="{2F0FDE85-1417-427C-B997-41A59B9808B8}" type="presParOf" srcId="{6A583A9D-1740-4280-8FD0-C060C372A8F5}" destId="{42AC9EAA-B12D-422E-B258-DB7AABCEA4A1}" srcOrd="13" destOrd="0" presId="urn:microsoft.com/office/officeart/2005/8/layout/target3"/>
    <dgm:cxn modelId="{CE043BCD-6F7E-4A1E-B5E0-76616B70B136}" type="presParOf" srcId="{6A583A9D-1740-4280-8FD0-C060C372A8F5}" destId="{8CEB5A90-6AAE-452C-BF08-0B11093F3356}"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0C264-BE81-4ACC-BD9F-FE72DB71A314}">
      <dsp:nvSpPr>
        <dsp:cNvPr id="0" name=""/>
        <dsp:cNvSpPr/>
      </dsp:nvSpPr>
      <dsp:spPr>
        <a:xfrm>
          <a:off x="-458219" y="0"/>
          <a:ext cx="4472943" cy="4472943"/>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8A471-8745-42B1-BFA3-AD97A745CD65}">
      <dsp:nvSpPr>
        <dsp:cNvPr id="0" name=""/>
        <dsp:cNvSpPr/>
      </dsp:nvSpPr>
      <dsp:spPr>
        <a:xfrm>
          <a:off x="1778252" y="0"/>
          <a:ext cx="7323161" cy="4472943"/>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l-SI" sz="2800" b="1" kern="1200" noProof="0" dirty="0"/>
            <a:t>Spodbude</a:t>
          </a:r>
        </a:p>
      </dsp:txBody>
      <dsp:txXfrm>
        <a:off x="1778252" y="0"/>
        <a:ext cx="3661580" cy="1341885"/>
      </dsp:txXfrm>
    </dsp:sp>
    <dsp:sp modelId="{A7B13DC0-4B3D-4AA8-B043-4AB9467CCF5C}">
      <dsp:nvSpPr>
        <dsp:cNvPr id="0" name=""/>
        <dsp:cNvSpPr/>
      </dsp:nvSpPr>
      <dsp:spPr>
        <a:xfrm>
          <a:off x="324547" y="1341885"/>
          <a:ext cx="2907410" cy="2907410"/>
        </a:xfrm>
        <a:prstGeom prst="pie">
          <a:avLst>
            <a:gd name="adj1" fmla="val 5400000"/>
            <a:gd name="adj2" fmla="val 1620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EFABAF-7D0C-4081-AD18-F89292905D6E}">
      <dsp:nvSpPr>
        <dsp:cNvPr id="0" name=""/>
        <dsp:cNvSpPr/>
      </dsp:nvSpPr>
      <dsp:spPr>
        <a:xfrm>
          <a:off x="1778252" y="1341885"/>
          <a:ext cx="7323161" cy="290741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l-SI" sz="2800" b="1" kern="1200" noProof="0" dirty="0"/>
            <a:t>Cilji, obveze</a:t>
          </a:r>
        </a:p>
      </dsp:txBody>
      <dsp:txXfrm>
        <a:off x="1778252" y="1341885"/>
        <a:ext cx="3661580" cy="1341881"/>
      </dsp:txXfrm>
    </dsp:sp>
    <dsp:sp modelId="{780EC98C-ED57-4FEE-9091-317332260B52}">
      <dsp:nvSpPr>
        <dsp:cNvPr id="0" name=""/>
        <dsp:cNvSpPr/>
      </dsp:nvSpPr>
      <dsp:spPr>
        <a:xfrm>
          <a:off x="1107311" y="2683767"/>
          <a:ext cx="1341881" cy="1341881"/>
        </a:xfrm>
        <a:prstGeom prst="pie">
          <a:avLst>
            <a:gd name="adj1" fmla="val 5400000"/>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A2746-5FBE-4CB2-8A75-6E4F548DE64C}">
      <dsp:nvSpPr>
        <dsp:cNvPr id="0" name=""/>
        <dsp:cNvSpPr/>
      </dsp:nvSpPr>
      <dsp:spPr>
        <a:xfrm>
          <a:off x="1778252" y="2683767"/>
          <a:ext cx="7323161" cy="1341881"/>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l-SI" sz="2800" b="1" kern="1200" noProof="0" dirty="0"/>
            <a:t>Standardi</a:t>
          </a:r>
        </a:p>
      </dsp:txBody>
      <dsp:txXfrm>
        <a:off x="1778252" y="2683767"/>
        <a:ext cx="3661580" cy="1341881"/>
      </dsp:txXfrm>
    </dsp:sp>
    <dsp:sp modelId="{06FD5785-9D2A-41B7-91BE-383CFCF83CE1}">
      <dsp:nvSpPr>
        <dsp:cNvPr id="0" name=""/>
        <dsp:cNvSpPr/>
      </dsp:nvSpPr>
      <dsp:spPr>
        <a:xfrm>
          <a:off x="4205898" y="0"/>
          <a:ext cx="5428769" cy="13418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sl-SI" sz="1800" b="1" kern="1200" noProof="0" dirty="0">
              <a:solidFill>
                <a:schemeClr val="tx1"/>
              </a:solidFill>
            </a:rPr>
            <a:t>Spodbude</a:t>
          </a:r>
          <a:r>
            <a:rPr lang="sl-SI" sz="1800" kern="1200" noProof="0" dirty="0">
              <a:solidFill>
                <a:schemeClr val="tx1"/>
              </a:solidFill>
            </a:rPr>
            <a:t> – </a:t>
          </a:r>
          <a:r>
            <a:rPr lang="sl-SI" sz="1800" kern="1200" noProof="0" dirty="0" err="1">
              <a:solidFill>
                <a:schemeClr val="tx1"/>
              </a:solidFill>
            </a:rPr>
            <a:t>Eko</a:t>
          </a:r>
          <a:r>
            <a:rPr lang="sl-SI" sz="1800" kern="1200" noProof="0" dirty="0">
              <a:solidFill>
                <a:schemeClr val="tx1"/>
              </a:solidFill>
            </a:rPr>
            <a:t> sklad, Kohezija</a:t>
          </a:r>
        </a:p>
        <a:p>
          <a:pPr marL="171450" lvl="1" indent="-171450" algn="l" defTabSz="800100">
            <a:lnSpc>
              <a:spcPct val="90000"/>
            </a:lnSpc>
            <a:spcBef>
              <a:spcPct val="0"/>
            </a:spcBef>
            <a:spcAft>
              <a:spcPct val="15000"/>
            </a:spcAft>
            <a:buChar char="•"/>
          </a:pPr>
          <a:r>
            <a:rPr lang="sl-SI" sz="1800" b="1" kern="1200" noProof="0" dirty="0">
              <a:solidFill>
                <a:schemeClr val="tx1"/>
              </a:solidFill>
            </a:rPr>
            <a:t>Davki</a:t>
          </a:r>
          <a:r>
            <a:rPr lang="sl-SI" sz="1800" kern="1200" noProof="0" dirty="0">
              <a:solidFill>
                <a:schemeClr val="tx1"/>
              </a:solidFill>
            </a:rPr>
            <a:t>: Prispevek URE (</a:t>
          </a:r>
          <a:r>
            <a:rPr lang="sl-SI" sz="1800" b="1" i="1" kern="1200" noProof="0" dirty="0">
              <a:solidFill>
                <a:schemeClr val="tx1"/>
              </a:solidFill>
            </a:rPr>
            <a:t>0,8€/MWh</a:t>
          </a:r>
          <a:r>
            <a:rPr lang="sl-SI" sz="1800" kern="1200" noProof="0" dirty="0">
              <a:solidFill>
                <a:schemeClr val="tx1"/>
              </a:solidFill>
            </a:rPr>
            <a:t>)</a:t>
          </a:r>
        </a:p>
        <a:p>
          <a:pPr marL="171450" lvl="1" indent="-171450" algn="l" defTabSz="800100">
            <a:lnSpc>
              <a:spcPct val="90000"/>
            </a:lnSpc>
            <a:spcBef>
              <a:spcPct val="0"/>
            </a:spcBef>
            <a:spcAft>
              <a:spcPct val="15000"/>
            </a:spcAft>
            <a:buChar char="•"/>
          </a:pPr>
          <a:r>
            <a:rPr lang="sl-SI" sz="1800" b="1" kern="1200" noProof="0" dirty="0">
              <a:solidFill>
                <a:schemeClr val="tx1"/>
              </a:solidFill>
            </a:rPr>
            <a:t>Usposabljanje in ozaveščanje </a:t>
          </a:r>
          <a:r>
            <a:rPr lang="sl-SI" sz="1800" b="0" kern="1200" noProof="0" dirty="0">
              <a:solidFill>
                <a:schemeClr val="tx1"/>
              </a:solidFill>
            </a:rPr>
            <a:t>- </a:t>
          </a:r>
          <a:r>
            <a:rPr lang="sl-SI" sz="1800" b="0" kern="1200" noProof="0" dirty="0" err="1">
              <a:solidFill>
                <a:schemeClr val="tx1"/>
              </a:solidFill>
            </a:rPr>
            <a:t>Ensvet</a:t>
          </a:r>
          <a:endParaRPr lang="sl-SI" sz="1800" b="0" kern="1200" noProof="0" dirty="0">
            <a:solidFill>
              <a:schemeClr val="tx1"/>
            </a:solidFill>
          </a:endParaRPr>
        </a:p>
        <a:p>
          <a:pPr marL="171450" lvl="1" indent="-171450" algn="l" defTabSz="800100">
            <a:lnSpc>
              <a:spcPct val="90000"/>
            </a:lnSpc>
            <a:spcBef>
              <a:spcPct val="0"/>
            </a:spcBef>
            <a:spcAft>
              <a:spcPct val="15000"/>
            </a:spcAft>
            <a:buChar char="•"/>
          </a:pPr>
          <a:r>
            <a:rPr lang="sl-SI" sz="1800" b="1" kern="1200" noProof="0" dirty="0">
              <a:solidFill>
                <a:schemeClr val="tx1"/>
              </a:solidFill>
            </a:rPr>
            <a:t>Novi poslovni modeli - </a:t>
          </a:r>
          <a:r>
            <a:rPr lang="sl-SI" sz="1800" b="0" kern="1200" noProof="0" dirty="0" err="1">
              <a:solidFill>
                <a:schemeClr val="tx1"/>
              </a:solidFill>
            </a:rPr>
            <a:t>pogodbeništvo</a:t>
          </a:r>
          <a:endParaRPr lang="sl-SI" sz="1800" b="0" kern="1200" noProof="0" dirty="0">
            <a:solidFill>
              <a:schemeClr val="tx1"/>
            </a:solidFill>
          </a:endParaRPr>
        </a:p>
      </dsp:txBody>
      <dsp:txXfrm>
        <a:off x="4205898" y="0"/>
        <a:ext cx="5428769" cy="1341885"/>
      </dsp:txXfrm>
    </dsp:sp>
    <dsp:sp modelId="{AA3ED862-3FD5-4642-9F1C-D6FBB0282AA3}">
      <dsp:nvSpPr>
        <dsp:cNvPr id="0" name=""/>
        <dsp:cNvSpPr/>
      </dsp:nvSpPr>
      <dsp:spPr>
        <a:xfrm>
          <a:off x="4203518" y="1341885"/>
          <a:ext cx="5494458" cy="13418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sl-SI" sz="1800" b="1" kern="1200" noProof="0" dirty="0"/>
            <a:t>Cilj do leta 2030 – </a:t>
          </a:r>
          <a:r>
            <a:rPr lang="sl-SI" sz="1800" b="0" kern="1200" noProof="0" dirty="0" err="1"/>
            <a:t>maks</a:t>
          </a:r>
          <a:r>
            <a:rPr lang="sl-SI" sz="1800" b="0" kern="1200" noProof="0" dirty="0"/>
            <a:t>. 55 </a:t>
          </a:r>
          <a:r>
            <a:rPr lang="sl-SI" sz="1800" b="0" kern="1200" noProof="0" dirty="0" err="1"/>
            <a:t>TWh</a:t>
          </a:r>
          <a:r>
            <a:rPr lang="sl-SI" sz="1800" b="0" kern="1200" baseline="-25000" noProof="0" dirty="0" err="1"/>
            <a:t>KE</a:t>
          </a:r>
          <a:endParaRPr lang="sl-SI" sz="1800" b="0" kern="1200" baseline="-25000" noProof="0" dirty="0"/>
        </a:p>
        <a:p>
          <a:pPr marL="171450" lvl="1" indent="-171450" algn="l" defTabSz="800100">
            <a:lnSpc>
              <a:spcPct val="90000"/>
            </a:lnSpc>
            <a:spcBef>
              <a:spcPct val="0"/>
            </a:spcBef>
            <a:spcAft>
              <a:spcPct val="15000"/>
            </a:spcAft>
            <a:buChar char="•"/>
          </a:pPr>
          <a:r>
            <a:rPr lang="sl-SI" sz="1800" b="1" kern="1200" noProof="0" dirty="0"/>
            <a:t>Obveznost zagotavljanja prihrankov energije</a:t>
          </a:r>
          <a:r>
            <a:rPr lang="sl-SI" sz="2000" kern="1200" noProof="0" dirty="0"/>
            <a:t> </a:t>
          </a:r>
          <a:r>
            <a:rPr lang="sl-SI" sz="1400" kern="1200" noProof="0" dirty="0"/>
            <a:t>(dobavitelji energije, EKO sklad – 0,8% končne energije)</a:t>
          </a:r>
          <a:endParaRPr lang="sl-SI" sz="2000" kern="1200" noProof="0" dirty="0"/>
        </a:p>
        <a:p>
          <a:pPr marL="171450" lvl="1" indent="-171450" algn="l" defTabSz="800100">
            <a:lnSpc>
              <a:spcPct val="90000"/>
            </a:lnSpc>
            <a:spcBef>
              <a:spcPct val="0"/>
            </a:spcBef>
            <a:spcAft>
              <a:spcPct val="15000"/>
            </a:spcAft>
            <a:buChar char="•"/>
          </a:pPr>
          <a:r>
            <a:rPr lang="sl-SI" sz="1800" b="1" kern="1200" noProof="0" dirty="0"/>
            <a:t>Obvezni energetski pregledi - </a:t>
          </a:r>
          <a:r>
            <a:rPr lang="sl-SI" sz="1800" b="0" kern="1200" noProof="0" dirty="0"/>
            <a:t>podjetja</a:t>
          </a:r>
        </a:p>
      </dsp:txBody>
      <dsp:txXfrm>
        <a:off x="4203518" y="1341885"/>
        <a:ext cx="5494458" cy="1341881"/>
      </dsp:txXfrm>
    </dsp:sp>
    <dsp:sp modelId="{8CEB5A90-6AAE-452C-BF08-0B11093F3356}">
      <dsp:nvSpPr>
        <dsp:cNvPr id="0" name=""/>
        <dsp:cNvSpPr/>
      </dsp:nvSpPr>
      <dsp:spPr>
        <a:xfrm>
          <a:off x="4211665" y="2683767"/>
          <a:ext cx="5447699" cy="13418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sl-SI" sz="1800" b="1" kern="1200" noProof="0" dirty="0" err="1"/>
            <a:t>Okoljska</a:t>
          </a:r>
          <a:r>
            <a:rPr lang="sl-SI" sz="1800" b="1" kern="1200" noProof="0" dirty="0"/>
            <a:t> primerna zasnova izdelkov</a:t>
          </a:r>
        </a:p>
        <a:p>
          <a:pPr marL="171450" lvl="1" indent="-171450" algn="l" defTabSz="800100">
            <a:lnSpc>
              <a:spcPct val="90000"/>
            </a:lnSpc>
            <a:spcBef>
              <a:spcPct val="0"/>
            </a:spcBef>
            <a:spcAft>
              <a:spcPct val="15000"/>
            </a:spcAft>
            <a:buChar char="•"/>
          </a:pPr>
          <a:r>
            <a:rPr lang="sl-SI" sz="1800" b="1" kern="1200" noProof="0" dirty="0"/>
            <a:t>Označevanje</a:t>
          </a:r>
          <a:r>
            <a:rPr lang="sl-SI" sz="1800" kern="1200" noProof="0" dirty="0"/>
            <a:t> z energijskimi nalepkami</a:t>
          </a:r>
        </a:p>
        <a:p>
          <a:pPr marL="171450" lvl="1" indent="-171450" algn="l" defTabSz="800100">
            <a:lnSpc>
              <a:spcPct val="90000"/>
            </a:lnSpc>
            <a:spcBef>
              <a:spcPct val="0"/>
            </a:spcBef>
            <a:spcAft>
              <a:spcPct val="15000"/>
            </a:spcAft>
            <a:buChar char="•"/>
          </a:pPr>
          <a:r>
            <a:rPr lang="sl-SI" sz="1800" b="1" kern="1200" noProof="0" dirty="0"/>
            <a:t>Energetska učinkovitost stavb</a:t>
          </a:r>
          <a:r>
            <a:rPr lang="sl-SI" sz="1800" kern="1200" noProof="0" dirty="0"/>
            <a:t> - </a:t>
          </a:r>
          <a:r>
            <a:rPr lang="sl-SI" sz="1800" kern="1200" noProof="0" dirty="0" err="1"/>
            <a:t>Pures</a:t>
          </a:r>
          <a:endParaRPr lang="sl-SI" sz="1800" kern="1200" noProof="0" dirty="0"/>
        </a:p>
        <a:p>
          <a:pPr marL="171450" lvl="1" indent="-171450" algn="l" defTabSz="800100">
            <a:lnSpc>
              <a:spcPct val="90000"/>
            </a:lnSpc>
            <a:spcBef>
              <a:spcPct val="0"/>
            </a:spcBef>
            <a:spcAft>
              <a:spcPct val="15000"/>
            </a:spcAft>
            <a:buChar char="•"/>
          </a:pPr>
          <a:r>
            <a:rPr lang="sl-SI" sz="1800" b="1" kern="1200" noProof="0" dirty="0"/>
            <a:t>ISO 50.001 </a:t>
          </a:r>
          <a:r>
            <a:rPr lang="sl-SI" sz="1800" kern="1200" noProof="0" dirty="0"/>
            <a:t>Upravljanje z energijo</a:t>
          </a:r>
        </a:p>
      </dsp:txBody>
      <dsp:txXfrm>
        <a:off x="4211665" y="2683767"/>
        <a:ext cx="5447699" cy="134188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3C4A69-6FE9-4AE3-B68A-47D3A90248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a:extLst>
              <a:ext uri="{FF2B5EF4-FFF2-40B4-BE49-F238E27FC236}">
                <a16:creationId xmlns:a16="http://schemas.microsoft.com/office/drawing/2014/main" id="{73876AE9-3948-44A0-8218-4A6EBEF2F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F403AB-654D-4CEB-829C-E5387346F5AD}" type="datetimeFigureOut">
              <a:rPr lang="en-SI" smtClean="0"/>
              <a:t>14 Apr 2023</a:t>
            </a:fld>
            <a:endParaRPr lang="en-SI"/>
          </a:p>
        </p:txBody>
      </p:sp>
      <p:sp>
        <p:nvSpPr>
          <p:cNvPr id="4" name="Footer Placeholder 3">
            <a:extLst>
              <a:ext uri="{FF2B5EF4-FFF2-40B4-BE49-F238E27FC236}">
                <a16:creationId xmlns:a16="http://schemas.microsoft.com/office/drawing/2014/main" id="{65176D69-FAA0-40FB-B184-A7D82FB4BD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5" name="Slide Number Placeholder 4">
            <a:extLst>
              <a:ext uri="{FF2B5EF4-FFF2-40B4-BE49-F238E27FC236}">
                <a16:creationId xmlns:a16="http://schemas.microsoft.com/office/drawing/2014/main" id="{63534B04-3826-4514-905C-3353D4083F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43ECD4-5BB6-409A-BA72-92A9BE2C71FD}" type="slidenum">
              <a:rPr lang="en-SI" smtClean="0"/>
              <a:t>‹#›</a:t>
            </a:fld>
            <a:endParaRPr lang="en-SI"/>
          </a:p>
        </p:txBody>
      </p:sp>
    </p:spTree>
    <p:extLst>
      <p:ext uri="{BB962C8B-B14F-4D97-AF65-F5344CB8AC3E}">
        <p14:creationId xmlns:p14="http://schemas.microsoft.com/office/powerpoint/2010/main" val="3298353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ADAEF-9719-4D5D-B75C-176BACDC9F72}" type="datetimeFigureOut">
              <a:rPr lang="sl-SI" smtClean="0"/>
              <a:t>14. 04. 2023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85C22-8D31-405A-8B57-3B338D5259C8}" type="slidenum">
              <a:rPr lang="sl-SI" smtClean="0"/>
              <a:t>‹#›</a:t>
            </a:fld>
            <a:endParaRPr lang="sl-SI"/>
          </a:p>
        </p:txBody>
      </p:sp>
    </p:spTree>
    <p:extLst>
      <p:ext uri="{BB962C8B-B14F-4D97-AF65-F5344CB8AC3E}">
        <p14:creationId xmlns:p14="http://schemas.microsoft.com/office/powerpoint/2010/main" val="13036559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01F85C22-8D31-405A-8B57-3B338D5259C8}" type="slidenum">
              <a:rPr lang="sl-SI" smtClean="0"/>
              <a:t>1</a:t>
            </a:fld>
            <a:endParaRPr lang="sl-SI"/>
          </a:p>
        </p:txBody>
      </p:sp>
    </p:spTree>
    <p:extLst>
      <p:ext uri="{BB962C8B-B14F-4D97-AF65-F5344CB8AC3E}">
        <p14:creationId xmlns:p14="http://schemas.microsoft.com/office/powerpoint/2010/main" val="160186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8EE046D7-4AC8-EF4B-AFCE-99E28FF1F612}" type="slidenum">
              <a:rPr lang="sl-SI" smtClean="0"/>
              <a:t>3</a:t>
            </a:fld>
            <a:endParaRPr lang="sl-SI"/>
          </a:p>
        </p:txBody>
      </p:sp>
    </p:spTree>
    <p:extLst>
      <p:ext uri="{BB962C8B-B14F-4D97-AF65-F5344CB8AC3E}">
        <p14:creationId xmlns:p14="http://schemas.microsoft.com/office/powerpoint/2010/main" val="113070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01F85C22-8D31-405A-8B57-3B338D5259C8}" type="slidenum">
              <a:rPr lang="sl-SI" smtClean="0"/>
              <a:t>4</a:t>
            </a:fld>
            <a:endParaRPr lang="sl-SI"/>
          </a:p>
        </p:txBody>
      </p:sp>
    </p:spTree>
    <p:extLst>
      <p:ext uri="{BB962C8B-B14F-4D97-AF65-F5344CB8AC3E}">
        <p14:creationId xmlns:p14="http://schemas.microsoft.com/office/powerpoint/2010/main" val="146334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F06452B-B6B8-4D1A-A5DB-EC63412EC8C4}" type="slidenum">
              <a:rPr lang="en-US" smtClean="0"/>
              <a:t>5</a:t>
            </a:fld>
            <a:endParaRPr lang="en-US"/>
          </a:p>
        </p:txBody>
      </p:sp>
    </p:spTree>
    <p:extLst>
      <p:ext uri="{BB962C8B-B14F-4D97-AF65-F5344CB8AC3E}">
        <p14:creationId xmlns:p14="http://schemas.microsoft.com/office/powerpoint/2010/main" val="349270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8EE046D7-4AC8-EF4B-AFCE-99E28FF1F612}" type="slidenum">
              <a:rPr lang="sl-SI" smtClean="0"/>
              <a:t>6</a:t>
            </a:fld>
            <a:endParaRPr lang="sl-SI"/>
          </a:p>
        </p:txBody>
      </p:sp>
    </p:spTree>
    <p:extLst>
      <p:ext uri="{BB962C8B-B14F-4D97-AF65-F5344CB8AC3E}">
        <p14:creationId xmlns:p14="http://schemas.microsoft.com/office/powerpoint/2010/main" val="319810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8EE046D7-4AC8-EF4B-AFCE-99E28FF1F612}" type="slidenum">
              <a:rPr lang="sl-SI" smtClean="0"/>
              <a:t>7</a:t>
            </a:fld>
            <a:endParaRPr lang="sl-SI"/>
          </a:p>
        </p:txBody>
      </p:sp>
    </p:spTree>
    <p:extLst>
      <p:ext uri="{BB962C8B-B14F-4D97-AF65-F5344CB8AC3E}">
        <p14:creationId xmlns:p14="http://schemas.microsoft.com/office/powerpoint/2010/main" val="104093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8EE046D7-4AC8-EF4B-AFCE-99E28FF1F612}" type="slidenum">
              <a:rPr lang="sl-SI" smtClean="0"/>
              <a:t>8</a:t>
            </a:fld>
            <a:endParaRPr lang="sl-SI"/>
          </a:p>
        </p:txBody>
      </p:sp>
    </p:spTree>
    <p:extLst>
      <p:ext uri="{BB962C8B-B14F-4D97-AF65-F5344CB8AC3E}">
        <p14:creationId xmlns:p14="http://schemas.microsoft.com/office/powerpoint/2010/main" val="2380792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8EE046D7-4AC8-EF4B-AFCE-99E28FF1F612}" type="slidenum">
              <a:rPr lang="sl-SI" smtClean="0"/>
              <a:t>10</a:t>
            </a:fld>
            <a:endParaRPr lang="sl-SI"/>
          </a:p>
        </p:txBody>
      </p:sp>
    </p:spTree>
    <p:extLst>
      <p:ext uri="{BB962C8B-B14F-4D97-AF65-F5344CB8AC3E}">
        <p14:creationId xmlns:p14="http://schemas.microsoft.com/office/powerpoint/2010/main" val="320799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01F85C22-8D31-405A-8B57-3B338D5259C8}" type="slidenum">
              <a:rPr lang="sl-SI" smtClean="0"/>
              <a:t>11</a:t>
            </a:fld>
            <a:endParaRPr lang="sl-SI"/>
          </a:p>
        </p:txBody>
      </p:sp>
    </p:spTree>
    <p:extLst>
      <p:ext uri="{BB962C8B-B14F-4D97-AF65-F5344CB8AC3E}">
        <p14:creationId xmlns:p14="http://schemas.microsoft.com/office/powerpoint/2010/main" val="1821296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65101" y="4862736"/>
            <a:ext cx="8083550" cy="70938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Kliknite, da uredite slog podnaslova matrice</a:t>
            </a:r>
          </a:p>
        </p:txBody>
      </p:sp>
      <p:grpSp>
        <p:nvGrpSpPr>
          <p:cNvPr id="15" name="Skupina 14"/>
          <p:cNvGrpSpPr/>
          <p:nvPr userDrawn="1"/>
        </p:nvGrpSpPr>
        <p:grpSpPr>
          <a:xfrm>
            <a:off x="-1" y="6446505"/>
            <a:ext cx="12192001" cy="286695"/>
            <a:chOff x="-1" y="6424280"/>
            <a:chExt cx="12192001" cy="286695"/>
          </a:xfrm>
        </p:grpSpPr>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9" name="Slik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2" name="Slika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5" name="Slika 4"/>
          <p:cNvPicPr>
            <a:picLocks noChangeAspect="1"/>
          </p:cNvPicPr>
          <p:nvPr userDrawn="1"/>
        </p:nvPicPr>
        <p:blipFill>
          <a:blip r:embed="rId3"/>
          <a:stretch>
            <a:fillRect/>
          </a:stretch>
        </p:blipFill>
        <p:spPr>
          <a:xfrm>
            <a:off x="1980721" y="621199"/>
            <a:ext cx="6093855" cy="1293750"/>
          </a:xfrm>
          <a:prstGeom prst="rect">
            <a:avLst/>
          </a:prstGeom>
        </p:spPr>
      </p:pic>
      <p:pic>
        <p:nvPicPr>
          <p:cNvPr id="7" name="Slik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39360" y="657948"/>
            <a:ext cx="3233641" cy="4265115"/>
          </a:xfrm>
          <a:prstGeom prst="rect">
            <a:avLst/>
          </a:prstGeom>
        </p:spPr>
      </p:pic>
      <p:pic>
        <p:nvPicPr>
          <p:cNvPr id="10" name="Picture 2" descr="Portal MIZŠ - Portal Ministrstvo za vzgojo in izobraževanj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90160" y="5772294"/>
            <a:ext cx="2285816" cy="47040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ctrTitle"/>
          </p:nvPr>
        </p:nvSpPr>
        <p:spPr>
          <a:xfrm>
            <a:off x="165100" y="2336800"/>
            <a:ext cx="8083551" cy="2387600"/>
          </a:xfrm>
        </p:spPr>
        <p:txBody>
          <a:bodyPr anchor="b">
            <a:normAutofit/>
          </a:bodyPr>
          <a:lstStyle>
            <a:lvl1pPr algn="l">
              <a:defRPr sz="4000"/>
            </a:lvl1pPr>
          </a:lstStyle>
          <a:p>
            <a:r>
              <a:rPr lang="sl-SI" dirty="0"/>
              <a:t>Uredite slog naslova matrice</a:t>
            </a:r>
          </a:p>
        </p:txBody>
      </p:sp>
      <p:pic>
        <p:nvPicPr>
          <p:cNvPr id="1026" name="Slika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5997" t="7863" b="5635"/>
          <a:stretch/>
        </p:blipFill>
        <p:spPr bwMode="auto">
          <a:xfrm>
            <a:off x="424769" y="594831"/>
            <a:ext cx="1439157"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userDrawn="1"/>
        </p:nvSpPr>
        <p:spPr>
          <a:xfrm>
            <a:off x="8521700" y="6106131"/>
            <a:ext cx="3124200" cy="276999"/>
          </a:xfrm>
          <a:prstGeom prst="rect">
            <a:avLst/>
          </a:prstGeom>
        </p:spPr>
        <p:txBody>
          <a:bodyPr wrap="square">
            <a:spAutoFit/>
          </a:bodyPr>
          <a:lstStyle/>
          <a:p>
            <a:pPr algn="just">
              <a:spcAft>
                <a:spcPts val="0"/>
              </a:spcAft>
            </a:pPr>
            <a:r>
              <a:rPr lang="sl-SI" sz="600" i="1" dirty="0">
                <a:solidFill>
                  <a:srgbClr val="0070C0"/>
                </a:solidFill>
                <a:effectLst/>
                <a:latin typeface="Calibri" panose="020F0502020204030204" pitchFamily="34" charset="0"/>
                <a:ea typeface="Calibri" panose="020F0502020204030204" pitchFamily="34" charset="0"/>
              </a:rPr>
              <a:t>Dogodek delno financira Ministrstvo za okolje, podnebje in energijo s sredstvi Sklada</a:t>
            </a:r>
          </a:p>
          <a:p>
            <a:pPr algn="just">
              <a:spcAft>
                <a:spcPts val="0"/>
              </a:spcAft>
            </a:pPr>
            <a:r>
              <a:rPr lang="sl-SI" sz="600" i="1" dirty="0">
                <a:solidFill>
                  <a:srgbClr val="0070C0"/>
                </a:solidFill>
                <a:effectLst/>
                <a:latin typeface="Calibri" panose="020F0502020204030204" pitchFamily="34" charset="0"/>
                <a:ea typeface="Calibri" panose="020F0502020204030204" pitchFamily="34" charset="0"/>
              </a:rPr>
              <a:t> za podnebne spremembe, v okviru projekta Podnebni cilji in vsebine v vzgoji in izobraževanju.</a:t>
            </a:r>
            <a:endParaRPr lang="sl-SI" sz="600" dirty="0">
              <a:effectLst/>
              <a:latin typeface="Calibri" panose="020F0502020204030204" pitchFamily="34" charset="0"/>
              <a:ea typeface="Calibri" panose="020F0502020204030204" pitchFamily="34" charset="0"/>
            </a:endParaRPr>
          </a:p>
        </p:txBody>
      </p:sp>
      <p:pic>
        <p:nvPicPr>
          <p:cNvPr id="11" name="Slika 10"/>
          <p:cNvPicPr>
            <a:picLocks noChangeAspect="1"/>
          </p:cNvPicPr>
          <p:nvPr userDrawn="1"/>
        </p:nvPicPr>
        <p:blipFill>
          <a:blip r:embed="rId7"/>
          <a:stretch>
            <a:fillRect/>
          </a:stretch>
        </p:blipFill>
        <p:spPr>
          <a:xfrm>
            <a:off x="8639360" y="5180237"/>
            <a:ext cx="1678336" cy="534764"/>
          </a:xfrm>
          <a:prstGeom prst="rect">
            <a:avLst/>
          </a:prstGeom>
        </p:spPr>
      </p:pic>
    </p:spTree>
    <p:extLst>
      <p:ext uri="{BB962C8B-B14F-4D97-AF65-F5344CB8AC3E}">
        <p14:creationId xmlns:p14="http://schemas.microsoft.com/office/powerpoint/2010/main" val="228130403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96" userDrawn="1">
          <p15:clr>
            <a:srgbClr val="FBAE40"/>
          </p15:clr>
        </p15:guide>
        <p15:guide id="4" orient="horz" pos="4224" userDrawn="1">
          <p15:clr>
            <a:srgbClr val="FBAE40"/>
          </p15:clr>
        </p15:guide>
        <p15:guide id="5" pos="98" userDrawn="1">
          <p15:clr>
            <a:srgbClr val="FBAE40"/>
          </p15:clr>
        </p15:guide>
        <p15:guide id="6" pos="75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208" y="1718811"/>
            <a:ext cx="10450192" cy="4626428"/>
          </a:xfrm>
          <a:prstGeom prst="rect">
            <a:avLst/>
          </a:prstGeom>
        </p:spPr>
        <p:txBody>
          <a:bodyPr lIns="0" tIns="0" rIns="0" bIns="0">
            <a:normAutofit/>
          </a:bodyPr>
          <a:lstStyle>
            <a:lvl1pPr marL="0" indent="0">
              <a:lnSpc>
                <a:spcPts val="3100"/>
              </a:lnSpc>
              <a:spcBef>
                <a:spcPts val="0"/>
              </a:spcBef>
              <a:buFontTx/>
              <a:buNone/>
              <a:defRPr sz="2400">
                <a:solidFill>
                  <a:srgbClr val="262626"/>
                </a:solidFill>
                <a:latin typeface="Arial" panose="020B0604020202020204" pitchFamily="34" charset="0"/>
                <a:cs typeface="Arial" panose="020B0604020202020204" pitchFamily="34" charset="0"/>
              </a:defRPr>
            </a:lvl1pPr>
            <a:lvl2pPr marL="800080" indent="-342891">
              <a:lnSpc>
                <a:spcPts val="3000"/>
              </a:lnSpc>
              <a:buFont typeface="Arial" panose="020B0604020202020204" pitchFamily="34" charset="0"/>
              <a:buChar char="•"/>
              <a:defRPr sz="2400">
                <a:latin typeface="Arial" panose="020B0604020202020204" pitchFamily="34" charset="0"/>
                <a:cs typeface="Arial" panose="020B0604020202020204" pitchFamily="34" charset="0"/>
              </a:defRPr>
            </a:lvl2pPr>
            <a:lvl3pPr marL="1257269" indent="-342891">
              <a:lnSpc>
                <a:spcPts val="3000"/>
              </a:lnSpc>
              <a:buFont typeface="Arial" panose="020B0604020202020204" pitchFamily="34" charset="0"/>
              <a:buChar char="•"/>
              <a:defRPr sz="2400">
                <a:latin typeface="Arial" panose="020B0604020202020204" pitchFamily="34" charset="0"/>
                <a:cs typeface="Arial" panose="020B0604020202020204" pitchFamily="34" charset="0"/>
              </a:defRPr>
            </a:lvl3pPr>
            <a:lvl4pPr marL="1657309" indent="-285744">
              <a:lnSpc>
                <a:spcPts val="3000"/>
              </a:lnSpc>
              <a:buFont typeface="Arial" panose="020B0604020202020204" pitchFamily="34" charset="0"/>
              <a:buChar char="•"/>
              <a:defRPr sz="2400">
                <a:latin typeface="Arial" panose="020B0604020202020204" pitchFamily="34" charset="0"/>
                <a:cs typeface="Arial" panose="020B0604020202020204" pitchFamily="34" charset="0"/>
              </a:defRPr>
            </a:lvl4pPr>
            <a:lvl5pPr marL="2114498" indent="-285744">
              <a:lnSpc>
                <a:spcPts val="3000"/>
              </a:lnSpc>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sl-SI" noProof="0" dirty="0" err="1"/>
              <a:t>Click</a:t>
            </a:r>
            <a:r>
              <a:rPr lang="sl-SI" noProof="0" dirty="0"/>
              <a:t> to </a:t>
            </a:r>
            <a:r>
              <a:rPr lang="sl-SI" noProof="0" dirty="0" err="1"/>
              <a:t>edit</a:t>
            </a:r>
            <a:r>
              <a:rPr lang="sl-SI" noProof="0" dirty="0"/>
              <a:t> </a:t>
            </a:r>
            <a:r>
              <a:rPr lang="sl-SI" noProof="0" dirty="0" err="1"/>
              <a:t>Master</a:t>
            </a:r>
            <a:r>
              <a:rPr lang="sl-SI" noProof="0" dirty="0"/>
              <a:t> </a:t>
            </a:r>
            <a:r>
              <a:rPr lang="sl-SI" noProof="0" dirty="0" err="1"/>
              <a:t>text</a:t>
            </a:r>
            <a:r>
              <a:rPr lang="sl-SI" noProof="0" dirty="0"/>
              <a:t> </a:t>
            </a:r>
            <a:r>
              <a:rPr lang="sl-SI" noProof="0" dirty="0" err="1"/>
              <a:t>styles</a:t>
            </a:r>
            <a:endParaRPr lang="sl-SI" noProof="0" dirty="0"/>
          </a:p>
        </p:txBody>
      </p:sp>
      <p:sp>
        <p:nvSpPr>
          <p:cNvPr id="6" name="Title 1"/>
          <p:cNvSpPr>
            <a:spLocks noGrp="1"/>
          </p:cNvSpPr>
          <p:nvPr>
            <p:ph type="title"/>
          </p:nvPr>
        </p:nvSpPr>
        <p:spPr>
          <a:xfrm>
            <a:off x="873618" y="771415"/>
            <a:ext cx="6946077" cy="384721"/>
          </a:xfrm>
          <a:prstGeom prst="rect">
            <a:avLst/>
          </a:prstGeom>
        </p:spPr>
        <p:txBody>
          <a:bodyPr wrap="square" lIns="0" tIns="0" rIns="0" bIns="0" anchor="b" anchorCtr="0">
            <a:spAutoFit/>
          </a:bodyPr>
          <a:lstStyle>
            <a:lvl1pPr>
              <a:lnSpc>
                <a:spcPts val="3000"/>
              </a:lnSpc>
              <a:defRPr sz="3000" b="1" baseline="0">
                <a:solidFill>
                  <a:srgbClr val="262626"/>
                </a:solidFill>
                <a:latin typeface="Arial" panose="020B0604020202020204" pitchFamily="34" charset="0"/>
                <a:cs typeface="Arial" panose="020B0604020202020204" pitchFamily="34" charset="0"/>
              </a:defRPr>
            </a:lvl1pPr>
          </a:lstStyle>
          <a:p>
            <a:r>
              <a:rPr lang="sl-SI" noProof="0" dirty="0" err="1"/>
              <a:t>Click</a:t>
            </a:r>
            <a:r>
              <a:rPr lang="sl-SI" noProof="0" dirty="0"/>
              <a:t> to </a:t>
            </a:r>
            <a:r>
              <a:rPr lang="sl-SI" noProof="0" dirty="0" err="1"/>
              <a:t>edit</a:t>
            </a:r>
            <a:r>
              <a:rPr lang="sl-SI" noProof="0" dirty="0"/>
              <a:t> </a:t>
            </a:r>
            <a:r>
              <a:rPr lang="sl-SI" noProof="0" dirty="0" err="1"/>
              <a:t>Master</a:t>
            </a:r>
            <a:r>
              <a:rPr lang="sl-SI" noProof="0" dirty="0"/>
              <a:t> title </a:t>
            </a:r>
            <a:r>
              <a:rPr lang="sl-SI" noProof="0" dirty="0" err="1"/>
              <a:t>style</a:t>
            </a:r>
            <a:endParaRPr lang="sl-SI" noProof="0" dirty="0"/>
          </a:p>
        </p:txBody>
      </p:sp>
      <p:sp>
        <p:nvSpPr>
          <p:cNvPr id="8" name="Slide Number Placeholder 14"/>
          <p:cNvSpPr>
            <a:spLocks noGrp="1"/>
          </p:cNvSpPr>
          <p:nvPr>
            <p:ph type="sldNum" sz="quarter" idx="10"/>
          </p:nvPr>
        </p:nvSpPr>
        <p:spPr/>
        <p:txBody>
          <a:bodyPr/>
          <a:lstStyle>
            <a:lvl1pPr>
              <a:defRPr/>
            </a:lvl1pPr>
          </a:lstStyle>
          <a:p>
            <a:pPr>
              <a:defRPr/>
            </a:pPr>
            <a:endParaRPr lang="sl-SI" dirty="0"/>
          </a:p>
        </p:txBody>
      </p:sp>
    </p:spTree>
    <p:extLst>
      <p:ext uri="{BB962C8B-B14F-4D97-AF65-F5344CB8AC3E}">
        <p14:creationId xmlns:p14="http://schemas.microsoft.com/office/powerpoint/2010/main" val="252059216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6034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55575" y="1709738"/>
            <a:ext cx="11880850" cy="2852737"/>
          </a:xfrm>
        </p:spPr>
        <p:txBody>
          <a:bodyPr anchor="b">
            <a:normAutofit/>
          </a:bodyPr>
          <a:lstStyle>
            <a:lvl1pPr>
              <a:defRPr sz="4000"/>
            </a:lvl1pPr>
          </a:lstStyle>
          <a:p>
            <a:r>
              <a:rPr lang="sl-SI" dirty="0"/>
              <a:t>Uredite slog naslova matrice</a:t>
            </a:r>
          </a:p>
        </p:txBody>
      </p:sp>
      <p:sp>
        <p:nvSpPr>
          <p:cNvPr id="3" name="Označba mesta besedila 2"/>
          <p:cNvSpPr>
            <a:spLocks noGrp="1"/>
          </p:cNvSpPr>
          <p:nvPr>
            <p:ph type="body" idx="1"/>
          </p:nvPr>
        </p:nvSpPr>
        <p:spPr>
          <a:xfrm>
            <a:off x="155575" y="4589463"/>
            <a:ext cx="11880850"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a:t>Uredite sloge besedila matrice</a:t>
            </a:r>
          </a:p>
        </p:txBody>
      </p:sp>
    </p:spTree>
    <p:extLst>
      <p:ext uri="{BB962C8B-B14F-4D97-AF65-F5344CB8AC3E}">
        <p14:creationId xmlns:p14="http://schemas.microsoft.com/office/powerpoint/2010/main" val="428801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155575" y="1253330"/>
            <a:ext cx="5873750" cy="5103019"/>
          </a:xfrm>
        </p:spPr>
        <p:txBody>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vsebine 3"/>
          <p:cNvSpPr>
            <a:spLocks noGrp="1"/>
          </p:cNvSpPr>
          <p:nvPr>
            <p:ph sz="half" idx="2"/>
          </p:nvPr>
        </p:nvSpPr>
        <p:spPr>
          <a:xfrm>
            <a:off x="6172199" y="1253331"/>
            <a:ext cx="5864225" cy="510301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36850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11880850" cy="1057275"/>
          </a:xfrm>
        </p:spPr>
        <p:txBody>
          <a:bodyPr/>
          <a:lstStyle/>
          <a:p>
            <a:r>
              <a:rPr lang="sl-SI"/>
              <a:t>Uredite slog naslova matrice</a:t>
            </a:r>
          </a:p>
        </p:txBody>
      </p:sp>
      <p:sp>
        <p:nvSpPr>
          <p:cNvPr id="3" name="Označba mesta besedila 2"/>
          <p:cNvSpPr>
            <a:spLocks noGrp="1"/>
          </p:cNvSpPr>
          <p:nvPr>
            <p:ph type="body" idx="1"/>
          </p:nvPr>
        </p:nvSpPr>
        <p:spPr>
          <a:xfrm>
            <a:off x="155575" y="1269207"/>
            <a:ext cx="586422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a:t>Uredite sloge besedila matrice</a:t>
            </a:r>
          </a:p>
        </p:txBody>
      </p:sp>
      <p:sp>
        <p:nvSpPr>
          <p:cNvPr id="4" name="Označba mesta vsebine 3"/>
          <p:cNvSpPr>
            <a:spLocks noGrp="1"/>
          </p:cNvSpPr>
          <p:nvPr>
            <p:ph sz="half" idx="2"/>
          </p:nvPr>
        </p:nvSpPr>
        <p:spPr>
          <a:xfrm>
            <a:off x="155575" y="2093118"/>
            <a:ext cx="5864225" cy="426323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269205"/>
            <a:ext cx="58642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093117"/>
            <a:ext cx="5864224" cy="426323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9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Tree>
    <p:extLst>
      <p:ext uri="{BB962C8B-B14F-4D97-AF65-F5344CB8AC3E}">
        <p14:creationId xmlns:p14="http://schemas.microsoft.com/office/powerpoint/2010/main" val="36027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5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4202113" y="152400"/>
            <a:ext cx="7834312" cy="6203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a:t>Uredite sloge besedila matrice</a:t>
            </a:r>
          </a:p>
        </p:txBody>
      </p:sp>
    </p:spTree>
    <p:extLst>
      <p:ext uri="{BB962C8B-B14F-4D97-AF65-F5344CB8AC3E}">
        <p14:creationId xmlns:p14="http://schemas.microsoft.com/office/powerpoint/2010/main" val="287448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a:t>Uredite slog naslova matrice</a:t>
            </a:r>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a:t>Uredite sloge besedila matrice</a:t>
            </a:r>
          </a:p>
        </p:txBody>
      </p:sp>
      <p:sp>
        <p:nvSpPr>
          <p:cNvPr id="5" name="Označba mesta slike 2"/>
          <p:cNvSpPr>
            <a:spLocks noGrp="1"/>
          </p:cNvSpPr>
          <p:nvPr>
            <p:ph type="pic" idx="1"/>
          </p:nvPr>
        </p:nvSpPr>
        <p:spPr>
          <a:xfrm>
            <a:off x="4183063" y="152400"/>
            <a:ext cx="7853362" cy="620394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Tree>
    <p:extLst>
      <p:ext uri="{BB962C8B-B14F-4D97-AF65-F5344CB8AC3E}">
        <p14:creationId xmlns:p14="http://schemas.microsoft.com/office/powerpoint/2010/main" val="128694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155575" y="152401"/>
            <a:ext cx="11880850" cy="1028700"/>
          </a:xfrm>
          <a:prstGeom prst="rect">
            <a:avLst/>
          </a:prstGeom>
        </p:spPr>
        <p:txBody>
          <a:bodyPr vert="horz" lIns="91440" tIns="45720" rIns="91440" bIns="45720" rtlCol="0" anchor="b">
            <a:normAutofit/>
          </a:bodyPr>
          <a:lstStyle/>
          <a:p>
            <a:r>
              <a:rPr lang="sl-SI" dirty="0"/>
              <a:t>Uredite slog naslova matrice</a:t>
            </a:r>
          </a:p>
        </p:txBody>
      </p:sp>
      <p:sp>
        <p:nvSpPr>
          <p:cNvPr id="3" name="Označba mesta besedila 2"/>
          <p:cNvSpPr>
            <a:spLocks noGrp="1"/>
          </p:cNvSpPr>
          <p:nvPr>
            <p:ph type="body" idx="1"/>
          </p:nvPr>
        </p:nvSpPr>
        <p:spPr>
          <a:xfrm>
            <a:off x="155575" y="1305148"/>
            <a:ext cx="11880850" cy="5021039"/>
          </a:xfrm>
          <a:prstGeom prst="rect">
            <a:avLst/>
          </a:prstGeom>
        </p:spPr>
        <p:txBody>
          <a:bodyPr vert="horz" lIns="91440" tIns="45720" rIns="91440" bIns="45720" rtlCol="0">
            <a:normAutofit/>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grpSp>
        <p:nvGrpSpPr>
          <p:cNvPr id="10" name="Skupina 9"/>
          <p:cNvGrpSpPr/>
          <p:nvPr userDrawn="1"/>
        </p:nvGrpSpPr>
        <p:grpSpPr>
          <a:xfrm>
            <a:off x="-1" y="6433805"/>
            <a:ext cx="12192001" cy="286695"/>
            <a:chOff x="-1" y="6424280"/>
            <a:chExt cx="12192001" cy="286695"/>
          </a:xfrm>
        </p:grpSpPr>
        <p:pic>
          <p:nvPicPr>
            <p:cNvPr id="11" name="Slika 10"/>
            <p:cNvPicPr>
              <a:picLocks noChangeAspect="1"/>
            </p:cNvPicPr>
            <p:nvPr userDrawn="1"/>
          </p:nvPicPr>
          <p:blipFill rotWithShape="1">
            <a:blip r:embed="rId12"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12" name="Slika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3" name="Slika 12"/>
            <p:cNvPicPr>
              <a:picLocks noChangeAspect="1"/>
            </p:cNvPicPr>
            <p:nvPr userDrawn="1"/>
          </p:nvPicPr>
          <p:blipFill rotWithShape="1">
            <a:blip r:embed="rId12"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15" name="Slika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321415" y="5409772"/>
            <a:ext cx="585470" cy="782748"/>
          </a:xfrm>
          <a:prstGeom prst="rect">
            <a:avLst/>
          </a:prstGeom>
        </p:spPr>
      </p:pic>
    </p:spTree>
    <p:extLst>
      <p:ext uri="{BB962C8B-B14F-4D97-AF65-F5344CB8AC3E}">
        <p14:creationId xmlns:p14="http://schemas.microsoft.com/office/powerpoint/2010/main" val="63322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582" userDrawn="1">
          <p15:clr>
            <a:srgbClr val="F26B43"/>
          </p15:clr>
        </p15:guide>
        <p15:guide id="4" orient="horz" pos="96" userDrawn="1">
          <p15:clr>
            <a:srgbClr val="F26B43"/>
          </p15:clr>
        </p15:guide>
        <p15:guide id="5" orient="horz" pos="4224" userDrawn="1">
          <p15:clr>
            <a:srgbClr val="F26B43"/>
          </p15:clr>
        </p15:guide>
        <p15:guide id="6" pos="9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3.png"/><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ctrTitle"/>
          </p:nvPr>
        </p:nvSpPr>
        <p:spPr/>
        <p:txBody>
          <a:bodyPr/>
          <a:lstStyle/>
          <a:p>
            <a:r>
              <a:rPr lang="sl-SI" b="1" dirty="0"/>
              <a:t>Energetska učinkovitost</a:t>
            </a:r>
          </a:p>
        </p:txBody>
      </p:sp>
      <p:sp>
        <p:nvSpPr>
          <p:cNvPr id="10" name="Podnaslov 9"/>
          <p:cNvSpPr>
            <a:spLocks noGrp="1"/>
          </p:cNvSpPr>
          <p:nvPr>
            <p:ph type="subTitle" idx="1"/>
          </p:nvPr>
        </p:nvSpPr>
        <p:spPr>
          <a:xfrm>
            <a:off x="165101" y="4862736"/>
            <a:ext cx="8083550" cy="1358770"/>
          </a:xfrm>
        </p:spPr>
        <p:txBody>
          <a:bodyPr/>
          <a:lstStyle/>
          <a:p>
            <a:r>
              <a:rPr lang="sl-SI" dirty="0"/>
              <a:t>Vloga energetske učinkovitosti na poti v vzdržno prihodnost</a:t>
            </a:r>
            <a:endParaRPr lang="en-US" dirty="0"/>
          </a:p>
          <a:p>
            <a:pPr>
              <a:spcBef>
                <a:spcPts val="0"/>
              </a:spcBef>
            </a:pPr>
            <a:endParaRPr lang="en-US" sz="2000" dirty="0"/>
          </a:p>
          <a:p>
            <a:pPr algn="ctr">
              <a:spcBef>
                <a:spcPts val="0"/>
              </a:spcBef>
            </a:pPr>
            <a:r>
              <a:rPr lang="en-US" sz="2000" dirty="0"/>
              <a:t>dr. Marko Matkovič, mag. </a:t>
            </a:r>
            <a:r>
              <a:rPr lang="en-US" sz="2000" dirty="0" err="1"/>
              <a:t>Damir</a:t>
            </a:r>
            <a:r>
              <a:rPr lang="en-US" sz="2000" dirty="0"/>
              <a:t> </a:t>
            </a:r>
            <a:r>
              <a:rPr lang="en-US" sz="2000" dirty="0" err="1"/>
              <a:t>Staničić</a:t>
            </a:r>
            <a:r>
              <a:rPr lang="en-US" sz="2000" dirty="0"/>
              <a:t>, mag. </a:t>
            </a:r>
            <a:r>
              <a:rPr lang="en-US" sz="2000" dirty="0" err="1"/>
              <a:t>Stane</a:t>
            </a:r>
            <a:r>
              <a:rPr lang="en-US" sz="2000" dirty="0"/>
              <a:t> </a:t>
            </a:r>
            <a:r>
              <a:rPr lang="en-US" sz="2000" dirty="0" err="1"/>
              <a:t>Merše</a:t>
            </a:r>
            <a:endParaRPr lang="en-US" sz="2000" dirty="0"/>
          </a:p>
        </p:txBody>
      </p:sp>
    </p:spTree>
    <p:extLst>
      <p:ext uri="{BB962C8B-B14F-4D97-AF65-F5344CB8AC3E}">
        <p14:creationId xmlns:p14="http://schemas.microsoft.com/office/powerpoint/2010/main" val="55900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36DFAE-288C-4AA9-8833-7EE717F02931}"/>
              </a:ext>
            </a:extLst>
          </p:cNvPr>
          <p:cNvPicPr>
            <a:picLocks noChangeAspect="1"/>
          </p:cNvPicPr>
          <p:nvPr/>
        </p:nvPicPr>
        <p:blipFill>
          <a:blip r:embed="rId3"/>
          <a:stretch>
            <a:fillRect/>
          </a:stretch>
        </p:blipFill>
        <p:spPr>
          <a:xfrm>
            <a:off x="9008043" y="161366"/>
            <a:ext cx="3028382" cy="2880000"/>
          </a:xfrm>
          <a:prstGeom prst="rect">
            <a:avLst/>
          </a:prstGeom>
        </p:spPr>
      </p:pic>
      <p:sp>
        <p:nvSpPr>
          <p:cNvPr id="2" name="Title 1">
            <a:extLst>
              <a:ext uri="{FF2B5EF4-FFF2-40B4-BE49-F238E27FC236}">
                <a16:creationId xmlns:a16="http://schemas.microsoft.com/office/drawing/2014/main" id="{226B62B7-294E-4B55-889E-8AA47DF137EE}"/>
              </a:ext>
            </a:extLst>
          </p:cNvPr>
          <p:cNvSpPr>
            <a:spLocks noGrp="1"/>
          </p:cNvSpPr>
          <p:nvPr>
            <p:ph type="title"/>
          </p:nvPr>
        </p:nvSpPr>
        <p:spPr/>
        <p:txBody>
          <a:bodyPr>
            <a:normAutofit/>
          </a:bodyPr>
          <a:lstStyle/>
          <a:p>
            <a:r>
              <a:rPr lang="en-US" dirty="0" err="1"/>
              <a:t>Ukrepi</a:t>
            </a:r>
            <a:r>
              <a:rPr lang="en-US" dirty="0"/>
              <a:t> </a:t>
            </a:r>
            <a:r>
              <a:rPr lang="sl-SI" dirty="0"/>
              <a:t>URE</a:t>
            </a:r>
            <a:r>
              <a:rPr lang="en-US" dirty="0"/>
              <a:t> </a:t>
            </a:r>
            <a:r>
              <a:rPr lang="en-US" dirty="0" err="1"/>
              <a:t>pri</a:t>
            </a:r>
            <a:r>
              <a:rPr lang="en-US" dirty="0"/>
              <a:t> </a:t>
            </a:r>
            <a:r>
              <a:rPr lang="sl-SI" dirty="0"/>
              <a:t>pripravi </a:t>
            </a:r>
            <a:r>
              <a:rPr lang="en-US" dirty="0"/>
              <a:t>TSV</a:t>
            </a:r>
            <a:endParaRPr lang="sl-SI" dirty="0"/>
          </a:p>
        </p:txBody>
      </p:sp>
      <p:sp>
        <p:nvSpPr>
          <p:cNvPr id="3" name="Content Placeholder 2">
            <a:extLst>
              <a:ext uri="{FF2B5EF4-FFF2-40B4-BE49-F238E27FC236}">
                <a16:creationId xmlns:a16="http://schemas.microsoft.com/office/drawing/2014/main" id="{400DAD73-B846-4B04-9638-A2F3C3BD9B27}"/>
              </a:ext>
            </a:extLst>
          </p:cNvPr>
          <p:cNvSpPr>
            <a:spLocks noGrp="1"/>
          </p:cNvSpPr>
          <p:nvPr>
            <p:ph idx="1"/>
          </p:nvPr>
        </p:nvSpPr>
        <p:spPr/>
        <p:txBody>
          <a:bodyPr/>
          <a:lstStyle/>
          <a:p>
            <a:r>
              <a:rPr lang="en-US" sz="2800" dirty="0" err="1"/>
              <a:t>Zmanjšamo</a:t>
            </a:r>
            <a:r>
              <a:rPr lang="en-US" sz="2800" dirty="0"/>
              <a:t> </a:t>
            </a:r>
            <a:r>
              <a:rPr lang="en-US" sz="2800" dirty="0" err="1"/>
              <a:t>porabo</a:t>
            </a:r>
            <a:r>
              <a:rPr lang="en-US" sz="2800" dirty="0"/>
              <a:t> </a:t>
            </a:r>
            <a:r>
              <a:rPr lang="en-US" sz="2800" dirty="0" err="1"/>
              <a:t>tople</a:t>
            </a:r>
            <a:r>
              <a:rPr lang="en-US" sz="2800" dirty="0"/>
              <a:t> </a:t>
            </a:r>
            <a:r>
              <a:rPr lang="en-US" sz="2800" dirty="0" err="1"/>
              <a:t>sanitarne</a:t>
            </a:r>
            <a:r>
              <a:rPr lang="en-US" sz="2800" dirty="0"/>
              <a:t> </a:t>
            </a:r>
            <a:r>
              <a:rPr lang="en-US" sz="2800" dirty="0" err="1"/>
              <a:t>vode</a:t>
            </a:r>
            <a:r>
              <a:rPr lang="en-US" sz="2800" dirty="0"/>
              <a:t> (TSV)</a:t>
            </a:r>
          </a:p>
          <a:p>
            <a:pPr lvl="1"/>
            <a:r>
              <a:rPr lang="en-US" sz="2400" dirty="0" err="1"/>
              <a:t>Kopel</a:t>
            </a:r>
            <a:r>
              <a:rPr lang="en-US" sz="2400" dirty="0"/>
              <a:t> </a:t>
            </a:r>
            <a:r>
              <a:rPr lang="en-US" sz="2400" dirty="0" err="1"/>
              <a:t>zamenjamo</a:t>
            </a:r>
            <a:r>
              <a:rPr lang="en-US" sz="2400" dirty="0"/>
              <a:t> za </a:t>
            </a:r>
            <a:r>
              <a:rPr lang="en-US" sz="2400" dirty="0" err="1"/>
              <a:t>prho</a:t>
            </a:r>
            <a:endParaRPr lang="en-US" sz="2400" dirty="0"/>
          </a:p>
          <a:p>
            <a:pPr lvl="1"/>
            <a:r>
              <a:rPr lang="en-US" sz="2400" dirty="0" err="1"/>
              <a:t>Posodo</a:t>
            </a:r>
            <a:r>
              <a:rPr lang="en-US" sz="2400" dirty="0"/>
              <a:t> </a:t>
            </a:r>
            <a:r>
              <a:rPr lang="en-US" sz="2400" dirty="0" err="1"/>
              <a:t>ki</a:t>
            </a:r>
            <a:r>
              <a:rPr lang="en-US" sz="2400" dirty="0"/>
              <a:t> jo </a:t>
            </a:r>
            <a:r>
              <a:rPr lang="en-US" sz="2400" dirty="0" err="1"/>
              <a:t>vstavljamo</a:t>
            </a:r>
            <a:r>
              <a:rPr lang="en-US" sz="2400" dirty="0"/>
              <a:t> v </a:t>
            </a:r>
            <a:r>
              <a:rPr lang="en-US" sz="2400" dirty="0" err="1"/>
              <a:t>pomivalni</a:t>
            </a:r>
            <a:r>
              <a:rPr lang="en-US" sz="2400" dirty="0"/>
              <a:t> </a:t>
            </a:r>
            <a:r>
              <a:rPr lang="en-US" sz="2400" dirty="0" err="1"/>
              <a:t>stroj</a:t>
            </a:r>
            <a:r>
              <a:rPr lang="sl-SI" sz="2400" dirty="0"/>
              <a:t>,</a:t>
            </a:r>
            <a:r>
              <a:rPr lang="en-US" sz="2400" dirty="0"/>
              <a:t> ne </a:t>
            </a:r>
            <a:r>
              <a:rPr lang="en-US" sz="2400" dirty="0" err="1"/>
              <a:t>spiramo</a:t>
            </a:r>
            <a:r>
              <a:rPr lang="en-US" sz="2400" dirty="0"/>
              <a:t> s </a:t>
            </a:r>
            <a:r>
              <a:rPr lang="en-US" sz="2400" dirty="0" err="1"/>
              <a:t>toplo</a:t>
            </a:r>
            <a:r>
              <a:rPr lang="en-US" sz="2400" dirty="0"/>
              <a:t> </a:t>
            </a:r>
            <a:r>
              <a:rPr lang="en-US" sz="2400" dirty="0" err="1"/>
              <a:t>vodo</a:t>
            </a:r>
            <a:endParaRPr lang="en-US" sz="2400" dirty="0"/>
          </a:p>
          <a:p>
            <a:pPr lvl="1"/>
            <a:r>
              <a:rPr lang="en-US" sz="2400" dirty="0" err="1"/>
              <a:t>Vodo</a:t>
            </a:r>
            <a:r>
              <a:rPr lang="en-US" sz="2400" dirty="0"/>
              <a:t> </a:t>
            </a:r>
            <a:r>
              <a:rPr lang="en-US" sz="2400" dirty="0" err="1"/>
              <a:t>zapiramo</a:t>
            </a:r>
            <a:r>
              <a:rPr lang="en-US" sz="2400" dirty="0"/>
              <a:t>, </a:t>
            </a:r>
            <a:r>
              <a:rPr lang="en-US" sz="2400" dirty="0" err="1"/>
              <a:t>kadar</a:t>
            </a:r>
            <a:r>
              <a:rPr lang="en-US" sz="2400" dirty="0"/>
              <a:t> </a:t>
            </a:r>
            <a:r>
              <a:rPr lang="en-US" sz="2400" dirty="0" err="1"/>
              <a:t>si</a:t>
            </a:r>
            <a:r>
              <a:rPr lang="en-US" sz="2400" dirty="0"/>
              <a:t> </a:t>
            </a:r>
            <a:r>
              <a:rPr lang="en-US" sz="2400" dirty="0" err="1"/>
              <a:t>milimo</a:t>
            </a:r>
            <a:r>
              <a:rPr lang="en-US" sz="2400" dirty="0"/>
              <a:t> </a:t>
            </a:r>
            <a:r>
              <a:rPr lang="en-US" sz="2400" dirty="0" err="1"/>
              <a:t>roke</a:t>
            </a:r>
            <a:r>
              <a:rPr lang="en-US" sz="2400" dirty="0"/>
              <a:t>, </a:t>
            </a:r>
            <a:r>
              <a:rPr lang="en-US" sz="2400" dirty="0" err="1"/>
              <a:t>umivamo</a:t>
            </a:r>
            <a:r>
              <a:rPr lang="en-US" sz="2400" dirty="0"/>
              <a:t> </a:t>
            </a:r>
            <a:r>
              <a:rPr lang="en-US" sz="2400" dirty="0" err="1"/>
              <a:t>zobe</a:t>
            </a:r>
            <a:r>
              <a:rPr lang="en-US" sz="2400" dirty="0"/>
              <a:t> </a:t>
            </a:r>
            <a:r>
              <a:rPr lang="en-US" sz="2400" dirty="0" err="1"/>
              <a:t>ali</a:t>
            </a:r>
            <a:r>
              <a:rPr lang="en-US" sz="2400" dirty="0"/>
              <a:t> </a:t>
            </a:r>
            <a:r>
              <a:rPr lang="en-US" sz="2400" dirty="0" err="1"/>
              <a:t>pospravljamo</a:t>
            </a:r>
            <a:endParaRPr lang="en-US" sz="2400" dirty="0"/>
          </a:p>
          <a:p>
            <a:r>
              <a:rPr lang="en-US" sz="2800" dirty="0" err="1"/>
              <a:t>Znižamo</a:t>
            </a:r>
            <a:r>
              <a:rPr lang="en-US" sz="2800" dirty="0"/>
              <a:t> </a:t>
            </a:r>
            <a:r>
              <a:rPr lang="en-US" sz="2800" dirty="0" err="1"/>
              <a:t>temperaturo</a:t>
            </a:r>
            <a:r>
              <a:rPr lang="en-US" sz="2800" dirty="0"/>
              <a:t> </a:t>
            </a:r>
            <a:r>
              <a:rPr lang="en-US" sz="2800" dirty="0" err="1"/>
              <a:t>akumulirane</a:t>
            </a:r>
            <a:r>
              <a:rPr lang="en-US" sz="2800" dirty="0"/>
              <a:t> </a:t>
            </a:r>
            <a:r>
              <a:rPr lang="en-US" sz="2800" dirty="0" err="1"/>
              <a:t>vode</a:t>
            </a:r>
            <a:endParaRPr lang="en-US" sz="2800" dirty="0"/>
          </a:p>
          <a:p>
            <a:pPr lvl="1"/>
            <a:r>
              <a:rPr lang="en-US" sz="2400" dirty="0" err="1"/>
              <a:t>Temperatura</a:t>
            </a:r>
            <a:r>
              <a:rPr lang="en-US" sz="2400" dirty="0"/>
              <a:t> </a:t>
            </a:r>
            <a:r>
              <a:rPr lang="en-US" sz="2400" dirty="0" err="1"/>
              <a:t>akumulacije</a:t>
            </a:r>
            <a:r>
              <a:rPr lang="en-US" sz="2400" dirty="0"/>
              <a:t> je </a:t>
            </a:r>
            <a:r>
              <a:rPr lang="en-US" sz="2400" dirty="0" err="1"/>
              <a:t>odvisna</a:t>
            </a:r>
            <a:r>
              <a:rPr lang="en-US" sz="2400" dirty="0"/>
              <a:t> od </a:t>
            </a:r>
            <a:r>
              <a:rPr lang="en-US" sz="2400" dirty="0" err="1"/>
              <a:t>velikosti</a:t>
            </a:r>
            <a:r>
              <a:rPr lang="en-US" sz="2400" dirty="0"/>
              <a:t> </a:t>
            </a:r>
            <a:r>
              <a:rPr lang="en-US" sz="2400" dirty="0" err="1"/>
              <a:t>hranilnika</a:t>
            </a:r>
            <a:r>
              <a:rPr lang="en-US" sz="2400" dirty="0"/>
              <a:t> TSV</a:t>
            </a:r>
          </a:p>
          <a:p>
            <a:r>
              <a:rPr lang="en-US" sz="2800" dirty="0" err="1"/>
              <a:t>Uporabljamo</a:t>
            </a:r>
            <a:r>
              <a:rPr lang="en-US" sz="2800" dirty="0"/>
              <a:t> </a:t>
            </a:r>
            <a:r>
              <a:rPr lang="en-US" sz="2800" dirty="0" err="1"/>
              <a:t>pomivalni</a:t>
            </a:r>
            <a:r>
              <a:rPr lang="en-US" sz="2800" dirty="0"/>
              <a:t> </a:t>
            </a:r>
            <a:r>
              <a:rPr lang="en-US" sz="2800" dirty="0" err="1"/>
              <a:t>stroj</a:t>
            </a:r>
            <a:r>
              <a:rPr lang="en-US" sz="2800" dirty="0"/>
              <a:t> (</a:t>
            </a:r>
            <a:r>
              <a:rPr lang="en-US" sz="2800" dirty="0" err="1"/>
              <a:t>posode</a:t>
            </a:r>
            <a:r>
              <a:rPr lang="en-US" sz="2800" dirty="0"/>
              <a:t> NE </a:t>
            </a:r>
            <a:r>
              <a:rPr lang="en-US" sz="2800" dirty="0" err="1"/>
              <a:t>pomivamo</a:t>
            </a:r>
            <a:r>
              <a:rPr lang="en-US" sz="2800" dirty="0"/>
              <a:t> </a:t>
            </a:r>
            <a:r>
              <a:rPr lang="en-US" sz="2800" dirty="0" err="1"/>
              <a:t>na</a:t>
            </a:r>
            <a:r>
              <a:rPr lang="en-US" sz="2800" dirty="0"/>
              <a:t> </a:t>
            </a:r>
            <a:r>
              <a:rPr lang="en-US" sz="2800" dirty="0" err="1"/>
              <a:t>roke</a:t>
            </a:r>
            <a:r>
              <a:rPr lang="en-US" sz="2800" dirty="0"/>
              <a:t>)</a:t>
            </a:r>
          </a:p>
        </p:txBody>
      </p:sp>
    </p:spTree>
    <p:extLst>
      <p:ext uri="{BB962C8B-B14F-4D97-AF65-F5344CB8AC3E}">
        <p14:creationId xmlns:p14="http://schemas.microsoft.com/office/powerpoint/2010/main" val="281755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D757CA-4A32-48D8-9BC5-501A6C9B8EA6}"/>
              </a:ext>
            </a:extLst>
          </p:cNvPr>
          <p:cNvSpPr>
            <a:spLocks noGrp="1"/>
          </p:cNvSpPr>
          <p:nvPr>
            <p:ph type="title"/>
          </p:nvPr>
        </p:nvSpPr>
        <p:spPr/>
        <p:txBody>
          <a:bodyPr/>
          <a:lstStyle/>
          <a:p>
            <a:r>
              <a:rPr lang="en-US" dirty="0" err="1"/>
              <a:t>Okvir</a:t>
            </a:r>
            <a:r>
              <a:rPr lang="en-US" dirty="0"/>
              <a:t> za </a:t>
            </a:r>
            <a:r>
              <a:rPr lang="en-US" dirty="0" err="1"/>
              <a:t>spodbujanje</a:t>
            </a:r>
            <a:r>
              <a:rPr lang="en-US" dirty="0"/>
              <a:t> </a:t>
            </a:r>
            <a:r>
              <a:rPr lang="en-US" dirty="0" err="1"/>
              <a:t>energetske</a:t>
            </a:r>
            <a:r>
              <a:rPr lang="en-US" dirty="0"/>
              <a:t> </a:t>
            </a:r>
            <a:r>
              <a:rPr lang="en-US" dirty="0" err="1"/>
              <a:t>učinkovitosti</a:t>
            </a:r>
            <a:endParaRPr lang="en-SI" dirty="0"/>
          </a:p>
        </p:txBody>
      </p:sp>
      <p:graphicFrame>
        <p:nvGraphicFramePr>
          <p:cNvPr id="4" name="Content Placeholder 3">
            <a:extLst>
              <a:ext uri="{FF2B5EF4-FFF2-40B4-BE49-F238E27FC236}">
                <a16:creationId xmlns:a16="http://schemas.microsoft.com/office/drawing/2014/main" id="{6ADA5932-8A55-405F-B81C-007772C9F68F}"/>
              </a:ext>
            </a:extLst>
          </p:cNvPr>
          <p:cNvGraphicFramePr>
            <a:graphicFrameLocks noGrp="1"/>
          </p:cNvGraphicFramePr>
          <p:nvPr>
            <p:ph idx="1"/>
            <p:extLst>
              <p:ext uri="{D42A27DB-BD31-4B8C-83A1-F6EECF244321}">
                <p14:modId xmlns:p14="http://schemas.microsoft.com/office/powerpoint/2010/main" val="3862379428"/>
              </p:ext>
            </p:extLst>
          </p:nvPr>
        </p:nvGraphicFramePr>
        <p:xfrm>
          <a:off x="1066799" y="1853245"/>
          <a:ext cx="9559633" cy="4472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2B9E5B24-1006-45B8-82B8-FBF32D146268}"/>
              </a:ext>
            </a:extLst>
          </p:cNvPr>
          <p:cNvPicPr>
            <a:picLocks noChangeAspect="1"/>
          </p:cNvPicPr>
          <p:nvPr/>
        </p:nvPicPr>
        <p:blipFill rotWithShape="1">
          <a:blip r:embed="rId8"/>
          <a:srcRect b="36855"/>
          <a:stretch/>
        </p:blipFill>
        <p:spPr>
          <a:xfrm>
            <a:off x="10840792" y="4527919"/>
            <a:ext cx="1067574" cy="1332554"/>
          </a:xfrm>
          <a:prstGeom prst="rect">
            <a:avLst/>
          </a:prstGeom>
        </p:spPr>
      </p:pic>
      <p:pic>
        <p:nvPicPr>
          <p:cNvPr id="8" name="Picture 7">
            <a:extLst>
              <a:ext uri="{FF2B5EF4-FFF2-40B4-BE49-F238E27FC236}">
                <a16:creationId xmlns:a16="http://schemas.microsoft.com/office/drawing/2014/main" id="{D4C922D2-0C5A-4C7B-A8AE-1A67E14B0E37}"/>
              </a:ext>
            </a:extLst>
          </p:cNvPr>
          <p:cNvPicPr>
            <a:picLocks noChangeAspect="1"/>
          </p:cNvPicPr>
          <p:nvPr/>
        </p:nvPicPr>
        <p:blipFill>
          <a:blip r:embed="rId9"/>
          <a:stretch>
            <a:fillRect/>
          </a:stretch>
        </p:blipFill>
        <p:spPr>
          <a:xfrm>
            <a:off x="10626433" y="3333076"/>
            <a:ext cx="1414225" cy="914532"/>
          </a:xfrm>
          <a:prstGeom prst="rect">
            <a:avLst/>
          </a:prstGeom>
        </p:spPr>
      </p:pic>
      <p:pic>
        <p:nvPicPr>
          <p:cNvPr id="9" name="Picture 8">
            <a:extLst>
              <a:ext uri="{FF2B5EF4-FFF2-40B4-BE49-F238E27FC236}">
                <a16:creationId xmlns:a16="http://schemas.microsoft.com/office/drawing/2014/main" id="{542CCB4C-8652-408B-8D4E-2BD6F39A7389}"/>
              </a:ext>
            </a:extLst>
          </p:cNvPr>
          <p:cNvPicPr>
            <a:picLocks noChangeAspect="1"/>
          </p:cNvPicPr>
          <p:nvPr/>
        </p:nvPicPr>
        <p:blipFill>
          <a:blip r:embed="rId10"/>
          <a:stretch>
            <a:fillRect/>
          </a:stretch>
        </p:blipFill>
        <p:spPr>
          <a:xfrm>
            <a:off x="10525378" y="2081724"/>
            <a:ext cx="1698403" cy="652520"/>
          </a:xfrm>
          <a:prstGeom prst="rect">
            <a:avLst/>
          </a:prstGeom>
        </p:spPr>
      </p:pic>
      <p:pic>
        <p:nvPicPr>
          <p:cNvPr id="10" name="Picture 9">
            <a:extLst>
              <a:ext uri="{FF2B5EF4-FFF2-40B4-BE49-F238E27FC236}">
                <a16:creationId xmlns:a16="http://schemas.microsoft.com/office/drawing/2014/main" id="{E8FABED4-F407-42D6-8D08-4781DBEF0D11}"/>
              </a:ext>
            </a:extLst>
          </p:cNvPr>
          <p:cNvPicPr>
            <a:picLocks noChangeAspect="1"/>
          </p:cNvPicPr>
          <p:nvPr/>
        </p:nvPicPr>
        <p:blipFill rotWithShape="1">
          <a:blip r:embed="rId11"/>
          <a:srcRect l="3757"/>
          <a:stretch/>
        </p:blipFill>
        <p:spPr>
          <a:xfrm>
            <a:off x="10543844" y="8635"/>
            <a:ext cx="1648155" cy="1700844"/>
          </a:xfrm>
          <a:prstGeom prst="rect">
            <a:avLst/>
          </a:prstGeom>
        </p:spPr>
      </p:pic>
    </p:spTree>
    <p:extLst>
      <p:ext uri="{BB962C8B-B14F-4D97-AF65-F5344CB8AC3E}">
        <p14:creationId xmlns:p14="http://schemas.microsoft.com/office/powerpoint/2010/main" val="614327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38C50-DB75-4B60-8F79-4529EB74DB12}"/>
              </a:ext>
            </a:extLst>
          </p:cNvPr>
          <p:cNvSpPr>
            <a:spLocks noGrp="1"/>
          </p:cNvSpPr>
          <p:nvPr>
            <p:ph type="title"/>
          </p:nvPr>
        </p:nvSpPr>
        <p:spPr/>
        <p:txBody>
          <a:bodyPr/>
          <a:lstStyle/>
          <a:p>
            <a:pPr algn="ctr"/>
            <a:r>
              <a:rPr lang="sl-SI" dirty="0"/>
              <a:t>Hvala za pozornost!</a:t>
            </a:r>
            <a:br>
              <a:rPr lang="sl-SI" dirty="0"/>
            </a:br>
            <a:br>
              <a:rPr lang="sl-SI" dirty="0"/>
            </a:br>
            <a:br>
              <a:rPr lang="sl-SI" dirty="0"/>
            </a:br>
            <a:endParaRPr lang="en-SI" dirty="0"/>
          </a:p>
        </p:txBody>
      </p:sp>
      <p:sp>
        <p:nvSpPr>
          <p:cNvPr id="3" name="Označba mesta vsebine 2"/>
          <p:cNvSpPr>
            <a:spLocks noGrp="1"/>
          </p:cNvSpPr>
          <p:nvPr>
            <p:ph type="body" idx="1"/>
          </p:nvPr>
        </p:nvSpPr>
        <p:spPr/>
        <p:txBody>
          <a:bodyPr/>
          <a:lstStyle/>
          <a:p>
            <a:endParaRPr lang="sl-SI" dirty="0"/>
          </a:p>
        </p:txBody>
      </p:sp>
      <p:pic>
        <p:nvPicPr>
          <p:cNvPr id="5" name="Picture 4">
            <a:extLst>
              <a:ext uri="{FF2B5EF4-FFF2-40B4-BE49-F238E27FC236}">
                <a16:creationId xmlns:a16="http://schemas.microsoft.com/office/drawing/2014/main" id="{285B6500-D6F5-47B6-BA9D-8BDC071EF32E}"/>
              </a:ext>
            </a:extLst>
          </p:cNvPr>
          <p:cNvPicPr>
            <a:picLocks noChangeAspect="1"/>
          </p:cNvPicPr>
          <p:nvPr/>
        </p:nvPicPr>
        <p:blipFill>
          <a:blip r:embed="rId2"/>
          <a:stretch>
            <a:fillRect/>
          </a:stretch>
        </p:blipFill>
        <p:spPr>
          <a:xfrm>
            <a:off x="3864670" y="3438105"/>
            <a:ext cx="4462659" cy="896190"/>
          </a:xfrm>
          <a:prstGeom prst="rect">
            <a:avLst/>
          </a:prstGeom>
        </p:spPr>
      </p:pic>
    </p:spTree>
    <p:extLst>
      <p:ext uri="{BB962C8B-B14F-4D97-AF65-F5344CB8AC3E}">
        <p14:creationId xmlns:p14="http://schemas.microsoft.com/office/powerpoint/2010/main" val="85029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03673-F0D2-47E5-89F3-719EA6C93998}"/>
              </a:ext>
            </a:extLst>
          </p:cNvPr>
          <p:cNvSpPr>
            <a:spLocks noGrp="1"/>
          </p:cNvSpPr>
          <p:nvPr>
            <p:ph type="title"/>
          </p:nvPr>
        </p:nvSpPr>
        <p:spPr/>
        <p:txBody>
          <a:bodyPr/>
          <a:lstStyle/>
          <a:p>
            <a:r>
              <a:rPr lang="sl-SI" dirty="0"/>
              <a:t>NEPN</a:t>
            </a:r>
            <a:endParaRPr lang="en-SI" dirty="0"/>
          </a:p>
        </p:txBody>
      </p:sp>
      <p:sp>
        <p:nvSpPr>
          <p:cNvPr id="3" name="Content Placeholder 2">
            <a:extLst>
              <a:ext uri="{FF2B5EF4-FFF2-40B4-BE49-F238E27FC236}">
                <a16:creationId xmlns:a16="http://schemas.microsoft.com/office/drawing/2014/main" id="{18751477-A61F-40DB-84AA-D1F36E6FEF01}"/>
              </a:ext>
            </a:extLst>
          </p:cNvPr>
          <p:cNvSpPr>
            <a:spLocks noGrp="1"/>
          </p:cNvSpPr>
          <p:nvPr>
            <p:ph idx="1"/>
          </p:nvPr>
        </p:nvSpPr>
        <p:spPr>
          <a:xfrm>
            <a:off x="609600" y="1417639"/>
            <a:ext cx="10972800" cy="4650652"/>
          </a:xfrm>
        </p:spPr>
        <p:txBody>
          <a:bodyPr/>
          <a:lstStyle/>
          <a:p>
            <a:r>
              <a:rPr lang="sl-SI" sz="2800" dirty="0"/>
              <a:t>NEPN – strateški energetski in podnebni vodnik</a:t>
            </a:r>
          </a:p>
          <a:p>
            <a:pPr marL="457200" lvl="1" indent="0">
              <a:buNone/>
            </a:pPr>
            <a:r>
              <a:rPr lang="en-US" sz="2400" dirty="0"/>
              <a:t>“</a:t>
            </a:r>
            <a:r>
              <a:rPr lang="sl-SI" sz="2400" dirty="0"/>
              <a:t>NEPN je eden ključnih korakov k podnebno nevtralni Sloveniji in EU do leta 2050. Slovenija z njim definira energetske in podnebne cilje ter politike in ukrepe, kako te cilje doseči do leta 2030 ter predvidevanja še za nadaljnjih deset let.</a:t>
            </a:r>
            <a:r>
              <a:rPr lang="en-US" sz="2400" dirty="0"/>
              <a:t>”</a:t>
            </a:r>
            <a:endParaRPr lang="sl-SI" sz="2400" dirty="0"/>
          </a:p>
          <a:p>
            <a:r>
              <a:rPr lang="sl-SI" sz="2800" dirty="0"/>
              <a:t>Področja:</a:t>
            </a:r>
          </a:p>
          <a:p>
            <a:pPr marL="457200" lvl="1" indent="0">
              <a:spcBef>
                <a:spcPts val="0"/>
              </a:spcBef>
              <a:buNone/>
            </a:pPr>
            <a:r>
              <a:rPr lang="en-US" sz="2400" dirty="0" err="1"/>
              <a:t>energetska</a:t>
            </a:r>
            <a:r>
              <a:rPr lang="en-US" sz="2400" dirty="0"/>
              <a:t> </a:t>
            </a:r>
            <a:r>
              <a:rPr lang="en-US" sz="2400" dirty="0" err="1"/>
              <a:t>učinkovitost</a:t>
            </a:r>
            <a:r>
              <a:rPr lang="sl-SI" sz="2400" dirty="0"/>
              <a:t>, </a:t>
            </a:r>
            <a:r>
              <a:rPr lang="en-US" sz="2400" dirty="0" err="1"/>
              <a:t>obnovljivi</a:t>
            </a:r>
            <a:r>
              <a:rPr lang="en-US" sz="2400" dirty="0"/>
              <a:t> </a:t>
            </a:r>
            <a:r>
              <a:rPr lang="en-US" sz="2400" dirty="0" err="1"/>
              <a:t>viri</a:t>
            </a:r>
            <a:r>
              <a:rPr lang="en-US" sz="2400" dirty="0"/>
              <a:t> </a:t>
            </a:r>
            <a:r>
              <a:rPr lang="en-US" sz="2400" dirty="0" err="1"/>
              <a:t>energije</a:t>
            </a:r>
            <a:r>
              <a:rPr lang="sl-SI" sz="2400" dirty="0"/>
              <a:t>, </a:t>
            </a:r>
            <a:r>
              <a:rPr lang="en-US" sz="2400" dirty="0" err="1"/>
              <a:t>zmanjšanje</a:t>
            </a:r>
            <a:r>
              <a:rPr lang="en-US" sz="2400" dirty="0"/>
              <a:t> </a:t>
            </a:r>
            <a:r>
              <a:rPr lang="en-US" sz="2400" dirty="0" err="1"/>
              <a:t>emisij</a:t>
            </a:r>
            <a:r>
              <a:rPr lang="en-US" sz="2400" dirty="0"/>
              <a:t> </a:t>
            </a:r>
            <a:r>
              <a:rPr lang="en-US" sz="2400" dirty="0" err="1"/>
              <a:t>toplogrednih</a:t>
            </a:r>
            <a:r>
              <a:rPr lang="en-US" sz="2400" dirty="0"/>
              <a:t> </a:t>
            </a:r>
            <a:r>
              <a:rPr lang="en-US" sz="2400" dirty="0" err="1"/>
              <a:t>plinov</a:t>
            </a:r>
            <a:r>
              <a:rPr lang="sl-SI" sz="2400" dirty="0"/>
              <a:t>, </a:t>
            </a:r>
            <a:r>
              <a:rPr lang="en-US" sz="2400" dirty="0" err="1"/>
              <a:t>medsebojne</a:t>
            </a:r>
            <a:r>
              <a:rPr lang="en-US" sz="2400" dirty="0"/>
              <a:t> </a:t>
            </a:r>
            <a:r>
              <a:rPr lang="en-US" sz="2400" dirty="0" err="1"/>
              <a:t>povezave</a:t>
            </a:r>
            <a:r>
              <a:rPr lang="sl-SI" sz="2400" dirty="0"/>
              <a:t>, </a:t>
            </a:r>
            <a:r>
              <a:rPr lang="en-US" sz="2400" dirty="0" err="1"/>
              <a:t>raziskave</a:t>
            </a:r>
            <a:r>
              <a:rPr lang="en-US" sz="2400" dirty="0"/>
              <a:t> in </a:t>
            </a:r>
            <a:r>
              <a:rPr lang="en-US" sz="2400" dirty="0" err="1"/>
              <a:t>inovacije</a:t>
            </a:r>
            <a:endParaRPr lang="sl-SI" sz="2400" dirty="0"/>
          </a:p>
          <a:p>
            <a:r>
              <a:rPr lang="en-US" sz="2800" dirty="0"/>
              <a:t>“</a:t>
            </a:r>
            <a:r>
              <a:rPr lang="en-US" sz="2800" dirty="0" err="1"/>
              <a:t>Učinkovita</a:t>
            </a:r>
            <a:r>
              <a:rPr lang="en-US" sz="2800" dirty="0"/>
              <a:t> </a:t>
            </a:r>
            <a:r>
              <a:rPr lang="en-US" sz="2800" dirty="0" err="1"/>
              <a:t>raba</a:t>
            </a:r>
            <a:r>
              <a:rPr lang="en-US" sz="2800" dirty="0"/>
              <a:t> </a:t>
            </a:r>
            <a:r>
              <a:rPr lang="en-US" sz="2800" dirty="0" err="1"/>
              <a:t>energije</a:t>
            </a:r>
            <a:r>
              <a:rPr lang="en-US" sz="2800" dirty="0"/>
              <a:t> in </a:t>
            </a:r>
            <a:r>
              <a:rPr lang="en-US" sz="2800" dirty="0" err="1"/>
              <a:t>naravnih</a:t>
            </a:r>
            <a:r>
              <a:rPr lang="en-US" sz="2800" dirty="0"/>
              <a:t> </a:t>
            </a:r>
            <a:r>
              <a:rPr lang="en-US" sz="2800" dirty="0" err="1"/>
              <a:t>virov</a:t>
            </a:r>
            <a:r>
              <a:rPr lang="en-US" sz="2800" dirty="0"/>
              <a:t> je </a:t>
            </a:r>
            <a:r>
              <a:rPr lang="en-US" sz="2800" dirty="0" err="1"/>
              <a:t>prednostni</a:t>
            </a:r>
            <a:r>
              <a:rPr lang="en-US" sz="2800" dirty="0"/>
              <a:t> in </a:t>
            </a:r>
            <a:r>
              <a:rPr lang="en-US" sz="2800" dirty="0" err="1"/>
              <a:t>ključni</a:t>
            </a:r>
            <a:r>
              <a:rPr lang="en-US" sz="2800" dirty="0"/>
              <a:t> </a:t>
            </a:r>
            <a:r>
              <a:rPr lang="en-US" sz="2800" dirty="0" err="1"/>
              <a:t>ukrep</a:t>
            </a:r>
            <a:r>
              <a:rPr lang="en-US" sz="2800" dirty="0"/>
              <a:t> </a:t>
            </a:r>
            <a:r>
              <a:rPr lang="en-US" sz="2800" dirty="0" err="1"/>
              <a:t>razvojne</a:t>
            </a:r>
            <a:r>
              <a:rPr lang="en-US" sz="2800" dirty="0"/>
              <a:t> in </a:t>
            </a:r>
            <a:r>
              <a:rPr lang="en-US" sz="2800" dirty="0" err="1"/>
              <a:t>energetske</a:t>
            </a:r>
            <a:r>
              <a:rPr lang="en-US" sz="2800" dirty="0"/>
              <a:t> </a:t>
            </a:r>
            <a:r>
              <a:rPr lang="en-US" sz="2800" dirty="0" err="1"/>
              <a:t>politike</a:t>
            </a:r>
            <a:r>
              <a:rPr lang="en-US" sz="2800" dirty="0"/>
              <a:t> za </a:t>
            </a:r>
            <a:r>
              <a:rPr lang="en-US" sz="2800" dirty="0" err="1"/>
              <a:t>povečanje</a:t>
            </a:r>
            <a:r>
              <a:rPr lang="en-US" sz="2800" dirty="0"/>
              <a:t> </a:t>
            </a:r>
            <a:r>
              <a:rPr lang="en-US" sz="2800" dirty="0" err="1"/>
              <a:t>konkurenčnosti</a:t>
            </a:r>
            <a:r>
              <a:rPr lang="en-US" sz="2800" dirty="0"/>
              <a:t> in </a:t>
            </a:r>
            <a:r>
              <a:rPr lang="en-US" sz="2800" dirty="0" err="1"/>
              <a:t>razogljičenje</a:t>
            </a:r>
            <a:r>
              <a:rPr lang="en-US" sz="2800" dirty="0"/>
              <a:t> </a:t>
            </a:r>
            <a:r>
              <a:rPr lang="en-US" sz="2800" dirty="0" err="1"/>
              <a:t>slovenske</a:t>
            </a:r>
            <a:r>
              <a:rPr lang="en-US" sz="2800" dirty="0"/>
              <a:t> </a:t>
            </a:r>
            <a:r>
              <a:rPr lang="en-US" sz="2800" dirty="0" err="1"/>
              <a:t>industrije</a:t>
            </a:r>
            <a:r>
              <a:rPr lang="en-US" sz="2800" dirty="0"/>
              <a:t> in </a:t>
            </a:r>
            <a:r>
              <a:rPr lang="en-US" sz="2800" dirty="0" err="1"/>
              <a:t>družbe</a:t>
            </a:r>
            <a:r>
              <a:rPr lang="en-US" sz="2800" dirty="0"/>
              <a:t>.”</a:t>
            </a:r>
            <a:endParaRPr lang="sl-SI" sz="2800" dirty="0"/>
          </a:p>
          <a:p>
            <a:endParaRPr lang="en-SI" sz="2800" dirty="0"/>
          </a:p>
        </p:txBody>
      </p:sp>
    </p:spTree>
    <p:extLst>
      <p:ext uri="{BB962C8B-B14F-4D97-AF65-F5344CB8AC3E}">
        <p14:creationId xmlns:p14="http://schemas.microsoft.com/office/powerpoint/2010/main" val="73395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03673-F0D2-47E5-89F3-719EA6C93998}"/>
              </a:ext>
            </a:extLst>
          </p:cNvPr>
          <p:cNvSpPr>
            <a:spLocks noGrp="1"/>
          </p:cNvSpPr>
          <p:nvPr>
            <p:ph type="title"/>
          </p:nvPr>
        </p:nvSpPr>
        <p:spPr/>
        <p:txBody>
          <a:bodyPr/>
          <a:lstStyle/>
          <a:p>
            <a:r>
              <a:rPr lang="sl-SI" dirty="0"/>
              <a:t>Ključni cilji do 2030 opredeljeni v NEPN</a:t>
            </a:r>
            <a:endParaRPr lang="en-SI" dirty="0"/>
          </a:p>
        </p:txBody>
      </p:sp>
      <p:sp>
        <p:nvSpPr>
          <p:cNvPr id="3" name="Content Placeholder 2">
            <a:extLst>
              <a:ext uri="{FF2B5EF4-FFF2-40B4-BE49-F238E27FC236}">
                <a16:creationId xmlns:a16="http://schemas.microsoft.com/office/drawing/2014/main" id="{18751477-A61F-40DB-84AA-D1F36E6FEF01}"/>
              </a:ext>
            </a:extLst>
          </p:cNvPr>
          <p:cNvSpPr>
            <a:spLocks noGrp="1"/>
          </p:cNvSpPr>
          <p:nvPr>
            <p:ph idx="1"/>
          </p:nvPr>
        </p:nvSpPr>
        <p:spPr>
          <a:xfrm>
            <a:off x="609600" y="1417638"/>
            <a:ext cx="10972800" cy="4708529"/>
          </a:xfrm>
        </p:spPr>
        <p:txBody>
          <a:bodyPr/>
          <a:lstStyle/>
          <a:p>
            <a:r>
              <a:rPr lang="sl-SI" sz="2400" dirty="0"/>
              <a:t>zmanjšanje skupnih emisij toplogrednih plinov za 36 %, od tega za 20 % v sektorju ne-ETS (kar je 5 odstotnih točk nad sprejeto zavezo Slovenije);</a:t>
            </a:r>
          </a:p>
          <a:p>
            <a:r>
              <a:rPr lang="sl-SI" sz="2400" dirty="0"/>
              <a:t>vsaj 35 % izboljšanje energetske učinkovitosti (kar je višje od cilja sprejetega na ravni EU - 32,5 %),</a:t>
            </a:r>
          </a:p>
          <a:p>
            <a:r>
              <a:rPr lang="sl-SI" sz="2400" dirty="0"/>
              <a:t>vsaj 27 % obnovljivih virov energije, kjer je Slovenija zaradi relevantnih nacionalnih okoliščin, v prvi vrsti </a:t>
            </a:r>
            <a:r>
              <a:rPr lang="sl-SI" sz="2400" dirty="0" err="1"/>
              <a:t>okoljskih</a:t>
            </a:r>
            <a:r>
              <a:rPr lang="sl-SI" sz="2400" dirty="0"/>
              <a:t> omejitev, morala pristati na nižji cilj od cilja na ravni EU (32 %) s prizadevanjem, da se ambicija zviša pri aktualni posodobitvi NEPN (2023/24),</a:t>
            </a:r>
          </a:p>
          <a:p>
            <a:r>
              <a:rPr lang="sl-SI" sz="2400" dirty="0"/>
              <a:t>3 % vlaganja v raziskave in razvoj, od tega 1 % javnih sredstev.</a:t>
            </a:r>
            <a:endParaRPr lang="en-SI" sz="2400" dirty="0"/>
          </a:p>
        </p:txBody>
      </p:sp>
    </p:spTree>
    <p:extLst>
      <p:ext uri="{BB962C8B-B14F-4D97-AF65-F5344CB8AC3E}">
        <p14:creationId xmlns:p14="http://schemas.microsoft.com/office/powerpoint/2010/main" val="368285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6C73DD-A9C0-4FA2-8660-047D1698F497}"/>
              </a:ext>
            </a:extLst>
          </p:cNvPr>
          <p:cNvPicPr>
            <a:picLocks noChangeAspect="1"/>
          </p:cNvPicPr>
          <p:nvPr/>
        </p:nvPicPr>
        <p:blipFill>
          <a:blip r:embed="rId2"/>
          <a:stretch>
            <a:fillRect/>
          </a:stretch>
        </p:blipFill>
        <p:spPr>
          <a:xfrm>
            <a:off x="5449952" y="1348925"/>
            <a:ext cx="6465600" cy="4849200"/>
          </a:xfrm>
          <a:prstGeom prst="rect">
            <a:avLst/>
          </a:prstGeom>
        </p:spPr>
      </p:pic>
      <p:pic>
        <p:nvPicPr>
          <p:cNvPr id="4" name="Picture 3">
            <a:extLst>
              <a:ext uri="{FF2B5EF4-FFF2-40B4-BE49-F238E27FC236}">
                <a16:creationId xmlns:a16="http://schemas.microsoft.com/office/drawing/2014/main" id="{EF0EB9EA-EB75-4919-BCFF-1865F2A31137}"/>
              </a:ext>
            </a:extLst>
          </p:cNvPr>
          <p:cNvPicPr>
            <a:picLocks noChangeAspect="1"/>
          </p:cNvPicPr>
          <p:nvPr/>
        </p:nvPicPr>
        <p:blipFill>
          <a:blip r:embed="rId3"/>
          <a:stretch>
            <a:fillRect/>
          </a:stretch>
        </p:blipFill>
        <p:spPr>
          <a:xfrm>
            <a:off x="5521703" y="1459540"/>
            <a:ext cx="6438900" cy="4848225"/>
          </a:xfrm>
          <a:prstGeom prst="rect">
            <a:avLst/>
          </a:prstGeom>
        </p:spPr>
      </p:pic>
      <p:sp>
        <p:nvSpPr>
          <p:cNvPr id="2" name="Title 1">
            <a:extLst>
              <a:ext uri="{FF2B5EF4-FFF2-40B4-BE49-F238E27FC236}">
                <a16:creationId xmlns:a16="http://schemas.microsoft.com/office/drawing/2014/main" id="{86CC2691-31DD-4675-BD11-537B6ADF5A15}"/>
              </a:ext>
            </a:extLst>
          </p:cNvPr>
          <p:cNvSpPr>
            <a:spLocks noGrp="1"/>
          </p:cNvSpPr>
          <p:nvPr>
            <p:ph type="title"/>
          </p:nvPr>
        </p:nvSpPr>
        <p:spPr>
          <a:xfrm>
            <a:off x="4253501" y="152401"/>
            <a:ext cx="7782924" cy="1028700"/>
          </a:xfrm>
        </p:spPr>
        <p:txBody>
          <a:bodyPr/>
          <a:lstStyle/>
          <a:p>
            <a:r>
              <a:rPr lang="sl-SI" dirty="0"/>
              <a:t>CO</a:t>
            </a:r>
            <a:r>
              <a:rPr lang="sl-SI" baseline="-25000" dirty="0"/>
              <a:t>2</a:t>
            </a:r>
            <a:r>
              <a:rPr lang="sl-SI" dirty="0"/>
              <a:t> cikel in CO</a:t>
            </a:r>
            <a:r>
              <a:rPr lang="sl-SI" baseline="-25000" dirty="0"/>
              <a:t>2</a:t>
            </a:r>
            <a:r>
              <a:rPr lang="sl-SI" dirty="0"/>
              <a:t> trend</a:t>
            </a:r>
          </a:p>
        </p:txBody>
      </p:sp>
      <p:sp>
        <p:nvSpPr>
          <p:cNvPr id="8" name="Rectangle 7">
            <a:extLst>
              <a:ext uri="{FF2B5EF4-FFF2-40B4-BE49-F238E27FC236}">
                <a16:creationId xmlns:a16="http://schemas.microsoft.com/office/drawing/2014/main" id="{4C4E4326-3FBD-4B22-A3E6-CD9CA6CD2F6C}"/>
              </a:ext>
            </a:extLst>
          </p:cNvPr>
          <p:cNvSpPr/>
          <p:nvPr/>
        </p:nvSpPr>
        <p:spPr>
          <a:xfrm>
            <a:off x="319499" y="2229831"/>
            <a:ext cx="3770741" cy="338554"/>
          </a:xfrm>
          <a:prstGeom prst="rect">
            <a:avLst/>
          </a:prstGeom>
        </p:spPr>
        <p:txBody>
          <a:bodyPr wrap="square" lIns="0" rIns="0">
            <a:spAutoFit/>
          </a:bodyPr>
          <a:lstStyle/>
          <a:p>
            <a:r>
              <a:rPr lang="en-US" sz="800" dirty="0" err="1"/>
              <a:t>Vir</a:t>
            </a:r>
            <a:r>
              <a:rPr lang="en-US" sz="800" dirty="0"/>
              <a:t>: </a:t>
            </a:r>
            <a:r>
              <a:rPr lang="sl-SI" sz="800" dirty="0"/>
              <a:t>https://bioenergyinternational.com/opinion-commentary/energy-woody-biomass-positive-climate-new-iea-bioenergy-brief</a:t>
            </a:r>
          </a:p>
        </p:txBody>
      </p:sp>
      <p:pic>
        <p:nvPicPr>
          <p:cNvPr id="5" name="Content Placeholder 4">
            <a:extLst>
              <a:ext uri="{FF2B5EF4-FFF2-40B4-BE49-F238E27FC236}">
                <a16:creationId xmlns:a16="http://schemas.microsoft.com/office/drawing/2014/main" id="{1E5DD007-5354-4D40-BCF5-07C34060C993}"/>
              </a:ext>
            </a:extLst>
          </p:cNvPr>
          <p:cNvPicPr>
            <a:picLocks noGrp="1" noChangeAspect="1"/>
          </p:cNvPicPr>
          <p:nvPr>
            <p:ph idx="1"/>
          </p:nvPr>
        </p:nvPicPr>
        <p:blipFill>
          <a:blip r:embed="rId4"/>
          <a:stretch>
            <a:fillRect/>
          </a:stretch>
        </p:blipFill>
        <p:spPr>
          <a:xfrm>
            <a:off x="312095" y="260090"/>
            <a:ext cx="3723826" cy="1934455"/>
          </a:xfrm>
          <a:prstGeom prst="rect">
            <a:avLst/>
          </a:prstGeom>
        </p:spPr>
      </p:pic>
      <p:sp>
        <p:nvSpPr>
          <p:cNvPr id="6" name="Rectangle 5">
            <a:extLst>
              <a:ext uri="{FF2B5EF4-FFF2-40B4-BE49-F238E27FC236}">
                <a16:creationId xmlns:a16="http://schemas.microsoft.com/office/drawing/2014/main" id="{BAA0C9FA-F1FD-464E-AC6D-7377288CC511}"/>
              </a:ext>
            </a:extLst>
          </p:cNvPr>
          <p:cNvSpPr/>
          <p:nvPr/>
        </p:nvSpPr>
        <p:spPr>
          <a:xfrm>
            <a:off x="8853835" y="6109701"/>
            <a:ext cx="2760427" cy="215444"/>
          </a:xfrm>
          <a:prstGeom prst="rect">
            <a:avLst/>
          </a:prstGeom>
        </p:spPr>
        <p:txBody>
          <a:bodyPr wrap="square" lIns="0" rIns="0">
            <a:spAutoFit/>
          </a:bodyPr>
          <a:lstStyle/>
          <a:p>
            <a:pPr algn="r"/>
            <a:r>
              <a:rPr lang="en-US" sz="800" dirty="0" err="1"/>
              <a:t>Vir</a:t>
            </a:r>
            <a:r>
              <a:rPr lang="en-US" sz="800" dirty="0"/>
              <a:t>: </a:t>
            </a:r>
            <a:r>
              <a:rPr lang="sl-SI" sz="800" dirty="0"/>
              <a:t>https://gml.noaa.gov/ccgg/trends/</a:t>
            </a:r>
          </a:p>
        </p:txBody>
      </p:sp>
      <p:pic>
        <p:nvPicPr>
          <p:cNvPr id="7" name="Picture 6">
            <a:extLst>
              <a:ext uri="{FF2B5EF4-FFF2-40B4-BE49-F238E27FC236}">
                <a16:creationId xmlns:a16="http://schemas.microsoft.com/office/drawing/2014/main" id="{C1C61564-017E-4F1F-A197-A93493ABB350}"/>
              </a:ext>
            </a:extLst>
          </p:cNvPr>
          <p:cNvPicPr>
            <a:picLocks noChangeAspect="1"/>
          </p:cNvPicPr>
          <p:nvPr/>
        </p:nvPicPr>
        <p:blipFill>
          <a:blip r:embed="rId5"/>
          <a:stretch>
            <a:fillRect/>
          </a:stretch>
        </p:blipFill>
        <p:spPr>
          <a:xfrm>
            <a:off x="298954" y="2738636"/>
            <a:ext cx="5254029" cy="2955391"/>
          </a:xfrm>
          <a:prstGeom prst="rect">
            <a:avLst/>
          </a:prstGeom>
        </p:spPr>
      </p:pic>
      <p:sp>
        <p:nvSpPr>
          <p:cNvPr id="9" name="Rectangle 8">
            <a:extLst>
              <a:ext uri="{FF2B5EF4-FFF2-40B4-BE49-F238E27FC236}">
                <a16:creationId xmlns:a16="http://schemas.microsoft.com/office/drawing/2014/main" id="{7C1E759D-6C60-4264-97D3-16B5C69F69EE}"/>
              </a:ext>
            </a:extLst>
          </p:cNvPr>
          <p:cNvSpPr/>
          <p:nvPr/>
        </p:nvSpPr>
        <p:spPr>
          <a:xfrm>
            <a:off x="308117" y="6088898"/>
            <a:ext cx="5096784" cy="215444"/>
          </a:xfrm>
          <a:prstGeom prst="rect">
            <a:avLst/>
          </a:prstGeom>
        </p:spPr>
        <p:txBody>
          <a:bodyPr wrap="square" lIns="0" rIns="0">
            <a:spAutoFit/>
          </a:bodyPr>
          <a:lstStyle/>
          <a:p>
            <a:r>
              <a:rPr lang="en-US" sz="800" dirty="0" err="1"/>
              <a:t>Vir</a:t>
            </a:r>
            <a:r>
              <a:rPr lang="en-US" sz="800" dirty="0"/>
              <a:t>: </a:t>
            </a:r>
            <a:r>
              <a:rPr lang="sl-SI" sz="800" dirty="0"/>
              <a:t>https://ugc.berkeley.edu/wp-content/uploads/2014/10/global-carbon-budget-scaled.jpg</a:t>
            </a:r>
          </a:p>
        </p:txBody>
      </p:sp>
    </p:spTree>
    <p:extLst>
      <p:ext uri="{BB962C8B-B14F-4D97-AF65-F5344CB8AC3E}">
        <p14:creationId xmlns:p14="http://schemas.microsoft.com/office/powerpoint/2010/main" val="288449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0DA066C-5F57-406E-B967-F88606D0F298}"/>
              </a:ext>
            </a:extLst>
          </p:cNvPr>
          <p:cNvGrpSpPr/>
          <p:nvPr/>
        </p:nvGrpSpPr>
        <p:grpSpPr>
          <a:xfrm>
            <a:off x="1680782" y="1347508"/>
            <a:ext cx="3707006" cy="3879532"/>
            <a:chOff x="1680782" y="1347508"/>
            <a:chExt cx="3707006" cy="3879532"/>
          </a:xfrm>
        </p:grpSpPr>
        <p:pic>
          <p:nvPicPr>
            <p:cNvPr id="8" name="Picture 7">
              <a:extLst>
                <a:ext uri="{FF2B5EF4-FFF2-40B4-BE49-F238E27FC236}">
                  <a16:creationId xmlns:a16="http://schemas.microsoft.com/office/drawing/2014/main" id="{F4B21141-F4CD-4F37-A8ED-98ECE3012127}"/>
                </a:ext>
              </a:extLst>
            </p:cNvPr>
            <p:cNvPicPr>
              <a:picLocks noChangeAspect="1"/>
            </p:cNvPicPr>
            <p:nvPr/>
          </p:nvPicPr>
          <p:blipFill>
            <a:blip r:embed="rId3"/>
            <a:stretch>
              <a:fillRect/>
            </a:stretch>
          </p:blipFill>
          <p:spPr>
            <a:xfrm>
              <a:off x="1801625" y="1347508"/>
              <a:ext cx="2295525" cy="3409950"/>
            </a:xfrm>
            <a:prstGeom prst="rect">
              <a:avLst/>
            </a:prstGeom>
          </p:spPr>
        </p:pic>
        <p:sp>
          <p:nvSpPr>
            <p:cNvPr id="9" name="Rectangle 8">
              <a:extLst>
                <a:ext uri="{FF2B5EF4-FFF2-40B4-BE49-F238E27FC236}">
                  <a16:creationId xmlns:a16="http://schemas.microsoft.com/office/drawing/2014/main" id="{48A60082-318C-4574-8ECD-BF7108D8758E}"/>
                </a:ext>
              </a:extLst>
            </p:cNvPr>
            <p:cNvSpPr/>
            <p:nvPr/>
          </p:nvSpPr>
          <p:spPr>
            <a:xfrm>
              <a:off x="1680782" y="5011596"/>
              <a:ext cx="3707006" cy="215444"/>
            </a:xfrm>
            <a:prstGeom prst="rect">
              <a:avLst/>
            </a:prstGeom>
          </p:spPr>
          <p:txBody>
            <a:bodyPr wrap="square" lIns="0" rIns="0">
              <a:spAutoFit/>
            </a:bodyPr>
            <a:lstStyle/>
            <a:p>
              <a:r>
                <a:rPr lang="en-US" sz="800" dirty="0" err="1"/>
                <a:t>Vir</a:t>
              </a:r>
              <a:r>
                <a:rPr lang="en-US" sz="800" dirty="0"/>
                <a:t>: </a:t>
              </a:r>
              <a:r>
                <a:rPr lang="sl-SI" sz="800" dirty="0"/>
                <a:t>http://fisica-microfisica.blogspot.com/2013/10/datacao-por-carbono14.html</a:t>
              </a:r>
            </a:p>
          </p:txBody>
        </p:sp>
      </p:grpSp>
      <p:sp>
        <p:nvSpPr>
          <p:cNvPr id="2" name="Title 1">
            <a:extLst>
              <a:ext uri="{FF2B5EF4-FFF2-40B4-BE49-F238E27FC236}">
                <a16:creationId xmlns:a16="http://schemas.microsoft.com/office/drawing/2014/main" id="{86CC2691-31DD-4675-BD11-537B6ADF5A15}"/>
              </a:ext>
            </a:extLst>
          </p:cNvPr>
          <p:cNvSpPr>
            <a:spLocks noGrp="1"/>
          </p:cNvSpPr>
          <p:nvPr>
            <p:ph type="title"/>
          </p:nvPr>
        </p:nvSpPr>
        <p:spPr/>
        <p:txBody>
          <a:bodyPr>
            <a:normAutofit/>
          </a:bodyPr>
          <a:lstStyle/>
          <a:p>
            <a:r>
              <a:rPr lang="sl-SI" dirty="0"/>
              <a:t>Raba fosilnih goriv in „prstni“ odtis </a:t>
            </a:r>
            <a:r>
              <a:rPr lang="en-US" dirty="0"/>
              <a:t>CO</a:t>
            </a:r>
            <a:r>
              <a:rPr lang="en-US" baseline="-25000" dirty="0"/>
              <a:t>2</a:t>
            </a:r>
            <a:r>
              <a:rPr lang="en-US" dirty="0"/>
              <a:t> </a:t>
            </a:r>
            <a:r>
              <a:rPr lang="sl-SI" dirty="0"/>
              <a:t>v zraku</a:t>
            </a:r>
          </a:p>
        </p:txBody>
      </p:sp>
      <p:grpSp>
        <p:nvGrpSpPr>
          <p:cNvPr id="12" name="Group 11">
            <a:extLst>
              <a:ext uri="{FF2B5EF4-FFF2-40B4-BE49-F238E27FC236}">
                <a16:creationId xmlns:a16="http://schemas.microsoft.com/office/drawing/2014/main" id="{0713F6EA-023E-4972-8670-39CB5C208439}"/>
              </a:ext>
            </a:extLst>
          </p:cNvPr>
          <p:cNvGrpSpPr/>
          <p:nvPr/>
        </p:nvGrpSpPr>
        <p:grpSpPr>
          <a:xfrm>
            <a:off x="288763" y="1263293"/>
            <a:ext cx="11015962" cy="4942297"/>
            <a:chOff x="288763" y="1263293"/>
            <a:chExt cx="11015962" cy="4942297"/>
          </a:xfrm>
        </p:grpSpPr>
        <p:grpSp>
          <p:nvGrpSpPr>
            <p:cNvPr id="11" name="Group 10">
              <a:extLst>
                <a:ext uri="{FF2B5EF4-FFF2-40B4-BE49-F238E27FC236}">
                  <a16:creationId xmlns:a16="http://schemas.microsoft.com/office/drawing/2014/main" id="{DE953E2A-E452-4415-A6DA-722429E678B5}"/>
                </a:ext>
              </a:extLst>
            </p:cNvPr>
            <p:cNvGrpSpPr/>
            <p:nvPr/>
          </p:nvGrpSpPr>
          <p:grpSpPr>
            <a:xfrm>
              <a:off x="288763" y="1263293"/>
              <a:ext cx="11015962" cy="4942297"/>
              <a:chOff x="288763" y="1263293"/>
              <a:chExt cx="11015962" cy="4942297"/>
            </a:xfrm>
          </p:grpSpPr>
          <p:pic>
            <p:nvPicPr>
              <p:cNvPr id="3" name="Picture 2">
                <a:extLst>
                  <a:ext uri="{FF2B5EF4-FFF2-40B4-BE49-F238E27FC236}">
                    <a16:creationId xmlns:a16="http://schemas.microsoft.com/office/drawing/2014/main" id="{D4C9A8EC-7A20-4FCB-B7AF-B6A8A119ADF6}"/>
                  </a:ext>
                </a:extLst>
              </p:cNvPr>
              <p:cNvPicPr>
                <a:picLocks noChangeAspect="1"/>
              </p:cNvPicPr>
              <p:nvPr/>
            </p:nvPicPr>
            <p:blipFill>
              <a:blip r:embed="rId4"/>
              <a:stretch>
                <a:fillRect/>
              </a:stretch>
            </p:blipFill>
            <p:spPr>
              <a:xfrm>
                <a:off x="288763" y="1263293"/>
                <a:ext cx="11015962" cy="4942297"/>
              </a:xfrm>
              <a:prstGeom prst="rect">
                <a:avLst/>
              </a:prstGeom>
            </p:spPr>
          </p:pic>
          <p:sp>
            <p:nvSpPr>
              <p:cNvPr id="6" name="Rectangle 5">
                <a:extLst>
                  <a:ext uri="{FF2B5EF4-FFF2-40B4-BE49-F238E27FC236}">
                    <a16:creationId xmlns:a16="http://schemas.microsoft.com/office/drawing/2014/main" id="{BAA0C9FA-F1FD-464E-AC6D-7377288CC511}"/>
                  </a:ext>
                </a:extLst>
              </p:cNvPr>
              <p:cNvSpPr/>
              <p:nvPr/>
            </p:nvSpPr>
            <p:spPr>
              <a:xfrm>
                <a:off x="1519417" y="5608593"/>
                <a:ext cx="2258744" cy="215444"/>
              </a:xfrm>
              <a:prstGeom prst="rect">
                <a:avLst/>
              </a:prstGeom>
            </p:spPr>
            <p:txBody>
              <a:bodyPr wrap="square" lIns="0" rIns="0">
                <a:spAutoFit/>
              </a:bodyPr>
              <a:lstStyle/>
              <a:p>
                <a:pPr algn="r"/>
                <a:r>
                  <a:rPr lang="en-US" sz="800" dirty="0" err="1"/>
                  <a:t>Vir</a:t>
                </a:r>
                <a:r>
                  <a:rPr lang="en-US" sz="800" dirty="0"/>
                  <a:t>: </a:t>
                </a:r>
                <a:r>
                  <a:rPr lang="sl-SI" sz="800" dirty="0"/>
                  <a:t>http://antoinebret.free.fr/Energias/14C_C.pdf</a:t>
                </a:r>
              </a:p>
            </p:txBody>
          </p:sp>
        </p:grpSp>
        <p:cxnSp>
          <p:nvCxnSpPr>
            <p:cNvPr id="5" name="Straight Arrow Connector 4">
              <a:extLst>
                <a:ext uri="{FF2B5EF4-FFF2-40B4-BE49-F238E27FC236}">
                  <a16:creationId xmlns:a16="http://schemas.microsoft.com/office/drawing/2014/main" id="{8B52DF46-CC7F-4AC6-BE12-364ECA28E237}"/>
                </a:ext>
              </a:extLst>
            </p:cNvPr>
            <p:cNvCxnSpPr>
              <a:cxnSpLocks/>
            </p:cNvCxnSpPr>
            <p:nvPr/>
          </p:nvCxnSpPr>
          <p:spPr>
            <a:xfrm>
              <a:off x="2137025" y="1916113"/>
              <a:ext cx="420213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449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E1B6C9-7BAC-4D5C-80ED-B2DCE962048D}"/>
              </a:ext>
            </a:extLst>
          </p:cNvPr>
          <p:cNvSpPr>
            <a:spLocks noGrp="1"/>
          </p:cNvSpPr>
          <p:nvPr>
            <p:ph type="title"/>
          </p:nvPr>
        </p:nvSpPr>
        <p:spPr/>
        <p:txBody>
          <a:bodyPr/>
          <a:lstStyle/>
          <a:p>
            <a:r>
              <a:rPr lang="en-US" dirty="0" err="1"/>
              <a:t>Učinkovita</a:t>
            </a:r>
            <a:r>
              <a:rPr lang="en-US" dirty="0"/>
              <a:t> </a:t>
            </a:r>
            <a:r>
              <a:rPr lang="en-US" dirty="0" err="1"/>
              <a:t>raba</a:t>
            </a:r>
            <a:r>
              <a:rPr lang="en-US" dirty="0"/>
              <a:t> </a:t>
            </a:r>
            <a:r>
              <a:rPr lang="en-US" dirty="0" err="1"/>
              <a:t>energije</a:t>
            </a:r>
            <a:r>
              <a:rPr lang="en-US" dirty="0"/>
              <a:t> </a:t>
            </a:r>
            <a:r>
              <a:rPr lang="sl-SI" dirty="0"/>
              <a:t>je predpogoj</a:t>
            </a:r>
          </a:p>
        </p:txBody>
      </p:sp>
      <p:grpSp>
        <p:nvGrpSpPr>
          <p:cNvPr id="2" name="Group 1">
            <a:extLst>
              <a:ext uri="{FF2B5EF4-FFF2-40B4-BE49-F238E27FC236}">
                <a16:creationId xmlns:a16="http://schemas.microsoft.com/office/drawing/2014/main" id="{A1C44138-B557-4CBA-9F15-2E9EFF592C49}"/>
              </a:ext>
            </a:extLst>
          </p:cNvPr>
          <p:cNvGrpSpPr/>
          <p:nvPr/>
        </p:nvGrpSpPr>
        <p:grpSpPr>
          <a:xfrm>
            <a:off x="843849" y="2025569"/>
            <a:ext cx="10450512" cy="3418599"/>
            <a:chOff x="870743" y="2241687"/>
            <a:chExt cx="9834043" cy="3059469"/>
          </a:xfrm>
        </p:grpSpPr>
        <p:sp>
          <p:nvSpPr>
            <p:cNvPr id="7" name="Rectangle 6">
              <a:extLst>
                <a:ext uri="{FF2B5EF4-FFF2-40B4-BE49-F238E27FC236}">
                  <a16:creationId xmlns:a16="http://schemas.microsoft.com/office/drawing/2014/main" id="{36D6816F-F4B8-499C-BE21-94EE7FDF92B3}"/>
                </a:ext>
              </a:extLst>
            </p:cNvPr>
            <p:cNvSpPr/>
            <p:nvPr/>
          </p:nvSpPr>
          <p:spPr>
            <a:xfrm>
              <a:off x="870743" y="2241687"/>
              <a:ext cx="9834043" cy="3059469"/>
            </a:xfrm>
            <a:prstGeom prst="rect">
              <a:avLst/>
            </a:prstGeom>
            <a:ln w="28575">
              <a:solidFill>
                <a:srgbClr val="0033CC"/>
              </a:solidFill>
            </a:ln>
          </p:spPr>
          <p:txBody>
            <a:bodyPr wrap="square" lIns="1944000" tIns="108000" rIns="180000" bIns="72000">
              <a:noAutofit/>
            </a:bodyPr>
            <a:lstStyle/>
            <a:p>
              <a:r>
                <a:rPr lang="en-US" sz="2600" b="1" i="1" dirty="0">
                  <a:solidFill>
                    <a:srgbClr val="003399"/>
                  </a:solidFill>
                </a:rPr>
                <a:t>“We consider energy efficiency to be the ‘first fuel’ as it still represents the cleanest and, in most cases, the cheapest way to meet our energy needs. There is no plausible pathway to net zero emissions without using our energy resources much more efficiently,” </a:t>
              </a:r>
            </a:p>
            <a:p>
              <a:pPr>
                <a:spcBef>
                  <a:spcPts val="600"/>
                </a:spcBef>
              </a:pPr>
              <a:r>
                <a:rPr lang="en-US" sz="1600" b="1" dirty="0"/>
                <a:t>Dr </a:t>
              </a:r>
              <a:r>
                <a:rPr lang="en-US" sz="1600" b="1" dirty="0" err="1"/>
                <a:t>Fatih</a:t>
              </a:r>
              <a:r>
                <a:rPr lang="en-US" sz="1600" b="1" dirty="0"/>
                <a:t> </a:t>
              </a:r>
              <a:r>
                <a:rPr lang="en-US" sz="1600" b="1" dirty="0" err="1"/>
                <a:t>Birol</a:t>
              </a:r>
              <a:endParaRPr lang="en-US" sz="1600" b="1" dirty="0"/>
            </a:p>
            <a:p>
              <a:r>
                <a:rPr lang="en-US" sz="1200" b="1" dirty="0"/>
                <a:t>Executive Director, International Energy Agency</a:t>
              </a:r>
            </a:p>
            <a:p>
              <a:pPr>
                <a:spcBef>
                  <a:spcPts val="1800"/>
                </a:spcBef>
              </a:pPr>
              <a:r>
                <a:rPr lang="en-US" sz="1200" dirty="0" err="1"/>
                <a:t>Vir</a:t>
              </a:r>
              <a:r>
                <a:rPr lang="en-US" sz="1200" dirty="0"/>
                <a:t>: Global energy efficiency progress is recovering – but not quickly enough to meet international climate goals, Press release, </a:t>
              </a:r>
              <a:r>
                <a:rPr lang="en-US" sz="1050" i="1" dirty="0"/>
                <a:t>17 November 2021</a:t>
              </a:r>
              <a:endParaRPr lang="sl-SI" dirty="0"/>
            </a:p>
          </p:txBody>
        </p:sp>
        <p:pic>
          <p:nvPicPr>
            <p:cNvPr id="9" name="Picture 8">
              <a:extLst>
                <a:ext uri="{FF2B5EF4-FFF2-40B4-BE49-F238E27FC236}">
                  <a16:creationId xmlns:a16="http://schemas.microsoft.com/office/drawing/2014/main" id="{6517A663-092D-44C1-B86A-1CA9F2788301}"/>
                </a:ext>
              </a:extLst>
            </p:cNvPr>
            <p:cNvPicPr>
              <a:picLocks noChangeAspect="1"/>
            </p:cNvPicPr>
            <p:nvPr/>
          </p:nvPicPr>
          <p:blipFill rotWithShape="1">
            <a:blip r:embed="rId3"/>
            <a:srcRect t="22059" b="22382"/>
            <a:stretch/>
          </p:blipFill>
          <p:spPr>
            <a:xfrm>
              <a:off x="1010454" y="4315099"/>
              <a:ext cx="1504950" cy="836141"/>
            </a:xfrm>
            <a:prstGeom prst="rect">
              <a:avLst/>
            </a:prstGeom>
          </p:spPr>
        </p:pic>
        <p:pic>
          <p:nvPicPr>
            <p:cNvPr id="10" name="Picture 9">
              <a:extLst>
                <a:ext uri="{FF2B5EF4-FFF2-40B4-BE49-F238E27FC236}">
                  <a16:creationId xmlns:a16="http://schemas.microsoft.com/office/drawing/2014/main" id="{F42650AB-F0C0-40F9-BFB9-7E515101722C}"/>
                </a:ext>
              </a:extLst>
            </p:cNvPr>
            <p:cNvPicPr>
              <a:picLocks noChangeAspect="1"/>
            </p:cNvPicPr>
            <p:nvPr/>
          </p:nvPicPr>
          <p:blipFill>
            <a:blip r:embed="rId4"/>
            <a:stretch>
              <a:fillRect/>
            </a:stretch>
          </p:blipFill>
          <p:spPr>
            <a:xfrm>
              <a:off x="950581" y="2366558"/>
              <a:ext cx="1624695" cy="1624695"/>
            </a:xfrm>
            <a:prstGeom prst="rect">
              <a:avLst/>
            </a:prstGeom>
          </p:spPr>
        </p:pic>
      </p:grpSp>
    </p:spTree>
    <p:extLst>
      <p:ext uri="{BB962C8B-B14F-4D97-AF65-F5344CB8AC3E}">
        <p14:creationId xmlns:p14="http://schemas.microsoft.com/office/powerpoint/2010/main" val="403899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Oblikovanje</a:t>
            </a:r>
            <a:r>
              <a:rPr lang="en-GB" dirty="0"/>
              <a:t> </a:t>
            </a:r>
            <a:r>
              <a:rPr lang="en-GB" dirty="0" err="1"/>
              <a:t>ciljev</a:t>
            </a:r>
            <a:r>
              <a:rPr lang="en-GB" dirty="0"/>
              <a:t> </a:t>
            </a:r>
            <a:r>
              <a:rPr lang="en-GB" dirty="0" err="1"/>
              <a:t>zmanjševanja</a:t>
            </a:r>
            <a:r>
              <a:rPr lang="en-GB" dirty="0"/>
              <a:t> </a:t>
            </a:r>
            <a:r>
              <a:rPr lang="en-GB" dirty="0" err="1"/>
              <a:t>emisij</a:t>
            </a:r>
            <a:r>
              <a:rPr lang="en-GB" dirty="0"/>
              <a:t> TGP do </a:t>
            </a:r>
            <a:r>
              <a:rPr lang="en-GB" dirty="0" err="1"/>
              <a:t>leta</a:t>
            </a:r>
            <a:r>
              <a:rPr lang="en-GB" dirty="0"/>
              <a:t> 2050</a:t>
            </a:r>
            <a:endParaRPr lang="en-US" dirty="0"/>
          </a:p>
        </p:txBody>
      </p:sp>
      <p:sp>
        <p:nvSpPr>
          <p:cNvPr id="3" name="Content Placeholder 2"/>
          <p:cNvSpPr>
            <a:spLocks noGrp="1"/>
          </p:cNvSpPr>
          <p:nvPr>
            <p:ph idx="1"/>
          </p:nvPr>
        </p:nvSpPr>
        <p:spPr>
          <a:xfrm>
            <a:off x="793588" y="1412875"/>
            <a:ext cx="10818975" cy="4853453"/>
          </a:xfrm>
        </p:spPr>
        <p:txBody>
          <a:bodyPr>
            <a:normAutofit fontScale="92500" lnSpcReduction="20000"/>
          </a:bodyPr>
          <a:lstStyle/>
          <a:p>
            <a:pPr marL="0" indent="0">
              <a:buNone/>
            </a:pPr>
            <a:r>
              <a:rPr lang="en-GB" sz="2400" b="1" dirty="0" err="1"/>
              <a:t>Pariški</a:t>
            </a:r>
            <a:r>
              <a:rPr lang="en-GB" sz="2400" b="1" dirty="0"/>
              <a:t> </a:t>
            </a:r>
            <a:r>
              <a:rPr lang="en-GB" sz="2400" b="1" dirty="0" err="1"/>
              <a:t>sporazum</a:t>
            </a:r>
            <a:r>
              <a:rPr lang="en-GB" sz="2400" b="1" dirty="0"/>
              <a:t>:</a:t>
            </a:r>
          </a:p>
          <a:p>
            <a:pPr marL="285750" indent="-285750"/>
            <a:r>
              <a:rPr lang="en-GB" sz="2400" b="1" dirty="0"/>
              <a:t>2. </a:t>
            </a:r>
            <a:r>
              <a:rPr lang="en-GB" sz="2400" b="1" dirty="0" err="1"/>
              <a:t>člen</a:t>
            </a:r>
            <a:r>
              <a:rPr lang="en-GB" sz="2400" b="1" dirty="0"/>
              <a:t>: </a:t>
            </a:r>
            <a:r>
              <a:rPr lang="en-GB" sz="2400" dirty="0"/>
              <a:t>“</a:t>
            </a:r>
            <a:r>
              <a:rPr lang="sl-SI" sz="2400" dirty="0"/>
              <a:t>da se dvig povprečne globalne temperature </a:t>
            </a:r>
            <a:r>
              <a:rPr lang="sl-SI" sz="2400" b="1" dirty="0"/>
              <a:t>ohrani znatno pod 2°C </a:t>
            </a:r>
            <a:r>
              <a:rPr lang="sl-SI" sz="2400" dirty="0"/>
              <a:t>v primerjavi s predindustrijskim obdobjem in da se </a:t>
            </a:r>
            <a:r>
              <a:rPr lang="sl-SI" sz="2400" b="1" dirty="0"/>
              <a:t>nadaljuje s prizadevanji, da se dvig temperature omeji na 1,5°C</a:t>
            </a:r>
            <a:r>
              <a:rPr lang="sl-SI" sz="2400" dirty="0"/>
              <a:t> v primerjavi s predindustrijskim obdobjem</a:t>
            </a:r>
            <a:r>
              <a:rPr lang="en-GB" sz="2400" dirty="0"/>
              <a:t>”</a:t>
            </a:r>
          </a:p>
          <a:p>
            <a:pPr marL="285750" indent="-285750"/>
            <a:r>
              <a:rPr lang="en-GB" sz="2400" b="1" dirty="0"/>
              <a:t>4. </a:t>
            </a:r>
            <a:r>
              <a:rPr lang="en-GB" sz="2400" b="1" dirty="0" err="1"/>
              <a:t>člen</a:t>
            </a:r>
            <a:r>
              <a:rPr lang="en-GB" sz="2400" b="1" dirty="0"/>
              <a:t>:</a:t>
            </a:r>
            <a:r>
              <a:rPr lang="en-GB" sz="2400" dirty="0"/>
              <a:t> “</a:t>
            </a:r>
            <a:r>
              <a:rPr lang="sl-SI" sz="2400" dirty="0"/>
              <a:t>da bi bilo v </a:t>
            </a:r>
            <a:r>
              <a:rPr lang="sl-SI" sz="2400" b="1" dirty="0"/>
              <a:t>drugi polovici tega stoletja doseženo ravnovesje med emisijami TGP iz antropogenih virov in njihovim odstranjevanjem v ponorih</a:t>
            </a:r>
            <a:r>
              <a:rPr lang="en-GB" sz="2400" b="1" dirty="0"/>
              <a:t>” </a:t>
            </a:r>
            <a:r>
              <a:rPr lang="en-GB" sz="2400" dirty="0"/>
              <a:t>(</a:t>
            </a:r>
            <a:r>
              <a:rPr lang="en-GB" sz="2400" dirty="0" err="1"/>
              <a:t>neto</a:t>
            </a:r>
            <a:r>
              <a:rPr lang="en-GB" sz="2400" dirty="0"/>
              <a:t> </a:t>
            </a:r>
            <a:r>
              <a:rPr lang="en-GB" sz="2400" dirty="0" err="1"/>
              <a:t>ničelne</a:t>
            </a:r>
            <a:r>
              <a:rPr lang="en-GB" sz="2400" dirty="0"/>
              <a:t> </a:t>
            </a:r>
            <a:r>
              <a:rPr lang="en-GB" sz="2400" dirty="0" err="1"/>
              <a:t>emisije</a:t>
            </a:r>
            <a:r>
              <a:rPr lang="en-GB" sz="2400" dirty="0"/>
              <a:t> TGP)</a:t>
            </a:r>
            <a:endParaRPr lang="sl-SI" sz="2400" dirty="0"/>
          </a:p>
          <a:p>
            <a:pPr marL="285750" indent="-285750"/>
            <a:endParaRPr lang="en-GB" dirty="0"/>
          </a:p>
          <a:p>
            <a:pPr marL="0" indent="0">
              <a:buNone/>
            </a:pPr>
            <a:r>
              <a:rPr lang="en-GB" dirty="0" err="1"/>
              <a:t>Razvite</a:t>
            </a:r>
            <a:r>
              <a:rPr lang="en-GB" dirty="0"/>
              <a:t> </a:t>
            </a:r>
            <a:r>
              <a:rPr lang="en-GB" dirty="0" err="1"/>
              <a:t>države</a:t>
            </a:r>
            <a:r>
              <a:rPr lang="en-GB" dirty="0"/>
              <a:t> </a:t>
            </a:r>
            <a:r>
              <a:rPr lang="en-GB" dirty="0" err="1"/>
              <a:t>morajo</a:t>
            </a:r>
            <a:r>
              <a:rPr lang="en-GB" dirty="0"/>
              <a:t> </a:t>
            </a:r>
            <a:r>
              <a:rPr lang="en-GB" dirty="0" err="1"/>
              <a:t>ravnovesje</a:t>
            </a:r>
            <a:r>
              <a:rPr lang="en-GB" dirty="0"/>
              <a:t> med </a:t>
            </a:r>
            <a:r>
              <a:rPr lang="en-GB" dirty="0" err="1"/>
              <a:t>emisijami</a:t>
            </a:r>
            <a:r>
              <a:rPr lang="en-GB" dirty="0"/>
              <a:t> </a:t>
            </a:r>
            <a:r>
              <a:rPr lang="en-GB" dirty="0" err="1"/>
              <a:t>doseči</a:t>
            </a:r>
            <a:r>
              <a:rPr lang="en-GB" dirty="0"/>
              <a:t> </a:t>
            </a:r>
            <a:r>
              <a:rPr lang="en-GB" dirty="0" err="1"/>
              <a:t>prej</a:t>
            </a:r>
            <a:r>
              <a:rPr lang="en-GB" dirty="0"/>
              <a:t>, da </a:t>
            </a:r>
            <a:r>
              <a:rPr lang="en-GB" dirty="0" err="1"/>
              <a:t>omogočijo</a:t>
            </a:r>
            <a:r>
              <a:rPr lang="en-GB" dirty="0"/>
              <a:t> </a:t>
            </a:r>
            <a:r>
              <a:rPr lang="en-GB" dirty="0" err="1"/>
              <a:t>državam</a:t>
            </a:r>
            <a:r>
              <a:rPr lang="en-GB" dirty="0"/>
              <a:t> v </a:t>
            </a:r>
            <a:r>
              <a:rPr lang="en-GB" dirty="0" err="1"/>
              <a:t>razvoju</a:t>
            </a:r>
            <a:r>
              <a:rPr lang="en-GB" dirty="0"/>
              <a:t> </a:t>
            </a:r>
            <a:r>
              <a:rPr lang="en-GB" dirty="0" err="1"/>
              <a:t>prilagoditev</a:t>
            </a:r>
            <a:r>
              <a:rPr lang="en-GB" dirty="0"/>
              <a:t>.</a:t>
            </a:r>
          </a:p>
          <a:p>
            <a:pPr marL="285750" indent="-285750"/>
            <a:endParaRPr lang="en-GB" sz="2400" dirty="0"/>
          </a:p>
          <a:p>
            <a:pPr marL="0" indent="0">
              <a:buNone/>
            </a:pPr>
            <a:r>
              <a:rPr lang="en-GB" sz="2400" b="1" dirty="0" err="1"/>
              <a:t>Uredba</a:t>
            </a:r>
            <a:r>
              <a:rPr lang="en-GB" sz="2400" b="1" dirty="0"/>
              <a:t> o </a:t>
            </a:r>
            <a:r>
              <a:rPr lang="en-GB" sz="2400" b="1" dirty="0" err="1"/>
              <a:t>upravljanju</a:t>
            </a:r>
            <a:r>
              <a:rPr lang="en-GB" sz="2400" b="1" dirty="0"/>
              <a:t> </a:t>
            </a:r>
            <a:r>
              <a:rPr lang="en-GB" sz="2400" b="1" dirty="0" err="1"/>
              <a:t>energetske</a:t>
            </a:r>
            <a:r>
              <a:rPr lang="en-GB" sz="2400" b="1" dirty="0"/>
              <a:t> </a:t>
            </a:r>
            <a:r>
              <a:rPr lang="en-GB" sz="2400" b="1" dirty="0" err="1"/>
              <a:t>unije</a:t>
            </a:r>
            <a:endParaRPr lang="en-GB" sz="2400" b="1" dirty="0"/>
          </a:p>
          <a:p>
            <a:pPr marL="285750" indent="-285750"/>
            <a:r>
              <a:rPr lang="sl-SI" sz="2400" dirty="0"/>
              <a:t>Komisija </a:t>
            </a:r>
            <a:r>
              <a:rPr lang="sl-SI" sz="2400" u="sng" dirty="0"/>
              <a:t>mora skladno z uredbo pripraviti scenarij</a:t>
            </a:r>
            <a:r>
              <a:rPr lang="sl-SI" sz="2400" dirty="0"/>
              <a:t>, po katerem bo EU </a:t>
            </a:r>
            <a:r>
              <a:rPr lang="sl-SI" sz="2400" b="1" dirty="0"/>
              <a:t>do leta 2050 dosegla neto ničelne emisije TGP</a:t>
            </a:r>
            <a:r>
              <a:rPr lang="sl-SI" sz="2400" dirty="0"/>
              <a:t> in </a:t>
            </a:r>
            <a:r>
              <a:rPr lang="sl-SI" sz="2400" b="1" dirty="0"/>
              <a:t>po tem letu neto negativne emisije TGP</a:t>
            </a:r>
            <a:r>
              <a:rPr lang="sl-SI" sz="2400" dirty="0"/>
              <a:t>.</a:t>
            </a:r>
          </a:p>
          <a:p>
            <a:pPr marL="285750" indent="-285750"/>
            <a:r>
              <a:rPr lang="sl-SI" sz="2400" dirty="0"/>
              <a:t>Da bi </a:t>
            </a:r>
            <a:r>
              <a:rPr lang="en-US" sz="2400" dirty="0" err="1"/>
              <a:t>lahko</a:t>
            </a:r>
            <a:r>
              <a:rPr lang="en-US" sz="2400" dirty="0"/>
              <a:t> </a:t>
            </a:r>
            <a:r>
              <a:rPr lang="en-US" sz="2400" dirty="0" err="1"/>
              <a:t>dosegli</a:t>
            </a:r>
            <a:r>
              <a:rPr lang="en-US" sz="2400" dirty="0"/>
              <a:t> </a:t>
            </a:r>
            <a:r>
              <a:rPr lang="sl-SI" sz="2400" dirty="0"/>
              <a:t>energetske in podnebne cilje EU za leto 2030, </a:t>
            </a:r>
            <a:r>
              <a:rPr lang="sl-SI" sz="2400" u="sng" dirty="0"/>
              <a:t>so morale </a:t>
            </a:r>
            <a:r>
              <a:rPr lang="en-US" sz="2400" u="sng" dirty="0" err="1"/>
              <a:t>države</a:t>
            </a:r>
            <a:r>
              <a:rPr lang="en-US" sz="2400" u="sng" dirty="0"/>
              <a:t> </a:t>
            </a:r>
            <a:r>
              <a:rPr lang="en-US" sz="2400" u="sng" dirty="0" err="1"/>
              <a:t>članice</a:t>
            </a:r>
            <a:r>
              <a:rPr lang="sl-SI" sz="2400" u="sng" dirty="0"/>
              <a:t> pripraviti desetletni </a:t>
            </a:r>
            <a:r>
              <a:rPr lang="sl-SI" sz="2400" b="1" u="sng" dirty="0"/>
              <a:t>NEPN</a:t>
            </a:r>
            <a:r>
              <a:rPr lang="sl-SI" sz="2400" dirty="0"/>
              <a:t> za obdobje 2021-2030 in ga komisiji posredovati do konca 2018.</a:t>
            </a:r>
            <a:endParaRPr lang="en-US" sz="2400" dirty="0"/>
          </a:p>
        </p:txBody>
      </p:sp>
    </p:spTree>
    <p:extLst>
      <p:ext uri="{BB962C8B-B14F-4D97-AF65-F5344CB8AC3E}">
        <p14:creationId xmlns:p14="http://schemas.microsoft.com/office/powerpoint/2010/main" val="41609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8AA8423-7D10-4596-9BA4-47FC03B82395}"/>
              </a:ext>
            </a:extLst>
          </p:cNvPr>
          <p:cNvSpPr>
            <a:spLocks noGrp="1"/>
          </p:cNvSpPr>
          <p:nvPr>
            <p:ph type="title"/>
          </p:nvPr>
        </p:nvSpPr>
        <p:spPr>
          <a:xfrm>
            <a:off x="609600" y="274638"/>
            <a:ext cx="5212080" cy="1143000"/>
          </a:xfrm>
        </p:spPr>
        <p:txBody>
          <a:bodyPr>
            <a:normAutofit/>
          </a:bodyPr>
          <a:lstStyle/>
          <a:p>
            <a:r>
              <a:rPr lang="sl-SI" dirty="0"/>
              <a:t>Energijska bilanca Slovenije za leto 2018</a:t>
            </a:r>
          </a:p>
        </p:txBody>
      </p:sp>
      <p:sp>
        <p:nvSpPr>
          <p:cNvPr id="15" name="Content Placeholder 14">
            <a:extLst>
              <a:ext uri="{FF2B5EF4-FFF2-40B4-BE49-F238E27FC236}">
                <a16:creationId xmlns:a16="http://schemas.microsoft.com/office/drawing/2014/main" id="{77529380-DD8A-4FC0-BAF8-753A7E0BCE38}"/>
              </a:ext>
            </a:extLst>
          </p:cNvPr>
          <p:cNvSpPr>
            <a:spLocks noGrp="1"/>
          </p:cNvSpPr>
          <p:nvPr>
            <p:ph sz="half" idx="1"/>
          </p:nvPr>
        </p:nvSpPr>
        <p:spPr>
          <a:xfrm>
            <a:off x="499462" y="1358153"/>
            <a:ext cx="5497478" cy="4525963"/>
          </a:xfrm>
        </p:spPr>
        <p:txBody>
          <a:bodyPr/>
          <a:lstStyle/>
          <a:p>
            <a:r>
              <a:rPr lang="sl-SI" sz="2000" dirty="0"/>
              <a:t>Raba energije v gospodinjstvih predstavlja 21% končne rabe</a:t>
            </a:r>
          </a:p>
          <a:p>
            <a:r>
              <a:rPr lang="en-US" sz="2000" dirty="0" err="1"/>
              <a:t>Skoraj</a:t>
            </a:r>
            <a:r>
              <a:rPr lang="en-US" sz="2000" dirty="0"/>
              <a:t> 80% </a:t>
            </a:r>
            <a:r>
              <a:rPr lang="en-US" sz="2000" dirty="0" err="1"/>
              <a:t>te</a:t>
            </a:r>
            <a:r>
              <a:rPr lang="en-US" sz="2000" dirty="0"/>
              <a:t> </a:t>
            </a:r>
            <a:r>
              <a:rPr lang="en-US" sz="2000" dirty="0" err="1"/>
              <a:t>energije</a:t>
            </a:r>
            <a:r>
              <a:rPr lang="en-US" sz="2000" dirty="0"/>
              <a:t> se </a:t>
            </a:r>
            <a:r>
              <a:rPr lang="sl-SI" sz="2000" dirty="0"/>
              <a:t>v gospodinjstvih rabi za ogrevanje prostorov in pripravo tople sanitarne vode</a:t>
            </a:r>
            <a:endParaRPr lang="en-US" sz="2000" dirty="0"/>
          </a:p>
          <a:p>
            <a:pPr lvl="1">
              <a:buFont typeface="Wingdings" panose="05000000000000000000" pitchFamily="2" charset="2"/>
              <a:buChar char="Ø"/>
            </a:pPr>
            <a:r>
              <a:rPr lang="en-US" sz="1600" dirty="0" err="1"/>
              <a:t>Ukrepi</a:t>
            </a:r>
            <a:r>
              <a:rPr lang="en-US" sz="1600" dirty="0"/>
              <a:t> URE, </a:t>
            </a:r>
            <a:r>
              <a:rPr lang="en-US" sz="1600" dirty="0" err="1"/>
              <a:t>energetske</a:t>
            </a:r>
            <a:r>
              <a:rPr lang="en-US" sz="1600" dirty="0"/>
              <a:t> </a:t>
            </a:r>
            <a:r>
              <a:rPr lang="en-US" sz="1600" dirty="0" err="1"/>
              <a:t>prenove</a:t>
            </a:r>
            <a:r>
              <a:rPr lang="en-US" sz="1600" dirty="0"/>
              <a:t> </a:t>
            </a:r>
            <a:r>
              <a:rPr lang="en-US" sz="1600" dirty="0" err="1"/>
              <a:t>stavb</a:t>
            </a:r>
            <a:endParaRPr lang="en-US" sz="1600" dirty="0"/>
          </a:p>
          <a:p>
            <a:pPr lvl="1">
              <a:buFont typeface="Wingdings" panose="05000000000000000000" pitchFamily="2" charset="2"/>
              <a:buChar char="Ø"/>
            </a:pPr>
            <a:r>
              <a:rPr lang="en-US" sz="1600" dirty="0" err="1"/>
              <a:t>Ukrepi</a:t>
            </a:r>
            <a:r>
              <a:rPr lang="en-US" sz="1600" dirty="0"/>
              <a:t> OVE</a:t>
            </a:r>
          </a:p>
          <a:p>
            <a:endParaRPr lang="en-US" sz="2000" dirty="0"/>
          </a:p>
          <a:p>
            <a:endParaRPr lang="sl-SI" sz="2000" dirty="0"/>
          </a:p>
          <a:p>
            <a:endParaRPr lang="sl-SI" sz="2000" dirty="0"/>
          </a:p>
          <a:p>
            <a:r>
              <a:rPr lang="en-US" sz="2000" dirty="0" err="1"/>
              <a:t>Stavbe</a:t>
            </a:r>
            <a:r>
              <a:rPr lang="en-US" sz="2000" dirty="0"/>
              <a:t> (in </a:t>
            </a:r>
            <a:r>
              <a:rPr lang="en-US" sz="2000" dirty="0" err="1"/>
              <a:t>gospodinjstava</a:t>
            </a:r>
            <a:r>
              <a:rPr lang="en-US" sz="2000" dirty="0"/>
              <a:t>) </a:t>
            </a:r>
            <a:r>
              <a:rPr lang="en-US" sz="2000" dirty="0" err="1"/>
              <a:t>imajo</a:t>
            </a:r>
            <a:r>
              <a:rPr lang="en-US" sz="2000" dirty="0"/>
              <a:t> v </a:t>
            </a:r>
            <a:r>
              <a:rPr lang="en-US" sz="2000" dirty="0" err="1"/>
              <a:t>Sloveniji</a:t>
            </a:r>
            <a:r>
              <a:rPr lang="en-US" sz="2000" dirty="0"/>
              <a:t> </a:t>
            </a:r>
            <a:r>
              <a:rPr lang="en-US" sz="2000" dirty="0" err="1"/>
              <a:t>velik</a:t>
            </a:r>
            <a:r>
              <a:rPr lang="en-US" sz="2000" dirty="0"/>
              <a:t> </a:t>
            </a:r>
            <a:r>
              <a:rPr lang="en-US" sz="2000" dirty="0" err="1"/>
              <a:t>potencial</a:t>
            </a:r>
            <a:r>
              <a:rPr lang="en-US" sz="2000" dirty="0"/>
              <a:t> za </a:t>
            </a:r>
            <a:r>
              <a:rPr lang="en-US" sz="2000" dirty="0" err="1"/>
              <a:t>znižanje</a:t>
            </a:r>
            <a:r>
              <a:rPr lang="en-US" sz="2000" dirty="0"/>
              <a:t> </a:t>
            </a:r>
            <a:r>
              <a:rPr lang="en-US" sz="2000" dirty="0" err="1"/>
              <a:t>emisij</a:t>
            </a:r>
            <a:r>
              <a:rPr lang="en-US" sz="2000" dirty="0"/>
              <a:t> TGP</a:t>
            </a:r>
            <a:endParaRPr lang="sl-SI" sz="2000" dirty="0"/>
          </a:p>
        </p:txBody>
      </p:sp>
      <p:sp>
        <p:nvSpPr>
          <p:cNvPr id="16" name="Content Placeholder 15">
            <a:extLst>
              <a:ext uri="{FF2B5EF4-FFF2-40B4-BE49-F238E27FC236}">
                <a16:creationId xmlns:a16="http://schemas.microsoft.com/office/drawing/2014/main" id="{FEE416E1-4A5D-47B3-8B94-AC13FDBBFE74}"/>
              </a:ext>
            </a:extLst>
          </p:cNvPr>
          <p:cNvSpPr>
            <a:spLocks noGrp="1"/>
          </p:cNvSpPr>
          <p:nvPr>
            <p:ph sz="half" idx="2"/>
          </p:nvPr>
        </p:nvSpPr>
        <p:spPr/>
        <p:txBody>
          <a:bodyPr/>
          <a:lstStyle/>
          <a:p>
            <a:endParaRPr lang="sl-SI"/>
          </a:p>
        </p:txBody>
      </p:sp>
      <p:pic>
        <p:nvPicPr>
          <p:cNvPr id="5" name="Picture 4" descr="C:\Users\markom\AppData\Local\Temp\image006.png">
            <a:extLst>
              <a:ext uri="{FF2B5EF4-FFF2-40B4-BE49-F238E27FC236}">
                <a16:creationId xmlns:a16="http://schemas.microsoft.com/office/drawing/2014/main" id="{A90576DB-8740-45EC-B982-17EA4C37FE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67269" y="352046"/>
            <a:ext cx="5760720" cy="5915660"/>
          </a:xfrm>
          <a:prstGeom prst="rect">
            <a:avLst/>
          </a:prstGeom>
          <a:noFill/>
          <a:ln>
            <a:noFill/>
          </a:ln>
        </p:spPr>
      </p:pic>
      <p:sp>
        <p:nvSpPr>
          <p:cNvPr id="2" name="Arrow: Down 1">
            <a:extLst>
              <a:ext uri="{FF2B5EF4-FFF2-40B4-BE49-F238E27FC236}">
                <a16:creationId xmlns:a16="http://schemas.microsoft.com/office/drawing/2014/main" id="{ECA607FB-299D-494A-B3D1-CC866DB43A7F}"/>
              </a:ext>
            </a:extLst>
          </p:cNvPr>
          <p:cNvSpPr/>
          <p:nvPr/>
        </p:nvSpPr>
        <p:spPr>
          <a:xfrm>
            <a:off x="2530817" y="3636503"/>
            <a:ext cx="1434768" cy="985440"/>
          </a:xfrm>
          <a:prstGeom prst="downArrow">
            <a:avLst>
              <a:gd name="adj1" fmla="val 19725"/>
              <a:gd name="adj2" fmla="val 3741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TextBox 2">
            <a:extLst>
              <a:ext uri="{FF2B5EF4-FFF2-40B4-BE49-F238E27FC236}">
                <a16:creationId xmlns:a16="http://schemas.microsoft.com/office/drawing/2014/main" id="{55EA3B48-101E-4952-B8AB-BDC9C024FB55}"/>
              </a:ext>
            </a:extLst>
          </p:cNvPr>
          <p:cNvSpPr txBox="1"/>
          <p:nvPr/>
        </p:nvSpPr>
        <p:spPr>
          <a:xfrm>
            <a:off x="11705536" y="3789375"/>
            <a:ext cx="350520" cy="226591"/>
          </a:xfrm>
          <a:prstGeom prst="rect">
            <a:avLst/>
          </a:prstGeom>
          <a:noFill/>
        </p:spPr>
        <p:txBody>
          <a:bodyPr wrap="square" lIns="36000" tIns="36000" rIns="36000" bIns="36000" rtlCol="0">
            <a:spAutoFit/>
          </a:bodyPr>
          <a:lstStyle/>
          <a:p>
            <a:r>
              <a:rPr lang="en-US" sz="1000" dirty="0"/>
              <a:t>21%</a:t>
            </a:r>
            <a:endParaRPr lang="sl-SI" sz="1000" dirty="0"/>
          </a:p>
        </p:txBody>
      </p:sp>
      <p:sp>
        <p:nvSpPr>
          <p:cNvPr id="8" name="TextBox 7">
            <a:extLst>
              <a:ext uri="{FF2B5EF4-FFF2-40B4-BE49-F238E27FC236}">
                <a16:creationId xmlns:a16="http://schemas.microsoft.com/office/drawing/2014/main" id="{8F81F029-F889-4FD1-BBA3-8B502ECA67E3}"/>
              </a:ext>
            </a:extLst>
          </p:cNvPr>
          <p:cNvSpPr txBox="1"/>
          <p:nvPr/>
        </p:nvSpPr>
        <p:spPr>
          <a:xfrm>
            <a:off x="9833188" y="5850089"/>
            <a:ext cx="1693628" cy="211203"/>
          </a:xfrm>
          <a:prstGeom prst="rect">
            <a:avLst/>
          </a:prstGeom>
          <a:noFill/>
        </p:spPr>
        <p:txBody>
          <a:bodyPr wrap="square" lIns="36000" tIns="36000" rIns="36000" bIns="36000" rtlCol="0">
            <a:spAutoFit/>
          </a:bodyPr>
          <a:lstStyle/>
          <a:p>
            <a:pPr algn="r"/>
            <a:r>
              <a:rPr lang="en-US" sz="900" dirty="0"/>
              <a:t>3% </a:t>
            </a:r>
            <a:r>
              <a:rPr lang="en-US" sz="900" dirty="0" err="1"/>
              <a:t>toplote</a:t>
            </a:r>
            <a:r>
              <a:rPr lang="en-US" sz="900" dirty="0"/>
              <a:t> </a:t>
            </a:r>
            <a:r>
              <a:rPr lang="en-US" sz="900" dirty="0" err="1"/>
              <a:t>iz</a:t>
            </a:r>
            <a:r>
              <a:rPr lang="en-US" sz="900" dirty="0"/>
              <a:t> </a:t>
            </a:r>
            <a:r>
              <a:rPr lang="en-US" sz="900" dirty="0" err="1"/>
              <a:t>okolja</a:t>
            </a:r>
            <a:endParaRPr lang="sl-SI" sz="900" dirty="0"/>
          </a:p>
        </p:txBody>
      </p:sp>
      <p:pic>
        <p:nvPicPr>
          <p:cNvPr id="9" name="Picture 8">
            <a:extLst>
              <a:ext uri="{FF2B5EF4-FFF2-40B4-BE49-F238E27FC236}">
                <a16:creationId xmlns:a16="http://schemas.microsoft.com/office/drawing/2014/main" id="{2F8207A1-F1EF-4D10-BDA5-3F62241A54A7}"/>
              </a:ext>
            </a:extLst>
          </p:cNvPr>
          <p:cNvPicPr>
            <a:picLocks noChangeAspect="1"/>
          </p:cNvPicPr>
          <p:nvPr/>
        </p:nvPicPr>
        <p:blipFill>
          <a:blip r:embed="rId4"/>
          <a:stretch>
            <a:fillRect/>
          </a:stretch>
        </p:blipFill>
        <p:spPr>
          <a:xfrm>
            <a:off x="1016871" y="5401994"/>
            <a:ext cx="4462659" cy="896190"/>
          </a:xfrm>
          <a:prstGeom prst="rect">
            <a:avLst/>
          </a:prstGeom>
        </p:spPr>
      </p:pic>
    </p:spTree>
    <p:extLst>
      <p:ext uri="{BB962C8B-B14F-4D97-AF65-F5344CB8AC3E}">
        <p14:creationId xmlns:p14="http://schemas.microsoft.com/office/powerpoint/2010/main" val="129800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3411DC-2FA1-4459-9FBD-E4C15247C1A1}"/>
              </a:ext>
            </a:extLst>
          </p:cNvPr>
          <p:cNvSpPr>
            <a:spLocks noGrp="1"/>
          </p:cNvSpPr>
          <p:nvPr>
            <p:ph type="title"/>
          </p:nvPr>
        </p:nvSpPr>
        <p:spPr>
          <a:xfrm>
            <a:off x="609599" y="274638"/>
            <a:ext cx="5332413" cy="1143000"/>
          </a:xfrm>
        </p:spPr>
        <p:txBody>
          <a:bodyPr>
            <a:noAutofit/>
          </a:bodyPr>
          <a:lstStyle/>
          <a:p>
            <a:r>
              <a:rPr lang="en-US" sz="3200" dirty="0" err="1"/>
              <a:t>Pričakovana</a:t>
            </a:r>
            <a:r>
              <a:rPr lang="en-US" sz="3200" dirty="0"/>
              <a:t> r</a:t>
            </a:r>
            <a:r>
              <a:rPr lang="sl-SI" sz="3200" dirty="0" err="1"/>
              <a:t>aba</a:t>
            </a:r>
            <a:r>
              <a:rPr lang="sl-SI" sz="3200" dirty="0"/>
              <a:t> energije </a:t>
            </a:r>
            <a:r>
              <a:rPr lang="en-US" sz="3200" dirty="0"/>
              <a:t>v “</a:t>
            </a:r>
            <a:r>
              <a:rPr lang="sl-SI" sz="3200" dirty="0"/>
              <a:t>tipičnem</a:t>
            </a:r>
            <a:r>
              <a:rPr lang="en-US" sz="3200" dirty="0"/>
              <a:t>” </a:t>
            </a:r>
            <a:r>
              <a:rPr lang="sl-SI" sz="3200" dirty="0"/>
              <a:t>gospodinjstvu</a:t>
            </a:r>
          </a:p>
        </p:txBody>
      </p:sp>
      <p:sp>
        <p:nvSpPr>
          <p:cNvPr id="7" name="Content Placeholder 6">
            <a:extLst>
              <a:ext uri="{FF2B5EF4-FFF2-40B4-BE49-F238E27FC236}">
                <a16:creationId xmlns:a16="http://schemas.microsoft.com/office/drawing/2014/main" id="{0E003A54-E44F-440E-B34A-797AE55F383E}"/>
              </a:ext>
            </a:extLst>
          </p:cNvPr>
          <p:cNvSpPr>
            <a:spLocks noGrp="1"/>
          </p:cNvSpPr>
          <p:nvPr>
            <p:ph sz="half" idx="1"/>
          </p:nvPr>
        </p:nvSpPr>
        <p:spPr>
          <a:xfrm>
            <a:off x="609600" y="1662637"/>
            <a:ext cx="5153358" cy="4618728"/>
          </a:xfrm>
        </p:spPr>
        <p:txBody>
          <a:bodyPr>
            <a:normAutofit lnSpcReduction="10000"/>
          </a:bodyPr>
          <a:lstStyle/>
          <a:p>
            <a:r>
              <a:rPr lang="sl-SI" sz="2000" dirty="0"/>
              <a:t>Stanovanje g</a:t>
            </a:r>
            <a:r>
              <a:rPr lang="en-US" sz="2000" dirty="0" err="1"/>
              <a:t>rajen</a:t>
            </a:r>
            <a:r>
              <a:rPr lang="sl-SI" sz="2000" dirty="0"/>
              <a:t>o</a:t>
            </a:r>
            <a:r>
              <a:rPr lang="en-US" sz="2000" dirty="0"/>
              <a:t> med 1980 in 2010:</a:t>
            </a:r>
          </a:p>
          <a:p>
            <a:pPr lvl="1"/>
            <a:r>
              <a:rPr lang="en-US" sz="1600" dirty="0" err="1"/>
              <a:t>Specifična</a:t>
            </a:r>
            <a:r>
              <a:rPr lang="en-US" sz="1600" dirty="0"/>
              <a:t> </a:t>
            </a:r>
            <a:r>
              <a:rPr lang="en-US" sz="1600" dirty="0" err="1"/>
              <a:t>raba</a:t>
            </a:r>
            <a:r>
              <a:rPr lang="en-US" sz="1600" dirty="0"/>
              <a:t> </a:t>
            </a:r>
            <a:r>
              <a:rPr lang="en-US" sz="1600" dirty="0" err="1"/>
              <a:t>energije</a:t>
            </a:r>
            <a:r>
              <a:rPr lang="en-US" sz="1600" dirty="0"/>
              <a:t> za </a:t>
            </a:r>
            <a:r>
              <a:rPr lang="en-US" sz="1600" dirty="0" err="1"/>
              <a:t>ogrevanje</a:t>
            </a:r>
            <a:r>
              <a:rPr lang="en-US" sz="1600" dirty="0"/>
              <a:t>: </a:t>
            </a:r>
            <a:r>
              <a:rPr lang="sl-SI" sz="1600" dirty="0"/>
              <a:t>81</a:t>
            </a:r>
            <a:r>
              <a:rPr lang="en-US" sz="1600" dirty="0"/>
              <a:t> kWh/m</a:t>
            </a:r>
            <a:r>
              <a:rPr lang="en-US" sz="1600" baseline="30000" dirty="0"/>
              <a:t>2</a:t>
            </a:r>
            <a:r>
              <a:rPr lang="en-US" sz="1600" dirty="0"/>
              <a:t>/</a:t>
            </a:r>
            <a:r>
              <a:rPr lang="en-US" sz="1600" dirty="0" err="1"/>
              <a:t>leto</a:t>
            </a:r>
            <a:endParaRPr lang="en-US" sz="1600" dirty="0"/>
          </a:p>
          <a:p>
            <a:r>
              <a:rPr lang="en-US" sz="2000" dirty="0" err="1"/>
              <a:t>Velikost</a:t>
            </a:r>
            <a:r>
              <a:rPr lang="en-US" sz="2000" dirty="0"/>
              <a:t> </a:t>
            </a:r>
            <a:r>
              <a:rPr lang="en-US" sz="2000" dirty="0" err="1"/>
              <a:t>stanovanja</a:t>
            </a:r>
            <a:r>
              <a:rPr lang="en-US" sz="2000" dirty="0"/>
              <a:t>: </a:t>
            </a:r>
            <a:r>
              <a:rPr lang="sl-SI" sz="2000" dirty="0"/>
              <a:t>100</a:t>
            </a:r>
            <a:r>
              <a:rPr lang="en-US" sz="2000" dirty="0"/>
              <a:t> m</a:t>
            </a:r>
            <a:r>
              <a:rPr lang="en-US" sz="2000" baseline="30000" dirty="0"/>
              <a:t>2</a:t>
            </a:r>
          </a:p>
          <a:p>
            <a:r>
              <a:rPr lang="en-US" sz="2000" dirty="0" err="1"/>
              <a:t>Število</a:t>
            </a:r>
            <a:r>
              <a:rPr lang="en-US" sz="2000" dirty="0"/>
              <a:t> </a:t>
            </a:r>
            <a:r>
              <a:rPr lang="en-US" sz="2000" dirty="0" err="1"/>
              <a:t>oseb</a:t>
            </a:r>
            <a:r>
              <a:rPr lang="en-US" sz="2000" dirty="0"/>
              <a:t>: 3 </a:t>
            </a:r>
          </a:p>
          <a:p>
            <a:r>
              <a:rPr lang="en-US" sz="2000" dirty="0" err="1"/>
              <a:t>Poraba</a:t>
            </a:r>
            <a:r>
              <a:rPr lang="en-US" sz="2000" dirty="0"/>
              <a:t> </a:t>
            </a:r>
            <a:r>
              <a:rPr lang="en-US" sz="2000" dirty="0" err="1"/>
              <a:t>tople</a:t>
            </a:r>
            <a:r>
              <a:rPr lang="en-US" sz="2000" dirty="0"/>
              <a:t> </a:t>
            </a:r>
            <a:r>
              <a:rPr lang="en-US" sz="2000" dirty="0" err="1"/>
              <a:t>sanitarne</a:t>
            </a:r>
            <a:r>
              <a:rPr lang="en-US" sz="2000" dirty="0"/>
              <a:t> </a:t>
            </a:r>
            <a:r>
              <a:rPr lang="en-US" sz="2000" dirty="0" err="1"/>
              <a:t>vode</a:t>
            </a:r>
            <a:r>
              <a:rPr lang="en-US" sz="2000" dirty="0"/>
              <a:t> (TSV):</a:t>
            </a:r>
          </a:p>
          <a:p>
            <a:pPr lvl="1"/>
            <a:r>
              <a:rPr lang="en-US" sz="1600" dirty="0"/>
              <a:t> 35 l/</a:t>
            </a:r>
            <a:r>
              <a:rPr lang="sl-SI" sz="1600" dirty="0"/>
              <a:t>osebo/</a:t>
            </a:r>
            <a:r>
              <a:rPr lang="en-US" sz="1600" dirty="0"/>
              <a:t>dan, 55 °C</a:t>
            </a:r>
          </a:p>
          <a:p>
            <a:r>
              <a:rPr lang="en-US" sz="2000" dirty="0" err="1"/>
              <a:t>Uporaba</a:t>
            </a:r>
            <a:r>
              <a:rPr lang="en-US" sz="2000" dirty="0"/>
              <a:t> </a:t>
            </a:r>
            <a:r>
              <a:rPr lang="en-US" sz="2000" dirty="0" err="1"/>
              <a:t>osebnega</a:t>
            </a:r>
            <a:r>
              <a:rPr lang="en-US" sz="2000" dirty="0"/>
              <a:t> </a:t>
            </a:r>
            <a:r>
              <a:rPr lang="en-US" sz="2000" dirty="0" err="1"/>
              <a:t>avtomobila</a:t>
            </a:r>
            <a:r>
              <a:rPr lang="en-US" sz="2000" dirty="0"/>
              <a:t>:</a:t>
            </a:r>
          </a:p>
          <a:p>
            <a:pPr lvl="1"/>
            <a:r>
              <a:rPr lang="en-US" sz="1600" dirty="0"/>
              <a:t> </a:t>
            </a:r>
            <a:r>
              <a:rPr lang="sl-SI" sz="1600" dirty="0"/>
              <a:t>9.</a:t>
            </a:r>
            <a:r>
              <a:rPr lang="en-US" sz="1600" dirty="0"/>
              <a:t>000 km/</a:t>
            </a:r>
            <a:r>
              <a:rPr lang="en-US" sz="1600" dirty="0" err="1"/>
              <a:t>leto</a:t>
            </a:r>
            <a:r>
              <a:rPr lang="en-US" sz="1600" dirty="0"/>
              <a:t>, (diesel; 5,6 l/100 km)</a:t>
            </a:r>
            <a:endParaRPr lang="sl-SI" sz="1600" dirty="0"/>
          </a:p>
          <a:p>
            <a:r>
              <a:rPr lang="sl-SI" sz="2000" dirty="0"/>
              <a:t>Uporabljajo večino velikih gospodinjskih aparatov</a:t>
            </a:r>
          </a:p>
          <a:p>
            <a:r>
              <a:rPr lang="sl-SI" sz="2000" dirty="0"/>
              <a:t>3 Ukrepi URE (pozor: -47%, </a:t>
            </a:r>
            <a:r>
              <a:rPr lang="sl-SI" sz="2000" dirty="0">
                <a:solidFill>
                  <a:schemeClr val="accent5"/>
                </a:solidFill>
              </a:rPr>
              <a:t>+94%</a:t>
            </a:r>
            <a:r>
              <a:rPr lang="sl-SI" sz="2000" dirty="0"/>
              <a:t>) </a:t>
            </a:r>
          </a:p>
          <a:p>
            <a:pPr lvl="1"/>
            <a:r>
              <a:rPr lang="sl-SI" sz="1600" dirty="0"/>
              <a:t>ogrevanje -10% + TČ</a:t>
            </a:r>
          </a:p>
          <a:p>
            <a:pPr lvl="1"/>
            <a:r>
              <a:rPr lang="sl-SI" sz="1600" dirty="0"/>
              <a:t>osebni avto -20%</a:t>
            </a:r>
          </a:p>
          <a:p>
            <a:pPr lvl="1"/>
            <a:r>
              <a:rPr lang="sl-SI" sz="1600" dirty="0"/>
              <a:t>priprava TSV -25% +TČ</a:t>
            </a:r>
            <a:endParaRPr lang="en-US" sz="1600" dirty="0"/>
          </a:p>
        </p:txBody>
      </p:sp>
      <p:pic>
        <p:nvPicPr>
          <p:cNvPr id="2" name="Picture 1">
            <a:extLst>
              <a:ext uri="{FF2B5EF4-FFF2-40B4-BE49-F238E27FC236}">
                <a16:creationId xmlns:a16="http://schemas.microsoft.com/office/drawing/2014/main" id="{7AC5217E-BCE2-4051-9F26-B70587E3F7D7}"/>
              </a:ext>
            </a:extLst>
          </p:cNvPr>
          <p:cNvPicPr>
            <a:picLocks noChangeAspect="1"/>
          </p:cNvPicPr>
          <p:nvPr/>
        </p:nvPicPr>
        <p:blipFill>
          <a:blip r:embed="rId3"/>
          <a:stretch>
            <a:fillRect/>
          </a:stretch>
        </p:blipFill>
        <p:spPr>
          <a:xfrm>
            <a:off x="5607017" y="161365"/>
            <a:ext cx="6435331" cy="6120000"/>
          </a:xfrm>
          <a:prstGeom prst="rect">
            <a:avLst/>
          </a:prstGeom>
        </p:spPr>
      </p:pic>
      <p:pic>
        <p:nvPicPr>
          <p:cNvPr id="4" name="Picture 3">
            <a:extLst>
              <a:ext uri="{FF2B5EF4-FFF2-40B4-BE49-F238E27FC236}">
                <a16:creationId xmlns:a16="http://schemas.microsoft.com/office/drawing/2014/main" id="{71191B23-9B92-4162-94EE-0B579B29DFB0}"/>
              </a:ext>
            </a:extLst>
          </p:cNvPr>
          <p:cNvPicPr>
            <a:picLocks noChangeAspect="1"/>
          </p:cNvPicPr>
          <p:nvPr/>
        </p:nvPicPr>
        <p:blipFill>
          <a:blip r:embed="rId4"/>
          <a:stretch>
            <a:fillRect/>
          </a:stretch>
        </p:blipFill>
        <p:spPr>
          <a:xfrm>
            <a:off x="5601093" y="161365"/>
            <a:ext cx="6435332" cy="6120000"/>
          </a:xfrm>
          <a:prstGeom prst="rect">
            <a:avLst/>
          </a:prstGeom>
        </p:spPr>
      </p:pic>
    </p:spTree>
    <p:extLst>
      <p:ext uri="{BB962C8B-B14F-4D97-AF65-F5344CB8AC3E}">
        <p14:creationId xmlns:p14="http://schemas.microsoft.com/office/powerpoint/2010/main" val="33798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62B7-294E-4B55-889E-8AA47DF137EE}"/>
              </a:ext>
            </a:extLst>
          </p:cNvPr>
          <p:cNvSpPr>
            <a:spLocks noGrp="1"/>
          </p:cNvSpPr>
          <p:nvPr>
            <p:ph type="title"/>
          </p:nvPr>
        </p:nvSpPr>
        <p:spPr/>
        <p:txBody>
          <a:bodyPr>
            <a:normAutofit/>
          </a:bodyPr>
          <a:lstStyle/>
          <a:p>
            <a:pPr algn="l"/>
            <a:r>
              <a:rPr lang="en-US" dirty="0" err="1"/>
              <a:t>Ukrepi</a:t>
            </a:r>
            <a:r>
              <a:rPr lang="en-US" dirty="0"/>
              <a:t> </a:t>
            </a:r>
            <a:r>
              <a:rPr lang="sl-SI" dirty="0"/>
              <a:t>URE </a:t>
            </a:r>
            <a:r>
              <a:rPr lang="en-US" dirty="0" err="1"/>
              <a:t>pri</a:t>
            </a:r>
            <a:r>
              <a:rPr lang="en-US" dirty="0"/>
              <a:t> </a:t>
            </a:r>
            <a:r>
              <a:rPr lang="en-US" dirty="0" err="1"/>
              <a:t>ogrevanju</a:t>
            </a:r>
            <a:r>
              <a:rPr lang="sl-SI" dirty="0"/>
              <a:t> prostorov</a:t>
            </a:r>
          </a:p>
        </p:txBody>
      </p:sp>
      <p:sp>
        <p:nvSpPr>
          <p:cNvPr id="3" name="Content Placeholder 2">
            <a:extLst>
              <a:ext uri="{FF2B5EF4-FFF2-40B4-BE49-F238E27FC236}">
                <a16:creationId xmlns:a16="http://schemas.microsoft.com/office/drawing/2014/main" id="{400DAD73-B846-4B04-9638-A2F3C3BD9B27}"/>
              </a:ext>
            </a:extLst>
          </p:cNvPr>
          <p:cNvSpPr>
            <a:spLocks noGrp="1"/>
          </p:cNvSpPr>
          <p:nvPr>
            <p:ph idx="1"/>
          </p:nvPr>
        </p:nvSpPr>
        <p:spPr>
          <a:xfrm>
            <a:off x="609600" y="1424720"/>
            <a:ext cx="10972800" cy="4525963"/>
          </a:xfrm>
        </p:spPr>
        <p:txBody>
          <a:bodyPr/>
          <a:lstStyle/>
          <a:p>
            <a:r>
              <a:rPr lang="en-US" sz="2000" dirty="0" err="1"/>
              <a:t>Znižanje</a:t>
            </a:r>
            <a:r>
              <a:rPr lang="en-US" sz="2000" dirty="0"/>
              <a:t> temperature </a:t>
            </a:r>
            <a:r>
              <a:rPr lang="en-US" sz="2000" dirty="0" err="1"/>
              <a:t>ogrevanih</a:t>
            </a:r>
            <a:r>
              <a:rPr lang="en-US" sz="2000" dirty="0"/>
              <a:t> </a:t>
            </a:r>
            <a:r>
              <a:rPr lang="en-US" sz="2000" dirty="0" err="1"/>
              <a:t>prostorov</a:t>
            </a:r>
            <a:r>
              <a:rPr lang="en-US" sz="2000" dirty="0"/>
              <a:t> za 1°C</a:t>
            </a:r>
          </a:p>
          <a:p>
            <a:pPr lvl="1"/>
            <a:r>
              <a:rPr lang="en-US" sz="1800" dirty="0" err="1"/>
              <a:t>Pazimo</a:t>
            </a:r>
            <a:r>
              <a:rPr lang="en-US" sz="1800" dirty="0"/>
              <a:t> </a:t>
            </a:r>
            <a:r>
              <a:rPr lang="en-US" sz="1800" dirty="0" err="1"/>
              <a:t>na</a:t>
            </a:r>
            <a:r>
              <a:rPr lang="en-US" sz="1800" dirty="0"/>
              <a:t> </a:t>
            </a:r>
            <a:r>
              <a:rPr lang="en-US" sz="1800" dirty="0" err="1"/>
              <a:t>morebitni</a:t>
            </a:r>
            <a:r>
              <a:rPr lang="en-US" sz="1800" dirty="0"/>
              <a:t> </a:t>
            </a:r>
            <a:r>
              <a:rPr lang="en-US" sz="1800" dirty="0" err="1"/>
              <a:t>pojav</a:t>
            </a:r>
            <a:r>
              <a:rPr lang="en-US" sz="1800" dirty="0"/>
              <a:t> </a:t>
            </a:r>
            <a:r>
              <a:rPr lang="en-US" sz="1800" dirty="0" err="1"/>
              <a:t>plesni</a:t>
            </a:r>
            <a:r>
              <a:rPr lang="en-US" sz="1800" dirty="0"/>
              <a:t>!</a:t>
            </a:r>
          </a:p>
          <a:p>
            <a:r>
              <a:rPr lang="en-US" sz="2000" dirty="0" err="1"/>
              <a:t>Pravilno</a:t>
            </a:r>
            <a:r>
              <a:rPr lang="en-US" sz="2000" dirty="0"/>
              <a:t> </a:t>
            </a:r>
            <a:r>
              <a:rPr lang="en-US" sz="2000" dirty="0" err="1"/>
              <a:t>prezračevanje</a:t>
            </a:r>
            <a:endParaRPr lang="en-US" sz="2000" dirty="0"/>
          </a:p>
          <a:p>
            <a:pPr lvl="1"/>
            <a:r>
              <a:rPr lang="en-US" sz="1800" dirty="0"/>
              <a:t>(s </a:t>
            </a:r>
            <a:r>
              <a:rPr lang="en-US" sz="1800" dirty="0" err="1"/>
              <a:t>prezračevalno</a:t>
            </a:r>
            <a:r>
              <a:rPr lang="en-US" sz="1800" dirty="0"/>
              <a:t> </a:t>
            </a:r>
            <a:r>
              <a:rPr lang="en-US" sz="1800" dirty="0" err="1"/>
              <a:t>napravo</a:t>
            </a:r>
            <a:r>
              <a:rPr lang="en-US" sz="1800" dirty="0"/>
              <a:t>) </a:t>
            </a:r>
            <a:r>
              <a:rPr lang="en-US" sz="1800" dirty="0" err="1"/>
              <a:t>Nastavitev</a:t>
            </a:r>
            <a:r>
              <a:rPr lang="en-US" sz="1800" dirty="0"/>
              <a:t> </a:t>
            </a:r>
            <a:r>
              <a:rPr lang="en-US" sz="1800" dirty="0" err="1"/>
              <a:t>minimalne</a:t>
            </a:r>
            <a:r>
              <a:rPr lang="en-US" sz="1800" dirty="0"/>
              <a:t> a </a:t>
            </a:r>
            <a:r>
              <a:rPr lang="en-US" sz="1800" dirty="0" err="1"/>
              <a:t>zadostne</a:t>
            </a:r>
            <a:r>
              <a:rPr lang="en-US" sz="1800" dirty="0"/>
              <a:t> </a:t>
            </a:r>
            <a:r>
              <a:rPr lang="en-US" sz="1800" dirty="0" err="1"/>
              <a:t>izmenjave</a:t>
            </a:r>
            <a:r>
              <a:rPr lang="en-US" sz="1800" dirty="0"/>
              <a:t> </a:t>
            </a:r>
            <a:r>
              <a:rPr lang="en-US" sz="1800" dirty="0" err="1"/>
              <a:t>zraka</a:t>
            </a:r>
            <a:endParaRPr lang="en-US" sz="1800" dirty="0"/>
          </a:p>
          <a:p>
            <a:pPr lvl="1"/>
            <a:r>
              <a:rPr lang="en-US" sz="1800" dirty="0"/>
              <a:t>(</a:t>
            </a:r>
            <a:r>
              <a:rPr lang="en-US" sz="1800" dirty="0" err="1"/>
              <a:t>brez</a:t>
            </a:r>
            <a:r>
              <a:rPr lang="en-US" sz="1800" dirty="0"/>
              <a:t> </a:t>
            </a:r>
            <a:r>
              <a:rPr lang="en-US" sz="1800" dirty="0" err="1"/>
              <a:t>prezračevalne</a:t>
            </a:r>
            <a:r>
              <a:rPr lang="en-US" sz="1800" dirty="0"/>
              <a:t> </a:t>
            </a:r>
            <a:r>
              <a:rPr lang="en-US" sz="1800" dirty="0" err="1"/>
              <a:t>naprave</a:t>
            </a:r>
            <a:r>
              <a:rPr lang="en-US" sz="1800" dirty="0"/>
              <a:t>) </a:t>
            </a:r>
            <a:r>
              <a:rPr lang="en-US" sz="1800" dirty="0" err="1"/>
              <a:t>Nekajkrat</a:t>
            </a:r>
            <a:r>
              <a:rPr lang="en-US" sz="1800" dirty="0"/>
              <a:t> </a:t>
            </a:r>
            <a:r>
              <a:rPr lang="en-US" sz="1800" dirty="0" err="1"/>
              <a:t>dnevno</a:t>
            </a:r>
            <a:r>
              <a:rPr lang="en-US" sz="1800" dirty="0"/>
              <a:t> </a:t>
            </a:r>
            <a:r>
              <a:rPr lang="en-US" sz="1800" dirty="0" err="1"/>
              <a:t>hitro</a:t>
            </a:r>
            <a:r>
              <a:rPr lang="en-US" sz="1800" dirty="0"/>
              <a:t> </a:t>
            </a:r>
            <a:r>
              <a:rPr lang="en-US" sz="1800" dirty="0" err="1"/>
              <a:t>prezračevanje</a:t>
            </a:r>
            <a:r>
              <a:rPr lang="en-US" sz="1800" dirty="0"/>
              <a:t> “</a:t>
            </a:r>
            <a:r>
              <a:rPr lang="en-US" sz="1800" dirty="0" err="1"/>
              <a:t>na</a:t>
            </a:r>
            <a:r>
              <a:rPr lang="en-US" sz="1800" dirty="0"/>
              <a:t> </a:t>
            </a:r>
            <a:r>
              <a:rPr lang="en-US" sz="1800" dirty="0" err="1"/>
              <a:t>prepih</a:t>
            </a:r>
            <a:r>
              <a:rPr lang="en-US" sz="1800" dirty="0"/>
              <a:t>” </a:t>
            </a:r>
          </a:p>
          <a:p>
            <a:pPr lvl="1"/>
            <a:r>
              <a:rPr lang="en-US" sz="1800" dirty="0"/>
              <a:t>Napo z </a:t>
            </a:r>
            <a:r>
              <a:rPr lang="en-US" sz="1800" dirty="0" err="1"/>
              <a:t>zunanjim</a:t>
            </a:r>
            <a:r>
              <a:rPr lang="en-US" sz="1800" dirty="0"/>
              <a:t> </a:t>
            </a:r>
            <a:r>
              <a:rPr lang="en-US" sz="1800" dirty="0" err="1"/>
              <a:t>izpihom</a:t>
            </a:r>
            <a:r>
              <a:rPr lang="en-US" sz="1800" dirty="0"/>
              <a:t> </a:t>
            </a:r>
            <a:r>
              <a:rPr lang="en-US" sz="1800" dirty="0" err="1"/>
              <a:t>uporabljamo</a:t>
            </a:r>
            <a:r>
              <a:rPr lang="en-US" sz="1800" dirty="0"/>
              <a:t> le </a:t>
            </a:r>
            <a:r>
              <a:rPr lang="en-US" sz="1800" dirty="0" err="1"/>
              <a:t>toliko</a:t>
            </a:r>
            <a:r>
              <a:rPr lang="en-US" sz="1800" dirty="0"/>
              <a:t> </a:t>
            </a:r>
            <a:r>
              <a:rPr lang="en-US" sz="1800" dirty="0" err="1"/>
              <a:t>časa</a:t>
            </a:r>
            <a:r>
              <a:rPr lang="en-US" sz="1800" dirty="0"/>
              <a:t>, </a:t>
            </a:r>
            <a:r>
              <a:rPr lang="en-US" sz="1800" dirty="0" err="1"/>
              <a:t>kolikor</a:t>
            </a:r>
            <a:r>
              <a:rPr lang="en-US" sz="1800" dirty="0"/>
              <a:t> je to res </a:t>
            </a:r>
            <a:r>
              <a:rPr lang="en-US" sz="1800" dirty="0" err="1"/>
              <a:t>potrebno</a:t>
            </a:r>
            <a:endParaRPr lang="en-US" sz="1800" dirty="0"/>
          </a:p>
          <a:p>
            <a:r>
              <a:rPr lang="en-US" sz="2000" dirty="0" err="1"/>
              <a:t>Uporaba</a:t>
            </a:r>
            <a:r>
              <a:rPr lang="en-US" sz="2000" dirty="0"/>
              <a:t> </a:t>
            </a:r>
            <a:r>
              <a:rPr lang="en-US" sz="2000" dirty="0" err="1"/>
              <a:t>termostatskih</a:t>
            </a:r>
            <a:r>
              <a:rPr lang="en-US" sz="2000" dirty="0"/>
              <a:t> </a:t>
            </a:r>
            <a:r>
              <a:rPr lang="en-US" sz="2000" dirty="0" err="1"/>
              <a:t>ventilov</a:t>
            </a:r>
            <a:endParaRPr lang="en-US" sz="2000" dirty="0"/>
          </a:p>
          <a:p>
            <a:r>
              <a:rPr lang="en-US" sz="2000" dirty="0" err="1"/>
              <a:t>Znižanje</a:t>
            </a:r>
            <a:r>
              <a:rPr lang="en-US" sz="2000" dirty="0"/>
              <a:t> temperature </a:t>
            </a:r>
            <a:r>
              <a:rPr lang="en-US" sz="2000" dirty="0" err="1"/>
              <a:t>ogrevalnega</a:t>
            </a:r>
            <a:r>
              <a:rPr lang="en-US" sz="2000" dirty="0"/>
              <a:t> Sistema</a:t>
            </a:r>
          </a:p>
          <a:p>
            <a:pPr lvl="1"/>
            <a:r>
              <a:rPr lang="en-US" sz="1800" dirty="0" err="1"/>
              <a:t>Nastavitev</a:t>
            </a:r>
            <a:r>
              <a:rPr lang="en-US" sz="1800" dirty="0"/>
              <a:t> </a:t>
            </a:r>
            <a:r>
              <a:rPr lang="en-US" sz="1800" dirty="0" err="1"/>
              <a:t>ogrevalnega</a:t>
            </a:r>
            <a:r>
              <a:rPr lang="en-US" sz="1800" dirty="0"/>
              <a:t> </a:t>
            </a:r>
            <a:r>
              <a:rPr lang="en-US" sz="1800" dirty="0" err="1"/>
              <a:t>sistema</a:t>
            </a:r>
            <a:r>
              <a:rPr lang="en-US" sz="1800" dirty="0"/>
              <a:t> </a:t>
            </a:r>
            <a:r>
              <a:rPr lang="en-US" sz="1800" dirty="0" err="1"/>
              <a:t>na</a:t>
            </a:r>
            <a:r>
              <a:rPr lang="en-US" sz="1800" dirty="0"/>
              <a:t> </a:t>
            </a:r>
            <a:r>
              <a:rPr lang="en-US" sz="1800" dirty="0" err="1"/>
              <a:t>minimalno</a:t>
            </a:r>
            <a:r>
              <a:rPr lang="en-US" sz="1800" dirty="0"/>
              <a:t> </a:t>
            </a:r>
            <a:r>
              <a:rPr lang="en-US" sz="1800" dirty="0" err="1"/>
              <a:t>temperaturo</a:t>
            </a:r>
            <a:r>
              <a:rPr lang="en-US" sz="1800" dirty="0"/>
              <a:t>, </a:t>
            </a:r>
            <a:r>
              <a:rPr lang="en-US" sz="1800" dirty="0" err="1"/>
              <a:t>ki</a:t>
            </a:r>
            <a:r>
              <a:rPr lang="en-US" sz="1800" dirty="0"/>
              <a:t> </a:t>
            </a:r>
            <a:r>
              <a:rPr lang="en-US" sz="1800" dirty="0" err="1"/>
              <a:t>uspe</a:t>
            </a:r>
            <a:r>
              <a:rPr lang="en-US" sz="1800" dirty="0"/>
              <a:t> </a:t>
            </a:r>
            <a:r>
              <a:rPr lang="en-US" sz="1800" dirty="0" err="1"/>
              <a:t>ogreti</a:t>
            </a:r>
            <a:r>
              <a:rPr lang="en-US" sz="1800" dirty="0"/>
              <a:t> </a:t>
            </a:r>
            <a:r>
              <a:rPr lang="en-US" sz="1800" dirty="0" err="1"/>
              <a:t>prostore</a:t>
            </a:r>
            <a:endParaRPr lang="en-US" sz="1800" dirty="0"/>
          </a:p>
          <a:p>
            <a:pPr lvl="1"/>
            <a:r>
              <a:rPr lang="en-US" sz="1800" dirty="0"/>
              <a:t>Ne </a:t>
            </a:r>
            <a:r>
              <a:rPr lang="en-US" sz="1800" dirty="0" err="1"/>
              <a:t>zapiramo</a:t>
            </a:r>
            <a:r>
              <a:rPr lang="en-US" sz="1800" dirty="0"/>
              <a:t> </a:t>
            </a:r>
            <a:r>
              <a:rPr lang="en-US" sz="1800" dirty="0" err="1"/>
              <a:t>posamezne</a:t>
            </a:r>
            <a:r>
              <a:rPr lang="en-US" sz="1800" dirty="0"/>
              <a:t> </a:t>
            </a:r>
            <a:r>
              <a:rPr lang="en-US" sz="1800" dirty="0" err="1"/>
              <a:t>radiatorje</a:t>
            </a:r>
            <a:r>
              <a:rPr lang="en-US" sz="1800" dirty="0"/>
              <a:t> v </a:t>
            </a:r>
            <a:r>
              <a:rPr lang="en-US" sz="1800" dirty="0" err="1"/>
              <a:t>ogrevanem</a:t>
            </a:r>
            <a:r>
              <a:rPr lang="en-US" sz="1800" dirty="0"/>
              <a:t> </a:t>
            </a:r>
            <a:r>
              <a:rPr lang="en-US" sz="1800" dirty="0" err="1"/>
              <a:t>prostoru</a:t>
            </a:r>
            <a:endParaRPr lang="en-US" sz="1800" dirty="0"/>
          </a:p>
          <a:p>
            <a:r>
              <a:rPr lang="en-US" sz="2000" dirty="0" err="1"/>
              <a:t>Ogrevamo</a:t>
            </a:r>
            <a:r>
              <a:rPr lang="en-US" sz="2000" dirty="0"/>
              <a:t> le </a:t>
            </a:r>
            <a:r>
              <a:rPr lang="en-US" sz="2000" dirty="0" err="1"/>
              <a:t>prostore</a:t>
            </a:r>
            <a:r>
              <a:rPr lang="en-US" sz="2000" dirty="0"/>
              <a:t>, </a:t>
            </a:r>
            <a:r>
              <a:rPr lang="en-US" sz="2000" dirty="0" err="1"/>
              <a:t>ki</a:t>
            </a:r>
            <a:r>
              <a:rPr lang="en-US" sz="2000" dirty="0"/>
              <a:t> </a:t>
            </a:r>
            <a:r>
              <a:rPr lang="en-US" sz="2000" dirty="0" err="1"/>
              <a:t>jih</a:t>
            </a:r>
            <a:r>
              <a:rPr lang="en-US" sz="2000" dirty="0"/>
              <a:t> </a:t>
            </a:r>
            <a:r>
              <a:rPr lang="en-US" sz="2000" dirty="0" err="1"/>
              <a:t>uporabljamo</a:t>
            </a:r>
            <a:r>
              <a:rPr lang="en-US" sz="2000" dirty="0"/>
              <a:t>, </a:t>
            </a:r>
            <a:r>
              <a:rPr lang="en-US" sz="2000" dirty="0" err="1"/>
              <a:t>ostale</a:t>
            </a:r>
            <a:r>
              <a:rPr lang="en-US" sz="2000" dirty="0"/>
              <a:t> </a:t>
            </a:r>
            <a:r>
              <a:rPr lang="en-US" sz="2000" dirty="0" err="1"/>
              <a:t>lahko</a:t>
            </a:r>
            <a:r>
              <a:rPr lang="en-US" sz="2000" dirty="0"/>
              <a:t> </a:t>
            </a:r>
            <a:r>
              <a:rPr lang="en-US" sz="2000" dirty="0" err="1"/>
              <a:t>vzdržujemo</a:t>
            </a:r>
            <a:r>
              <a:rPr lang="en-US" sz="2000" dirty="0"/>
              <a:t> </a:t>
            </a:r>
            <a:r>
              <a:rPr lang="en-US" sz="2000" dirty="0" err="1"/>
              <a:t>na</a:t>
            </a:r>
            <a:r>
              <a:rPr lang="en-US" sz="2000" dirty="0"/>
              <a:t> </a:t>
            </a:r>
            <a:r>
              <a:rPr lang="en-US" sz="2000" dirty="0" err="1"/>
              <a:t>nižji</a:t>
            </a:r>
            <a:r>
              <a:rPr lang="en-US" sz="2000" dirty="0"/>
              <a:t> </a:t>
            </a:r>
            <a:r>
              <a:rPr lang="en-US" sz="2000" dirty="0" err="1"/>
              <a:t>temperatur</a:t>
            </a:r>
            <a:r>
              <a:rPr lang="sl-SI" sz="2000" dirty="0"/>
              <a:t>i</a:t>
            </a:r>
            <a:endParaRPr lang="en-US" sz="2000" dirty="0"/>
          </a:p>
          <a:p>
            <a:pPr lvl="1"/>
            <a:r>
              <a:rPr lang="en-US" sz="1800" dirty="0" err="1"/>
              <a:t>Tudi</a:t>
            </a:r>
            <a:r>
              <a:rPr lang="en-US" sz="1800" dirty="0"/>
              <a:t> </a:t>
            </a:r>
            <a:r>
              <a:rPr lang="en-US" sz="1800" dirty="0" err="1"/>
              <a:t>te</a:t>
            </a:r>
            <a:r>
              <a:rPr lang="en-US" sz="1800" dirty="0"/>
              <a:t> </a:t>
            </a:r>
            <a:r>
              <a:rPr lang="en-US" sz="1800" dirty="0" err="1"/>
              <a:t>prostore</a:t>
            </a:r>
            <a:r>
              <a:rPr lang="en-US" sz="1800" dirty="0"/>
              <a:t> </a:t>
            </a:r>
            <a:r>
              <a:rPr lang="en-US" sz="1800" dirty="0" err="1"/>
              <a:t>prezračujemo</a:t>
            </a:r>
            <a:r>
              <a:rPr lang="en-US" sz="1800" dirty="0"/>
              <a:t> in</a:t>
            </a:r>
          </a:p>
          <a:p>
            <a:pPr lvl="1"/>
            <a:r>
              <a:rPr lang="en-US" sz="1800" dirty="0" err="1"/>
              <a:t>Pazimo</a:t>
            </a:r>
            <a:r>
              <a:rPr lang="en-US" sz="1800" dirty="0"/>
              <a:t> </a:t>
            </a:r>
            <a:r>
              <a:rPr lang="en-US" sz="1800" dirty="0" err="1"/>
              <a:t>na</a:t>
            </a:r>
            <a:r>
              <a:rPr lang="en-US" sz="1800" dirty="0"/>
              <a:t> </a:t>
            </a:r>
            <a:r>
              <a:rPr lang="en-US" sz="1800" dirty="0" err="1"/>
              <a:t>morebitni</a:t>
            </a:r>
            <a:r>
              <a:rPr lang="en-US" sz="1800" dirty="0"/>
              <a:t> </a:t>
            </a:r>
            <a:r>
              <a:rPr lang="en-US" sz="1800" dirty="0" err="1"/>
              <a:t>pojav</a:t>
            </a:r>
            <a:r>
              <a:rPr lang="en-US" sz="1800" dirty="0"/>
              <a:t> </a:t>
            </a:r>
            <a:r>
              <a:rPr lang="en-US" sz="1800" dirty="0" err="1"/>
              <a:t>plesni</a:t>
            </a:r>
            <a:endParaRPr lang="en-US" sz="1800" dirty="0"/>
          </a:p>
          <a:p>
            <a:endParaRPr lang="en-US" sz="2000" dirty="0"/>
          </a:p>
          <a:p>
            <a:endParaRPr lang="en-US" sz="2000" dirty="0"/>
          </a:p>
          <a:p>
            <a:endParaRPr lang="sl-SI" sz="2000" dirty="0"/>
          </a:p>
        </p:txBody>
      </p:sp>
      <p:pic>
        <p:nvPicPr>
          <p:cNvPr id="4" name="Picture 3">
            <a:extLst>
              <a:ext uri="{FF2B5EF4-FFF2-40B4-BE49-F238E27FC236}">
                <a16:creationId xmlns:a16="http://schemas.microsoft.com/office/drawing/2014/main" id="{B3E31270-9232-4734-BFA8-7DC1661C21DC}"/>
              </a:ext>
            </a:extLst>
          </p:cNvPr>
          <p:cNvPicPr>
            <a:picLocks noChangeAspect="1"/>
          </p:cNvPicPr>
          <p:nvPr/>
        </p:nvPicPr>
        <p:blipFill>
          <a:blip r:embed="rId3"/>
          <a:stretch>
            <a:fillRect/>
          </a:stretch>
        </p:blipFill>
        <p:spPr>
          <a:xfrm>
            <a:off x="9008043" y="161366"/>
            <a:ext cx="3028382" cy="2880000"/>
          </a:xfrm>
          <a:prstGeom prst="rect">
            <a:avLst/>
          </a:prstGeom>
        </p:spPr>
      </p:pic>
    </p:spTree>
    <p:extLst>
      <p:ext uri="{BB962C8B-B14F-4D97-AF65-F5344CB8AC3E}">
        <p14:creationId xmlns:p14="http://schemas.microsoft.com/office/powerpoint/2010/main" val="228172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62B7-294E-4B55-889E-8AA47DF137EE}"/>
              </a:ext>
            </a:extLst>
          </p:cNvPr>
          <p:cNvSpPr>
            <a:spLocks noGrp="1"/>
          </p:cNvSpPr>
          <p:nvPr>
            <p:ph type="title"/>
          </p:nvPr>
        </p:nvSpPr>
        <p:spPr/>
        <p:txBody>
          <a:bodyPr>
            <a:normAutofit/>
          </a:bodyPr>
          <a:lstStyle/>
          <a:p>
            <a:r>
              <a:rPr lang="en-US" dirty="0" err="1"/>
              <a:t>Ukrepi</a:t>
            </a:r>
            <a:r>
              <a:rPr lang="en-US" dirty="0"/>
              <a:t> </a:t>
            </a:r>
            <a:r>
              <a:rPr lang="sl-SI" dirty="0"/>
              <a:t>URE pri</a:t>
            </a:r>
            <a:r>
              <a:rPr lang="en-US" dirty="0"/>
              <a:t> </a:t>
            </a:r>
            <a:r>
              <a:rPr lang="en-US" dirty="0" err="1"/>
              <a:t>mobilno</a:t>
            </a:r>
            <a:r>
              <a:rPr lang="sl-SI" dirty="0" err="1"/>
              <a:t>sti</a:t>
            </a:r>
            <a:endParaRPr lang="sl-SI" dirty="0"/>
          </a:p>
        </p:txBody>
      </p:sp>
      <p:sp>
        <p:nvSpPr>
          <p:cNvPr id="3" name="Content Placeholder 2">
            <a:extLst>
              <a:ext uri="{FF2B5EF4-FFF2-40B4-BE49-F238E27FC236}">
                <a16:creationId xmlns:a16="http://schemas.microsoft.com/office/drawing/2014/main" id="{400DAD73-B846-4B04-9638-A2F3C3BD9B27}"/>
              </a:ext>
            </a:extLst>
          </p:cNvPr>
          <p:cNvSpPr>
            <a:spLocks noGrp="1"/>
          </p:cNvSpPr>
          <p:nvPr>
            <p:ph idx="1"/>
          </p:nvPr>
        </p:nvSpPr>
        <p:spPr/>
        <p:txBody>
          <a:bodyPr/>
          <a:lstStyle/>
          <a:p>
            <a:r>
              <a:rPr lang="en-US" sz="2800" dirty="0" err="1"/>
              <a:t>Zmanjšamo</a:t>
            </a:r>
            <a:r>
              <a:rPr lang="en-US" sz="2800" dirty="0"/>
              <a:t> </a:t>
            </a:r>
            <a:r>
              <a:rPr lang="en-US" sz="2800" dirty="0" err="1"/>
              <a:t>število</a:t>
            </a:r>
            <a:r>
              <a:rPr lang="en-US" sz="2800" dirty="0"/>
              <a:t> </a:t>
            </a:r>
            <a:r>
              <a:rPr lang="en-US" sz="2800" dirty="0" err="1"/>
              <a:t>prevoženih</a:t>
            </a:r>
            <a:r>
              <a:rPr lang="en-US" sz="2800" dirty="0"/>
              <a:t> km z </a:t>
            </a:r>
            <a:r>
              <a:rPr lang="en-US" sz="2800" dirty="0" err="1"/>
              <a:t>osebnim</a:t>
            </a:r>
            <a:r>
              <a:rPr lang="en-US" sz="2800" dirty="0"/>
              <a:t> </a:t>
            </a:r>
            <a:r>
              <a:rPr lang="en-US" sz="2800" dirty="0" err="1"/>
              <a:t>avtom</a:t>
            </a:r>
            <a:endParaRPr lang="en-US" sz="2800" dirty="0"/>
          </a:p>
          <a:p>
            <a:pPr lvl="1"/>
            <a:r>
              <a:rPr lang="en-US" sz="2400" dirty="0" err="1"/>
              <a:t>Uporabimo</a:t>
            </a:r>
            <a:r>
              <a:rPr lang="en-US" sz="2400" dirty="0"/>
              <a:t> </a:t>
            </a:r>
            <a:r>
              <a:rPr lang="en-US" sz="2400" dirty="0" err="1"/>
              <a:t>javni</a:t>
            </a:r>
            <a:r>
              <a:rPr lang="en-US" sz="2400" dirty="0"/>
              <a:t> </a:t>
            </a:r>
            <a:r>
              <a:rPr lang="en-US" sz="2400" dirty="0" err="1"/>
              <a:t>prevoz</a:t>
            </a:r>
            <a:endParaRPr lang="en-US" sz="2400" dirty="0"/>
          </a:p>
          <a:p>
            <a:pPr lvl="1"/>
            <a:r>
              <a:rPr lang="en-US" sz="2400" dirty="0" err="1"/>
              <a:t>Potuje</a:t>
            </a:r>
            <a:r>
              <a:rPr lang="en-US" sz="2400" dirty="0"/>
              <a:t> </a:t>
            </a:r>
            <a:r>
              <a:rPr lang="en-US" sz="2400" dirty="0" err="1"/>
              <a:t>nas</a:t>
            </a:r>
            <a:r>
              <a:rPr lang="en-US" sz="2400" dirty="0"/>
              <a:t> </a:t>
            </a:r>
            <a:r>
              <a:rPr lang="en-US" sz="2400" dirty="0" err="1"/>
              <a:t>več</a:t>
            </a:r>
            <a:r>
              <a:rPr lang="en-US" sz="2400" dirty="0"/>
              <a:t> v </a:t>
            </a:r>
            <a:r>
              <a:rPr lang="en-US" sz="2400" dirty="0" err="1"/>
              <a:t>avtu</a:t>
            </a:r>
            <a:endParaRPr lang="sl-SI" sz="2400" dirty="0"/>
          </a:p>
          <a:p>
            <a:pPr lvl="1"/>
            <a:r>
              <a:rPr lang="sl-SI" sz="2400" dirty="0"/>
              <a:t>Kratke poti opravimo peš ali s kolesom</a:t>
            </a:r>
            <a:endParaRPr lang="en-US" sz="2400" dirty="0"/>
          </a:p>
          <a:p>
            <a:r>
              <a:rPr lang="en-US" sz="2800" dirty="0" err="1"/>
              <a:t>Poti</a:t>
            </a:r>
            <a:r>
              <a:rPr lang="en-US" sz="2800" dirty="0"/>
              <a:t> </a:t>
            </a:r>
            <a:r>
              <a:rPr lang="en-US" sz="2800" dirty="0" err="1"/>
              <a:t>načrtujemo</a:t>
            </a:r>
            <a:r>
              <a:rPr lang="en-US" sz="2800" dirty="0"/>
              <a:t> v </a:t>
            </a:r>
            <a:r>
              <a:rPr lang="en-US" sz="2800" dirty="0" err="1"/>
              <a:t>naprej</a:t>
            </a:r>
            <a:endParaRPr lang="en-US" sz="2800" dirty="0"/>
          </a:p>
          <a:p>
            <a:r>
              <a:rPr lang="en-US" sz="2800" dirty="0" err="1"/>
              <a:t>Znižamo</a:t>
            </a:r>
            <a:r>
              <a:rPr lang="en-US" sz="2800" dirty="0"/>
              <a:t> </a:t>
            </a:r>
            <a:r>
              <a:rPr lang="en-US" sz="2800" dirty="0" err="1"/>
              <a:t>hitrost</a:t>
            </a:r>
            <a:r>
              <a:rPr lang="en-US" sz="2800" dirty="0"/>
              <a:t> </a:t>
            </a:r>
            <a:r>
              <a:rPr lang="en-US" sz="2800" dirty="0" err="1"/>
              <a:t>vožnje</a:t>
            </a:r>
            <a:endParaRPr lang="en-US" sz="2800" dirty="0"/>
          </a:p>
          <a:p>
            <a:r>
              <a:rPr lang="en-US" sz="2800" dirty="0" err="1"/>
              <a:t>Odstranimo</a:t>
            </a:r>
            <a:r>
              <a:rPr lang="en-US" sz="2800" dirty="0"/>
              <a:t> </a:t>
            </a:r>
            <a:r>
              <a:rPr lang="en-US" sz="2800" dirty="0" err="1"/>
              <a:t>prtljažnik</a:t>
            </a:r>
            <a:r>
              <a:rPr lang="en-US" sz="2800" dirty="0"/>
              <a:t> </a:t>
            </a:r>
            <a:r>
              <a:rPr lang="en-US" sz="2800" dirty="0" err="1"/>
              <a:t>ali</a:t>
            </a:r>
            <a:r>
              <a:rPr lang="en-US" sz="2800" dirty="0"/>
              <a:t> </a:t>
            </a:r>
            <a:r>
              <a:rPr lang="en-US" sz="2800" dirty="0" err="1"/>
              <a:t>strešne</a:t>
            </a:r>
            <a:r>
              <a:rPr lang="en-US" sz="2800" dirty="0"/>
              <a:t> </a:t>
            </a:r>
            <a:r>
              <a:rPr lang="en-US" sz="2800" dirty="0" err="1"/>
              <a:t>nosilce</a:t>
            </a:r>
            <a:r>
              <a:rPr lang="en-US" sz="2800" dirty="0"/>
              <a:t> z </a:t>
            </a:r>
            <a:r>
              <a:rPr lang="en-US" sz="2800" dirty="0" err="1"/>
              <a:t>avta</a:t>
            </a:r>
            <a:r>
              <a:rPr lang="en-US" sz="2800" dirty="0"/>
              <a:t>, </a:t>
            </a:r>
            <a:r>
              <a:rPr lang="en-US" sz="2800" dirty="0" err="1"/>
              <a:t>kadar</a:t>
            </a:r>
            <a:r>
              <a:rPr lang="en-US" sz="2800" dirty="0"/>
              <a:t> t</a:t>
            </a:r>
            <a:r>
              <a:rPr lang="sl-SI" sz="2800" dirty="0"/>
              <a:t>e</a:t>
            </a:r>
            <a:r>
              <a:rPr lang="en-US" sz="2800" dirty="0"/>
              <a:t>h ne </a:t>
            </a:r>
            <a:r>
              <a:rPr lang="en-US" sz="2800" dirty="0" err="1"/>
              <a:t>potrebujemo</a:t>
            </a:r>
            <a:endParaRPr lang="en-US" sz="2800" dirty="0"/>
          </a:p>
          <a:p>
            <a:endParaRPr lang="en-US" sz="2400" dirty="0"/>
          </a:p>
        </p:txBody>
      </p:sp>
      <p:pic>
        <p:nvPicPr>
          <p:cNvPr id="5" name="Picture 4">
            <a:extLst>
              <a:ext uri="{FF2B5EF4-FFF2-40B4-BE49-F238E27FC236}">
                <a16:creationId xmlns:a16="http://schemas.microsoft.com/office/drawing/2014/main" id="{A246344B-5AC6-452F-9011-1B041A1B8BB2}"/>
              </a:ext>
            </a:extLst>
          </p:cNvPr>
          <p:cNvPicPr>
            <a:picLocks noChangeAspect="1"/>
          </p:cNvPicPr>
          <p:nvPr/>
        </p:nvPicPr>
        <p:blipFill>
          <a:blip r:embed="rId2"/>
          <a:stretch>
            <a:fillRect/>
          </a:stretch>
        </p:blipFill>
        <p:spPr>
          <a:xfrm>
            <a:off x="9008043" y="161366"/>
            <a:ext cx="3028382" cy="2880000"/>
          </a:xfrm>
          <a:prstGeom prst="rect">
            <a:avLst/>
          </a:prstGeom>
        </p:spPr>
      </p:pic>
    </p:spTree>
    <p:extLst>
      <p:ext uri="{BB962C8B-B14F-4D97-AF65-F5344CB8AC3E}">
        <p14:creationId xmlns:p14="http://schemas.microsoft.com/office/powerpoint/2010/main" val="393059566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3d6499c-a84d-4d49-82a2-af88d750687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5DD6FF8994924A91046684A356AC54" ma:contentTypeVersion="15" ma:contentTypeDescription="Create a new document." ma:contentTypeScope="" ma:versionID="f3deeba0095815f10104a1851aeed220">
  <xsd:schema xmlns:xsd="http://www.w3.org/2001/XMLSchema" xmlns:xs="http://www.w3.org/2001/XMLSchema" xmlns:p="http://schemas.microsoft.com/office/2006/metadata/properties" xmlns:ns3="83d6499c-a84d-4d49-82a2-af88d7506870" xmlns:ns4="50233e6d-0d9e-4c89-84bc-aa7c2bb910fb" targetNamespace="http://schemas.microsoft.com/office/2006/metadata/properties" ma:root="true" ma:fieldsID="eadb7cd1cf973ff1f1e9713970e3f923" ns3:_="" ns4:_="">
    <xsd:import namespace="83d6499c-a84d-4d49-82a2-af88d7506870"/>
    <xsd:import namespace="50233e6d-0d9e-4c89-84bc-aa7c2bb910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Details" minOccurs="0"/>
                <xsd:element ref="ns4:SharingHintHash" minOccurs="0"/>
                <xsd:element ref="ns4:SharedWithUser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6499c-a84d-4d49-82a2-af88d7506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233e6d-0d9e-4c89-84bc-aa7c2bb910fb"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00F94-7EE0-4429-9DA1-078B5BFCD2BC}">
  <ds:schemaRefs>
    <ds:schemaRef ds:uri="http://purl.org/dc/elements/1.1/"/>
    <ds:schemaRef ds:uri="50233e6d-0d9e-4c89-84bc-aa7c2bb910fb"/>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schemas.microsoft.com/office/2006/documentManagement/types"/>
    <ds:schemaRef ds:uri="83d6499c-a84d-4d49-82a2-af88d7506870"/>
    <ds:schemaRef ds:uri="http://www.w3.org/XML/1998/namespace"/>
    <ds:schemaRef ds:uri="http://purl.org/dc/dcmitype/"/>
  </ds:schemaRefs>
</ds:datastoreItem>
</file>

<file path=customXml/itemProps2.xml><?xml version="1.0" encoding="utf-8"?>
<ds:datastoreItem xmlns:ds="http://schemas.openxmlformats.org/officeDocument/2006/customXml" ds:itemID="{8DB10313-4B86-42FA-91CB-C2316138400A}">
  <ds:schemaRefs>
    <ds:schemaRef ds:uri="http://schemas.microsoft.com/sharepoint/v3/contenttype/forms"/>
  </ds:schemaRefs>
</ds:datastoreItem>
</file>

<file path=customXml/itemProps3.xml><?xml version="1.0" encoding="utf-8"?>
<ds:datastoreItem xmlns:ds="http://schemas.openxmlformats.org/officeDocument/2006/customXml" ds:itemID="{EF3E8E68-9832-4FC0-BA34-A0557C3B2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6499c-a84d-4d49-82a2-af88d7506870"/>
    <ds:schemaRef ds:uri="50233e6d-0d9e-4c89-84bc-aa7c2bb910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487</TotalTime>
  <Words>1084</Words>
  <Application>Microsoft Office PowerPoint</Application>
  <PresentationFormat>Widescreen</PresentationFormat>
  <Paragraphs>118</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Officeova tema</vt:lpstr>
      <vt:lpstr>Energetska učinkovitost</vt:lpstr>
      <vt:lpstr>CO2 cikel in CO2 trend</vt:lpstr>
      <vt:lpstr>Raba fosilnih goriv in „prstni“ odtis CO2 v zraku</vt:lpstr>
      <vt:lpstr>Učinkovita raba energije je predpogoj</vt:lpstr>
      <vt:lpstr>Oblikovanje ciljev zmanjševanja emisij TGP do leta 2050</vt:lpstr>
      <vt:lpstr>Energijska bilanca Slovenije za leto 2018</vt:lpstr>
      <vt:lpstr>Pričakovana raba energije v “tipičnem” gospodinjstvu</vt:lpstr>
      <vt:lpstr>Ukrepi URE pri ogrevanju prostorov</vt:lpstr>
      <vt:lpstr>Ukrepi URE pri mobilnosti</vt:lpstr>
      <vt:lpstr>Ukrepi URE pri pripravi TSV</vt:lpstr>
      <vt:lpstr>Okvir za spodbujanje energetske učinkovitosti</vt:lpstr>
      <vt:lpstr>Hvala za pozornost!   </vt:lpstr>
      <vt:lpstr>NEPN</vt:lpstr>
      <vt:lpstr>Ključni cilji do 2030 opredeljeni v NEPN</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Primož Krašna</dc:creator>
  <cp:lastModifiedBy>Marko Matkovič</cp:lastModifiedBy>
  <cp:revision>46</cp:revision>
  <dcterms:created xsi:type="dcterms:W3CDTF">2023-03-20T13:12:53Z</dcterms:created>
  <dcterms:modified xsi:type="dcterms:W3CDTF">2023-04-14T16:25:44Z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0x0101006D5DD6FF8994924A91046684A356AC54</vt:lpwstr>
  </property>
</Properties>
</file>