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57" r:id="rId6"/>
    <p:sldId id="262" r:id="rId7"/>
    <p:sldId id="267" r:id="rId8"/>
    <p:sldId id="258" r:id="rId9"/>
    <p:sldId id="259" r:id="rId10"/>
    <p:sldId id="263" r:id="rId11"/>
    <p:sldId id="268" r:id="rId12"/>
    <p:sldId id="264" r:id="rId13"/>
    <p:sldId id="265" r:id="rId14"/>
    <p:sldId id="260" r:id="rId15"/>
    <p:sldId id="261" r:id="rId16"/>
    <p:sldId id="269" r:id="rId17"/>
    <p:sldId id="270" r:id="rId18"/>
    <p:sldId id="266" r:id="rId19"/>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5C8"/>
    <a:srgbClr val="27AA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6" d="100"/>
          <a:sy n="106" d="100"/>
        </p:scale>
        <p:origin x="126" y="192"/>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DADAEF-9719-4D5D-B75C-176BACDC9F72}" type="datetimeFigureOut">
              <a:rPr lang="sl-SI" smtClean="0"/>
              <a:t>14. 04. 2023</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85C22-8D31-405A-8B57-3B338D5259C8}" type="slidenum">
              <a:rPr lang="sl-SI" smtClean="0"/>
              <a:t>‹#›</a:t>
            </a:fld>
            <a:endParaRPr lang="sl-SI"/>
          </a:p>
        </p:txBody>
      </p:sp>
    </p:spTree>
    <p:extLst>
      <p:ext uri="{BB962C8B-B14F-4D97-AF65-F5344CB8AC3E}">
        <p14:creationId xmlns:p14="http://schemas.microsoft.com/office/powerpoint/2010/main" val="1303655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3" name="Podnaslov 2"/>
          <p:cNvSpPr>
            <a:spLocks noGrp="1"/>
          </p:cNvSpPr>
          <p:nvPr>
            <p:ph type="subTitle" idx="1"/>
          </p:nvPr>
        </p:nvSpPr>
        <p:spPr>
          <a:xfrm>
            <a:off x="165101" y="4862736"/>
            <a:ext cx="8083550" cy="70938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dirty="0"/>
              <a:t>Kliknite, da uredite slog podnaslova matrice</a:t>
            </a:r>
          </a:p>
        </p:txBody>
      </p:sp>
      <p:grpSp>
        <p:nvGrpSpPr>
          <p:cNvPr id="15" name="Skupina 14"/>
          <p:cNvGrpSpPr/>
          <p:nvPr userDrawn="1"/>
        </p:nvGrpSpPr>
        <p:grpSpPr>
          <a:xfrm>
            <a:off x="-1" y="6446505"/>
            <a:ext cx="12192001" cy="286695"/>
            <a:chOff x="-1" y="6424280"/>
            <a:chExt cx="12192001" cy="286695"/>
          </a:xfrm>
        </p:grpSpPr>
        <p:pic>
          <p:nvPicPr>
            <p:cNvPr id="8" name="Slik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819" r="-1"/>
            <a:stretch/>
          </p:blipFill>
          <p:spPr>
            <a:xfrm>
              <a:off x="-1" y="6424836"/>
              <a:ext cx="4040661" cy="286139"/>
            </a:xfrm>
            <a:prstGeom prst="rect">
              <a:avLst/>
            </a:prstGeom>
          </p:spPr>
        </p:pic>
        <p:pic>
          <p:nvPicPr>
            <p:cNvPr id="9" name="Slik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8952" y="6424836"/>
              <a:ext cx="4074000" cy="286139"/>
            </a:xfrm>
            <a:prstGeom prst="rect">
              <a:avLst/>
            </a:prstGeom>
          </p:spPr>
        </p:pic>
        <p:pic>
          <p:nvPicPr>
            <p:cNvPr id="12" name="Slika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760"/>
            <a:stretch/>
          </p:blipFill>
          <p:spPr>
            <a:xfrm>
              <a:off x="8148956" y="6424280"/>
              <a:ext cx="4043044" cy="286139"/>
            </a:xfrm>
            <a:prstGeom prst="rect">
              <a:avLst/>
            </a:prstGeom>
          </p:spPr>
        </p:pic>
      </p:grpSp>
      <p:pic>
        <p:nvPicPr>
          <p:cNvPr id="5" name="Slika 4"/>
          <p:cNvPicPr>
            <a:picLocks noChangeAspect="1"/>
          </p:cNvPicPr>
          <p:nvPr userDrawn="1"/>
        </p:nvPicPr>
        <p:blipFill>
          <a:blip r:embed="rId3"/>
          <a:stretch>
            <a:fillRect/>
          </a:stretch>
        </p:blipFill>
        <p:spPr>
          <a:xfrm>
            <a:off x="1980721" y="621199"/>
            <a:ext cx="6093855" cy="1293750"/>
          </a:xfrm>
          <a:prstGeom prst="rect">
            <a:avLst/>
          </a:prstGeom>
        </p:spPr>
      </p:pic>
      <p:pic>
        <p:nvPicPr>
          <p:cNvPr id="7" name="Slika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39360" y="657948"/>
            <a:ext cx="3233641" cy="4265115"/>
          </a:xfrm>
          <a:prstGeom prst="rect">
            <a:avLst/>
          </a:prstGeom>
        </p:spPr>
      </p:pic>
      <p:pic>
        <p:nvPicPr>
          <p:cNvPr id="10" name="Picture 2" descr="Portal MIZŠ - Portal Ministrstvo za vzgojo in izobraževanje"/>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690160" y="5772294"/>
            <a:ext cx="2285816" cy="470405"/>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ctrTitle"/>
          </p:nvPr>
        </p:nvSpPr>
        <p:spPr>
          <a:xfrm>
            <a:off x="165100" y="2336800"/>
            <a:ext cx="8083551" cy="2387600"/>
          </a:xfrm>
        </p:spPr>
        <p:txBody>
          <a:bodyPr anchor="b">
            <a:normAutofit/>
          </a:bodyPr>
          <a:lstStyle>
            <a:lvl1pPr algn="l">
              <a:defRPr sz="4000"/>
            </a:lvl1pPr>
          </a:lstStyle>
          <a:p>
            <a:r>
              <a:rPr lang="sl-SI" dirty="0"/>
              <a:t>Uredite slog naslova matrice</a:t>
            </a:r>
          </a:p>
        </p:txBody>
      </p:sp>
      <p:pic>
        <p:nvPicPr>
          <p:cNvPr id="1026" name="Slika 3"/>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5997" t="7863" b="5635"/>
          <a:stretch/>
        </p:blipFill>
        <p:spPr bwMode="auto">
          <a:xfrm>
            <a:off x="424769" y="594831"/>
            <a:ext cx="1439157" cy="1314450"/>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p:cNvSpPr/>
          <p:nvPr userDrawn="1"/>
        </p:nvSpPr>
        <p:spPr>
          <a:xfrm>
            <a:off x="8521700" y="6106131"/>
            <a:ext cx="3124200" cy="276999"/>
          </a:xfrm>
          <a:prstGeom prst="rect">
            <a:avLst/>
          </a:prstGeom>
        </p:spPr>
        <p:txBody>
          <a:bodyPr wrap="square">
            <a:spAutoFit/>
          </a:bodyPr>
          <a:lstStyle/>
          <a:p>
            <a:pPr algn="just">
              <a:spcAft>
                <a:spcPts val="0"/>
              </a:spcAft>
            </a:pPr>
            <a:r>
              <a:rPr lang="sl-SI" sz="600" i="1" dirty="0">
                <a:solidFill>
                  <a:srgbClr val="0070C0"/>
                </a:solidFill>
                <a:effectLst/>
                <a:latin typeface="Calibri" panose="020F0502020204030204" pitchFamily="34" charset="0"/>
                <a:ea typeface="Calibri" panose="020F0502020204030204" pitchFamily="34" charset="0"/>
              </a:rPr>
              <a:t>Dogodek delno financira Ministrstvo za okolje, podnebje in energijo s sredstvi Sklada</a:t>
            </a:r>
          </a:p>
          <a:p>
            <a:pPr algn="just">
              <a:spcAft>
                <a:spcPts val="0"/>
              </a:spcAft>
            </a:pPr>
            <a:r>
              <a:rPr lang="sl-SI" sz="600" i="1" dirty="0">
                <a:solidFill>
                  <a:srgbClr val="0070C0"/>
                </a:solidFill>
                <a:effectLst/>
                <a:latin typeface="Calibri" panose="020F0502020204030204" pitchFamily="34" charset="0"/>
                <a:ea typeface="Calibri" panose="020F0502020204030204" pitchFamily="34" charset="0"/>
              </a:rPr>
              <a:t> za podnebne spremembe, v okviru projekta Podnebni cilji in vsebine v vzgoji in izobraževanju.</a:t>
            </a:r>
            <a:endParaRPr lang="sl-SI" sz="600" dirty="0">
              <a:effectLst/>
              <a:latin typeface="Calibri" panose="020F0502020204030204" pitchFamily="34" charset="0"/>
              <a:ea typeface="Calibri" panose="020F0502020204030204" pitchFamily="34" charset="0"/>
            </a:endParaRPr>
          </a:p>
        </p:txBody>
      </p:sp>
      <p:pic>
        <p:nvPicPr>
          <p:cNvPr id="11" name="Slika 10"/>
          <p:cNvPicPr>
            <a:picLocks noChangeAspect="1"/>
          </p:cNvPicPr>
          <p:nvPr userDrawn="1"/>
        </p:nvPicPr>
        <p:blipFill>
          <a:blip r:embed="rId7"/>
          <a:stretch>
            <a:fillRect/>
          </a:stretch>
        </p:blipFill>
        <p:spPr>
          <a:xfrm>
            <a:off x="8639360" y="5180237"/>
            <a:ext cx="1678336" cy="534764"/>
          </a:xfrm>
          <a:prstGeom prst="rect">
            <a:avLst/>
          </a:prstGeom>
        </p:spPr>
      </p:pic>
    </p:spTree>
    <p:extLst>
      <p:ext uri="{BB962C8B-B14F-4D97-AF65-F5344CB8AC3E}">
        <p14:creationId xmlns:p14="http://schemas.microsoft.com/office/powerpoint/2010/main" val="22813040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96" userDrawn="1">
          <p15:clr>
            <a:srgbClr val="FBAE40"/>
          </p15:clr>
        </p15:guide>
        <p15:guide id="4" orient="horz" pos="4224" userDrawn="1">
          <p15:clr>
            <a:srgbClr val="FBAE40"/>
          </p15:clr>
        </p15:guide>
        <p15:guide id="5" pos="98" userDrawn="1">
          <p15:clr>
            <a:srgbClr val="FBAE40"/>
          </p15:clr>
        </p15:guide>
        <p15:guide id="6" pos="758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96034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155575" y="1709738"/>
            <a:ext cx="11880850" cy="2852737"/>
          </a:xfrm>
        </p:spPr>
        <p:txBody>
          <a:bodyPr anchor="b">
            <a:normAutofit/>
          </a:bodyPr>
          <a:lstStyle>
            <a:lvl1pPr>
              <a:defRPr sz="4000"/>
            </a:lvl1pPr>
          </a:lstStyle>
          <a:p>
            <a:r>
              <a:rPr lang="sl-SI" dirty="0"/>
              <a:t>Uredite slog naslova matrice</a:t>
            </a:r>
          </a:p>
        </p:txBody>
      </p:sp>
      <p:sp>
        <p:nvSpPr>
          <p:cNvPr id="3" name="Označba mesta besedila 2"/>
          <p:cNvSpPr>
            <a:spLocks noGrp="1"/>
          </p:cNvSpPr>
          <p:nvPr>
            <p:ph type="body" idx="1"/>
          </p:nvPr>
        </p:nvSpPr>
        <p:spPr>
          <a:xfrm>
            <a:off x="155575" y="4589463"/>
            <a:ext cx="11880850"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dirty="0"/>
              <a:t>Uredite sloge besedila matrice</a:t>
            </a:r>
          </a:p>
        </p:txBody>
      </p:sp>
    </p:spTree>
    <p:extLst>
      <p:ext uri="{BB962C8B-B14F-4D97-AF65-F5344CB8AC3E}">
        <p14:creationId xmlns:p14="http://schemas.microsoft.com/office/powerpoint/2010/main" val="4288018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155575" y="1253330"/>
            <a:ext cx="5873750" cy="5103019"/>
          </a:xfrm>
        </p:spPr>
        <p:txBody>
          <a:bodyPr/>
          <a:lstStyle/>
          <a:p>
            <a:pPr lvl="0"/>
            <a:r>
              <a:rPr lang="sl-SI" dirty="0"/>
              <a:t>Uredite sloge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4" name="Označba mesta vsebine 3"/>
          <p:cNvSpPr>
            <a:spLocks noGrp="1"/>
          </p:cNvSpPr>
          <p:nvPr>
            <p:ph sz="half" idx="2"/>
          </p:nvPr>
        </p:nvSpPr>
        <p:spPr>
          <a:xfrm>
            <a:off x="6172199" y="1253331"/>
            <a:ext cx="5864225" cy="510301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336850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155575" y="152400"/>
            <a:ext cx="11880850" cy="1057275"/>
          </a:xfrm>
        </p:spPr>
        <p:txBody>
          <a:bodyPr/>
          <a:lstStyle/>
          <a:p>
            <a:r>
              <a:rPr lang="sl-SI"/>
              <a:t>Uredite slog naslova matrice</a:t>
            </a:r>
          </a:p>
        </p:txBody>
      </p:sp>
      <p:sp>
        <p:nvSpPr>
          <p:cNvPr id="3" name="Označba mesta besedila 2"/>
          <p:cNvSpPr>
            <a:spLocks noGrp="1"/>
          </p:cNvSpPr>
          <p:nvPr>
            <p:ph type="body" idx="1"/>
          </p:nvPr>
        </p:nvSpPr>
        <p:spPr>
          <a:xfrm>
            <a:off x="155575" y="1269207"/>
            <a:ext cx="5864225"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dirty="0"/>
              <a:t>Uredite sloge besedila matrice</a:t>
            </a:r>
          </a:p>
        </p:txBody>
      </p:sp>
      <p:sp>
        <p:nvSpPr>
          <p:cNvPr id="4" name="Označba mesta vsebine 3"/>
          <p:cNvSpPr>
            <a:spLocks noGrp="1"/>
          </p:cNvSpPr>
          <p:nvPr>
            <p:ph sz="half" idx="2"/>
          </p:nvPr>
        </p:nvSpPr>
        <p:spPr>
          <a:xfrm>
            <a:off x="155575" y="2093118"/>
            <a:ext cx="5864225" cy="426323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269205"/>
            <a:ext cx="586422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093117"/>
            <a:ext cx="5864224" cy="426323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286905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Tree>
    <p:extLst>
      <p:ext uri="{BB962C8B-B14F-4D97-AF65-F5344CB8AC3E}">
        <p14:creationId xmlns:p14="http://schemas.microsoft.com/office/powerpoint/2010/main" val="36027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51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155575" y="1524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4202113" y="152400"/>
            <a:ext cx="7834312" cy="6203950"/>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sl-SI" dirty="0"/>
              <a:t>Uredite sloge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4" name="Označba mesta besedila 3"/>
          <p:cNvSpPr>
            <a:spLocks noGrp="1"/>
          </p:cNvSpPr>
          <p:nvPr>
            <p:ph type="body" sz="half" idx="2"/>
          </p:nvPr>
        </p:nvSpPr>
        <p:spPr>
          <a:xfrm>
            <a:off x="155575" y="1752600"/>
            <a:ext cx="3932237" cy="46037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dirty="0"/>
              <a:t>Uredite sloge besedila matrice</a:t>
            </a:r>
          </a:p>
        </p:txBody>
      </p:sp>
    </p:spTree>
    <p:extLst>
      <p:ext uri="{BB962C8B-B14F-4D97-AF65-F5344CB8AC3E}">
        <p14:creationId xmlns:p14="http://schemas.microsoft.com/office/powerpoint/2010/main" val="2874483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155575" y="152400"/>
            <a:ext cx="3932237" cy="1600200"/>
          </a:xfrm>
        </p:spPr>
        <p:txBody>
          <a:bodyPr anchor="b"/>
          <a:lstStyle>
            <a:lvl1pPr>
              <a:defRPr sz="3200"/>
            </a:lvl1pPr>
          </a:lstStyle>
          <a:p>
            <a:r>
              <a:rPr lang="sl-SI"/>
              <a:t>Uredite slog naslova matrice</a:t>
            </a:r>
          </a:p>
        </p:txBody>
      </p:sp>
      <p:sp>
        <p:nvSpPr>
          <p:cNvPr id="4" name="Označba mesta besedila 3"/>
          <p:cNvSpPr>
            <a:spLocks noGrp="1"/>
          </p:cNvSpPr>
          <p:nvPr>
            <p:ph type="body" sz="half" idx="2"/>
          </p:nvPr>
        </p:nvSpPr>
        <p:spPr>
          <a:xfrm>
            <a:off x="155575" y="1752600"/>
            <a:ext cx="3932237" cy="46037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dirty="0"/>
              <a:t>Uredite sloge besedila matrice</a:t>
            </a:r>
          </a:p>
        </p:txBody>
      </p:sp>
      <p:sp>
        <p:nvSpPr>
          <p:cNvPr id="5" name="Označba mesta slike 2"/>
          <p:cNvSpPr>
            <a:spLocks noGrp="1"/>
          </p:cNvSpPr>
          <p:nvPr>
            <p:ph type="pic" idx="1"/>
          </p:nvPr>
        </p:nvSpPr>
        <p:spPr>
          <a:xfrm>
            <a:off x="4183063" y="152400"/>
            <a:ext cx="7853362" cy="6203949"/>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dirty="0"/>
          </a:p>
        </p:txBody>
      </p:sp>
    </p:spTree>
    <p:extLst>
      <p:ext uri="{BB962C8B-B14F-4D97-AF65-F5344CB8AC3E}">
        <p14:creationId xmlns:p14="http://schemas.microsoft.com/office/powerpoint/2010/main" val="128694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155575" y="152401"/>
            <a:ext cx="11880850" cy="1028700"/>
          </a:xfrm>
          <a:prstGeom prst="rect">
            <a:avLst/>
          </a:prstGeom>
        </p:spPr>
        <p:txBody>
          <a:bodyPr vert="horz" lIns="91440" tIns="45720" rIns="91440" bIns="45720" rtlCol="0" anchor="b">
            <a:normAutofit/>
          </a:bodyPr>
          <a:lstStyle/>
          <a:p>
            <a:r>
              <a:rPr lang="sl-SI" dirty="0"/>
              <a:t>Uredite slog naslova matrice</a:t>
            </a:r>
          </a:p>
        </p:txBody>
      </p:sp>
      <p:sp>
        <p:nvSpPr>
          <p:cNvPr id="3" name="Označba mesta besedila 2"/>
          <p:cNvSpPr>
            <a:spLocks noGrp="1"/>
          </p:cNvSpPr>
          <p:nvPr>
            <p:ph type="body" idx="1"/>
          </p:nvPr>
        </p:nvSpPr>
        <p:spPr>
          <a:xfrm>
            <a:off x="155575" y="1305148"/>
            <a:ext cx="11880850" cy="5021039"/>
          </a:xfrm>
          <a:prstGeom prst="rect">
            <a:avLst/>
          </a:prstGeom>
        </p:spPr>
        <p:txBody>
          <a:bodyPr vert="horz" lIns="91440" tIns="45720" rIns="91440" bIns="45720" rtlCol="0">
            <a:normAutofit/>
          </a:bodyPr>
          <a:lstStyle/>
          <a:p>
            <a:pPr lvl="0"/>
            <a:r>
              <a:rPr lang="sl-SI" dirty="0"/>
              <a:t>Uredite sloge besedila matrice</a:t>
            </a:r>
          </a:p>
          <a:p>
            <a:pPr lvl="1"/>
            <a:r>
              <a:rPr lang="sl-SI" dirty="0"/>
              <a:t>Druga raven</a:t>
            </a:r>
          </a:p>
          <a:p>
            <a:pPr lvl="2"/>
            <a:r>
              <a:rPr lang="sl-SI" dirty="0"/>
              <a:t>Tretja raven</a:t>
            </a:r>
          </a:p>
          <a:p>
            <a:pPr lvl="3"/>
            <a:r>
              <a:rPr lang="sl-SI" dirty="0"/>
              <a:t>Četrta raven</a:t>
            </a:r>
          </a:p>
          <a:p>
            <a:pPr lvl="4"/>
            <a:r>
              <a:rPr lang="sl-SI" dirty="0"/>
              <a:t>Peta raven</a:t>
            </a:r>
          </a:p>
        </p:txBody>
      </p:sp>
      <p:grpSp>
        <p:nvGrpSpPr>
          <p:cNvPr id="10" name="Skupina 9"/>
          <p:cNvGrpSpPr/>
          <p:nvPr userDrawn="1"/>
        </p:nvGrpSpPr>
        <p:grpSpPr>
          <a:xfrm>
            <a:off x="-1" y="6433805"/>
            <a:ext cx="12192001" cy="286695"/>
            <a:chOff x="-1" y="6424280"/>
            <a:chExt cx="12192001" cy="286695"/>
          </a:xfrm>
        </p:grpSpPr>
        <p:pic>
          <p:nvPicPr>
            <p:cNvPr id="11" name="Slika 10"/>
            <p:cNvPicPr>
              <a:picLocks noChangeAspect="1"/>
            </p:cNvPicPr>
            <p:nvPr userDrawn="1"/>
          </p:nvPicPr>
          <p:blipFill rotWithShape="1">
            <a:blip r:embed="rId11" cstate="print">
              <a:extLst>
                <a:ext uri="{28A0092B-C50C-407E-A947-70E740481C1C}">
                  <a14:useLocalDpi xmlns:a14="http://schemas.microsoft.com/office/drawing/2010/main" val="0"/>
                </a:ext>
              </a:extLst>
            </a:blip>
            <a:srcRect l="819" r="-1"/>
            <a:stretch/>
          </p:blipFill>
          <p:spPr>
            <a:xfrm>
              <a:off x="-1" y="6424836"/>
              <a:ext cx="4040661" cy="286139"/>
            </a:xfrm>
            <a:prstGeom prst="rect">
              <a:avLst/>
            </a:prstGeom>
          </p:spPr>
        </p:pic>
        <p:pic>
          <p:nvPicPr>
            <p:cNvPr id="12" name="Slika 1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058952" y="6424836"/>
              <a:ext cx="4074000" cy="286139"/>
            </a:xfrm>
            <a:prstGeom prst="rect">
              <a:avLst/>
            </a:prstGeom>
          </p:spPr>
        </p:pic>
        <p:pic>
          <p:nvPicPr>
            <p:cNvPr id="13" name="Slika 12"/>
            <p:cNvPicPr>
              <a:picLocks noChangeAspect="1"/>
            </p:cNvPicPr>
            <p:nvPr userDrawn="1"/>
          </p:nvPicPr>
          <p:blipFill rotWithShape="1">
            <a:blip r:embed="rId11" cstate="print">
              <a:extLst>
                <a:ext uri="{28A0092B-C50C-407E-A947-70E740481C1C}">
                  <a14:useLocalDpi xmlns:a14="http://schemas.microsoft.com/office/drawing/2010/main" val="0"/>
                </a:ext>
              </a:extLst>
            </a:blip>
            <a:srcRect r="760"/>
            <a:stretch/>
          </p:blipFill>
          <p:spPr>
            <a:xfrm>
              <a:off x="8148956" y="6424280"/>
              <a:ext cx="4043044" cy="286139"/>
            </a:xfrm>
            <a:prstGeom prst="rect">
              <a:avLst/>
            </a:prstGeom>
          </p:spPr>
        </p:pic>
      </p:grpSp>
      <p:pic>
        <p:nvPicPr>
          <p:cNvPr id="15" name="Slika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321415" y="5409772"/>
            <a:ext cx="585470" cy="782748"/>
          </a:xfrm>
          <a:prstGeom prst="rect">
            <a:avLst/>
          </a:prstGeom>
        </p:spPr>
      </p:pic>
    </p:spTree>
    <p:extLst>
      <p:ext uri="{BB962C8B-B14F-4D97-AF65-F5344CB8AC3E}">
        <p14:creationId xmlns:p14="http://schemas.microsoft.com/office/powerpoint/2010/main" val="633229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582" userDrawn="1">
          <p15:clr>
            <a:srgbClr val="F26B43"/>
          </p15:clr>
        </p15:guide>
        <p15:guide id="4" orient="horz" pos="96" userDrawn="1">
          <p15:clr>
            <a:srgbClr val="F26B43"/>
          </p15:clr>
        </p15:guide>
        <p15:guide id="5" orient="horz" pos="4224" userDrawn="1">
          <p15:clr>
            <a:srgbClr val="F26B43"/>
          </p15:clr>
        </p15:guide>
        <p15:guide id="6" pos="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nergetika-portal.si/nc/novica/n/zakon-o-nujnih-ukrepih-za-omilitev-posledic-zaradi-vpliva-visokih-cen-energentov/" TargetMode="External"/><Relationship Id="rId2" Type="http://schemas.openxmlformats.org/officeDocument/2006/relationships/hyperlink" Target="https://www.agen-rs.si/gospodinjski/elektrika/ali-lahko-ostanem-brez-elektricne-energije/nujna-oskrba" TargetMode="External"/><Relationship Id="rId1" Type="http://schemas.openxmlformats.org/officeDocument/2006/relationships/slideLayout" Target="../slideLayouts/slideLayout2.xml"/><Relationship Id="rId5" Type="http://schemas.openxmlformats.org/officeDocument/2006/relationships/hyperlink" Target="https://www.energetika-portal.si/nc/novica/n/v-veljavi-regulirane-cene-elektrike-in-plina/" TargetMode="External"/><Relationship Id="rId4" Type="http://schemas.openxmlformats.org/officeDocument/2006/relationships/hyperlink" Target="https://www.energetika-portal.si/nc/novica/n/sprejeti-ukrepi-za-preprecevanje-energetske-revscine/"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focus.si/nasveti/nasveti-za-manjso-rabo-energije-in-vode-doma/"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mailto:tomislav.tkalec@gov.s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slov 8"/>
          <p:cNvSpPr>
            <a:spLocks noGrp="1"/>
          </p:cNvSpPr>
          <p:nvPr>
            <p:ph type="ctrTitle"/>
          </p:nvPr>
        </p:nvSpPr>
        <p:spPr/>
        <p:txBody>
          <a:bodyPr/>
          <a:lstStyle/>
          <a:p>
            <a:r>
              <a:rPr lang="sl-SI" b="1" dirty="0"/>
              <a:t>Energetska revščina in varčevanje z energijo v kontekstu energetske krize in podnebnih sprememb</a:t>
            </a:r>
          </a:p>
        </p:txBody>
      </p:sp>
      <p:sp>
        <p:nvSpPr>
          <p:cNvPr id="10" name="Podnaslov 9"/>
          <p:cNvSpPr>
            <a:spLocks noGrp="1"/>
          </p:cNvSpPr>
          <p:nvPr>
            <p:ph type="subTitle" idx="1"/>
          </p:nvPr>
        </p:nvSpPr>
        <p:spPr>
          <a:xfrm>
            <a:off x="165101" y="5179973"/>
            <a:ext cx="8083550" cy="709389"/>
          </a:xfrm>
        </p:spPr>
        <p:txBody>
          <a:bodyPr>
            <a:normAutofit fontScale="92500" lnSpcReduction="20000"/>
          </a:bodyPr>
          <a:lstStyle/>
          <a:p>
            <a:r>
              <a:rPr lang="sl-SI" b="1" dirty="0"/>
              <a:t>dr. Tomislav Tkalec</a:t>
            </a:r>
          </a:p>
          <a:p>
            <a:r>
              <a:rPr lang="sl-SI" dirty="0"/>
              <a:t>vodja Sektorja za obnovljive vire energije, MOPE</a:t>
            </a:r>
          </a:p>
        </p:txBody>
      </p:sp>
    </p:spTree>
    <p:extLst>
      <p:ext uri="{BB962C8B-B14F-4D97-AF65-F5344CB8AC3E}">
        <p14:creationId xmlns:p14="http://schemas.microsoft.com/office/powerpoint/2010/main" val="559007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000" kern="1200">
                <a:solidFill>
                  <a:schemeClr val="bg1"/>
                </a:solidFill>
                <a:latin typeface="+mj-lt"/>
                <a:ea typeface="+mj-ea"/>
                <a:cs typeface="+mj-cs"/>
              </a:rPr>
              <a:t>Elementi, ki opredeljujejo energetsko revna gospodinjstva, Slovenija</a:t>
            </a:r>
          </a:p>
        </p:txBody>
      </p:sp>
      <p:pic>
        <p:nvPicPr>
          <p:cNvPr id="4098" name="Picture 2">
            <a:extLst>
              <a:ext uri="{FF2B5EF4-FFF2-40B4-BE49-F238E27FC236}">
                <a16:creationId xmlns:a16="http://schemas.microsoft.com/office/drawing/2014/main" id="{3E1813D7-2F98-260C-2778-8701268D770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91498" y="1675227"/>
            <a:ext cx="7609003" cy="43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75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p:cNvSpPr>
            <a:spLocks noGrp="1"/>
          </p:cNvSpPr>
          <p:nvPr>
            <p:ph type="title"/>
          </p:nvPr>
        </p:nvSpPr>
        <p:spPr>
          <a:xfrm>
            <a:off x="686834" y="1153572"/>
            <a:ext cx="3200400" cy="4461163"/>
          </a:xfrm>
        </p:spPr>
        <p:txBody>
          <a:bodyPr>
            <a:normAutofit/>
          </a:bodyPr>
          <a:lstStyle/>
          <a:p>
            <a:r>
              <a:rPr lang="sl-SI" sz="4400" b="1" dirty="0">
                <a:solidFill>
                  <a:srgbClr val="FFFFFF"/>
                </a:solidFill>
              </a:rPr>
              <a:t>Ukrepi in aktivnosti</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Označba mesta vsebine 2"/>
          <p:cNvSpPr>
            <a:spLocks noGrp="1"/>
          </p:cNvSpPr>
          <p:nvPr>
            <p:ph idx="1"/>
          </p:nvPr>
        </p:nvSpPr>
        <p:spPr>
          <a:xfrm>
            <a:off x="4447308" y="591344"/>
            <a:ext cx="6906491" cy="5585619"/>
          </a:xfrm>
        </p:spPr>
        <p:txBody>
          <a:bodyPr anchor="ctr">
            <a:normAutofit/>
          </a:bodyPr>
          <a:lstStyle/>
          <a:p>
            <a:pPr marL="0" indent="0">
              <a:buNone/>
            </a:pPr>
            <a:r>
              <a:rPr lang="sl-SI" sz="2200" b="1" dirty="0"/>
              <a:t>Programi </a:t>
            </a:r>
            <a:r>
              <a:rPr lang="sl-SI" sz="2200" b="1" dirty="0" err="1"/>
              <a:t>Ekosklada</a:t>
            </a:r>
            <a:r>
              <a:rPr lang="sl-SI" sz="2200" dirty="0"/>
              <a:t>:</a:t>
            </a:r>
          </a:p>
          <a:p>
            <a:r>
              <a:rPr lang="sl-SI" sz="2200" dirty="0"/>
              <a:t>Projekt ZERO (zmanjševanje energetske revščine občanov)</a:t>
            </a:r>
          </a:p>
          <a:p>
            <a:r>
              <a:rPr lang="sl-SI" sz="2200" dirty="0"/>
              <a:t>100-odstotna subvencija za zamenjavo starih kurilnih naprav z novimi kurilnimi napravami na lesno biomaso v stanovanjskih stavbah</a:t>
            </a:r>
          </a:p>
          <a:p>
            <a:r>
              <a:rPr lang="sl-SI" sz="2200" dirty="0"/>
              <a:t>100-odstotna subvencija pri obnovi večstanovanjske stavbe</a:t>
            </a:r>
          </a:p>
          <a:p>
            <a:r>
              <a:rPr lang="sl-SI" sz="2200" dirty="0"/>
              <a:t>Program ZERO 500</a:t>
            </a:r>
          </a:p>
          <a:p>
            <a:pPr marL="0" indent="0">
              <a:buNone/>
            </a:pPr>
            <a:endParaRPr lang="sl-SI" sz="2200" dirty="0"/>
          </a:p>
          <a:p>
            <a:pPr marL="0" indent="0">
              <a:buNone/>
            </a:pPr>
            <a:r>
              <a:rPr lang="sl-SI" sz="2200" dirty="0"/>
              <a:t>Projekt </a:t>
            </a:r>
            <a:r>
              <a:rPr lang="sl-SI" sz="2200" b="1" dirty="0"/>
              <a:t>Preučitev in strokovne podlage za razvoj ukrepov za boj proti energetski revščini </a:t>
            </a:r>
            <a:r>
              <a:rPr lang="sl-SI" sz="2200" dirty="0"/>
              <a:t>(IJS, IER in </a:t>
            </a:r>
            <a:r>
              <a:rPr lang="sl-SI" sz="2200" dirty="0" err="1"/>
              <a:t>Focus</a:t>
            </a:r>
            <a:r>
              <a:rPr lang="sl-SI" sz="2200" dirty="0"/>
              <a:t>)</a:t>
            </a:r>
          </a:p>
          <a:p>
            <a:pPr marL="0" indent="0">
              <a:buNone/>
            </a:pPr>
            <a:endParaRPr lang="sl-SI" sz="2200" dirty="0"/>
          </a:p>
          <a:p>
            <a:pPr marL="0" indent="0">
              <a:buNone/>
            </a:pPr>
            <a:r>
              <a:rPr lang="sl-SI" sz="2200" dirty="0"/>
              <a:t>Priprava </a:t>
            </a:r>
            <a:r>
              <a:rPr lang="sl-SI" sz="2200" b="1" dirty="0"/>
              <a:t>akcijskega načrta </a:t>
            </a:r>
            <a:r>
              <a:rPr lang="sl-SI" sz="2200" dirty="0"/>
              <a:t>do 30. junija 2023</a:t>
            </a:r>
          </a:p>
          <a:p>
            <a:pPr marL="0" indent="0">
              <a:buNone/>
            </a:pPr>
            <a:endParaRPr lang="sl-SI" sz="2200" dirty="0"/>
          </a:p>
        </p:txBody>
      </p:sp>
    </p:spTree>
    <p:extLst>
      <p:ext uri="{BB962C8B-B14F-4D97-AF65-F5344CB8AC3E}">
        <p14:creationId xmlns:p14="http://schemas.microsoft.com/office/powerpoint/2010/main" val="389083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b="1" dirty="0"/>
              <a:t>Krizni ukrepi in aktivnosti</a:t>
            </a:r>
          </a:p>
        </p:txBody>
      </p:sp>
      <p:sp>
        <p:nvSpPr>
          <p:cNvPr id="3" name="Označba mesta vsebine 2"/>
          <p:cNvSpPr>
            <a:spLocks noGrp="1"/>
          </p:cNvSpPr>
          <p:nvPr>
            <p:ph idx="1"/>
          </p:nvPr>
        </p:nvSpPr>
        <p:spPr/>
        <p:txBody>
          <a:bodyPr>
            <a:noAutofit/>
          </a:bodyPr>
          <a:lstStyle/>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sl-SI" sz="1800" b="1" i="0" u="sng" strike="noStrike" kern="1200" cap="none" spc="0" normalizeH="0" baseline="0" noProof="0" dirty="0">
                <a:ln>
                  <a:noFill/>
                </a:ln>
                <a:solidFill>
                  <a:prstClr val="black"/>
                </a:solidFill>
                <a:effectLst/>
                <a:uLnTx/>
                <a:uFillTx/>
                <a:latin typeface="Calibri" panose="020F0502020204030204"/>
                <a:ea typeface="+mn-ea"/>
                <a:cs typeface="+mn-cs"/>
                <a:hlinkClick r:id="rId2"/>
              </a:rPr>
              <a:t> Nujna oskrba ranljivih odjemalcev z električno energijo</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sl-SI" sz="1800" b="0" i="1" u="none" strike="noStrike" kern="1200" cap="none" spc="0" normalizeH="0" baseline="0" noProof="0" dirty="0">
                <a:ln>
                  <a:noFill/>
                </a:ln>
                <a:solidFill>
                  <a:prstClr val="black"/>
                </a:solidFill>
                <a:effectLst/>
                <a:uLnTx/>
                <a:uFillTx/>
                <a:latin typeface="Calibri" panose="020F0502020204030204"/>
                <a:ea typeface="+mn-ea"/>
                <a:cs typeface="+mn-cs"/>
              </a:rPr>
              <a:t>Akt o kriterijih in pravilih za zagotavljanje nujne oskrbe z električno energijo</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 (Uradni list RS, št. 48/16 in 172/21 – ZOEE). Ti ranljivemu odjemalcu </a:t>
            </a:r>
            <a:r>
              <a:rPr kumimoji="0" lang="sl-SI" sz="1800" b="1" i="0" u="none" strike="noStrike" kern="1200" cap="none" spc="0" normalizeH="0" baseline="0" noProof="0" dirty="0">
                <a:ln>
                  <a:noFill/>
                </a:ln>
                <a:solidFill>
                  <a:prstClr val="black"/>
                </a:solidFill>
                <a:effectLst/>
                <a:uLnTx/>
                <a:uFillTx/>
                <a:latin typeface="Calibri" panose="020F0502020204030204"/>
                <a:ea typeface="+mn-ea"/>
                <a:cs typeface="+mn-cs"/>
              </a:rPr>
              <a:t>ne smejo odklopiti električne energije</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 ki je glede na okoliščine (letni čas, temperaturne razmere, kraj bivanja, zdravstveno stanje…) nujno potrebna, da ne pride do ogrožanja življenja in zdravja odjemalca ter oseb, ki z njim prebivajo.</a:t>
            </a:r>
          </a:p>
          <a:p>
            <a:pPr marL="228600" marR="0" lvl="0" indent="-22860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sl-SI" sz="1800" b="1" i="0" u="sng" strike="noStrike" kern="1200" cap="none" spc="0" normalizeH="0" baseline="0" noProof="0" dirty="0">
                <a:ln>
                  <a:noFill/>
                </a:ln>
                <a:solidFill>
                  <a:prstClr val="black"/>
                </a:solidFill>
                <a:effectLst/>
                <a:uLnTx/>
                <a:uFillTx/>
                <a:latin typeface="Calibri" panose="020F0502020204030204"/>
                <a:ea typeface="+mn-ea"/>
                <a:cs typeface="+mn-cs"/>
                <a:hlinkClick r:id="rId3"/>
              </a:rPr>
              <a:t>Nujni ukrepi za omilitev posledic vpliva visokih cen energentov</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Zaradi velikega povečanja cen energije v ogrevalni sezoni 2021/2022 so bili konec januarja 2022 sprejeti ukrepi, med katerimi je tudi izplačilo </a:t>
            </a:r>
            <a:r>
              <a:rPr kumimoji="0" lang="sl-SI" sz="1800" b="1" i="0" u="none" strike="noStrike" kern="1200" cap="none" spc="0" normalizeH="0" baseline="0" noProof="0" dirty="0">
                <a:ln>
                  <a:noFill/>
                </a:ln>
                <a:solidFill>
                  <a:prstClr val="black"/>
                </a:solidFill>
                <a:effectLst/>
                <a:uLnTx/>
                <a:uFillTx/>
                <a:latin typeface="Calibri" panose="020F0502020204030204"/>
                <a:ea typeface="+mn-ea"/>
                <a:cs typeface="+mn-cs"/>
              </a:rPr>
              <a:t>enkratnega solidarnostnega dodatka </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za izboljšanje socialne varnosti ranljivih skupin. Ostali ukrepi so usmerjeni v začasno spremembo obračuna stroškov oskrbe z električno energijo in zemeljskim plinom za gospodinjske odjemalce.</a:t>
            </a:r>
          </a:p>
          <a:p>
            <a:pPr marL="228600" marR="0" lvl="0" indent="-22860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sl-SI" sz="1800" b="1" i="0" u="sng" strike="noStrike" kern="1200" cap="none" spc="0" normalizeH="0" baseline="0" noProof="0" dirty="0">
                <a:ln>
                  <a:noFill/>
                </a:ln>
                <a:solidFill>
                  <a:prstClr val="black"/>
                </a:solidFill>
                <a:effectLst/>
                <a:uLnTx/>
                <a:uFillTx/>
                <a:latin typeface="Calibri" panose="020F0502020204030204"/>
                <a:ea typeface="+mn-ea"/>
                <a:cs typeface="+mn-cs"/>
                <a:hlinkClick r:id="rId4"/>
              </a:rPr>
              <a:t>Začasni ukrepih za odpravo posledic draginje za najbolj ranljive skupine prebivalstva</a:t>
            </a:r>
            <a:endPar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Z namenom zagotavljanja višje socialne varnosti socialno najbolj ranljivih skupin prebivalstva RS so bili sprejeti začasni ukrepi na področju socialne varnosti, ki so omilili posledice in vpliv visokih cen energentov in cen življenjskih potrebščin v času ogrevalne sezone 2022/2023. </a:t>
            </a:r>
            <a:r>
              <a:rPr kumimoji="0" lang="sl-SI" sz="1800" b="1" i="0" u="none" strike="noStrike" kern="1200" cap="none" spc="0" normalizeH="0" baseline="0" noProof="0" dirty="0">
                <a:ln>
                  <a:noFill/>
                </a:ln>
                <a:solidFill>
                  <a:prstClr val="black"/>
                </a:solidFill>
                <a:effectLst/>
                <a:uLnTx/>
                <a:uFillTx/>
                <a:latin typeface="Calibri" panose="020F0502020204030204"/>
                <a:ea typeface="+mn-ea"/>
                <a:cs typeface="+mn-cs"/>
              </a:rPr>
              <a:t>Zakon ZUOPD predvideva izplačilo energetskega dodatka</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 za prejemnike denarne socialne pomoči, varstvenega dodatka in invalide.</a:t>
            </a:r>
          </a:p>
          <a:p>
            <a:pPr marL="228600" marR="0" lvl="0" indent="-228600" algn="just"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sl-SI" sz="1800" b="1" i="0" u="sng" strike="noStrike" kern="1200" cap="none" spc="0" normalizeH="0" baseline="0" noProof="0" dirty="0">
                <a:ln>
                  <a:noFill/>
                </a:ln>
                <a:solidFill>
                  <a:prstClr val="black"/>
                </a:solidFill>
                <a:effectLst/>
                <a:uLnTx/>
                <a:uFillTx/>
                <a:latin typeface="Calibri" panose="020F0502020204030204"/>
                <a:ea typeface="+mn-ea"/>
                <a:cs typeface="+mn-cs"/>
                <a:hlinkClick r:id="rId5"/>
              </a:rPr>
              <a:t>Sveženj regulacije cen elektrike in plina ter znižane stopnje DDV na energente</a:t>
            </a:r>
            <a:endParaRPr kumimoji="0" lang="sl-SI"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Od 1. septembra 2022 je začela veljati </a:t>
            </a:r>
            <a:r>
              <a:rPr kumimoji="0" lang="sl-SI" sz="1800" b="1" i="0" u="none" strike="noStrike" kern="1200" cap="none" spc="0" normalizeH="0" baseline="0" noProof="0" dirty="0">
                <a:ln>
                  <a:noFill/>
                </a:ln>
                <a:solidFill>
                  <a:prstClr val="black"/>
                </a:solidFill>
                <a:effectLst/>
                <a:uLnTx/>
                <a:uFillTx/>
                <a:latin typeface="Calibri" panose="020F0502020204030204"/>
                <a:ea typeface="+mn-ea"/>
                <a:cs typeface="+mn-cs"/>
              </a:rPr>
              <a:t>regulacija cen električne energije in zemeljskega plina za zaščitene skupine odjemalcev</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 Pri elektriki gre za gospodinjstva in male poslovne odjemalce, pri plinu pa še osnovne socialne službe. Za vse odjemalce električne energije, zemeljskega plina, daljinskega ogrevanja in kupce lesa za kurjavo je sočasno znižana stopnja DDV na 9,5 %.</a:t>
            </a:r>
          </a:p>
        </p:txBody>
      </p:sp>
    </p:spTree>
    <p:extLst>
      <p:ext uri="{BB962C8B-B14F-4D97-AF65-F5344CB8AC3E}">
        <p14:creationId xmlns:p14="http://schemas.microsoft.com/office/powerpoint/2010/main" val="3258876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3043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p:cNvSpPr>
            <a:spLocks noGrp="1"/>
          </p:cNvSpPr>
          <p:nvPr>
            <p:ph type="title"/>
          </p:nvPr>
        </p:nvSpPr>
        <p:spPr>
          <a:xfrm>
            <a:off x="556532" y="5322147"/>
            <a:ext cx="11210925" cy="744836"/>
          </a:xfrm>
        </p:spPr>
        <p:txBody>
          <a:bodyPr vert="horz" lIns="91440" tIns="45720" rIns="91440" bIns="45720" rtlCol="0" anchor="ctr">
            <a:normAutofit/>
          </a:bodyPr>
          <a:lstStyle/>
          <a:p>
            <a:pPr algn="ctr"/>
            <a:r>
              <a:rPr lang="en-US" sz="2200" b="1" kern="1200">
                <a:solidFill>
                  <a:schemeClr val="bg1"/>
                </a:solidFill>
                <a:latin typeface="+mj-lt"/>
                <a:ea typeface="+mj-ea"/>
                <a:cs typeface="+mj-cs"/>
              </a:rPr>
              <a:t>Predlogi ukrepov za zmanjševanje in blaženje energetske revščine (IJS, IER in Focus, 2023)</a:t>
            </a:r>
          </a:p>
        </p:txBody>
      </p:sp>
      <p:pic>
        <p:nvPicPr>
          <p:cNvPr id="4" name="Picture 7" descr="Slika, ki vsebuje besede besedilo&#10;&#10;Opis je samodejno ustvarjen">
            <a:extLst>
              <a:ext uri="{FF2B5EF4-FFF2-40B4-BE49-F238E27FC236}">
                <a16:creationId xmlns:a16="http://schemas.microsoft.com/office/drawing/2014/main" id="{0EAD9441-0260-93FF-D2B4-14A3DE970C95}"/>
              </a:ext>
            </a:extLst>
          </p:cNvPr>
          <p:cNvPicPr>
            <a:picLocks noChangeAspect="1"/>
          </p:cNvPicPr>
          <p:nvPr/>
        </p:nvPicPr>
        <p:blipFill>
          <a:blip r:embed="rId2"/>
          <a:stretch>
            <a:fillRect/>
          </a:stretch>
        </p:blipFill>
        <p:spPr>
          <a:xfrm>
            <a:off x="1866120" y="193699"/>
            <a:ext cx="8271689" cy="5128448"/>
          </a:xfrm>
          <a:prstGeom prst="rect">
            <a:avLst/>
          </a:prstGeom>
        </p:spPr>
      </p:pic>
    </p:spTree>
    <p:extLst>
      <p:ext uri="{BB962C8B-B14F-4D97-AF65-F5344CB8AC3E}">
        <p14:creationId xmlns:p14="http://schemas.microsoft.com/office/powerpoint/2010/main" val="2267417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PoljeZBesedilom 7">
            <a:extLst>
              <a:ext uri="{FF2B5EF4-FFF2-40B4-BE49-F238E27FC236}">
                <a16:creationId xmlns:a16="http://schemas.microsoft.com/office/drawing/2014/main" id="{04532162-1D0F-E498-38F5-1696D8EBA040}"/>
              </a:ext>
            </a:extLst>
          </p:cNvPr>
          <p:cNvSpPr txBox="1"/>
          <p:nvPr/>
        </p:nvSpPr>
        <p:spPr>
          <a:xfrm>
            <a:off x="6417733" y="490537"/>
            <a:ext cx="5291663" cy="162877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b="1" dirty="0" err="1">
                <a:latin typeface="+mj-lt"/>
                <a:ea typeface="+mj-ea"/>
                <a:cs typeface="+mj-cs"/>
              </a:rPr>
              <a:t>Varčevanje</a:t>
            </a:r>
            <a:r>
              <a:rPr lang="en-US" sz="4000" b="1" dirty="0">
                <a:latin typeface="+mj-lt"/>
                <a:ea typeface="+mj-ea"/>
                <a:cs typeface="+mj-cs"/>
              </a:rPr>
              <a:t> z </a:t>
            </a:r>
            <a:r>
              <a:rPr lang="en-US" sz="4000" b="1" dirty="0" err="1">
                <a:latin typeface="+mj-lt"/>
                <a:ea typeface="+mj-ea"/>
                <a:cs typeface="+mj-cs"/>
              </a:rPr>
              <a:t>energijo</a:t>
            </a:r>
            <a:r>
              <a:rPr lang="en-US" sz="4000" b="1" dirty="0">
                <a:latin typeface="+mj-lt"/>
                <a:ea typeface="+mj-ea"/>
                <a:cs typeface="+mj-cs"/>
              </a:rPr>
              <a:t> v </a:t>
            </a:r>
            <a:r>
              <a:rPr lang="en-US" sz="4000" b="1" dirty="0" err="1">
                <a:latin typeface="+mj-lt"/>
                <a:ea typeface="+mj-ea"/>
                <a:cs typeface="+mj-cs"/>
              </a:rPr>
              <a:t>gospodinjstvih</a:t>
            </a:r>
            <a:endParaRPr lang="en-US" sz="4000" b="1" dirty="0">
              <a:latin typeface="+mj-lt"/>
              <a:ea typeface="+mj-ea"/>
              <a:cs typeface="+mj-cs"/>
            </a:endParaRPr>
          </a:p>
        </p:txBody>
      </p:sp>
      <p:pic>
        <p:nvPicPr>
          <p:cNvPr id="7" name="Slika 6" descr="Slika, ki vsebuje besede diagram&#10;&#10;Opis je samodejno ustvarjen">
            <a:extLst>
              <a:ext uri="{FF2B5EF4-FFF2-40B4-BE49-F238E27FC236}">
                <a16:creationId xmlns:a16="http://schemas.microsoft.com/office/drawing/2014/main" id="{7AFDF5FA-E1E2-F2B7-3781-5F5483C096D2}"/>
              </a:ext>
            </a:extLst>
          </p:cNvPr>
          <p:cNvPicPr>
            <a:picLocks noChangeAspect="1"/>
          </p:cNvPicPr>
          <p:nvPr/>
        </p:nvPicPr>
        <p:blipFill rotWithShape="1">
          <a:blip r:embed="rId2"/>
          <a:srcRect t="2975" r="-2" b="14073"/>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Označba mesta vsebine 2"/>
          <p:cNvSpPr>
            <a:spLocks noGrp="1"/>
          </p:cNvSpPr>
          <p:nvPr>
            <p:ph idx="1"/>
          </p:nvPr>
        </p:nvSpPr>
        <p:spPr>
          <a:xfrm>
            <a:off x="6417734" y="2614612"/>
            <a:ext cx="5291663" cy="3752849"/>
          </a:xfrm>
        </p:spPr>
        <p:txBody>
          <a:bodyPr vert="horz" lIns="91440" tIns="45720" rIns="91440" bIns="45720" rtlCol="0">
            <a:normAutofit/>
          </a:bodyPr>
          <a:lstStyle/>
          <a:p>
            <a:pPr marL="0" marR="0" lvl="0" fontAlgn="auto">
              <a:spcBef>
                <a:spcPts val="0"/>
              </a:spcBef>
              <a:spcAft>
                <a:spcPts val="600"/>
              </a:spcAft>
              <a:buClrTx/>
              <a:buSzTx/>
              <a:tabLst/>
              <a:defRPr/>
            </a:pPr>
            <a:r>
              <a:rPr kumimoji="0" lang="en-US" sz="1800" b="0" i="0" u="none" strike="noStrike" cap="none" spc="0" normalizeH="0" baseline="0" noProof="0" dirty="0" err="1">
                <a:ln>
                  <a:noFill/>
                </a:ln>
                <a:effectLst/>
                <a:uLnTx/>
                <a:uFillTx/>
                <a:latin typeface="+mn-lt"/>
              </a:rPr>
              <a:t>Brošura</a:t>
            </a:r>
            <a:r>
              <a:rPr kumimoji="0" lang="en-US" sz="1800" b="0" i="0" u="none" strike="noStrike" cap="none" spc="0" normalizeH="0" baseline="0" noProof="0" dirty="0">
                <a:ln>
                  <a:noFill/>
                </a:ln>
                <a:effectLst/>
                <a:uLnTx/>
                <a:uFillTx/>
                <a:latin typeface="+mn-lt"/>
              </a:rPr>
              <a:t> </a:t>
            </a:r>
            <a:r>
              <a:rPr kumimoji="0" lang="en-US" sz="1800" b="1" i="0" u="none" strike="noStrike" cap="none" spc="0" normalizeH="0" baseline="0" noProof="0" dirty="0" err="1">
                <a:ln>
                  <a:noFill/>
                </a:ln>
                <a:effectLst/>
                <a:uLnTx/>
                <a:uFillTx/>
                <a:latin typeface="+mn-lt"/>
                <a:hlinkClick r:id="rId3"/>
              </a:rPr>
              <a:t>Nasveti</a:t>
            </a:r>
            <a:r>
              <a:rPr kumimoji="0" lang="en-US" sz="1800" b="1" i="0" u="none" strike="noStrike" cap="none" spc="0" normalizeH="0" baseline="0" noProof="0" dirty="0">
                <a:ln>
                  <a:noFill/>
                </a:ln>
                <a:effectLst/>
                <a:uLnTx/>
                <a:uFillTx/>
                <a:latin typeface="+mn-lt"/>
                <a:hlinkClick r:id="rId3"/>
              </a:rPr>
              <a:t> za </a:t>
            </a:r>
            <a:r>
              <a:rPr kumimoji="0" lang="en-US" sz="1800" b="1" i="0" u="none" strike="noStrike" cap="none" spc="0" normalizeH="0" baseline="0" noProof="0" dirty="0" err="1">
                <a:ln>
                  <a:noFill/>
                </a:ln>
                <a:effectLst/>
                <a:uLnTx/>
                <a:uFillTx/>
                <a:latin typeface="+mn-lt"/>
                <a:hlinkClick r:id="rId3"/>
              </a:rPr>
              <a:t>izboljšanje</a:t>
            </a:r>
            <a:r>
              <a:rPr kumimoji="0" lang="en-US" sz="1800" b="1" i="0" u="none" strike="noStrike" cap="none" spc="0" normalizeH="0" baseline="0" noProof="0" dirty="0">
                <a:ln>
                  <a:noFill/>
                </a:ln>
                <a:effectLst/>
                <a:uLnTx/>
                <a:uFillTx/>
                <a:latin typeface="+mn-lt"/>
                <a:hlinkClick r:id="rId3"/>
              </a:rPr>
              <a:t> </a:t>
            </a:r>
            <a:r>
              <a:rPr kumimoji="0" lang="en-US" sz="1800" b="1" i="0" u="none" strike="noStrike" cap="none" spc="0" normalizeH="0" baseline="0" noProof="0" dirty="0" err="1">
                <a:ln>
                  <a:noFill/>
                </a:ln>
                <a:effectLst/>
                <a:uLnTx/>
                <a:uFillTx/>
                <a:latin typeface="+mn-lt"/>
                <a:hlinkClick r:id="rId3"/>
              </a:rPr>
              <a:t>počutja</a:t>
            </a:r>
            <a:r>
              <a:rPr kumimoji="0" lang="en-US" sz="1800" b="1" i="0" u="none" strike="noStrike" cap="none" spc="0" normalizeH="0" baseline="0" noProof="0" dirty="0">
                <a:ln>
                  <a:noFill/>
                </a:ln>
                <a:effectLst/>
                <a:uLnTx/>
                <a:uFillTx/>
                <a:latin typeface="+mn-lt"/>
                <a:hlinkClick r:id="rId3"/>
              </a:rPr>
              <a:t> v </a:t>
            </a:r>
            <a:r>
              <a:rPr kumimoji="0" lang="en-US" sz="1800" b="1" i="0" u="none" strike="noStrike" cap="none" spc="0" normalizeH="0" baseline="0" noProof="0" dirty="0" err="1">
                <a:ln>
                  <a:noFill/>
                </a:ln>
                <a:effectLst/>
                <a:uLnTx/>
                <a:uFillTx/>
                <a:latin typeface="+mn-lt"/>
                <a:hlinkClick r:id="rId3"/>
              </a:rPr>
              <a:t>vašem</a:t>
            </a:r>
            <a:r>
              <a:rPr kumimoji="0" lang="en-US" sz="1800" b="1" i="0" u="none" strike="noStrike" cap="none" spc="0" normalizeH="0" baseline="0" noProof="0" dirty="0">
                <a:ln>
                  <a:noFill/>
                </a:ln>
                <a:effectLst/>
                <a:uLnTx/>
                <a:uFillTx/>
                <a:latin typeface="+mn-lt"/>
                <a:hlinkClick r:id="rId3"/>
              </a:rPr>
              <a:t> </a:t>
            </a:r>
            <a:r>
              <a:rPr kumimoji="0" lang="en-US" sz="1800" b="1" i="0" u="none" strike="noStrike" cap="none" spc="0" normalizeH="0" baseline="0" noProof="0" dirty="0" err="1">
                <a:ln>
                  <a:noFill/>
                </a:ln>
                <a:effectLst/>
                <a:uLnTx/>
                <a:uFillTx/>
                <a:latin typeface="+mn-lt"/>
                <a:hlinkClick r:id="rId3"/>
              </a:rPr>
              <a:t>domu</a:t>
            </a:r>
            <a:r>
              <a:rPr kumimoji="0" lang="en-US" sz="1800" b="1" i="0" u="none" strike="noStrike" cap="none" spc="0" normalizeH="0" baseline="0" noProof="0" dirty="0">
                <a:ln>
                  <a:noFill/>
                </a:ln>
                <a:effectLst/>
                <a:uLnTx/>
                <a:uFillTx/>
                <a:latin typeface="+mn-lt"/>
                <a:hlinkClick r:id="rId3"/>
              </a:rPr>
              <a:t> </a:t>
            </a:r>
            <a:r>
              <a:rPr kumimoji="0" lang="en-US" sz="1800" b="0" i="0" u="none" strike="noStrike" cap="none" spc="0" normalizeH="0" baseline="0" noProof="0" dirty="0">
                <a:ln>
                  <a:noFill/>
                </a:ln>
                <a:effectLst/>
                <a:uLnTx/>
                <a:uFillTx/>
                <a:latin typeface="+mn-lt"/>
              </a:rPr>
              <a:t>(Focus, 2021)</a:t>
            </a:r>
          </a:p>
        </p:txBody>
      </p:sp>
    </p:spTree>
    <p:extLst>
      <p:ext uri="{BB962C8B-B14F-4D97-AF65-F5344CB8AC3E}">
        <p14:creationId xmlns:p14="http://schemas.microsoft.com/office/powerpoint/2010/main" val="2866672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sl-SI" sz="3000" kern="1200" dirty="0">
                <a:solidFill>
                  <a:schemeClr val="bg1"/>
                </a:solidFill>
                <a:latin typeface="+mj-lt"/>
                <a:ea typeface="+mj-ea"/>
                <a:cs typeface="+mj-cs"/>
              </a:rPr>
              <a:t>Hvala za vašo pozornost!</a:t>
            </a:r>
            <a:endParaRPr lang="en-US" sz="3000" kern="1200" dirty="0">
              <a:solidFill>
                <a:schemeClr val="bg1"/>
              </a:solidFill>
              <a:latin typeface="+mj-lt"/>
              <a:ea typeface="+mj-ea"/>
              <a:cs typeface="+mj-cs"/>
            </a:endParaRPr>
          </a:p>
        </p:txBody>
      </p:sp>
      <p:sp>
        <p:nvSpPr>
          <p:cNvPr id="3" name="PoljeZBesedilom 2">
            <a:extLst>
              <a:ext uri="{FF2B5EF4-FFF2-40B4-BE49-F238E27FC236}">
                <a16:creationId xmlns:a16="http://schemas.microsoft.com/office/drawing/2014/main" id="{B3AF35D5-9011-DE9E-3823-D24CB2691C79}"/>
              </a:ext>
            </a:extLst>
          </p:cNvPr>
          <p:cNvSpPr txBox="1"/>
          <p:nvPr/>
        </p:nvSpPr>
        <p:spPr>
          <a:xfrm>
            <a:off x="3294043" y="2049137"/>
            <a:ext cx="5871991" cy="1477328"/>
          </a:xfrm>
          <a:prstGeom prst="rect">
            <a:avLst/>
          </a:prstGeom>
          <a:noFill/>
        </p:spPr>
        <p:txBody>
          <a:bodyPr wrap="square" rtlCol="0">
            <a:spAutoFit/>
          </a:bodyPr>
          <a:lstStyle/>
          <a:p>
            <a:pPr algn="ctr"/>
            <a:r>
              <a:rPr lang="sl-SI" b="1" dirty="0"/>
              <a:t>dr. Tomislav Tkalec</a:t>
            </a:r>
          </a:p>
          <a:p>
            <a:pPr algn="ctr"/>
            <a:r>
              <a:rPr lang="sl-SI" dirty="0"/>
              <a:t>Ministrstvo za okolje, podnebje in energijo</a:t>
            </a:r>
          </a:p>
          <a:p>
            <a:pPr algn="ctr"/>
            <a:endParaRPr lang="sl-SI" dirty="0"/>
          </a:p>
          <a:p>
            <a:pPr algn="ctr"/>
            <a:r>
              <a:rPr lang="sl-SI" dirty="0">
                <a:hlinkClick r:id="rId2"/>
              </a:rPr>
              <a:t>tomislav.tkalec@gov.si</a:t>
            </a:r>
            <a:endParaRPr lang="sl-SI" dirty="0"/>
          </a:p>
          <a:p>
            <a:endParaRPr lang="sl-SI" dirty="0"/>
          </a:p>
        </p:txBody>
      </p:sp>
      <p:pic>
        <p:nvPicPr>
          <p:cNvPr id="4" name="Picture 4">
            <a:extLst>
              <a:ext uri="{FF2B5EF4-FFF2-40B4-BE49-F238E27FC236}">
                <a16:creationId xmlns:a16="http://schemas.microsoft.com/office/drawing/2014/main" id="{7C58FAC1-F7E8-37A5-ADB6-79DF03FAE24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04245" y="3947951"/>
            <a:ext cx="9468066" cy="1810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595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p:cNvSpPr>
            <a:spLocks noGrp="1"/>
          </p:cNvSpPr>
          <p:nvPr>
            <p:ph type="title"/>
          </p:nvPr>
        </p:nvSpPr>
        <p:spPr>
          <a:xfrm>
            <a:off x="686834" y="1153572"/>
            <a:ext cx="3200400" cy="4461163"/>
          </a:xfrm>
        </p:spPr>
        <p:txBody>
          <a:bodyPr>
            <a:normAutofit/>
          </a:bodyPr>
          <a:lstStyle/>
          <a:p>
            <a:r>
              <a:rPr lang="sl-SI" sz="4000" b="1" dirty="0">
                <a:solidFill>
                  <a:srgbClr val="FFFFFF"/>
                </a:solidFill>
              </a:rPr>
              <a:t>Kaj je energetska revščina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Označba mesta vsebine 2"/>
          <p:cNvSpPr>
            <a:spLocks noGrp="1"/>
          </p:cNvSpPr>
          <p:nvPr>
            <p:ph idx="1"/>
          </p:nvPr>
        </p:nvSpPr>
        <p:spPr>
          <a:xfrm>
            <a:off x="4447308" y="591344"/>
            <a:ext cx="6906491" cy="5585619"/>
          </a:xfrm>
        </p:spPr>
        <p:txBody>
          <a:bodyPr anchor="ctr">
            <a:normAutofit/>
          </a:bodyPr>
          <a:lstStyle/>
          <a:p>
            <a:r>
              <a:rPr lang="sl-SI" dirty="0"/>
              <a:t>Poenostavljena definicija: energetsko revno je tisto gospodinjstvo, ki si težko privošči, ali pa si sploh ne more privoščiti osnovnih energetskih potreb (električna energija, ogrevanje prostorov in vode)</a:t>
            </a:r>
          </a:p>
          <a:p>
            <a:pPr marL="0" indent="0">
              <a:buNone/>
            </a:pPr>
            <a:endParaRPr lang="sl-SI" dirty="0"/>
          </a:p>
          <a:p>
            <a:r>
              <a:rPr lang="sl-SI" dirty="0"/>
              <a:t>Definicija, ki je bila v uporabi v VB: Energetska revščina se pojavi, ko za osnovne energetske potrebe gospodinjstvo porabi več kot 10 % svojih prihodkov</a:t>
            </a:r>
          </a:p>
          <a:p>
            <a:pPr marL="0" indent="0">
              <a:buNone/>
            </a:pPr>
            <a:endParaRPr lang="sl-SI" dirty="0"/>
          </a:p>
          <a:p>
            <a:r>
              <a:rPr lang="sl-SI" dirty="0"/>
              <a:t>Statistični urad RS je uporabljal opredelitev: Energetska revščina je situacija, ko si gospodinjstvo ni zmožno zagotoviti primerno toplega stanovanja (in drugih energetskih storitev) po sprejemljivi ceni</a:t>
            </a:r>
          </a:p>
        </p:txBody>
      </p:sp>
    </p:spTree>
    <p:extLst>
      <p:ext uri="{BB962C8B-B14F-4D97-AF65-F5344CB8AC3E}">
        <p14:creationId xmlns:p14="http://schemas.microsoft.com/office/powerpoint/2010/main" val="850290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kern="1200">
                <a:solidFill>
                  <a:schemeClr val="bg1"/>
                </a:solidFill>
                <a:latin typeface="+mj-lt"/>
                <a:ea typeface="+mj-ea"/>
                <a:cs typeface="+mj-cs"/>
              </a:rPr>
              <a:t>Ključni podatki iz Evrope</a:t>
            </a:r>
          </a:p>
        </p:txBody>
      </p:sp>
      <p:pic>
        <p:nvPicPr>
          <p:cNvPr id="14" name="Slika 13">
            <a:extLst>
              <a:ext uri="{FF2B5EF4-FFF2-40B4-BE49-F238E27FC236}">
                <a16:creationId xmlns:a16="http://schemas.microsoft.com/office/drawing/2014/main" id="{2C7AAE88-FE8A-68BD-F8FD-18DA4286EB6D}"/>
              </a:ext>
            </a:extLst>
          </p:cNvPr>
          <p:cNvPicPr>
            <a:picLocks noChangeAspect="1"/>
          </p:cNvPicPr>
          <p:nvPr/>
        </p:nvPicPr>
        <p:blipFill>
          <a:blip r:embed="rId3"/>
          <a:stretch>
            <a:fillRect/>
          </a:stretch>
        </p:blipFill>
        <p:spPr>
          <a:xfrm>
            <a:off x="1319698" y="1675227"/>
            <a:ext cx="9552604" cy="4394199"/>
          </a:xfrm>
          <a:prstGeom prst="rect">
            <a:avLst/>
          </a:prstGeom>
        </p:spPr>
      </p:pic>
    </p:spTree>
    <p:extLst>
      <p:ext uri="{BB962C8B-B14F-4D97-AF65-F5344CB8AC3E}">
        <p14:creationId xmlns:p14="http://schemas.microsoft.com/office/powerpoint/2010/main" val="4287170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p:cNvSpPr>
            <a:spLocks noGrp="1"/>
          </p:cNvSpPr>
          <p:nvPr>
            <p:ph type="title"/>
          </p:nvPr>
        </p:nvSpPr>
        <p:spPr>
          <a:xfrm>
            <a:off x="686834" y="1153572"/>
            <a:ext cx="3200400" cy="4461163"/>
          </a:xfrm>
        </p:spPr>
        <p:txBody>
          <a:bodyPr>
            <a:normAutofit/>
          </a:bodyPr>
          <a:lstStyle/>
          <a:p>
            <a:r>
              <a:rPr lang="sl-SI" b="1">
                <a:solidFill>
                  <a:srgbClr val="FFFFFF"/>
                </a:solidFill>
              </a:rPr>
              <a:t>Vzroki za nastanek energetske revščine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Označba mesta vsebine 2"/>
          <p:cNvSpPr>
            <a:spLocks noGrp="1"/>
          </p:cNvSpPr>
          <p:nvPr>
            <p:ph idx="1"/>
          </p:nvPr>
        </p:nvSpPr>
        <p:spPr>
          <a:xfrm>
            <a:off x="4447308" y="591344"/>
            <a:ext cx="6906491" cy="5585619"/>
          </a:xfrm>
        </p:spPr>
        <p:txBody>
          <a:bodyPr anchor="ctr">
            <a:normAutofit/>
          </a:bodyPr>
          <a:lstStyle/>
          <a:p>
            <a:pPr marL="342900" indent="-342900">
              <a:spcBef>
                <a:spcPts val="1200"/>
              </a:spcBef>
              <a:spcAft>
                <a:spcPts val="0"/>
              </a:spcAft>
              <a:buFont typeface="Arial" panose="020B0604020202020204" pitchFamily="34" charset="0"/>
              <a:buChar char="•"/>
            </a:pPr>
            <a:r>
              <a:rPr lang="sl-SI" dirty="0"/>
              <a:t>Klasična triada vzrokov:</a:t>
            </a:r>
          </a:p>
          <a:p>
            <a:pPr marL="1257280" lvl="1" indent="-457200">
              <a:spcBef>
                <a:spcPts val="300"/>
              </a:spcBef>
              <a:buFont typeface="Arial" panose="020B0604020202020204" pitchFamily="34" charset="0"/>
              <a:buChar char="−"/>
            </a:pPr>
            <a:r>
              <a:rPr lang="sl-SI" b="1" dirty="0"/>
              <a:t>visoke cene energije </a:t>
            </a:r>
            <a:r>
              <a:rPr lang="sl-SI" dirty="0"/>
              <a:t>(znatno povišanje cen energentov in energije po oktobru 2021)</a:t>
            </a:r>
          </a:p>
          <a:p>
            <a:pPr marL="1257280" lvl="1" indent="-457200">
              <a:spcBef>
                <a:spcPts val="300"/>
              </a:spcBef>
              <a:buFont typeface="Arial" panose="020B0604020202020204" pitchFamily="34" charset="0"/>
              <a:buChar char="−"/>
            </a:pPr>
            <a:r>
              <a:rPr lang="sl-SI" b="1" dirty="0"/>
              <a:t>nizki dohodki gospodinjstev</a:t>
            </a:r>
            <a:r>
              <a:rPr lang="sl-SI" dirty="0"/>
              <a:t> (leta 2021 11,7 % ljudi, ki živijo po pragom tveganja revščine, zlasti ogroženi brezposelni, gospodinjstva z delno zaposlenimi, z vzdrževanimi otroki, enočlanska gospodinjstva, upokojenci, še posebej ženske)</a:t>
            </a:r>
          </a:p>
          <a:p>
            <a:pPr marL="1257280" lvl="1" indent="-457200">
              <a:spcBef>
                <a:spcPts val="300"/>
              </a:spcBef>
              <a:buFont typeface="Arial" panose="020B0604020202020204" pitchFamily="34" charset="0"/>
              <a:buChar char="−"/>
            </a:pPr>
            <a:r>
              <a:rPr lang="sl-SI" b="1" dirty="0"/>
              <a:t>neučinkovite stavbe </a:t>
            </a:r>
            <a:r>
              <a:rPr lang="sl-SI" dirty="0"/>
              <a:t>(leta 2018 80 % stavb starejših od 30 let, slabo stanovanje (32 %) in neprimerno ogrevanje (12 %) najbolj prisotno v 1. </a:t>
            </a:r>
            <a:r>
              <a:rPr lang="sl-SI" dirty="0" err="1"/>
              <a:t>kvintilu</a:t>
            </a:r>
            <a:r>
              <a:rPr lang="sl-SI" dirty="0"/>
              <a:t>)  </a:t>
            </a:r>
          </a:p>
          <a:p>
            <a:pPr marL="342900" indent="-342900">
              <a:spcBef>
                <a:spcPts val="1500"/>
              </a:spcBef>
              <a:spcAft>
                <a:spcPts val="0"/>
              </a:spcAft>
              <a:buFont typeface="Arial" panose="020B0604020202020204" pitchFamily="34" charset="0"/>
              <a:buChar char="•"/>
            </a:pPr>
            <a:r>
              <a:rPr lang="sl-SI" dirty="0"/>
              <a:t>Širok spekter </a:t>
            </a:r>
            <a:r>
              <a:rPr lang="sl-SI" b="1" dirty="0"/>
              <a:t>sistemskih okoliščin </a:t>
            </a:r>
            <a:r>
              <a:rPr lang="sl-SI" dirty="0"/>
              <a:t>(razpoložljivost energetskih virov, cenovna dostopnost, fleksibilnost, energetska učinkovitost, potrebe, prakse)</a:t>
            </a:r>
          </a:p>
        </p:txBody>
      </p:sp>
    </p:spTree>
    <p:extLst>
      <p:ext uri="{BB962C8B-B14F-4D97-AF65-F5344CB8AC3E}">
        <p14:creationId xmlns:p14="http://schemas.microsoft.com/office/powerpoint/2010/main" val="1800073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p:cNvSpPr>
            <a:spLocks noGrp="1"/>
          </p:cNvSpPr>
          <p:nvPr>
            <p:ph type="title"/>
          </p:nvPr>
        </p:nvSpPr>
        <p:spPr>
          <a:xfrm>
            <a:off x="686834" y="892318"/>
            <a:ext cx="3200400" cy="4461163"/>
          </a:xfrm>
        </p:spPr>
        <p:txBody>
          <a:bodyPr>
            <a:normAutofit/>
          </a:bodyPr>
          <a:lstStyle/>
          <a:p>
            <a:r>
              <a:rPr lang="sl-SI" sz="3000" dirty="0">
                <a:solidFill>
                  <a:srgbClr val="FFFFFF"/>
                </a:solidFill>
              </a:rPr>
              <a:t>Uredba o merilih za opredelitev in ocenjevanje števila energetsko revnih gospodinjstev (Ur.l.RS 132/022) – </a:t>
            </a:r>
            <a:r>
              <a:rPr lang="sl-SI" sz="3000" b="1" dirty="0">
                <a:solidFill>
                  <a:srgbClr val="FFFFFF"/>
                </a:solidFill>
              </a:rPr>
              <a:t>Opredelitev energetske revščine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Označba mesta vsebine 2"/>
          <p:cNvSpPr>
            <a:spLocks noGrp="1"/>
          </p:cNvSpPr>
          <p:nvPr>
            <p:ph idx="1"/>
          </p:nvPr>
        </p:nvSpPr>
        <p:spPr>
          <a:xfrm>
            <a:off x="4447308" y="591344"/>
            <a:ext cx="6906491" cy="5585619"/>
          </a:xfrm>
        </p:spPr>
        <p:txBody>
          <a:bodyPr anchor="ctr">
            <a:normAutofit/>
          </a:bodyPr>
          <a:lstStyle/>
          <a:p>
            <a:pPr marL="457200" indent="-457200">
              <a:buAutoNum type="arabicParenBoth"/>
            </a:pPr>
            <a:r>
              <a:rPr lang="sl-SI" dirty="0"/>
              <a:t>Energetska revščina je stanje, v katerem je gospodinjstvo, katerega </a:t>
            </a:r>
            <a:r>
              <a:rPr lang="sl-SI" b="1" dirty="0"/>
              <a:t>dohodek je nižji od praga tveganja revščine</a:t>
            </a:r>
            <a:r>
              <a:rPr lang="sl-SI" dirty="0"/>
              <a:t> in ne more zadovoljiti svojih osnovnih potreb po energiji </a:t>
            </a:r>
            <a:r>
              <a:rPr lang="sl-SI" b="1" dirty="0"/>
              <a:t>zaradi neustreznih bivanjskih razmer</a:t>
            </a:r>
            <a:r>
              <a:rPr lang="sl-SI" dirty="0"/>
              <a:t> ali </a:t>
            </a:r>
            <a:r>
              <a:rPr lang="sl-SI" b="1" dirty="0"/>
              <a:t>nezmožnosti izpolnjevanja teh potreb </a:t>
            </a:r>
            <a:r>
              <a:rPr lang="sl-SI" dirty="0"/>
              <a:t>po dostopnih cenah ali </a:t>
            </a:r>
            <a:r>
              <a:rPr lang="sl-SI" b="1" dirty="0"/>
              <a:t>nizke energijske učinkovitosti bivalnih prostorov</a:t>
            </a:r>
            <a:r>
              <a:rPr lang="sl-SI" dirty="0"/>
              <a:t>. Med osnovne potrebe po energiji se štejejo zlasti stroški ogrevanja, priprave sanitarne vode, hlajenja, kuhanja in razsvetljave</a:t>
            </a:r>
          </a:p>
          <a:p>
            <a:pPr marL="457200" indent="-457200">
              <a:buAutoNum type="arabicParenBoth"/>
            </a:pPr>
            <a:endParaRPr lang="sl-SI" dirty="0"/>
          </a:p>
          <a:p>
            <a:pPr marL="457200" indent="-457200">
              <a:buAutoNum type="arabicParenBoth"/>
            </a:pPr>
            <a:r>
              <a:rPr lang="sl-SI" dirty="0"/>
              <a:t>Energetska revščina je tudi stanje, v katerem je gospodinjstvo, katerega strošek za rabo energije pomeni </a:t>
            </a:r>
            <a:r>
              <a:rPr lang="sl-SI" b="1" dirty="0"/>
              <a:t>velik delež izdatkov </a:t>
            </a:r>
            <a:r>
              <a:rPr lang="sl-SI" dirty="0"/>
              <a:t>glede na </a:t>
            </a:r>
            <a:r>
              <a:rPr lang="sl-SI" b="1" dirty="0"/>
              <a:t>razpoložljivi dohodek </a:t>
            </a:r>
            <a:r>
              <a:rPr lang="sl-SI" dirty="0"/>
              <a:t>tega gospodinjstva.</a:t>
            </a:r>
          </a:p>
        </p:txBody>
      </p:sp>
    </p:spTree>
    <p:extLst>
      <p:ext uri="{BB962C8B-B14F-4D97-AF65-F5344CB8AC3E}">
        <p14:creationId xmlns:p14="http://schemas.microsoft.com/office/powerpoint/2010/main" val="1255603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p:cNvSpPr>
            <a:spLocks noGrp="1"/>
          </p:cNvSpPr>
          <p:nvPr>
            <p:ph type="title"/>
          </p:nvPr>
        </p:nvSpPr>
        <p:spPr>
          <a:xfrm>
            <a:off x="686834" y="1153572"/>
            <a:ext cx="3200400" cy="4461163"/>
          </a:xfrm>
        </p:spPr>
        <p:txBody>
          <a:bodyPr>
            <a:normAutofit/>
          </a:bodyPr>
          <a:lstStyle/>
          <a:p>
            <a:r>
              <a:rPr lang="sl-SI" dirty="0">
                <a:solidFill>
                  <a:srgbClr val="FFFFFF"/>
                </a:solidFill>
              </a:rPr>
              <a:t>Uredba o merilih za opredelitev in ocenjevanje števila energetsko revnih gospodinjstev (Ur.l.RS 132/022) – </a:t>
            </a:r>
            <a:r>
              <a:rPr lang="sl-SI" b="1" dirty="0">
                <a:solidFill>
                  <a:srgbClr val="FFFFFF"/>
                </a:solidFill>
              </a:rPr>
              <a:t>Merila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Označba mesta vsebine 2"/>
          <p:cNvSpPr>
            <a:spLocks noGrp="1"/>
          </p:cNvSpPr>
          <p:nvPr>
            <p:ph idx="1"/>
          </p:nvPr>
        </p:nvSpPr>
        <p:spPr>
          <a:xfrm>
            <a:off x="4447308" y="591344"/>
            <a:ext cx="6906491" cy="5585619"/>
          </a:xfrm>
        </p:spPr>
        <p:txBody>
          <a:bodyPr anchor="ctr">
            <a:normAutofit/>
          </a:bodyPr>
          <a:lstStyle/>
          <a:p>
            <a:pPr marL="0" indent="0">
              <a:buNone/>
            </a:pPr>
            <a:r>
              <a:rPr lang="sl-SI" dirty="0"/>
              <a:t>Merila za določitev energetsko revnega gospodinjstva so:</a:t>
            </a:r>
          </a:p>
          <a:p>
            <a:pPr lvl="1"/>
            <a:r>
              <a:rPr lang="sl-SI" b="1"/>
              <a:t>materialna ogroženost</a:t>
            </a:r>
            <a:r>
              <a:rPr lang="sl-SI"/>
              <a:t>: dohodek, nižji od praga tveganja revščine,</a:t>
            </a:r>
          </a:p>
          <a:p>
            <a:pPr lvl="1"/>
            <a:r>
              <a:rPr lang="sl-SI" b="1"/>
              <a:t>nizka energijska učinkovitost prostorov gospodinjstva</a:t>
            </a:r>
            <a:r>
              <a:rPr lang="sl-SI"/>
              <a:t>: toplota, potrebna za ogrevanje prostorov, znaša več kot 150 kWh/m2 na leto,</a:t>
            </a:r>
          </a:p>
          <a:p>
            <a:pPr lvl="1"/>
            <a:r>
              <a:rPr lang="sl-SI" b="1"/>
              <a:t>neustrezne bivanjske razmere</a:t>
            </a:r>
            <a:r>
              <a:rPr lang="sl-SI"/>
              <a:t>: puščanje strehe, vlažne stene, tla ali temelji, trhli okenski okvirji ali tla in podobno,</a:t>
            </a:r>
          </a:p>
          <a:p>
            <a:pPr lvl="1"/>
            <a:r>
              <a:rPr lang="sl-SI" b="1"/>
              <a:t>velik delež izdatkov za energijo od razpoložljivega dohodka oziroma preseganje povprečnega deleža izdatkov za energijo</a:t>
            </a:r>
            <a:r>
              <a:rPr lang="sl-SI"/>
              <a:t>: delež izdatkov za energijo presega najmanj 50% razpoložljivega dohodka gospodinjstva.</a:t>
            </a:r>
          </a:p>
        </p:txBody>
      </p:sp>
    </p:spTree>
    <p:extLst>
      <p:ext uri="{BB962C8B-B14F-4D97-AF65-F5344CB8AC3E}">
        <p14:creationId xmlns:p14="http://schemas.microsoft.com/office/powerpoint/2010/main" val="3273051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kern="1200">
                <a:solidFill>
                  <a:schemeClr val="bg1"/>
                </a:solidFill>
                <a:latin typeface="+mj-lt"/>
                <a:ea typeface="+mj-ea"/>
                <a:cs typeface="+mj-cs"/>
              </a:rPr>
              <a:t>Število energetsko revnih gospodinjstev </a:t>
            </a:r>
          </a:p>
        </p:txBody>
      </p:sp>
      <p:pic>
        <p:nvPicPr>
          <p:cNvPr id="5122" name="Picture 2">
            <a:extLst>
              <a:ext uri="{FF2B5EF4-FFF2-40B4-BE49-F238E27FC236}">
                <a16:creationId xmlns:a16="http://schemas.microsoft.com/office/drawing/2014/main" id="{10C20ACB-3F65-FE56-22C9-3B6109A23C5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2400142"/>
            <a:ext cx="10905066" cy="2944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049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p:cNvSpPr>
            <a:spLocks noGrp="1"/>
          </p:cNvSpPr>
          <p:nvPr>
            <p:ph type="title"/>
          </p:nvPr>
        </p:nvSpPr>
        <p:spPr>
          <a:xfrm>
            <a:off x="686834" y="1153572"/>
            <a:ext cx="3200400" cy="4461163"/>
          </a:xfrm>
        </p:spPr>
        <p:txBody>
          <a:bodyPr>
            <a:normAutofit/>
          </a:bodyPr>
          <a:lstStyle/>
          <a:p>
            <a:r>
              <a:rPr lang="sl-SI" b="1">
                <a:solidFill>
                  <a:srgbClr val="FFFFFF"/>
                </a:solidFill>
              </a:rPr>
              <a:t>Regionalne specifike in značilnosti</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Označba mesta vsebine 2"/>
          <p:cNvSpPr>
            <a:spLocks noGrp="1"/>
          </p:cNvSpPr>
          <p:nvPr>
            <p:ph idx="1"/>
          </p:nvPr>
        </p:nvSpPr>
        <p:spPr>
          <a:xfrm>
            <a:off x="4447308" y="591344"/>
            <a:ext cx="6906491" cy="5585619"/>
          </a:xfrm>
        </p:spPr>
        <p:txBody>
          <a:bodyPr anchor="ctr">
            <a:normAutofit/>
          </a:bodyPr>
          <a:lstStyle/>
          <a:p>
            <a:pPr marL="1257280" lvl="1" indent="-457200">
              <a:spcBef>
                <a:spcPts val="300"/>
              </a:spcBef>
              <a:buFont typeface="Arial" panose="020B0604020202020204" pitchFamily="34" charset="0"/>
              <a:buChar char="−"/>
            </a:pPr>
            <a:r>
              <a:rPr lang="sl-SI" b="1"/>
              <a:t>Prekmurje</a:t>
            </a:r>
            <a:r>
              <a:rPr lang="sl-SI"/>
              <a:t> (velike eno- in več-družinske hiše; neučinkovite stavbe; ogreva se le manjši del prostorov; energent za ogrevanje so drva; zelo malo je najemništva) </a:t>
            </a:r>
          </a:p>
          <a:p>
            <a:pPr marL="1257280" lvl="1" indent="-457200">
              <a:spcBef>
                <a:spcPts val="300"/>
              </a:spcBef>
              <a:buFont typeface="Arial" panose="020B0604020202020204" pitchFamily="34" charset="0"/>
              <a:buChar char="−"/>
            </a:pPr>
            <a:r>
              <a:rPr lang="sl-SI" b="1"/>
              <a:t>Zasavje</a:t>
            </a:r>
            <a:r>
              <a:rPr lang="sl-SI"/>
              <a:t> (»rudarske kolonije« − sklopi večstanovanjskih stavb; neučinkoviti in za sodobne standarde bivanja manj primerni objekti; pogost samo-odklop od ogrevanja) </a:t>
            </a:r>
          </a:p>
          <a:p>
            <a:pPr marL="1257280" lvl="1" indent="-457200">
              <a:spcBef>
                <a:spcPts val="300"/>
              </a:spcBef>
              <a:buFont typeface="Arial" panose="020B0604020202020204" pitchFamily="34" charset="0"/>
              <a:buChar char="−"/>
            </a:pPr>
            <a:r>
              <a:rPr lang="sl-SI" b="1"/>
              <a:t>Obala</a:t>
            </a:r>
            <a:r>
              <a:rPr lang="sl-SI"/>
              <a:t> (stara kamnita mestna jedra; sprva enodružinske hiše postanejo večstanovanjske stavbe z 2-6 stanovanji, veliko stanovanj s socialno/neprofitno najemnino; pomanjkanje zelenja; intenzivna raba klimatskih naprav za hlajenje in ogrevanje v zimskih mesecih)</a:t>
            </a:r>
          </a:p>
        </p:txBody>
      </p:sp>
    </p:spTree>
    <p:extLst>
      <p:ext uri="{BB962C8B-B14F-4D97-AF65-F5344CB8AC3E}">
        <p14:creationId xmlns:p14="http://schemas.microsoft.com/office/powerpoint/2010/main" val="4276379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kern="1200">
                <a:solidFill>
                  <a:schemeClr val="bg1"/>
                </a:solidFill>
                <a:latin typeface="+mj-lt"/>
                <a:ea typeface="+mj-ea"/>
                <a:cs typeface="+mj-cs"/>
              </a:rPr>
              <a:t>Energetsko revna gospodinjstva po tipu gospodinjstva, Slovenija</a:t>
            </a:r>
          </a:p>
        </p:txBody>
      </p:sp>
      <p:pic>
        <p:nvPicPr>
          <p:cNvPr id="3074" name="Picture 2">
            <a:extLst>
              <a:ext uri="{FF2B5EF4-FFF2-40B4-BE49-F238E27FC236}">
                <a16:creationId xmlns:a16="http://schemas.microsoft.com/office/drawing/2014/main" id="{B47970C0-73CF-0F24-68F0-F6E9630106C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50529" y="1675227"/>
            <a:ext cx="8290941" cy="43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442017"/>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3d6499c-a84d-4d49-82a2-af88d750687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5DD6FF8994924A91046684A356AC54" ma:contentTypeVersion="15" ma:contentTypeDescription="Create a new document." ma:contentTypeScope="" ma:versionID="f3deeba0095815f10104a1851aeed220">
  <xsd:schema xmlns:xsd="http://www.w3.org/2001/XMLSchema" xmlns:xs="http://www.w3.org/2001/XMLSchema" xmlns:p="http://schemas.microsoft.com/office/2006/metadata/properties" xmlns:ns3="83d6499c-a84d-4d49-82a2-af88d7506870" xmlns:ns4="50233e6d-0d9e-4c89-84bc-aa7c2bb910fb" targetNamespace="http://schemas.microsoft.com/office/2006/metadata/properties" ma:root="true" ma:fieldsID="eadb7cd1cf973ff1f1e9713970e3f923" ns3:_="" ns4:_="">
    <xsd:import namespace="83d6499c-a84d-4d49-82a2-af88d7506870"/>
    <xsd:import namespace="50233e6d-0d9e-4c89-84bc-aa7c2bb910f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Details" minOccurs="0"/>
                <xsd:element ref="ns4:SharingHintHash" minOccurs="0"/>
                <xsd:element ref="ns4:SharedWithUser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d6499c-a84d-4d49-82a2-af88d75068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233e6d-0d9e-4c89-84bc-aa7c2bb910fb" elementFormDefault="qualified">
    <xsd:import namespace="http://schemas.microsoft.com/office/2006/documentManagement/types"/>
    <xsd:import namespace="http://schemas.microsoft.com/office/infopath/2007/PartnerControls"/>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200F94-7EE0-4429-9DA1-078B5BFCD2BC}">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50233e6d-0d9e-4c89-84bc-aa7c2bb910fb"/>
    <ds:schemaRef ds:uri="83d6499c-a84d-4d49-82a2-af88d7506870"/>
    <ds:schemaRef ds:uri="http://www.w3.org/XML/1998/namespace"/>
    <ds:schemaRef ds:uri="http://purl.org/dc/dcmitype/"/>
  </ds:schemaRefs>
</ds:datastoreItem>
</file>

<file path=customXml/itemProps2.xml><?xml version="1.0" encoding="utf-8"?>
<ds:datastoreItem xmlns:ds="http://schemas.openxmlformats.org/officeDocument/2006/customXml" ds:itemID="{8DB10313-4B86-42FA-91CB-C2316138400A}">
  <ds:schemaRefs>
    <ds:schemaRef ds:uri="http://schemas.microsoft.com/sharepoint/v3/contenttype/forms"/>
  </ds:schemaRefs>
</ds:datastoreItem>
</file>

<file path=customXml/itemProps3.xml><?xml version="1.0" encoding="utf-8"?>
<ds:datastoreItem xmlns:ds="http://schemas.openxmlformats.org/officeDocument/2006/customXml" ds:itemID="{EF3E8E68-9832-4FC0-BA34-A0557C3B28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d6499c-a84d-4d49-82a2-af88d7506870"/>
    <ds:schemaRef ds:uri="50233e6d-0d9e-4c89-84bc-aa7c2bb910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271</TotalTime>
  <Words>1000</Words>
  <Application>Microsoft Office PowerPoint</Application>
  <PresentationFormat>Širokozaslonsko</PresentationFormat>
  <Paragraphs>60</Paragraphs>
  <Slides>15</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15</vt:i4>
      </vt:variant>
    </vt:vector>
  </HeadingPairs>
  <TitlesOfParts>
    <vt:vector size="19" baseType="lpstr">
      <vt:lpstr>Arial</vt:lpstr>
      <vt:lpstr>Calibri</vt:lpstr>
      <vt:lpstr>Calibri Light</vt:lpstr>
      <vt:lpstr>Officeova tema</vt:lpstr>
      <vt:lpstr>Energetska revščina in varčevanje z energijo v kontekstu energetske krize in podnebnih sprememb</vt:lpstr>
      <vt:lpstr>Kaj je energetska revščina</vt:lpstr>
      <vt:lpstr>Ključni podatki iz Evrope</vt:lpstr>
      <vt:lpstr>Vzroki za nastanek energetske revščine</vt:lpstr>
      <vt:lpstr>Uredba o merilih za opredelitev in ocenjevanje števila energetsko revnih gospodinjstev (Ur.l.RS 132/022) – Opredelitev energetske revščine</vt:lpstr>
      <vt:lpstr>Uredba o merilih za opredelitev in ocenjevanje števila energetsko revnih gospodinjstev (Ur.l.RS 132/022) – Merila</vt:lpstr>
      <vt:lpstr>Število energetsko revnih gospodinjstev </vt:lpstr>
      <vt:lpstr>Regionalne specifike in značilnosti</vt:lpstr>
      <vt:lpstr>Energetsko revna gospodinjstva po tipu gospodinjstva, Slovenija</vt:lpstr>
      <vt:lpstr>Elementi, ki opredeljujejo energetsko revna gospodinjstva, Slovenija</vt:lpstr>
      <vt:lpstr>Ukrepi in aktivnosti</vt:lpstr>
      <vt:lpstr>Krizni ukrepi in aktivnosti</vt:lpstr>
      <vt:lpstr>Predlogi ukrepov za zmanjševanje in blaženje energetske revščine (IJS, IER in Focus, 2023)</vt:lpstr>
      <vt:lpstr>PowerPointova predstavitev</vt:lpstr>
      <vt:lpstr>Hvala za vašo pozornost!</vt:lpstr>
    </vt:vector>
  </TitlesOfParts>
  <Company>Zavod RS za šolstvo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Primož Krašna</dc:creator>
  <cp:lastModifiedBy>Tomislav Tkalec</cp:lastModifiedBy>
  <cp:revision>25</cp:revision>
  <dcterms:created xsi:type="dcterms:W3CDTF">2023-03-20T13:12:53Z</dcterms:created>
  <dcterms:modified xsi:type="dcterms:W3CDTF">2023-04-14T13:35:47Z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0x0101006D5DD6FF8994924A91046684A356AC54</vt:lpwstr>
  </property>
</Properties>
</file>