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3" r:id="rId7"/>
    <p:sldId id="260" r:id="rId8"/>
    <p:sldId id="275" r:id="rId9"/>
    <p:sldId id="261" r:id="rId10"/>
    <p:sldId id="262" r:id="rId11"/>
    <p:sldId id="264" r:id="rId12"/>
    <p:sldId id="276" r:id="rId13"/>
    <p:sldId id="277" r:id="rId14"/>
    <p:sldId id="278" r:id="rId15"/>
    <p:sldId id="279" r:id="rId16"/>
    <p:sldId id="285" r:id="rId17"/>
    <p:sldId id="280" r:id="rId18"/>
    <p:sldId id="284" r:id="rId19"/>
    <p:sldId id="281" r:id="rId20"/>
    <p:sldId id="282" r:id="rId21"/>
    <p:sldId id="283" r:id="rId22"/>
    <p:sldId id="259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15.4.2023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6246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6531" indent="-290973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3894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9451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95008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60566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26123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91681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57238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9CD1DDB-1885-4960-839C-794180025361}" type="slidenum">
              <a:rPr lang="sl-SI" altLang="sl-SI" sz="1200"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sl-SI" altLang="sl-SI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4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6246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6531" indent="-290973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3894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9451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95008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60566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26123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91681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57238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9CD1DDB-1885-4960-839C-794180025361}" type="slidenum">
              <a:rPr lang="sl-SI" altLang="sl-SI" sz="1200"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sl-SI" altLang="sl-SI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8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6656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8374" indent="-287836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51344" indent="-23026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11881" indent="-23026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72419" indent="-23026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32957" indent="-23026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93494" indent="-23026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54032" indent="-23026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14569" indent="-23026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C149B0A-430D-4AAD-BFED-FA001B93E16C}" type="slidenum">
              <a:rPr lang="sl-SI" altLang="sl-SI" sz="1200"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sl-SI" altLang="sl-SI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8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5138" y="1249363"/>
            <a:ext cx="5989637" cy="3370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8704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6531" indent="-290973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3894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9451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95008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60566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26123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91681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57238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8688442-38D5-4FDF-8A46-309ECCF93275}" type="slidenum">
              <a:rPr lang="sl-SI" altLang="sl-SI" sz="1200"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sl-SI" altLang="sl-SI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9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68612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6531" indent="-290973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3894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9451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95008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60566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26123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91681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57238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01F29D7-1FE4-404B-A055-3523C505159C}" type="slidenum">
              <a:rPr lang="sl-SI" altLang="sl-SI" sz="1200"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sl-SI" altLang="sl-SI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7680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6531" indent="-290973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3894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9451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95008" indent="-232779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60566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26123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91681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57238" indent="-232779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95643B9-E8AD-4D70-9D31-817315F05BEC}" type="slidenum">
              <a:rPr lang="sl-SI" altLang="sl-SI" sz="1200"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sl-SI" altLang="sl-SI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4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Kliknite, da uredite slog podnaslova matrice</a:t>
            </a:r>
            <a:endParaRPr lang="sl-SI" dirty="0"/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tabele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6904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94" y="331200"/>
            <a:ext cx="10476613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err="1" smtClean="0"/>
              <a:t>Click</a:t>
            </a:r>
            <a:r>
              <a:rPr lang="sl-SI" dirty="0" smtClean="0"/>
              <a:t> to </a:t>
            </a:r>
            <a:r>
              <a:rPr lang="sl-SI" dirty="0" err="1" smtClean="0"/>
              <a:t>edit</a:t>
            </a:r>
            <a:r>
              <a:rPr lang="sl-SI" dirty="0" smtClean="0"/>
              <a:t> </a:t>
            </a:r>
            <a:r>
              <a:rPr lang="sl-SI" dirty="0" err="1" smtClean="0"/>
              <a:t>Master</a:t>
            </a:r>
            <a:r>
              <a:rPr lang="sl-SI" dirty="0" smtClean="0"/>
              <a:t> title </a:t>
            </a:r>
            <a:r>
              <a:rPr lang="sl-SI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000" y="6356351"/>
            <a:ext cx="1994259" cy="365125"/>
          </a:xfrm>
          <a:prstGeom prst="rect">
            <a:avLst/>
          </a:prstGeom>
        </p:spPr>
        <p:txBody>
          <a:bodyPr/>
          <a:lstStyle/>
          <a:p>
            <a:fld id="{EB3D48D5-516E-3E42-9894-20D6320228FD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4/15/2023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  <a:prstGeom prst="rect">
            <a:avLst/>
          </a:prstGeom>
        </p:spPr>
        <p:txBody>
          <a:bodyPr/>
          <a:lstStyle/>
          <a:p>
            <a:fld id="{E372AB40-CE4F-304D-B217-84F7D05E05B9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12192000" cy="4470400"/>
          </a:xfrm>
          <a:prstGeom prst="rect">
            <a:avLst/>
          </a:prstGeom>
        </p:spPr>
        <p:txBody>
          <a:bodyPr/>
          <a:lstStyle/>
          <a:p>
            <a:r>
              <a:rPr lang="sl-SI" dirty="0" smtClean="0"/>
              <a:t>Drag </a:t>
            </a:r>
            <a:r>
              <a:rPr lang="sl-SI" dirty="0" err="1" smtClean="0"/>
              <a:t>picture</a:t>
            </a:r>
            <a:r>
              <a:rPr lang="sl-SI" dirty="0" smtClean="0"/>
              <a:t> to </a:t>
            </a:r>
            <a:r>
              <a:rPr lang="sl-SI" dirty="0" err="1" smtClean="0"/>
              <a:t>placeholder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click</a:t>
            </a:r>
            <a:r>
              <a:rPr lang="sl-SI" dirty="0" smtClean="0"/>
              <a:t> </a:t>
            </a:r>
            <a:r>
              <a:rPr lang="sl-SI" dirty="0" err="1" smtClean="0"/>
              <a:t>icon</a:t>
            </a:r>
            <a:r>
              <a:rPr lang="sl-SI" dirty="0" smtClean="0"/>
              <a:t> to </a:t>
            </a:r>
            <a:r>
              <a:rPr lang="sl-SI" dirty="0" err="1" smtClean="0"/>
              <a:t>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1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1589741"/>
          </a:xfrm>
        </p:spPr>
        <p:txBody>
          <a:bodyPr/>
          <a:lstStyle/>
          <a:p>
            <a:r>
              <a:rPr lang="sl-SI" dirty="0" smtClean="0"/>
              <a:t>Vpliv podnebnih sprememb na žive organizme</a:t>
            </a:r>
            <a:endParaRPr lang="sl-SI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Mojca Dolinar, Agencija Republike Slovenije za okolje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Spremembe podnebja v </a:t>
            </a:r>
            <a:r>
              <a:rPr lang="sl-SI" sz="4000" dirty="0" smtClean="0"/>
              <a:t>industrijski dobi</a:t>
            </a:r>
            <a:endParaRPr lang="sl-SI" sz="4000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155575" y="1305149"/>
            <a:ext cx="11880850" cy="1639758"/>
          </a:xfrm>
        </p:spPr>
        <p:txBody>
          <a:bodyPr/>
          <a:lstStyle/>
          <a:p>
            <a:r>
              <a:rPr lang="sl-SI" dirty="0" smtClean="0"/>
              <a:t>Dvig temperature zgornjega sloja oceanov</a:t>
            </a:r>
          </a:p>
          <a:p>
            <a:r>
              <a:rPr lang="sl-SI" dirty="0" smtClean="0"/>
              <a:t>Dvig gladine morja</a:t>
            </a:r>
          </a:p>
          <a:p>
            <a:r>
              <a:rPr lang="sl-SI" dirty="0" smtClean="0"/>
              <a:t>Zakisanje oceanov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20782" b="9723"/>
          <a:stretch/>
        </p:blipFill>
        <p:spPr>
          <a:xfrm>
            <a:off x="7254174" y="1117468"/>
            <a:ext cx="4298576" cy="29872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174" y="4228802"/>
            <a:ext cx="3414440" cy="19218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2611111"/>
            <a:ext cx="4669128" cy="39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Spremembe podnebja v </a:t>
            </a:r>
            <a:r>
              <a:rPr lang="sl-SI" sz="4000" dirty="0" smtClean="0"/>
              <a:t>industrijski dobi</a:t>
            </a:r>
            <a:endParaRPr lang="sl-SI" sz="4000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Krčenje ledenih pokrovov (morje, kopno, ledeniki)</a:t>
            </a:r>
          </a:p>
          <a:p>
            <a:r>
              <a:rPr lang="sl-SI" dirty="0" smtClean="0"/>
              <a:t>Taljenje </a:t>
            </a:r>
            <a:r>
              <a:rPr lang="sl-SI" dirty="0" err="1" smtClean="0"/>
              <a:t>permafrosta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19" y="2541552"/>
            <a:ext cx="4196444" cy="34692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76" y="2446806"/>
            <a:ext cx="6108222" cy="381849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097470" y="2262140"/>
            <a:ext cx="370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Najmanjši letni obseg Arktičnega ledu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60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935163" y="3490913"/>
            <a:ext cx="26987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57263" indent="-288925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2486025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3008313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3530600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39878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44450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49022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53594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 baseline="30000">
              <a:latin typeface="Verdana" panose="020B0604030504040204" pitchFamily="34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173599" y="212725"/>
            <a:ext cx="6569075" cy="741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l-SI" altLang="sl-SI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Temperatura v Sloveniji narašča</a:t>
            </a:r>
            <a:endParaRPr lang="en-GB" altLang="sl-SI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552527" y="939988"/>
            <a:ext cx="84280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Zadnjih 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50 let s trendom 0,33 °C/10 let</a:t>
            </a:r>
          </a:p>
          <a:p>
            <a:pPr marL="342900" indent="-342900">
              <a:buFontTx/>
              <a:buChar char="•"/>
              <a:defRPr/>
            </a:pP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Porast temperature v zadnjih 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60 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letih 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2,4 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°C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952" y="1894214"/>
            <a:ext cx="6683188" cy="4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935163" y="3490913"/>
            <a:ext cx="26987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57263" indent="-288925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2486025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3008313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3530600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39878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44450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49022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53594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 baseline="30000">
              <a:latin typeface="Verdana" panose="020B0604030504040204" pitchFamily="34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173599" y="212725"/>
            <a:ext cx="11222282" cy="741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l-SI" altLang="sl-SI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Fenološke faze se spreminjajo skladno s temperaturnim trendom</a:t>
            </a:r>
            <a:endParaRPr lang="en-GB" altLang="sl-SI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42" y="1033061"/>
            <a:ext cx="61436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03" y="3837201"/>
            <a:ext cx="3753393" cy="25847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64" y="3837201"/>
            <a:ext cx="3805275" cy="2584715"/>
          </a:xfrm>
          <a:prstGeom prst="rect">
            <a:avLst/>
          </a:prstGeom>
        </p:spPr>
      </p:pic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747838" y="3993755"/>
            <a:ext cx="26987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57263" indent="-288925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2486025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3008313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3530600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39878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44450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49022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53594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 baseline="30000">
              <a:latin typeface="Verdana" panose="020B0604030504040204" pitchFamily="34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8205" y="129041"/>
            <a:ext cx="6791394" cy="741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l-SI" altLang="sl-SI" sz="2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Narašča toplotna obremenitev</a:t>
            </a:r>
            <a:endParaRPr lang="en-GB" altLang="sl-SI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2291686" y="1444958"/>
          <a:ext cx="4839740" cy="1789577"/>
        </p:xfrm>
        <a:graphic>
          <a:graphicData uri="http://schemas.openxmlformats.org/drawingml/2006/table">
            <a:tbl>
              <a:tblPr/>
              <a:tblGrid>
                <a:gridCol w="1209935"/>
                <a:gridCol w="1209935"/>
                <a:gridCol w="1209935"/>
                <a:gridCol w="1209935"/>
              </a:tblGrid>
              <a:tr h="612953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Obdobje </a:t>
                      </a:r>
                    </a:p>
                    <a:p>
                      <a:pPr algn="l" fontAlgn="b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1981–2010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7200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topli 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dnevi</a:t>
                      </a:r>
                    </a:p>
                    <a:p>
                      <a:pPr algn="ctr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l-SI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sl-SI" sz="14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&gt;25 °C)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vroči 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dnevi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l-SI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sl-SI" sz="14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&gt;30 °C)</a:t>
                      </a:r>
                    </a:p>
                  </a:txBody>
                  <a:tcPr marL="9525" marR="9525" marT="9525" marB="72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tropske 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noči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l-SI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sl-SI" sz="14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&gt;20 °C)</a:t>
                      </a:r>
                    </a:p>
                  </a:txBody>
                  <a:tcPr marL="9525" marR="9525" marT="9525" marB="7200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5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Gorica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21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21600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21600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15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Ljubljana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21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216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216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15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Murska Sobota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21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216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216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15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Rateče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21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216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216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PoljeZBesedilom 1"/>
          <p:cNvSpPr txBox="1"/>
          <p:nvPr/>
        </p:nvSpPr>
        <p:spPr>
          <a:xfrm>
            <a:off x="3389970" y="3809089"/>
            <a:ext cx="122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Vroči dnevi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952124" y="3809089"/>
            <a:ext cx="135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Tropske noči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50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6" y="215572"/>
            <a:ext cx="3647237" cy="6984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04" y="913978"/>
            <a:ext cx="5076664" cy="24908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37" y="3788524"/>
            <a:ext cx="3647237" cy="17096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257" y="3619953"/>
            <a:ext cx="4927923" cy="229675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752" y="913978"/>
            <a:ext cx="4731428" cy="20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309282" y="212726"/>
            <a:ext cx="8194957" cy="741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l-SI" altLang="sl-SI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Spreminja se sezonski cikel padavin</a:t>
            </a:r>
            <a:endParaRPr lang="en-GB" altLang="sl-SI" sz="36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508" y="1273684"/>
            <a:ext cx="2635623" cy="17570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238" y="1273684"/>
            <a:ext cx="2635623" cy="17570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239" y="3701612"/>
            <a:ext cx="2635622" cy="175708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632" y="3701612"/>
            <a:ext cx="2636499" cy="1757666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89" y="1780260"/>
            <a:ext cx="4397190" cy="29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9" y="238166"/>
            <a:ext cx="4362106" cy="7815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37" y="4438288"/>
            <a:ext cx="3845127" cy="16996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599" y="2689700"/>
            <a:ext cx="3432422" cy="13974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48" y="1604719"/>
            <a:ext cx="4011516" cy="2731245"/>
          </a:xfrm>
          <a:prstGeom prst="rect">
            <a:avLst/>
          </a:prstGeom>
        </p:spPr>
      </p:pic>
      <p:sp>
        <p:nvSpPr>
          <p:cNvPr id="8" name="Rectangle 15"/>
          <p:cNvSpPr>
            <a:spLocks/>
          </p:cNvSpPr>
          <p:nvPr/>
        </p:nvSpPr>
        <p:spPr bwMode="auto">
          <a:xfrm>
            <a:off x="691248" y="1179666"/>
            <a:ext cx="3150394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0738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87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713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None/>
              <a:defRPr/>
            </a:pPr>
            <a:r>
              <a:rPr lang="sl-SI" altLang="sl-SI" sz="135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Višina snežne odeje se zmanjšuje, najbolj v višjih legah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None/>
              <a:defRPr/>
            </a:pPr>
            <a:r>
              <a:rPr lang="sl-SI" altLang="sl-SI" sz="135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(15 do 20 % na desetletje)</a:t>
            </a:r>
            <a:endParaRPr lang="en-GB" altLang="sl-SI" sz="135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551" y="2029772"/>
            <a:ext cx="3105390" cy="3644342"/>
          </a:xfrm>
          <a:prstGeom prst="rect">
            <a:avLst/>
          </a:prstGeom>
        </p:spPr>
      </p:pic>
      <p:sp>
        <p:nvSpPr>
          <p:cNvPr id="10" name="Text Placeholder 8"/>
          <p:cNvSpPr txBox="1">
            <a:spLocks/>
          </p:cNvSpPr>
          <p:nvPr/>
        </p:nvSpPr>
        <p:spPr>
          <a:xfrm>
            <a:off x="5203331" y="1722868"/>
            <a:ext cx="3147195" cy="318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Sprememba v trajanju snežne odeje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1935163" y="3490913"/>
            <a:ext cx="26987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57263" indent="-288925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2486025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3008313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3530600" indent="-3429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39878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44450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49022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5359400" indent="-3429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sl-SI" sz="2400" baseline="30000">
              <a:latin typeface="Verdana" panose="020B0604030504040204" pitchFamily="34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99244" y="245885"/>
            <a:ext cx="6569075" cy="741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l-SI" altLang="sl-SI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Spreminjajo se pretočni režimi</a:t>
            </a:r>
            <a:endParaRPr lang="en-GB" altLang="sl-SI" sz="36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681233" y="2126130"/>
            <a:ext cx="3541713" cy="91757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ct val="20000"/>
              </a:spcAft>
              <a:buNone/>
              <a:defRPr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Sprememba padavin </a:t>
            </a:r>
          </a:p>
          <a:p>
            <a:pPr marL="0" indent="0">
              <a:lnSpc>
                <a:spcPct val="105000"/>
              </a:lnSpc>
              <a:spcAft>
                <a:spcPct val="20000"/>
              </a:spcAft>
              <a:buNone/>
              <a:defRPr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Sprememba temperature</a:t>
            </a:r>
          </a:p>
          <a:p>
            <a:pPr marL="0" indent="0">
              <a:lnSpc>
                <a:spcPct val="105000"/>
              </a:lnSpc>
              <a:spcAft>
                <a:spcPct val="20000"/>
              </a:spcAft>
              <a:buNone/>
              <a:defRPr/>
            </a:pPr>
            <a:endParaRPr lang="sl-SI" sz="2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81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4" y="1470869"/>
            <a:ext cx="4511870" cy="26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4964309" y="987248"/>
            <a:ext cx="4568825" cy="530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ct val="20000"/>
              </a:spcAft>
              <a:buNone/>
              <a:defRPr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Sprememba pretočnih režimov</a:t>
            </a:r>
          </a:p>
          <a:p>
            <a:pPr marL="0" indent="0">
              <a:lnSpc>
                <a:spcPct val="105000"/>
              </a:lnSpc>
              <a:spcAft>
                <a:spcPct val="20000"/>
              </a:spcAft>
              <a:buNone/>
              <a:defRPr/>
            </a:pPr>
            <a:endParaRPr lang="sl-SI" sz="2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681232" y="3300880"/>
            <a:ext cx="3348038" cy="5191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ct val="20000"/>
              </a:spcAft>
              <a:buNone/>
              <a:defRPr/>
            </a:pPr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Izhlapevanje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 Snežna odeja</a:t>
            </a:r>
          </a:p>
          <a:p>
            <a:pPr marL="0" indent="0">
              <a:lnSpc>
                <a:spcPct val="105000"/>
              </a:lnSpc>
              <a:spcAft>
                <a:spcPct val="20000"/>
              </a:spcAft>
              <a:buNone/>
              <a:defRPr/>
            </a:pPr>
            <a:endParaRPr lang="sl-SI" sz="2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1422596" y="2956393"/>
            <a:ext cx="268287" cy="344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2822771" y="2956393"/>
            <a:ext cx="225425" cy="344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13" y="4281315"/>
            <a:ext cx="5430267" cy="20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76998" y="2223248"/>
            <a:ext cx="5519084" cy="1028700"/>
          </a:xfrm>
        </p:spPr>
        <p:txBody>
          <a:bodyPr>
            <a:normAutofit/>
          </a:bodyPr>
          <a:lstStyle/>
          <a:p>
            <a:r>
              <a:rPr lang="sl-SI" sz="4800" dirty="0" smtClean="0"/>
              <a:t>Hvala za pozornost!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3808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2788" indent="-444500"/>
            <a:endParaRPr lang="sl-SI" sz="1400" dirty="0" smtClean="0"/>
          </a:p>
          <a:p>
            <a:pPr marL="712788" indent="-444500"/>
            <a:r>
              <a:rPr lang="sl-SI" sz="4000" dirty="0" smtClean="0"/>
              <a:t>Spremembe podnebja v Zemljini zgodovini</a:t>
            </a:r>
          </a:p>
          <a:p>
            <a:pPr marL="712788" indent="-444500"/>
            <a:r>
              <a:rPr lang="sl-SI" sz="4000" dirty="0" smtClean="0"/>
              <a:t>Spremembe podnebja v industrijski dobi</a:t>
            </a:r>
          </a:p>
          <a:p>
            <a:pPr marL="712788" indent="-444500"/>
            <a:r>
              <a:rPr lang="sl-SI" sz="4000" dirty="0" smtClean="0"/>
              <a:t>Spremembe podnebja v Sloveniji</a:t>
            </a:r>
          </a:p>
          <a:p>
            <a:pPr marL="712788" indent="-444500"/>
            <a:r>
              <a:rPr lang="sl-SI" sz="4000" dirty="0" smtClean="0"/>
              <a:t>Vpliv sprememb na živa bitja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Živa bitja in podnebje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5575" y="1976718"/>
            <a:ext cx="11880850" cy="4349469"/>
          </a:xfrm>
        </p:spPr>
        <p:txBody>
          <a:bodyPr>
            <a:normAutofit/>
          </a:bodyPr>
          <a:lstStyle/>
          <a:p>
            <a:pPr marL="806450" indent="-496888"/>
            <a:r>
              <a:rPr lang="sl-SI" sz="4000" dirty="0" smtClean="0"/>
              <a:t>Podnebje je pomemben dejavnik, ki vpliva na živa bitja</a:t>
            </a:r>
          </a:p>
          <a:p>
            <a:pPr marL="806450" indent="-496888"/>
            <a:r>
              <a:rPr lang="sl-SI" sz="4000" dirty="0" smtClean="0"/>
              <a:t>Vegetacija je gradnik podnebnega sistema</a:t>
            </a:r>
          </a:p>
          <a:p>
            <a:pPr marL="806450" indent="-496888"/>
            <a:r>
              <a:rPr lang="sl-SI" sz="4000" dirty="0" smtClean="0"/>
              <a:t>Spremembe podnebja so spodbujale razvoj živih bitij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761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400" dirty="0"/>
              <a:t>Spremembe podnebja v Zemljini zgodovini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9" descr="All_palaeotem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51" y="1351172"/>
            <a:ext cx="11495098" cy="3704922"/>
          </a:xfrm>
        </p:spPr>
      </p:pic>
    </p:spTree>
    <p:extLst>
      <p:ext uri="{BB962C8B-B14F-4D97-AF65-F5344CB8AC3E}">
        <p14:creationId xmlns:p14="http://schemas.microsoft.com/office/powerpoint/2010/main" val="1542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Spremembe podnebja v Zemljini zgodovini</a:t>
            </a:r>
            <a:endParaRPr lang="sl-SI" sz="4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655" y="1304925"/>
            <a:ext cx="8926689" cy="50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Spremembe podnebja v </a:t>
            </a:r>
            <a:r>
              <a:rPr lang="sl-SI" sz="4000" dirty="0" smtClean="0"/>
              <a:t>industrijski dobi</a:t>
            </a:r>
            <a:endParaRPr lang="sl-SI" sz="40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868" y="1818943"/>
            <a:ext cx="709026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Hitrost s</a:t>
            </a:r>
            <a:r>
              <a:rPr lang="sl-SI" sz="4000" dirty="0" smtClean="0"/>
              <a:t>preminjanja podnebja</a:t>
            </a:r>
            <a:endParaRPr lang="sl-SI" sz="40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305" y="1401331"/>
            <a:ext cx="791939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829234"/>
          </a:xfrm>
        </p:spPr>
        <p:txBody>
          <a:bodyPr>
            <a:normAutofit/>
          </a:bodyPr>
          <a:lstStyle/>
          <a:p>
            <a:r>
              <a:rPr lang="sl-SI" sz="4400" dirty="0" smtClean="0"/>
              <a:t>Hitrost izumiranja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8" y="1305148"/>
            <a:ext cx="8525435" cy="47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Spremembe podnebja v </a:t>
            </a:r>
            <a:r>
              <a:rPr lang="sl-SI" sz="4000" dirty="0" smtClean="0"/>
              <a:t>industrijski dobi</a:t>
            </a:r>
            <a:endParaRPr lang="sl-SI" sz="4000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155575" y="1439619"/>
            <a:ext cx="11880850" cy="1128770"/>
          </a:xfrm>
        </p:spPr>
        <p:txBody>
          <a:bodyPr/>
          <a:lstStyle/>
          <a:p>
            <a:r>
              <a:rPr lang="sl-SI" dirty="0" smtClean="0"/>
              <a:t>Spremembe padavinskih vzorcev</a:t>
            </a:r>
          </a:p>
          <a:p>
            <a:r>
              <a:rPr lang="sl-SI" dirty="0" smtClean="0"/>
              <a:t>Več ekstremnih vremenskih dogodkov (poplave, suše, vročinski valovi, tropski cikloni…)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0" y="2647930"/>
            <a:ext cx="5072623" cy="333959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0064"/>
            <a:ext cx="5114987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0233e6d-0d9e-4c89-84bc-aa7c2bb910fb"/>
    <ds:schemaRef ds:uri="83d6499c-a84d-4d49-82a2-af88d750687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269</Words>
  <Application>Microsoft Office PowerPoint</Application>
  <PresentationFormat>Širokozaslonsko</PresentationFormat>
  <Paragraphs>78</Paragraphs>
  <Slides>19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Officeova tema</vt:lpstr>
      <vt:lpstr>Vpliv podnebnih sprememb na žive organizme</vt:lpstr>
      <vt:lpstr>PowerPointova predstavitev</vt:lpstr>
      <vt:lpstr>Živa bitja in podnebje</vt:lpstr>
      <vt:lpstr>Spremembe podnebja v Zemljini zgodovini </vt:lpstr>
      <vt:lpstr>Spremembe podnebja v Zemljini zgodovini</vt:lpstr>
      <vt:lpstr>Spremembe podnebja v industrijski dobi</vt:lpstr>
      <vt:lpstr>Hitrost spreminjanja podnebja</vt:lpstr>
      <vt:lpstr>Hitrost izumiranja</vt:lpstr>
      <vt:lpstr>Spremembe podnebja v industrijski dobi</vt:lpstr>
      <vt:lpstr>Spremembe podnebja v industrijski dobi</vt:lpstr>
      <vt:lpstr>Spremembe podnebja v industrijski dobi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 za pozornost!</vt:lpstr>
    </vt:vector>
  </TitlesOfParts>
  <Company>Zavod RS za šolstvo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Mojca Dolinar</cp:lastModifiedBy>
  <cp:revision>43</cp:revision>
  <dcterms:created xsi:type="dcterms:W3CDTF">2023-03-20T13:12:53Z</dcterms:created>
  <dcterms:modified xsi:type="dcterms:W3CDTF">2023-04-15T17:13:33Z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