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66" r:id="rId6"/>
    <p:sldId id="260" r:id="rId7"/>
    <p:sldId id="2350" r:id="rId8"/>
    <p:sldId id="2349" r:id="rId9"/>
    <p:sldId id="269" r:id="rId10"/>
    <p:sldId id="257" r:id="rId11"/>
    <p:sldId id="259" r:id="rId12"/>
    <p:sldId id="2351" r:id="rId13"/>
    <p:sldId id="270" r:id="rId14"/>
    <p:sldId id="2296" r:id="rId15"/>
    <p:sldId id="271" r:id="rId16"/>
    <p:sldId id="2250" r:id="rId17"/>
    <p:sldId id="273" r:id="rId18"/>
    <p:sldId id="265" r:id="rId19"/>
    <p:sldId id="267" r:id="rId20"/>
    <p:sldId id="2299" r:id="rId21"/>
    <p:sldId id="2297" r:id="rId22"/>
    <p:sldId id="2300" r:id="rId23"/>
    <p:sldId id="2317" r:id="rId24"/>
    <p:sldId id="2264" r:id="rId25"/>
    <p:sldId id="2318" r:id="rId26"/>
    <p:sldId id="2320" r:id="rId27"/>
    <p:sldId id="333" r:id="rId28"/>
    <p:sldId id="2341" r:id="rId29"/>
    <p:sldId id="268" r:id="rId30"/>
    <p:sldId id="2340" r:id="rId31"/>
    <p:sldId id="258" r:id="rId32"/>
    <p:sldId id="264" r:id="rId33"/>
    <p:sldId id="261" r:id="rId34"/>
    <p:sldId id="2348" r:id="rId35"/>
    <p:sldId id="262" r:id="rId36"/>
    <p:sldId id="2313" r:id="rId37"/>
    <p:sldId id="2338" r:id="rId38"/>
    <p:sldId id="2302" r:id="rId39"/>
    <p:sldId id="2344" r:id="rId40"/>
    <p:sldId id="2345" r:id="rId41"/>
    <p:sldId id="2347" r:id="rId42"/>
    <p:sldId id="2273" r:id="rId43"/>
    <p:sldId id="2274" r:id="rId44"/>
    <p:sldId id="2275" r:id="rId45"/>
    <p:sldId id="2269" r:id="rId46"/>
    <p:sldId id="263" r:id="rId4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C8"/>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10" autoAdjust="0"/>
  </p:normalViewPr>
  <p:slideViewPr>
    <p:cSldViewPr snapToGrid="0">
      <p:cViewPr varScale="1">
        <p:scale>
          <a:sx n="78" d="100"/>
          <a:sy n="78" d="100"/>
        </p:scale>
        <p:origin x="835" y="62"/>
      </p:cViewPr>
      <p:guideLst/>
    </p:cSldViewPr>
  </p:slideViewPr>
  <p:notesTextViewPr>
    <p:cViewPr>
      <p:scale>
        <a:sx n="1" d="1"/>
        <a:sy n="1" d="1"/>
      </p:scale>
      <p:origin x="0" y="0"/>
    </p:cViewPr>
  </p:notesTextViewPr>
  <p:sorterViewPr>
    <p:cViewPr varScale="1">
      <p:scale>
        <a:sx n="1" d="1"/>
        <a:sy n="1" d="1"/>
      </p:scale>
      <p:origin x="0" y="-11784"/>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ADAEF-9719-4D5D-B75C-176BACDC9F72}" type="datetimeFigureOut">
              <a:rPr lang="sl-SI" smtClean="0"/>
              <a:t>13. 04. 2023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85C22-8D31-405A-8B57-3B338D5259C8}" type="slidenum">
              <a:rPr lang="sl-SI" smtClean="0"/>
              <a:t>‹#›</a:t>
            </a:fld>
            <a:endParaRPr lang="sl-SI"/>
          </a:p>
        </p:txBody>
      </p:sp>
    </p:spTree>
    <p:extLst>
      <p:ext uri="{BB962C8B-B14F-4D97-AF65-F5344CB8AC3E}">
        <p14:creationId xmlns:p14="http://schemas.microsoft.com/office/powerpoint/2010/main" val="13036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7DA69E9E-7FD5-472D-AE22-A2BD5AAB505B}" type="slidenum">
              <a:rPr lang="sl-SI" altLang="sl-SI" smtClean="0"/>
              <a:pPr eaLnBrk="1" fontAlgn="base" hangingPunct="1">
                <a:spcBef>
                  <a:spcPct val="0"/>
                </a:spcBef>
                <a:spcAft>
                  <a:spcPct val="0"/>
                </a:spcAft>
              </a:pPr>
              <a:t>11</a:t>
            </a:fld>
            <a:endParaRPr lang="sl-SI" altLang="sl-SI"/>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sl-SI"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2DD8D5-8B56-43B1-9AEA-2746A1726B8F}" type="slidenum">
              <a:rPr lang="sl-SI"/>
              <a:pPr>
                <a:defRPr/>
              </a:pPr>
              <a:t>13</a:t>
            </a:fld>
            <a:endParaRPr lang="sl-SI"/>
          </a:p>
        </p:txBody>
      </p:sp>
      <p:sp>
        <p:nvSpPr>
          <p:cNvPr id="27651" name="Rectangle 2"/>
          <p:cNvSpPr>
            <a:spLocks noGrp="1" noRot="1" noChangeAspect="1" noChangeArrowheads="1" noTextEdit="1"/>
          </p:cNvSpPr>
          <p:nvPr>
            <p:ph type="sldImg"/>
          </p:nvPr>
        </p:nvSpPr>
        <p:spPr bwMode="auto">
          <a:xfrm>
            <a:off x="363538" y="701675"/>
            <a:ext cx="6115050"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xfrm>
            <a:off x="922338"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l-SI" alt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None/>
            </a:pPr>
            <a:r>
              <a:rPr lang="sl-SI" altLang="sl-SI" sz="1200" dirty="0">
                <a:latin typeface="Arial" charset="0"/>
                <a:cs typeface="Arial" charset="0"/>
              </a:rPr>
              <a:t>Podnebne spremembe so izmerjeno dejstvo. </a:t>
            </a:r>
          </a:p>
          <a:p>
            <a:pPr marL="0" indent="0">
              <a:buNone/>
            </a:pPr>
            <a:r>
              <a:rPr lang="sl-SI" altLang="sl-SI" sz="1200" dirty="0">
                <a:latin typeface="Arial" charset="0"/>
                <a:cs typeface="Arial" charset="0"/>
              </a:rPr>
              <a:t>Glavni vzrok za podnebne spremembe so človeške dejavnosti - sprememba rabe tal in izpusti toplogrednih plinov (TGP), zlasti ogljikovega dioksida (CO</a:t>
            </a:r>
            <a:r>
              <a:rPr lang="sl-SI" altLang="sl-SI" sz="1200" baseline="-25000" dirty="0">
                <a:latin typeface="Arial" charset="0"/>
                <a:cs typeface="Arial" charset="0"/>
              </a:rPr>
              <a:t>2</a:t>
            </a:r>
            <a:r>
              <a:rPr lang="sl-SI" altLang="sl-SI" sz="1200" dirty="0">
                <a:latin typeface="Arial" charset="0"/>
                <a:cs typeface="Arial" charset="0"/>
              </a:rPr>
              <a:t>).</a:t>
            </a:r>
          </a:p>
        </p:txBody>
      </p:sp>
      <p:sp>
        <p:nvSpPr>
          <p:cNvPr id="4" name="Označba mesta številke diapozitiva 3"/>
          <p:cNvSpPr>
            <a:spLocks noGrp="1"/>
          </p:cNvSpPr>
          <p:nvPr>
            <p:ph type="sldNum" sz="quarter" idx="5"/>
          </p:nvPr>
        </p:nvSpPr>
        <p:spPr/>
        <p:txBody>
          <a:bodyPr/>
          <a:lstStyle/>
          <a:p>
            <a:fld id="{01F85C22-8D31-405A-8B57-3B338D5259C8}" type="slidenum">
              <a:rPr lang="sl-SI" smtClean="0"/>
              <a:t>15</a:t>
            </a:fld>
            <a:endParaRPr lang="sl-SI"/>
          </a:p>
        </p:txBody>
      </p:sp>
    </p:spTree>
    <p:extLst>
      <p:ext uri="{BB962C8B-B14F-4D97-AF65-F5344CB8AC3E}">
        <p14:creationId xmlns:p14="http://schemas.microsoft.com/office/powerpoint/2010/main" val="15388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C2924-23EC-1C06-692F-23FA10B792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05F1D5C-31E4-4FB9-1D33-C3C77CE1E549}"/>
              </a:ext>
            </a:extLst>
          </p:cNvPr>
          <p:cNvSpPr txBox="1">
            <a:spLocks noGrp="1"/>
          </p:cNvSpPr>
          <p:nvPr>
            <p:ph type="body" sz="quarter" idx="1"/>
          </p:nvPr>
        </p:nvSpPr>
        <p:spPr/>
        <p:txBody>
          <a:bodyPr/>
          <a:lstStyle/>
          <a:p>
            <a:endParaRPr lang="sl-SI"/>
          </a:p>
        </p:txBody>
      </p:sp>
      <p:sp>
        <p:nvSpPr>
          <p:cNvPr id="4" name="Slide Number Placeholder 3">
            <a:extLst>
              <a:ext uri="{FF2B5EF4-FFF2-40B4-BE49-F238E27FC236}">
                <a16:creationId xmlns:a16="http://schemas.microsoft.com/office/drawing/2014/main" id="{9E370386-0ECB-A94F-9DFB-72FC4165600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822FD4-52E9-4ADB-AEC0-8841613CA3C8}" type="slidenum">
              <a:t>20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68783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65101" y="4862736"/>
            <a:ext cx="8083550" cy="70938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da uredite slog podnaslova matrice</a:t>
            </a:r>
          </a:p>
        </p:txBody>
      </p:sp>
      <p:grpSp>
        <p:nvGrpSpPr>
          <p:cNvPr id="15" name="Skupina 14"/>
          <p:cNvGrpSpPr/>
          <p:nvPr userDrawn="1"/>
        </p:nvGrpSpPr>
        <p:grpSpPr>
          <a:xfrm>
            <a:off x="-1" y="6446505"/>
            <a:ext cx="12192001" cy="286695"/>
            <a:chOff x="-1" y="6424280"/>
            <a:chExt cx="12192001" cy="286695"/>
          </a:xfrm>
        </p:grpSpPr>
        <p:pic>
          <p:nvPicPr>
            <p:cNvPr id="8" name="Slika 7"/>
            <p:cNvPicPr>
              <a:picLocks noChangeAspect="1"/>
            </p:cNvPicPr>
            <p:nvPr userDrawn="1"/>
          </p:nvPicPr>
          <p:blipFill rotWithShape="1">
            <a:blip r:embed="rId2" cstate="print">
              <a:extLst>
                <a:ext uri="{28A0092B-C50C-407E-A947-70E740481C1C}">
                  <a14:useLocalDpi xmlns:a14="http://schemas.microsoft.com/office/drawing/2010/main" val="0"/>
                </a:ext>
              </a:extLst>
            </a:blip>
            <a:srcRect l="819" r="-1"/>
            <a:stretch/>
          </p:blipFill>
          <p:spPr>
            <a:xfrm>
              <a:off x="-1" y="6424836"/>
              <a:ext cx="4040661" cy="286139"/>
            </a:xfrm>
            <a:prstGeom prst="rect">
              <a:avLst/>
            </a:prstGeom>
          </p:spPr>
        </p:pic>
        <p:pic>
          <p:nvPicPr>
            <p:cNvPr id="9" name="Slik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8952" y="6424836"/>
              <a:ext cx="4074000" cy="286139"/>
            </a:xfrm>
            <a:prstGeom prst="rect">
              <a:avLst/>
            </a:prstGeom>
          </p:spPr>
        </p:pic>
        <p:pic>
          <p:nvPicPr>
            <p:cNvPr id="12" name="Slika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0"/>
            <a:stretch/>
          </p:blipFill>
          <p:spPr>
            <a:xfrm>
              <a:off x="8148956" y="6424280"/>
              <a:ext cx="4043044" cy="286139"/>
            </a:xfrm>
            <a:prstGeom prst="rect">
              <a:avLst/>
            </a:prstGeom>
          </p:spPr>
        </p:pic>
      </p:grpSp>
      <p:pic>
        <p:nvPicPr>
          <p:cNvPr id="5" name="Slika 4"/>
          <p:cNvPicPr>
            <a:picLocks noChangeAspect="1"/>
          </p:cNvPicPr>
          <p:nvPr userDrawn="1"/>
        </p:nvPicPr>
        <p:blipFill>
          <a:blip r:embed="rId3"/>
          <a:stretch>
            <a:fillRect/>
          </a:stretch>
        </p:blipFill>
        <p:spPr>
          <a:xfrm>
            <a:off x="1980721" y="621199"/>
            <a:ext cx="6093855" cy="1293750"/>
          </a:xfrm>
          <a:prstGeom prst="rect">
            <a:avLst/>
          </a:prstGeom>
        </p:spPr>
      </p:pic>
      <p:pic>
        <p:nvPicPr>
          <p:cNvPr id="7" name="Slika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9360" y="657948"/>
            <a:ext cx="3233641" cy="4265115"/>
          </a:xfrm>
          <a:prstGeom prst="rect">
            <a:avLst/>
          </a:prstGeom>
        </p:spPr>
      </p:pic>
      <p:pic>
        <p:nvPicPr>
          <p:cNvPr id="10" name="Picture 2" descr="Portal MIZŠ - Portal Ministrstvo za vzgojo in izobraževanj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90160" y="5772294"/>
            <a:ext cx="2285816" cy="47040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ctrTitle"/>
          </p:nvPr>
        </p:nvSpPr>
        <p:spPr>
          <a:xfrm>
            <a:off x="165100" y="2336800"/>
            <a:ext cx="8083551" cy="2387600"/>
          </a:xfrm>
        </p:spPr>
        <p:txBody>
          <a:bodyPr anchor="b">
            <a:normAutofit/>
          </a:bodyPr>
          <a:lstStyle>
            <a:lvl1pPr algn="l">
              <a:defRPr sz="4000"/>
            </a:lvl1pPr>
          </a:lstStyle>
          <a:p>
            <a:r>
              <a:rPr lang="sl-SI" dirty="0"/>
              <a:t>Uredite slog naslova matrice</a:t>
            </a:r>
          </a:p>
        </p:txBody>
      </p:sp>
      <p:pic>
        <p:nvPicPr>
          <p:cNvPr id="1026" name="Slika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5997" t="7863" b="5635"/>
          <a:stretch/>
        </p:blipFill>
        <p:spPr bwMode="auto">
          <a:xfrm>
            <a:off x="424769" y="594831"/>
            <a:ext cx="1439157"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p:cNvSpPr/>
          <p:nvPr userDrawn="1"/>
        </p:nvSpPr>
        <p:spPr>
          <a:xfrm>
            <a:off x="8521700" y="6106131"/>
            <a:ext cx="3124200" cy="276999"/>
          </a:xfrm>
          <a:prstGeom prst="rect">
            <a:avLst/>
          </a:prstGeom>
        </p:spPr>
        <p:txBody>
          <a:bodyPr wrap="square">
            <a:spAutoFit/>
          </a:bodyPr>
          <a:lstStyle/>
          <a:p>
            <a:pPr algn="just">
              <a:spcAft>
                <a:spcPts val="0"/>
              </a:spcAft>
            </a:pPr>
            <a:r>
              <a:rPr lang="sl-SI" sz="600" i="1" dirty="0">
                <a:solidFill>
                  <a:srgbClr val="0070C0"/>
                </a:solidFill>
                <a:effectLst/>
                <a:latin typeface="Calibri" panose="020F0502020204030204" pitchFamily="34" charset="0"/>
                <a:ea typeface="Calibri" panose="020F0502020204030204" pitchFamily="34" charset="0"/>
              </a:rPr>
              <a:t>Dogodek delno financira Ministrstvo za okolje, podnebje in energijo s sredstvi Sklada</a:t>
            </a:r>
          </a:p>
          <a:p>
            <a:pPr algn="just">
              <a:spcAft>
                <a:spcPts val="0"/>
              </a:spcAft>
            </a:pPr>
            <a:r>
              <a:rPr lang="sl-SI" sz="600" i="1" dirty="0">
                <a:solidFill>
                  <a:srgbClr val="0070C0"/>
                </a:solidFill>
                <a:effectLst/>
                <a:latin typeface="Calibri" panose="020F0502020204030204" pitchFamily="34" charset="0"/>
                <a:ea typeface="Calibri" panose="020F0502020204030204" pitchFamily="34" charset="0"/>
              </a:rPr>
              <a:t> za podnebne spremembe, v okviru projekta Podnebni cilji in vsebine v vzgoji in izobraževanju.</a:t>
            </a:r>
            <a:endParaRPr lang="sl-SI" sz="600" dirty="0">
              <a:effectLst/>
              <a:latin typeface="Calibri" panose="020F0502020204030204" pitchFamily="34" charset="0"/>
              <a:ea typeface="Calibri" panose="020F0502020204030204" pitchFamily="34" charset="0"/>
            </a:endParaRPr>
          </a:p>
        </p:txBody>
      </p:sp>
      <p:pic>
        <p:nvPicPr>
          <p:cNvPr id="11" name="Slika 10"/>
          <p:cNvPicPr>
            <a:picLocks noChangeAspect="1"/>
          </p:cNvPicPr>
          <p:nvPr userDrawn="1"/>
        </p:nvPicPr>
        <p:blipFill>
          <a:blip r:embed="rId7"/>
          <a:stretch>
            <a:fillRect/>
          </a:stretch>
        </p:blipFill>
        <p:spPr>
          <a:xfrm>
            <a:off x="8639360" y="5180237"/>
            <a:ext cx="1678336" cy="534764"/>
          </a:xfrm>
          <a:prstGeom prst="rect">
            <a:avLst/>
          </a:prstGeom>
        </p:spPr>
      </p:pic>
    </p:spTree>
    <p:extLst>
      <p:ext uri="{BB962C8B-B14F-4D97-AF65-F5344CB8AC3E}">
        <p14:creationId xmlns:p14="http://schemas.microsoft.com/office/powerpoint/2010/main" val="2281304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96" userDrawn="1">
          <p15:clr>
            <a:srgbClr val="FBAE40"/>
          </p15:clr>
        </p15:guide>
        <p15:guide id="4" orient="horz" pos="4224" userDrawn="1">
          <p15:clr>
            <a:srgbClr val="FBAE40"/>
          </p15:clr>
        </p15:guide>
        <p15:guide id="5" pos="98" userDrawn="1">
          <p15:clr>
            <a:srgbClr val="FBAE40"/>
          </p15:clr>
        </p15:guide>
        <p15:guide id="6" pos="758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6034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55575" y="1709738"/>
            <a:ext cx="11880850" cy="2852737"/>
          </a:xfrm>
        </p:spPr>
        <p:txBody>
          <a:bodyPr anchor="b">
            <a:normAutofit/>
          </a:bodyPr>
          <a:lstStyle>
            <a:lvl1pPr>
              <a:defRPr sz="4000"/>
            </a:lvl1pPr>
          </a:lstStyle>
          <a:p>
            <a:r>
              <a:rPr lang="sl-SI" dirty="0"/>
              <a:t>Uredite slog naslova matrice</a:t>
            </a:r>
          </a:p>
        </p:txBody>
      </p:sp>
      <p:sp>
        <p:nvSpPr>
          <p:cNvPr id="3" name="Označba mesta besedila 2"/>
          <p:cNvSpPr>
            <a:spLocks noGrp="1"/>
          </p:cNvSpPr>
          <p:nvPr>
            <p:ph type="body" idx="1"/>
          </p:nvPr>
        </p:nvSpPr>
        <p:spPr>
          <a:xfrm>
            <a:off x="155575" y="4589463"/>
            <a:ext cx="1188085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dirty="0"/>
              <a:t>Uredite sloge besedila matrice</a:t>
            </a:r>
          </a:p>
        </p:txBody>
      </p:sp>
    </p:spTree>
    <p:extLst>
      <p:ext uri="{BB962C8B-B14F-4D97-AF65-F5344CB8AC3E}">
        <p14:creationId xmlns:p14="http://schemas.microsoft.com/office/powerpoint/2010/main" val="42880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155575" y="1253330"/>
            <a:ext cx="5873750" cy="5103019"/>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p:cNvSpPr>
            <a:spLocks noGrp="1"/>
          </p:cNvSpPr>
          <p:nvPr>
            <p:ph sz="half" idx="2"/>
          </p:nvPr>
        </p:nvSpPr>
        <p:spPr>
          <a:xfrm>
            <a:off x="6172199" y="1253331"/>
            <a:ext cx="5864225" cy="510301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36850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11880850" cy="1057275"/>
          </a:xfrm>
        </p:spPr>
        <p:txBody>
          <a:bodyPr/>
          <a:lstStyle/>
          <a:p>
            <a:r>
              <a:rPr lang="sl-SI"/>
              <a:t>Uredite slog naslova matrice</a:t>
            </a:r>
          </a:p>
        </p:txBody>
      </p:sp>
      <p:sp>
        <p:nvSpPr>
          <p:cNvPr id="3" name="Označba mesta besedila 2"/>
          <p:cNvSpPr>
            <a:spLocks noGrp="1"/>
          </p:cNvSpPr>
          <p:nvPr>
            <p:ph type="body" idx="1"/>
          </p:nvPr>
        </p:nvSpPr>
        <p:spPr>
          <a:xfrm>
            <a:off x="155575" y="1269207"/>
            <a:ext cx="5864225"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Uredite sloge besedila matrice</a:t>
            </a:r>
          </a:p>
        </p:txBody>
      </p:sp>
      <p:sp>
        <p:nvSpPr>
          <p:cNvPr id="4" name="Označba mesta vsebine 3"/>
          <p:cNvSpPr>
            <a:spLocks noGrp="1"/>
          </p:cNvSpPr>
          <p:nvPr>
            <p:ph sz="half" idx="2"/>
          </p:nvPr>
        </p:nvSpPr>
        <p:spPr>
          <a:xfrm>
            <a:off x="155575" y="2093118"/>
            <a:ext cx="5864225" cy="4263231"/>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269205"/>
            <a:ext cx="58642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093117"/>
            <a:ext cx="5864224" cy="426323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905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Tree>
    <p:extLst>
      <p:ext uri="{BB962C8B-B14F-4D97-AF65-F5344CB8AC3E}">
        <p14:creationId xmlns:p14="http://schemas.microsoft.com/office/powerpoint/2010/main" val="36027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4202113" y="152400"/>
            <a:ext cx="7834312" cy="6203950"/>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besedila 3"/>
          <p:cNvSpPr>
            <a:spLocks noGrp="1"/>
          </p:cNvSpPr>
          <p:nvPr>
            <p:ph type="body" sz="half" idx="2"/>
          </p:nvPr>
        </p:nvSpPr>
        <p:spPr>
          <a:xfrm>
            <a:off x="155575" y="1752600"/>
            <a:ext cx="3932237" cy="4603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Tree>
    <p:extLst>
      <p:ext uri="{BB962C8B-B14F-4D97-AF65-F5344CB8AC3E}">
        <p14:creationId xmlns:p14="http://schemas.microsoft.com/office/powerpoint/2010/main" val="287448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3932237" cy="1600200"/>
          </a:xfrm>
        </p:spPr>
        <p:txBody>
          <a:bodyPr anchor="b"/>
          <a:lstStyle>
            <a:lvl1pPr>
              <a:defRPr sz="3200"/>
            </a:lvl1pPr>
          </a:lstStyle>
          <a:p>
            <a:r>
              <a:rPr lang="sl-SI"/>
              <a:t>Uredite slog naslova matrice</a:t>
            </a:r>
          </a:p>
        </p:txBody>
      </p:sp>
      <p:sp>
        <p:nvSpPr>
          <p:cNvPr id="4" name="Označba mesta besedila 3"/>
          <p:cNvSpPr>
            <a:spLocks noGrp="1"/>
          </p:cNvSpPr>
          <p:nvPr>
            <p:ph type="body" sz="half" idx="2"/>
          </p:nvPr>
        </p:nvSpPr>
        <p:spPr>
          <a:xfrm>
            <a:off x="155575" y="1752600"/>
            <a:ext cx="3932237" cy="4603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
        <p:nvSpPr>
          <p:cNvPr id="5" name="Označba mesta slike 2"/>
          <p:cNvSpPr>
            <a:spLocks noGrp="1"/>
          </p:cNvSpPr>
          <p:nvPr>
            <p:ph type="pic" idx="1"/>
          </p:nvPr>
        </p:nvSpPr>
        <p:spPr>
          <a:xfrm>
            <a:off x="4183063" y="152400"/>
            <a:ext cx="7853362" cy="6203949"/>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dirty="0"/>
          </a:p>
        </p:txBody>
      </p:sp>
    </p:spTree>
    <p:extLst>
      <p:ext uri="{BB962C8B-B14F-4D97-AF65-F5344CB8AC3E}">
        <p14:creationId xmlns:p14="http://schemas.microsoft.com/office/powerpoint/2010/main" val="128694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155575" y="152401"/>
            <a:ext cx="11880850" cy="1028700"/>
          </a:xfrm>
          <a:prstGeom prst="rect">
            <a:avLst/>
          </a:prstGeom>
        </p:spPr>
        <p:txBody>
          <a:bodyPr vert="horz" lIns="91440" tIns="45720" rIns="91440" bIns="45720" rtlCol="0" anchor="b">
            <a:normAutofit/>
          </a:bodyPr>
          <a:lstStyle/>
          <a:p>
            <a:r>
              <a:rPr lang="sl-SI" dirty="0"/>
              <a:t>Uredite slog naslova matrice</a:t>
            </a:r>
          </a:p>
        </p:txBody>
      </p:sp>
      <p:sp>
        <p:nvSpPr>
          <p:cNvPr id="3" name="Označba mesta besedila 2"/>
          <p:cNvSpPr>
            <a:spLocks noGrp="1"/>
          </p:cNvSpPr>
          <p:nvPr>
            <p:ph type="body" idx="1"/>
          </p:nvPr>
        </p:nvSpPr>
        <p:spPr>
          <a:xfrm>
            <a:off x="155575" y="1305148"/>
            <a:ext cx="11880850" cy="5021039"/>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grpSp>
        <p:nvGrpSpPr>
          <p:cNvPr id="10" name="Skupina 9"/>
          <p:cNvGrpSpPr/>
          <p:nvPr userDrawn="1"/>
        </p:nvGrpSpPr>
        <p:grpSpPr>
          <a:xfrm>
            <a:off x="-1" y="6433805"/>
            <a:ext cx="12192001" cy="286695"/>
            <a:chOff x="-1" y="6424280"/>
            <a:chExt cx="12192001" cy="286695"/>
          </a:xfrm>
        </p:grpSpPr>
        <p:pic>
          <p:nvPicPr>
            <p:cNvPr id="11" name="Slika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l="819" r="-1"/>
            <a:stretch/>
          </p:blipFill>
          <p:spPr>
            <a:xfrm>
              <a:off x="-1" y="6424836"/>
              <a:ext cx="4040661" cy="286139"/>
            </a:xfrm>
            <a:prstGeom prst="rect">
              <a:avLst/>
            </a:prstGeom>
          </p:spPr>
        </p:pic>
        <p:pic>
          <p:nvPicPr>
            <p:cNvPr id="12" name="Slika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58952" y="6424836"/>
              <a:ext cx="4074000" cy="286139"/>
            </a:xfrm>
            <a:prstGeom prst="rect">
              <a:avLst/>
            </a:prstGeom>
          </p:spPr>
        </p:pic>
        <p:pic>
          <p:nvPicPr>
            <p:cNvPr id="13" name="Slika 12"/>
            <p:cNvPicPr>
              <a:picLocks noChangeAspect="1"/>
            </p:cNvPicPr>
            <p:nvPr userDrawn="1"/>
          </p:nvPicPr>
          <p:blipFill rotWithShape="1">
            <a:blip r:embed="rId11" cstate="print">
              <a:extLst>
                <a:ext uri="{28A0092B-C50C-407E-A947-70E740481C1C}">
                  <a14:useLocalDpi xmlns:a14="http://schemas.microsoft.com/office/drawing/2010/main" val="0"/>
                </a:ext>
              </a:extLst>
            </a:blip>
            <a:srcRect r="760"/>
            <a:stretch/>
          </p:blipFill>
          <p:spPr>
            <a:xfrm>
              <a:off x="8148956" y="6424280"/>
              <a:ext cx="4043044" cy="286139"/>
            </a:xfrm>
            <a:prstGeom prst="rect">
              <a:avLst/>
            </a:prstGeom>
          </p:spPr>
        </p:pic>
      </p:grpSp>
      <p:pic>
        <p:nvPicPr>
          <p:cNvPr id="15" name="Slika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321415" y="5409772"/>
            <a:ext cx="585470" cy="782748"/>
          </a:xfrm>
          <a:prstGeom prst="rect">
            <a:avLst/>
          </a:prstGeom>
        </p:spPr>
      </p:pic>
    </p:spTree>
    <p:extLst>
      <p:ext uri="{BB962C8B-B14F-4D97-AF65-F5344CB8AC3E}">
        <p14:creationId xmlns:p14="http://schemas.microsoft.com/office/powerpoint/2010/main" val="63322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582" userDrawn="1">
          <p15:clr>
            <a:srgbClr val="F26B43"/>
          </p15:clr>
        </p15:guide>
        <p15:guide id="4" orient="horz" pos="96" userDrawn="1">
          <p15:clr>
            <a:srgbClr val="F26B43"/>
          </p15:clr>
        </p15:guide>
        <p15:guide id="5" orient="horz" pos="4224" userDrawn="1">
          <p15:clr>
            <a:srgbClr val="F26B43"/>
          </p15:clr>
        </p15:guide>
        <p15:guide id="6" pos="9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1.jpe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orldmapper.org/maps/carbon-emissions-201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nak.zrss.si/okoljski-odtis/" TargetMode="External"/><Relationship Id="rId5" Type="http://schemas.openxmlformats.org/officeDocument/2006/relationships/hyperlink" Target="https://nak.zrss.si/nak2023-program-1-dan/#peti" TargetMode="External"/><Relationship Id="rId4" Type="http://schemas.openxmlformats.org/officeDocument/2006/relationships/hyperlink" Target="https://nak.zrss.si/ekoloski-odti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ov.si/assets/ministrstva/MOP/Dokumenti/porocilo_o_okolju_2022.pdf"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eea.europa.eu/sl/highlights/stanje-okolja-v-evropi-2020"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ec.europa.eu/transparency/regdoc/rep/1/2018/SL/COM-2018-773-F1-SL-MAIN-PART-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ublications.jrc.ec.europa.eu/repository/handle/JRC128040"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zrss.si/pdf/greencomp.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sl"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eur-lex.europa.eu/legal-content/SL/TXT/PDF/?uri=CELEX:32022D0591&amp;from=EN"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hyperlink" Target="https://eauto.si/sl/projekti-3/trajnostni-energetski-krog/" TargetMode="External"/><Relationship Id="rId5" Type="http://schemas.openxmlformats.org/officeDocument/2006/relationships/image" Target="../media/image56.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topecocide.earth/"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eachthefuture.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kazalci.arso.gov.si/sl/content/izpusti-toplogrednih-plinov-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integralna-zelena-slovenija.si/"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hyperlink" Target="mailto:dpiciga@gmail.com" TargetMode="External"/><Relationship Id="rId4" Type="http://schemas.openxmlformats.org/officeDocument/2006/relationships/hyperlink" Target="https://www.irdo.s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nece.org/fileadmin/DAM/env/esd/inf.meeting.docs/EGonInd/8mtg/CSCT%20Handbook_Extract.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xfrm>
            <a:off x="165099" y="3028949"/>
            <a:ext cx="8083551" cy="1057275"/>
          </a:xfrm>
        </p:spPr>
        <p:txBody>
          <a:bodyPr>
            <a:noAutofit/>
          </a:bodyPr>
          <a:lstStyle/>
          <a:p>
            <a:pPr algn="ctr">
              <a:lnSpc>
                <a:spcPct val="120000"/>
              </a:lnSpc>
            </a:pPr>
            <a:r>
              <a:rPr lang="sl-SI" b="1" cap="all" dirty="0">
                <a:solidFill>
                  <a:srgbClr val="00B050"/>
                </a:solidFill>
                <a:effectLst/>
                <a:latin typeface="Arial Narrow" panose="020B0606020202030204" pitchFamily="34" charset="0"/>
                <a:ea typeface="Times New Roman" panose="02020603050405020304" pitchFamily="18" charset="0"/>
              </a:rPr>
              <a:t>Podnebno kompetenten </a:t>
            </a:r>
            <a:br>
              <a:rPr lang="sl-SI" b="1" cap="all" dirty="0">
                <a:solidFill>
                  <a:srgbClr val="00B050"/>
                </a:solidFill>
                <a:effectLst/>
                <a:latin typeface="Arial Narrow" panose="020B0606020202030204" pitchFamily="34" charset="0"/>
                <a:ea typeface="Times New Roman" panose="02020603050405020304" pitchFamily="18" charset="0"/>
              </a:rPr>
            </a:br>
            <a:r>
              <a:rPr lang="sl-SI" b="1" cap="all" dirty="0">
                <a:solidFill>
                  <a:srgbClr val="00B050"/>
                </a:solidFill>
                <a:effectLst/>
                <a:latin typeface="Arial Narrow" panose="020B0606020202030204" pitchFamily="34" charset="0"/>
                <a:ea typeface="Times New Roman" panose="02020603050405020304" pitchFamily="18" charset="0"/>
              </a:rPr>
              <a:t>učenec in učitelj</a:t>
            </a:r>
            <a:endParaRPr lang="sl-SI" cap="all" dirty="0">
              <a:solidFill>
                <a:srgbClr val="00B050"/>
              </a:solidFill>
              <a:latin typeface="Arial Narrow" panose="020B0606020202030204" pitchFamily="34" charset="0"/>
            </a:endParaRPr>
          </a:p>
        </p:txBody>
      </p:sp>
      <p:sp>
        <p:nvSpPr>
          <p:cNvPr id="10" name="Podnaslov 9"/>
          <p:cNvSpPr>
            <a:spLocks noGrp="1"/>
          </p:cNvSpPr>
          <p:nvPr>
            <p:ph type="subTitle" idx="1"/>
          </p:nvPr>
        </p:nvSpPr>
        <p:spPr>
          <a:xfrm>
            <a:off x="165099" y="4472211"/>
            <a:ext cx="8083550" cy="709389"/>
          </a:xfrm>
        </p:spPr>
        <p:txBody>
          <a:bodyPr>
            <a:noAutofit/>
          </a:bodyPr>
          <a:lstStyle/>
          <a:p>
            <a:pPr algn="ctr"/>
            <a:r>
              <a:rPr lang="sl-SI" sz="2800" b="1" dirty="0">
                <a:solidFill>
                  <a:srgbClr val="222222"/>
                </a:solidFill>
                <a:effectLst/>
                <a:latin typeface="Arial Narrow" panose="020B0606020202030204" pitchFamily="34" charset="0"/>
                <a:ea typeface="Times New Roman" panose="02020603050405020304" pitchFamily="18" charset="0"/>
                <a:cs typeface="Times New Roman" panose="02020603050405020304" pitchFamily="18" charset="0"/>
              </a:rPr>
              <a:t>Dr. Darja Piciga</a:t>
            </a:r>
          </a:p>
          <a:p>
            <a:pPr algn="ctr"/>
            <a:r>
              <a:rPr lang="sl-SI" sz="2800" dirty="0">
                <a:solidFill>
                  <a:srgbClr val="222222"/>
                </a:solidFill>
                <a:effectLst/>
                <a:latin typeface="Arial Narrow" panose="020B0606020202030204" pitchFamily="34" charset="0"/>
                <a:ea typeface="Times New Roman" panose="02020603050405020304" pitchFamily="18" charset="0"/>
                <a:cs typeface="Times New Roman" panose="02020603050405020304" pitchFamily="18" charset="0"/>
              </a:rPr>
              <a:t>Projekt Podnebni cilji in vsebine v vzgoji in izobraževanju </a:t>
            </a:r>
          </a:p>
          <a:p>
            <a:pPr algn="ctr"/>
            <a:r>
              <a:rPr lang="sl-SI" dirty="0">
                <a:solidFill>
                  <a:srgbClr val="222222"/>
                </a:solidFill>
                <a:latin typeface="Arial Narrow" panose="020B0606020202030204" pitchFamily="34" charset="0"/>
                <a:ea typeface="Calibri" panose="020F0502020204030204" pitchFamily="34" charset="0"/>
                <a:cs typeface="Times New Roman" panose="02020603050405020304" pitchFamily="18" charset="0"/>
              </a:rPr>
              <a:t>(do dec. 2020: Direktorat za okolje, Ministrstvo za okolje in prostor)</a:t>
            </a:r>
            <a:endParaRPr lang="sl-SI" dirty="0">
              <a:effectLst/>
              <a:latin typeface="Arial Narrow" panose="020B0606020202030204" pitchFamily="34" charset="0"/>
              <a:ea typeface="Calibri" panose="020F0502020204030204" pitchFamily="34" charset="0"/>
              <a:cs typeface="Times New Roman" panose="02020603050405020304" pitchFamily="18" charset="0"/>
            </a:endParaRPr>
          </a:p>
          <a:p>
            <a:pPr algn="ctr"/>
            <a:endParaRPr lang="sl-SI" sz="2800" dirty="0">
              <a:latin typeface="Arial Narrow" panose="020B0606020202030204" pitchFamily="34" charset="0"/>
            </a:endParaRPr>
          </a:p>
        </p:txBody>
      </p:sp>
    </p:spTree>
    <p:extLst>
      <p:ext uri="{BB962C8B-B14F-4D97-AF65-F5344CB8AC3E}">
        <p14:creationId xmlns:p14="http://schemas.microsoft.com/office/powerpoint/2010/main" val="55900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2E846190-8806-F7B2-053D-6752844AD5B4}"/>
              </a:ext>
            </a:extLst>
          </p:cNvPr>
          <p:cNvSpPr txBox="1"/>
          <p:nvPr/>
        </p:nvSpPr>
        <p:spPr>
          <a:xfrm>
            <a:off x="171450" y="148266"/>
            <a:ext cx="9448800" cy="610680"/>
          </a:xfrm>
          <a:prstGeom prst="rect">
            <a:avLst/>
          </a:prstGeom>
          <a:noFill/>
        </p:spPr>
        <p:txBody>
          <a:bodyPr wrap="square">
            <a:spAutoFit/>
          </a:bodyPr>
          <a:lstStyle/>
          <a:p>
            <a:pPr>
              <a:lnSpc>
                <a:spcPct val="107000"/>
              </a:lnSpc>
              <a:spcAft>
                <a:spcPts val="800"/>
              </a:spcAft>
            </a:pPr>
            <a:r>
              <a:rPr lang="sl-SI" sz="32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Kaj se dogaja? </a:t>
            </a:r>
            <a:r>
              <a:rPr lang="sl-SI" sz="3200" b="1" kern="100" dirty="0">
                <a:solidFill>
                  <a:srgbClr val="FF0000"/>
                </a:solidFill>
                <a:latin typeface="Monotype Corsiva" panose="03010101010201010101" pitchFamily="66" charset="0"/>
                <a:ea typeface="Calibri" panose="020F0502020204030204" pitchFamily="34" charset="0"/>
                <a:cs typeface="Times New Roman" panose="02020603050405020304" pitchFamily="18" charset="0"/>
              </a:rPr>
              <a:t>Zakaj se to dogaja</a:t>
            </a:r>
            <a:r>
              <a:rPr lang="sl-SI" sz="32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a:t>
            </a:r>
            <a:endParaRPr lang="sl-SI"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oljeZBesedilom 3">
            <a:extLst>
              <a:ext uri="{FF2B5EF4-FFF2-40B4-BE49-F238E27FC236}">
                <a16:creationId xmlns:a16="http://schemas.microsoft.com/office/drawing/2014/main" id="{664564D0-69A6-196B-9099-6E70764658DC}"/>
              </a:ext>
            </a:extLst>
          </p:cNvPr>
          <p:cNvSpPr txBox="1"/>
          <p:nvPr/>
        </p:nvSpPr>
        <p:spPr>
          <a:xfrm>
            <a:off x="695325" y="702817"/>
            <a:ext cx="5777202" cy="610680"/>
          </a:xfrm>
          <a:prstGeom prst="rect">
            <a:avLst/>
          </a:prstGeom>
          <a:noFill/>
        </p:spPr>
        <p:txBody>
          <a:bodyPr wrap="square">
            <a:spAutoFit/>
          </a:bodyPr>
          <a:lstStyle/>
          <a:p>
            <a:pPr>
              <a:lnSpc>
                <a:spcPct val="107000"/>
              </a:lnSpc>
              <a:spcAft>
                <a:spcPts val="800"/>
              </a:spcAft>
            </a:pPr>
            <a:r>
              <a:rPr lang="sl-SI" sz="3200" b="1" kern="100" dirty="0">
                <a:solidFill>
                  <a:srgbClr val="FF0000"/>
                </a:solidFill>
                <a:latin typeface="Monotype Corsiva" panose="03010101010201010101" pitchFamily="66" charset="0"/>
                <a:ea typeface="Calibri" panose="020F0502020204030204" pitchFamily="34" charset="0"/>
                <a:cs typeface="Times New Roman" panose="02020603050405020304" pitchFamily="18" charset="0"/>
              </a:rPr>
              <a:t>Kaj lahko pričakujemo?</a:t>
            </a:r>
            <a:r>
              <a:rPr lang="sl-SI" sz="32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 </a:t>
            </a:r>
            <a:endParaRPr lang="sl-SI"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PoljeZBesedilom 4">
            <a:extLst>
              <a:ext uri="{FF2B5EF4-FFF2-40B4-BE49-F238E27FC236}">
                <a16:creationId xmlns:a16="http://schemas.microsoft.com/office/drawing/2014/main" id="{8696C0D9-4500-1505-C01B-E21D8CB386EA}"/>
              </a:ext>
            </a:extLst>
          </p:cNvPr>
          <p:cNvSpPr txBox="1"/>
          <p:nvPr/>
        </p:nvSpPr>
        <p:spPr>
          <a:xfrm>
            <a:off x="1461462" y="1257368"/>
            <a:ext cx="5619750" cy="610680"/>
          </a:xfrm>
          <a:prstGeom prst="rect">
            <a:avLst/>
          </a:prstGeom>
          <a:noFill/>
        </p:spPr>
        <p:txBody>
          <a:bodyPr wrap="square">
            <a:spAutoFit/>
          </a:bodyPr>
          <a:lstStyle/>
          <a:p>
            <a:pPr>
              <a:lnSpc>
                <a:spcPct val="107000"/>
              </a:lnSpc>
              <a:spcAft>
                <a:spcPts val="800"/>
              </a:spcAft>
            </a:pPr>
            <a:r>
              <a:rPr lang="sl-SI" sz="32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Kako se lahko odzovemo?</a:t>
            </a:r>
            <a:endParaRPr lang="sl-SI"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Slika 5">
            <a:extLst>
              <a:ext uri="{FF2B5EF4-FFF2-40B4-BE49-F238E27FC236}">
                <a16:creationId xmlns:a16="http://schemas.microsoft.com/office/drawing/2014/main" id="{9173E88A-EB8B-14D2-B0EA-BC7F9E3260C5}"/>
              </a:ext>
            </a:extLst>
          </p:cNvPr>
          <p:cNvPicPr>
            <a:picLocks noChangeAspect="1"/>
          </p:cNvPicPr>
          <p:nvPr/>
        </p:nvPicPr>
        <p:blipFill rotWithShape="1">
          <a:blip r:embed="rId2"/>
          <a:srcRect t="20001"/>
          <a:stretch/>
        </p:blipFill>
        <p:spPr bwMode="auto">
          <a:xfrm>
            <a:off x="947112" y="2694212"/>
            <a:ext cx="761347" cy="692772"/>
          </a:xfrm>
          <a:prstGeom prst="rect">
            <a:avLst/>
          </a:prstGeom>
          <a:ln>
            <a:noFill/>
          </a:ln>
          <a:extLst>
            <a:ext uri="{53640926-AAD7-44D8-BBD7-CCE9431645EC}">
              <a14:shadowObscured xmlns:a14="http://schemas.microsoft.com/office/drawing/2010/main"/>
            </a:ext>
          </a:extLst>
        </p:spPr>
      </p:pic>
      <p:sp>
        <p:nvSpPr>
          <p:cNvPr id="8" name="PoljeZBesedilom 7">
            <a:extLst>
              <a:ext uri="{FF2B5EF4-FFF2-40B4-BE49-F238E27FC236}">
                <a16:creationId xmlns:a16="http://schemas.microsoft.com/office/drawing/2014/main" id="{C42B2181-E2B3-A591-BF59-E77587C6AD2F}"/>
              </a:ext>
            </a:extLst>
          </p:cNvPr>
          <p:cNvSpPr txBox="1"/>
          <p:nvPr/>
        </p:nvSpPr>
        <p:spPr>
          <a:xfrm>
            <a:off x="1847850" y="2641127"/>
            <a:ext cx="6096000" cy="375552"/>
          </a:xfrm>
          <a:prstGeom prst="rect">
            <a:avLst/>
          </a:prstGeom>
          <a:noFill/>
        </p:spPr>
        <p:txBody>
          <a:bodyPr wrap="square">
            <a:spAutoFit/>
          </a:bodyPr>
          <a:lstStyle/>
          <a:p>
            <a:pPr marL="109728"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2.3 Formuliranje problema</a:t>
            </a:r>
            <a:endParaRPr lang="sl-SI" dirty="0">
              <a:solidFill>
                <a:srgbClr val="7030A0"/>
              </a:solidFill>
              <a:effectLst/>
            </a:endParaRPr>
          </a:p>
        </p:txBody>
      </p:sp>
      <p:sp>
        <p:nvSpPr>
          <p:cNvPr id="9" name="PoljeZBesedilom 8">
            <a:extLst>
              <a:ext uri="{FF2B5EF4-FFF2-40B4-BE49-F238E27FC236}">
                <a16:creationId xmlns:a16="http://schemas.microsoft.com/office/drawing/2014/main" id="{5D03FBEB-B9BC-C5EE-101D-CA328F0C10DE}"/>
              </a:ext>
            </a:extLst>
          </p:cNvPr>
          <p:cNvSpPr txBox="1"/>
          <p:nvPr/>
        </p:nvSpPr>
        <p:spPr>
          <a:xfrm>
            <a:off x="1847850" y="3042187"/>
            <a:ext cx="3631262" cy="369332"/>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 3.3 Raziskovalno mišljenje</a:t>
            </a:r>
            <a:endParaRPr lang="sl-SI" dirty="0">
              <a:solidFill>
                <a:srgbClr val="7030A0"/>
              </a:solidFill>
              <a:effectLst/>
            </a:endParaRPr>
          </a:p>
        </p:txBody>
      </p:sp>
      <p:sp>
        <p:nvSpPr>
          <p:cNvPr id="11" name="PoljeZBesedilom 10">
            <a:extLst>
              <a:ext uri="{FF2B5EF4-FFF2-40B4-BE49-F238E27FC236}">
                <a16:creationId xmlns:a16="http://schemas.microsoft.com/office/drawing/2014/main" id="{5F66AE42-E04F-742A-AC6E-CB3BB99FB629}"/>
              </a:ext>
            </a:extLst>
          </p:cNvPr>
          <p:cNvSpPr txBox="1"/>
          <p:nvPr/>
        </p:nvSpPr>
        <p:spPr>
          <a:xfrm>
            <a:off x="390525" y="2026658"/>
            <a:ext cx="8448675"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V ZAČETNI FAZI ISKANJA ODGOVOROV NA ZGORNJA VPRAŠANJA: </a:t>
            </a:r>
            <a:endParaRPr lang="sl-SI" dirty="0">
              <a:effectLst/>
            </a:endParaRPr>
          </a:p>
        </p:txBody>
      </p:sp>
      <p:sp>
        <p:nvSpPr>
          <p:cNvPr id="12" name="PoljeZBesedilom 11">
            <a:extLst>
              <a:ext uri="{FF2B5EF4-FFF2-40B4-BE49-F238E27FC236}">
                <a16:creationId xmlns:a16="http://schemas.microsoft.com/office/drawing/2014/main" id="{BAB52092-8F07-C8B8-6FCB-5A99E9CE07BC}"/>
              </a:ext>
            </a:extLst>
          </p:cNvPr>
          <p:cNvSpPr txBox="1"/>
          <p:nvPr/>
        </p:nvSpPr>
        <p:spPr>
          <a:xfrm>
            <a:off x="390525" y="3653546"/>
            <a:ext cx="8448675"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RAZUMEVANJE PODNEBNIH IZZIVOV IN OBLIKOVANJE REŠITEV ZAHTEVA:  </a:t>
            </a:r>
            <a:endParaRPr lang="sl-SI" dirty="0">
              <a:effectLst/>
            </a:endParaRPr>
          </a:p>
        </p:txBody>
      </p:sp>
      <p:pic>
        <p:nvPicPr>
          <p:cNvPr id="13" name="Slika 12">
            <a:extLst>
              <a:ext uri="{FF2B5EF4-FFF2-40B4-BE49-F238E27FC236}">
                <a16:creationId xmlns:a16="http://schemas.microsoft.com/office/drawing/2014/main" id="{46DA1E59-7A8A-15FD-2FC3-34DAA8C9F598}"/>
              </a:ext>
            </a:extLst>
          </p:cNvPr>
          <p:cNvPicPr>
            <a:picLocks noChangeAspect="1"/>
          </p:cNvPicPr>
          <p:nvPr/>
        </p:nvPicPr>
        <p:blipFill rotWithShape="1">
          <a:blip r:embed="rId2"/>
          <a:srcRect t="20001"/>
          <a:stretch/>
        </p:blipFill>
        <p:spPr bwMode="auto">
          <a:xfrm>
            <a:off x="947112" y="4268015"/>
            <a:ext cx="761347" cy="692772"/>
          </a:xfrm>
          <a:prstGeom prst="rect">
            <a:avLst/>
          </a:prstGeom>
          <a:ln>
            <a:noFill/>
          </a:ln>
          <a:extLst>
            <a:ext uri="{53640926-AAD7-44D8-BBD7-CCE9431645EC}">
              <a14:shadowObscured xmlns:a14="http://schemas.microsoft.com/office/drawing/2010/main"/>
            </a:ext>
          </a:extLst>
        </p:spPr>
      </p:pic>
      <p:sp>
        <p:nvSpPr>
          <p:cNvPr id="14" name="PoljeZBesedilom 13">
            <a:extLst>
              <a:ext uri="{FF2B5EF4-FFF2-40B4-BE49-F238E27FC236}">
                <a16:creationId xmlns:a16="http://schemas.microsoft.com/office/drawing/2014/main" id="{F209685B-C4A2-4E56-7CEB-862D3BF8AA91}"/>
              </a:ext>
            </a:extLst>
          </p:cNvPr>
          <p:cNvSpPr txBox="1"/>
          <p:nvPr/>
        </p:nvSpPr>
        <p:spPr>
          <a:xfrm>
            <a:off x="1847850" y="4080239"/>
            <a:ext cx="4724400"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 (inoviranje)</a:t>
            </a:r>
            <a:endParaRPr lang="sl-SI" dirty="0">
              <a:solidFill>
                <a:srgbClr val="7030A0"/>
              </a:solidFill>
              <a:effectLst/>
            </a:endParaRPr>
          </a:p>
        </p:txBody>
      </p:sp>
      <p:sp>
        <p:nvSpPr>
          <p:cNvPr id="15" name="PoljeZBesedilom 14">
            <a:extLst>
              <a:ext uri="{FF2B5EF4-FFF2-40B4-BE49-F238E27FC236}">
                <a16:creationId xmlns:a16="http://schemas.microsoft.com/office/drawing/2014/main" id="{57ADAA32-0FC4-12C3-C53F-E2A69556CD90}"/>
              </a:ext>
            </a:extLst>
          </p:cNvPr>
          <p:cNvSpPr txBox="1"/>
          <p:nvPr/>
        </p:nvSpPr>
        <p:spPr>
          <a:xfrm>
            <a:off x="1847850" y="4455791"/>
            <a:ext cx="3408533" cy="369332"/>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
        <p:nvSpPr>
          <p:cNvPr id="17" name="PoljeZBesedilom 16">
            <a:extLst>
              <a:ext uri="{FF2B5EF4-FFF2-40B4-BE49-F238E27FC236}">
                <a16:creationId xmlns:a16="http://schemas.microsoft.com/office/drawing/2014/main" id="{3219DF67-3979-304C-EF70-3EFBFFBD31CB}"/>
              </a:ext>
            </a:extLst>
          </p:cNvPr>
          <p:cNvSpPr txBox="1"/>
          <p:nvPr/>
        </p:nvSpPr>
        <p:spPr>
          <a:xfrm>
            <a:off x="1847850" y="4825123"/>
            <a:ext cx="2046458" cy="369332"/>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3.2  Prilagodljivost</a:t>
            </a:r>
            <a:endParaRPr lang="sl-SI" dirty="0">
              <a:solidFill>
                <a:srgbClr val="7030A0"/>
              </a:solidFill>
              <a:effectLst/>
            </a:endParaRPr>
          </a:p>
        </p:txBody>
      </p:sp>
      <p:sp>
        <p:nvSpPr>
          <p:cNvPr id="19" name="PoljeZBesedilom 18">
            <a:extLst>
              <a:ext uri="{FF2B5EF4-FFF2-40B4-BE49-F238E27FC236}">
                <a16:creationId xmlns:a16="http://schemas.microsoft.com/office/drawing/2014/main" id="{E9B221EE-282B-BE98-1736-DBDC6F076E6C}"/>
              </a:ext>
            </a:extLst>
          </p:cNvPr>
          <p:cNvSpPr txBox="1"/>
          <p:nvPr/>
        </p:nvSpPr>
        <p:spPr>
          <a:xfrm>
            <a:off x="8083241" y="2150715"/>
            <a:ext cx="3965884" cy="1785104"/>
          </a:xfrm>
          <a:prstGeom prst="rect">
            <a:avLst/>
          </a:prstGeom>
          <a:noFill/>
          <a:ln w="28575">
            <a:solidFill>
              <a:srgbClr val="7030A0"/>
            </a:solidFill>
          </a:ln>
        </p:spPr>
        <p:txBody>
          <a:bodyPr wrap="square">
            <a:spAutoFit/>
          </a:bodyPr>
          <a:lstStyle/>
          <a:p>
            <a:r>
              <a:rPr lang="sl-SI" sz="18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Kompetence za </a:t>
            </a:r>
            <a:r>
              <a:rPr lang="sl-SI" sz="18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trajnostnost</a:t>
            </a:r>
            <a:r>
              <a:rPr lang="sl-SI" sz="18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kot sta sistemsko mišljenje in pismenost za prihodnost, so koristne, ko so povezane z </a:t>
            </a:r>
            <a:r>
              <a:rPr lang="sl-SI" b="1" cap="all"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vrednotami </a:t>
            </a:r>
            <a:r>
              <a:rPr lang="sl-SI" b="1" cap="all"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trajnostnosti</a:t>
            </a:r>
            <a:r>
              <a:rPr lang="sl-SI" sz="18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saj bi bilo drugače te kompetence mogoče uporabiti za</a:t>
            </a:r>
            <a:r>
              <a:rPr lang="sl-SI" sz="18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sl-SI" sz="18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netrajnostne</a:t>
            </a:r>
            <a:r>
              <a:rPr lang="sl-SI" sz="18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ukrepe!</a:t>
            </a:r>
            <a:endParaRPr lang="sl-SI" b="1" dirty="0">
              <a:solidFill>
                <a:srgbClr val="7030A0"/>
              </a:solidFill>
            </a:endParaRPr>
          </a:p>
        </p:txBody>
      </p:sp>
      <p:pic>
        <p:nvPicPr>
          <p:cNvPr id="22" name="Slika 21">
            <a:extLst>
              <a:ext uri="{FF2B5EF4-FFF2-40B4-BE49-F238E27FC236}">
                <a16:creationId xmlns:a16="http://schemas.microsoft.com/office/drawing/2014/main" id="{F871A238-2855-4ADB-4929-C69CF48F0DC3}"/>
              </a:ext>
            </a:extLst>
          </p:cNvPr>
          <p:cNvPicPr>
            <a:picLocks noChangeAspect="1"/>
          </p:cNvPicPr>
          <p:nvPr/>
        </p:nvPicPr>
        <p:blipFill rotWithShape="1">
          <a:blip r:embed="rId2"/>
          <a:srcRect t="20001"/>
          <a:stretch/>
        </p:blipFill>
        <p:spPr bwMode="auto">
          <a:xfrm>
            <a:off x="9576435" y="1457943"/>
            <a:ext cx="761347" cy="692772"/>
          </a:xfrm>
          <a:prstGeom prst="rect">
            <a:avLst/>
          </a:prstGeom>
          <a:ln>
            <a:noFill/>
          </a:ln>
          <a:extLst>
            <a:ext uri="{53640926-AAD7-44D8-BBD7-CCE9431645EC}">
              <a14:shadowObscured xmlns:a14="http://schemas.microsoft.com/office/drawing/2010/main"/>
            </a:ext>
          </a:extLst>
        </p:spPr>
      </p:pic>
      <p:sp>
        <p:nvSpPr>
          <p:cNvPr id="2" name="PoljeZBesedilom 1">
            <a:extLst>
              <a:ext uri="{FF2B5EF4-FFF2-40B4-BE49-F238E27FC236}">
                <a16:creationId xmlns:a16="http://schemas.microsoft.com/office/drawing/2014/main" id="{D97E4525-849B-F2FD-F887-30854C399299}"/>
              </a:ext>
            </a:extLst>
          </p:cNvPr>
          <p:cNvSpPr txBox="1"/>
          <p:nvPr/>
        </p:nvSpPr>
        <p:spPr>
          <a:xfrm>
            <a:off x="390525" y="5412856"/>
            <a:ext cx="10223046" cy="723211"/>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ZA UDEJANJANJE REŠITEV SO POTREBNE TUDI KOMPETENCE 4. PODROČJA: </a:t>
            </a:r>
          </a:p>
          <a:p>
            <a:pPr marL="73152" marR="36576" algn="l" rtl="0" eaLnBrk="1" latinLnBrk="0" hangingPunct="1">
              <a:lnSpc>
                <a:spcPct val="107000"/>
              </a:lnSpc>
              <a:spcBef>
                <a:spcPts val="200"/>
              </a:spcBef>
              <a:spcAft>
                <a:spcPts val="200"/>
              </a:spcAft>
            </a:pPr>
            <a:r>
              <a:rPr lang="sl-SI" sz="1800" b="1" kern="100" cap="all" dirty="0">
                <a:solidFill>
                  <a:srgbClr val="7030A0"/>
                </a:solidFill>
                <a:effectLst/>
                <a:latin typeface="Calibri" panose="020F0502020204030204" pitchFamily="34" charset="0"/>
                <a:ea typeface="+mn-ea"/>
                <a:cs typeface="+mn-cs"/>
              </a:rPr>
              <a:t>Ukrepanje za </a:t>
            </a:r>
            <a:r>
              <a:rPr lang="sl-SI" sz="1800" b="1" kern="100" cap="all" dirty="0" err="1">
                <a:solidFill>
                  <a:srgbClr val="7030A0"/>
                </a:solidFill>
                <a:effectLst/>
                <a:latin typeface="Calibri" panose="020F0502020204030204" pitchFamily="34" charset="0"/>
                <a:ea typeface="+mn-ea"/>
                <a:cs typeface="+mn-cs"/>
              </a:rPr>
              <a:t>trajnostnost</a:t>
            </a:r>
            <a:r>
              <a:rPr lang="sl-SI" b="1" i="1" kern="100" dirty="0">
                <a:solidFill>
                  <a:srgbClr val="000000"/>
                </a:solidFill>
                <a:latin typeface="Calibri" panose="020F0502020204030204" pitchFamily="34" charset="0"/>
              </a:rPr>
              <a:t>.</a:t>
            </a: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  </a:t>
            </a:r>
            <a:endParaRPr lang="sl-SI" dirty="0">
              <a:effectLst/>
            </a:endParaRPr>
          </a:p>
        </p:txBody>
      </p:sp>
    </p:spTree>
    <p:extLst>
      <p:ext uri="{BB962C8B-B14F-4D97-AF65-F5344CB8AC3E}">
        <p14:creationId xmlns:p14="http://schemas.microsoft.com/office/powerpoint/2010/main" val="344892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1023298" y="147489"/>
            <a:ext cx="10385946" cy="648940"/>
          </a:xfrm>
        </p:spPr>
        <p:txBody>
          <a:bodyPr>
            <a:noAutofit/>
          </a:bodyPr>
          <a:lstStyle/>
          <a:p>
            <a:pPr eaLnBrk="1" hangingPunct="1"/>
            <a:r>
              <a:rPr lang="sl-SI" altLang="sl-SI" sz="3600" b="1" dirty="0">
                <a:solidFill>
                  <a:srgbClr val="FF0000"/>
                </a:solidFill>
              </a:rPr>
              <a:t>Spremenjeno podnebje – več ekstremnih pojavov</a:t>
            </a:r>
          </a:p>
        </p:txBody>
      </p:sp>
      <p:sp>
        <p:nvSpPr>
          <p:cNvPr id="69636" name="Text Box 4"/>
          <p:cNvSpPr txBox="1">
            <a:spLocks noChangeArrowheads="1"/>
          </p:cNvSpPr>
          <p:nvPr/>
        </p:nvSpPr>
        <p:spPr bwMode="auto">
          <a:xfrm>
            <a:off x="2103790" y="785142"/>
            <a:ext cx="6991466" cy="400110"/>
          </a:xfrm>
          <a:prstGeom prst="rect">
            <a:avLst/>
          </a:prstGeom>
          <a:noFill/>
          <a:ln w="9525">
            <a:noFill/>
            <a:miter lim="800000"/>
            <a:headEnd/>
            <a:tailEnd/>
          </a:ln>
        </p:spPr>
        <p:txBody>
          <a:bodyPr wrap="none">
            <a:spAutoFit/>
          </a:bodyPr>
          <a:lstStyle/>
          <a:p>
            <a:pPr eaLnBrk="0" hangingPunct="0">
              <a:defRPr/>
            </a:pPr>
            <a:r>
              <a:rPr lang="sl-SI" sz="2000" dirty="0">
                <a:solidFill>
                  <a:schemeClr val="bg1">
                    <a:lumMod val="50000"/>
                  </a:schemeClr>
                </a:solidFill>
                <a:latin typeface="Arial" charset="0"/>
              </a:rPr>
              <a:t>Toplejše podnebje</a:t>
            </a:r>
            <a:r>
              <a:rPr lang="en-US" sz="2000" dirty="0">
                <a:solidFill>
                  <a:schemeClr val="bg1">
                    <a:lumMod val="50000"/>
                  </a:schemeClr>
                </a:solidFill>
                <a:latin typeface="Arial" charset="0"/>
              </a:rPr>
              <a:t>   </a:t>
            </a:r>
            <a:r>
              <a:rPr lang="sl-SI" sz="2000" dirty="0">
                <a:solidFill>
                  <a:schemeClr val="bg1">
                    <a:lumMod val="50000"/>
                  </a:schemeClr>
                </a:solidFill>
                <a:latin typeface="Arial" charset="0"/>
              </a:rPr>
              <a:t>        več energije v podnebnem sistemu</a:t>
            </a:r>
            <a:endParaRPr lang="en-US" sz="2000" dirty="0">
              <a:solidFill>
                <a:schemeClr val="bg1">
                  <a:lumMod val="50000"/>
                </a:schemeClr>
              </a:solidFill>
              <a:latin typeface="Arial" charset="0"/>
            </a:endParaRPr>
          </a:p>
        </p:txBody>
      </p:sp>
      <p:sp>
        <p:nvSpPr>
          <p:cNvPr id="69648" name="Rectangle 7"/>
          <p:cNvSpPr>
            <a:spLocks noChangeArrowheads="1"/>
          </p:cNvSpPr>
          <p:nvPr/>
        </p:nvSpPr>
        <p:spPr bwMode="auto">
          <a:xfrm>
            <a:off x="3575049" y="1740804"/>
            <a:ext cx="5883275" cy="400110"/>
          </a:xfrm>
          <a:prstGeom prst="rect">
            <a:avLst/>
          </a:prstGeom>
          <a:noFill/>
          <a:ln w="9525">
            <a:noFill/>
            <a:miter lim="800000"/>
            <a:headEnd/>
            <a:tailEnd/>
          </a:ln>
        </p:spPr>
        <p:txBody>
          <a:bodyPr>
            <a:spAutoFit/>
          </a:bodyPr>
          <a:lstStyle/>
          <a:p>
            <a:pPr eaLnBrk="0" hangingPunct="0">
              <a:defRPr/>
            </a:pPr>
            <a:r>
              <a:rPr lang="sl-SI" sz="2000" dirty="0">
                <a:solidFill>
                  <a:schemeClr val="bg1">
                    <a:lumMod val="50000"/>
                  </a:schemeClr>
                </a:solidFill>
                <a:latin typeface="Arial" charset="0"/>
              </a:rPr>
              <a:t>Večja pogostnost in jakost vremenskih ekstremov</a:t>
            </a:r>
            <a:endParaRPr lang="en-US" sz="2000" dirty="0">
              <a:solidFill>
                <a:schemeClr val="bg1">
                  <a:lumMod val="50000"/>
                </a:schemeClr>
              </a:solidFill>
              <a:latin typeface="Arial" charset="0"/>
            </a:endParaRPr>
          </a:p>
        </p:txBody>
      </p:sp>
      <p:pic>
        <p:nvPicPr>
          <p:cNvPr id="2766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446" y="1929651"/>
            <a:ext cx="1944688" cy="16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7394" y="2312053"/>
            <a:ext cx="33718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Line 13"/>
          <p:cNvSpPr>
            <a:spLocks noChangeShapeType="1"/>
          </p:cNvSpPr>
          <p:nvPr/>
        </p:nvSpPr>
        <p:spPr bwMode="auto">
          <a:xfrm>
            <a:off x="4454940" y="983927"/>
            <a:ext cx="451457" cy="127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a:p>
        </p:txBody>
      </p:sp>
      <p:pic>
        <p:nvPicPr>
          <p:cNvPr id="2765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4951" y="3924301"/>
            <a:ext cx="1878013"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0" name="Picture 16"/>
          <p:cNvPicPr>
            <a:picLocks noChangeAspect="1" noChangeArrowheads="1"/>
          </p:cNvPicPr>
          <p:nvPr/>
        </p:nvPicPr>
        <p:blipFill>
          <a:blip r:embed="rId7">
            <a:extLst>
              <a:ext uri="{28A0092B-C50C-407E-A947-70E740481C1C}">
                <a14:useLocalDpi xmlns:a14="http://schemas.microsoft.com/office/drawing/2010/main" val="0"/>
              </a:ext>
            </a:extLst>
          </a:blip>
          <a:srcRect t="961" r="52682" b="961"/>
          <a:stretch>
            <a:fillRect/>
          </a:stretch>
        </p:blipFill>
        <p:spPr bwMode="auto">
          <a:xfrm>
            <a:off x="9788891" y="4108074"/>
            <a:ext cx="14811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5680651" y="2207967"/>
            <a:ext cx="1834328" cy="12210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3371307" y="3085289"/>
            <a:ext cx="2127294" cy="1421842"/>
          </a:xfrm>
          <a:prstGeom prst="rect">
            <a:avLst/>
          </a:prstGeom>
          <a:noFill/>
          <a:ln/>
          <a:extLst>
            <a:ext uri="{91240B29-F687-4F45-9708-019B960494DF}">
              <a14:hiddenLine xmlns:a14="http://schemas.microsoft.com/office/drawing/2010/main" w="9525" algn="ctr">
                <a:solidFill>
                  <a:schemeClr val="tx1"/>
                </a:solidFill>
                <a:miter lim="800000"/>
                <a:headEnd/>
                <a:tailEnd/>
              </a14:hiddenLine>
            </a:ext>
          </a:extLst>
        </p:spPr>
      </p:pic>
      <p:pic>
        <p:nvPicPr>
          <p:cNvPr id="20" name="AlbumImage" descr="67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5151000" y="4793446"/>
            <a:ext cx="1890000" cy="14182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Šestkotnik 23"/>
          <p:cNvSpPr/>
          <p:nvPr/>
        </p:nvSpPr>
        <p:spPr>
          <a:xfrm>
            <a:off x="832646" y="4223527"/>
            <a:ext cx="2356611" cy="1916832"/>
          </a:xfrm>
          <a:prstGeom prst="hexag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accent6">
                  <a:lumMod val="75000"/>
                </a:schemeClr>
              </a:solidFill>
            </a:endParaRPr>
          </a:p>
        </p:txBody>
      </p:sp>
      <p:sp>
        <p:nvSpPr>
          <p:cNvPr id="25" name="Text Box 12"/>
          <p:cNvSpPr txBox="1">
            <a:spLocks noChangeArrowheads="1"/>
          </p:cNvSpPr>
          <p:nvPr/>
        </p:nvSpPr>
        <p:spPr bwMode="auto">
          <a:xfrm>
            <a:off x="921971" y="4348431"/>
            <a:ext cx="2267286" cy="2308324"/>
          </a:xfrm>
          <a:prstGeom prst="rect">
            <a:avLst/>
          </a:prstGeom>
          <a:noFill/>
          <a:ln w="9525">
            <a:noFill/>
            <a:miter lim="800000"/>
            <a:headEnd/>
            <a:tailEnd/>
          </a:ln>
        </p:spPr>
        <p:txBody>
          <a:bodyPr wrap="square">
            <a:spAutoFit/>
          </a:bodyPr>
          <a:lstStyle/>
          <a:p>
            <a:pPr algn="ctr" defTabSz="457200"/>
            <a:r>
              <a:rPr lang="sl-SI" sz="2400" b="1" dirty="0">
                <a:solidFill>
                  <a:srgbClr val="C00000"/>
                </a:solidFill>
                <a:latin typeface="Algerian" pitchFamily="82" charset="0"/>
              </a:rPr>
              <a:t>GLOBALNI IZZIVI  –</a:t>
            </a:r>
          </a:p>
          <a:p>
            <a:pPr algn="ctr" defTabSz="457200"/>
            <a:r>
              <a:rPr lang="sl-SI" sz="2400" b="1" dirty="0">
                <a:solidFill>
                  <a:srgbClr val="C00000"/>
                </a:solidFill>
                <a:latin typeface="Algerian" pitchFamily="82" charset="0"/>
              </a:rPr>
              <a:t>LOKALNI PROBLEMI </a:t>
            </a:r>
          </a:p>
          <a:p>
            <a:pPr algn="ctr" defTabSz="457200"/>
            <a:r>
              <a:rPr lang="sl-SI" sz="2400" b="1" dirty="0">
                <a:solidFill>
                  <a:srgbClr val="C00000"/>
                </a:solidFill>
                <a:latin typeface="Algerian" pitchFamily="82" charset="0"/>
              </a:rPr>
              <a:t>!</a:t>
            </a:r>
            <a:endParaRPr lang="sv-SE" sz="2400" b="1" dirty="0">
              <a:solidFill>
                <a:srgbClr val="C00000"/>
              </a:solidFill>
              <a:latin typeface="Algerian" pitchFamily="82" charset="0"/>
              <a:ea typeface="MS PGothic"/>
              <a:cs typeface="MS PGothic"/>
            </a:endParaRPr>
          </a:p>
          <a:p>
            <a:pPr algn="r" defTabSz="457200"/>
            <a:endParaRPr lang="sv-SE" sz="2400" dirty="0">
              <a:solidFill>
                <a:schemeClr val="bg1"/>
              </a:solidFill>
              <a:ea typeface="MS PGothic"/>
              <a:cs typeface="MS PGothic"/>
            </a:endParaRPr>
          </a:p>
        </p:txBody>
      </p:sp>
      <p:sp>
        <p:nvSpPr>
          <p:cNvPr id="28" name="Line 13"/>
          <p:cNvSpPr>
            <a:spLocks noChangeShapeType="1"/>
          </p:cNvSpPr>
          <p:nvPr/>
        </p:nvSpPr>
        <p:spPr bwMode="auto">
          <a:xfrm>
            <a:off x="6266077" y="1185252"/>
            <a:ext cx="0" cy="52759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a:p>
        </p:txBody>
      </p:sp>
      <p:pic>
        <p:nvPicPr>
          <p:cNvPr id="2" name="Slika 1">
            <a:extLst>
              <a:ext uri="{FF2B5EF4-FFF2-40B4-BE49-F238E27FC236}">
                <a16:creationId xmlns:a16="http://schemas.microsoft.com/office/drawing/2014/main" id="{F926C470-E6F2-8AB5-8F55-CE27E94E09DF}"/>
              </a:ext>
            </a:extLst>
          </p:cNvPr>
          <p:cNvPicPr>
            <a:picLocks noChangeAspect="1"/>
          </p:cNvPicPr>
          <p:nvPr/>
        </p:nvPicPr>
        <p:blipFill rotWithShape="1">
          <a:blip r:embed="rId11"/>
          <a:srcRect t="20001"/>
          <a:stretch/>
        </p:blipFill>
        <p:spPr bwMode="auto">
          <a:xfrm>
            <a:off x="8991844" y="796274"/>
            <a:ext cx="847154" cy="770850"/>
          </a:xfrm>
          <a:prstGeom prst="rect">
            <a:avLst/>
          </a:prstGeom>
          <a:ln>
            <a:noFill/>
          </a:ln>
          <a:extLst>
            <a:ext uri="{53640926-AAD7-44D8-BBD7-CCE9431645EC}">
              <a14:shadowObscured xmlns:a14="http://schemas.microsoft.com/office/drawing/2010/main"/>
            </a:ext>
          </a:extLst>
        </p:spPr>
      </p:pic>
      <p:sp>
        <p:nvSpPr>
          <p:cNvPr id="3" name="PoljeZBesedilom 2">
            <a:extLst>
              <a:ext uri="{FF2B5EF4-FFF2-40B4-BE49-F238E27FC236}">
                <a16:creationId xmlns:a16="http://schemas.microsoft.com/office/drawing/2014/main" id="{AD97EE0D-9E06-3CB3-AD93-5F89B294B065}"/>
              </a:ext>
            </a:extLst>
          </p:cNvPr>
          <p:cNvSpPr txBox="1"/>
          <p:nvPr/>
        </p:nvSpPr>
        <p:spPr>
          <a:xfrm>
            <a:off x="9788891" y="705288"/>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4" name="PoljeZBesedilom 3">
            <a:extLst>
              <a:ext uri="{FF2B5EF4-FFF2-40B4-BE49-F238E27FC236}">
                <a16:creationId xmlns:a16="http://schemas.microsoft.com/office/drawing/2014/main" id="{8CA7CFFC-CE43-C456-3FF5-E55DBB183A01}"/>
              </a:ext>
            </a:extLst>
          </p:cNvPr>
          <p:cNvSpPr txBox="1"/>
          <p:nvPr/>
        </p:nvSpPr>
        <p:spPr>
          <a:xfrm>
            <a:off x="9788891" y="1050115"/>
            <a:ext cx="2143125" cy="646331"/>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3.3 Raziskovalno mišljenje</a:t>
            </a:r>
            <a:endParaRPr lang="sl-SI" dirty="0">
              <a:solidFill>
                <a:srgbClr val="7030A0"/>
              </a:solidFill>
              <a:effectLst/>
            </a:endParaRPr>
          </a:p>
        </p:txBody>
      </p:sp>
    </p:spTree>
    <p:custDataLst>
      <p:tags r:id="rId1"/>
    </p:custDataLst>
    <p:extLst>
      <p:ext uri="{BB962C8B-B14F-4D97-AF65-F5344CB8AC3E}">
        <p14:creationId xmlns:p14="http://schemas.microsoft.com/office/powerpoint/2010/main" val="34975947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CB2C66E-3B96-F75D-5618-9DF793AE8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1"/>
          <a:stretch/>
        </p:blipFill>
        <p:spPr bwMode="auto">
          <a:xfrm>
            <a:off x="468524" y="-1"/>
            <a:ext cx="10840367" cy="578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ka 2">
            <a:extLst>
              <a:ext uri="{FF2B5EF4-FFF2-40B4-BE49-F238E27FC236}">
                <a16:creationId xmlns:a16="http://schemas.microsoft.com/office/drawing/2014/main" id="{E0E62DE7-8726-8060-91F3-A6BBBDE2091F}"/>
              </a:ext>
            </a:extLst>
          </p:cNvPr>
          <p:cNvPicPr>
            <a:picLocks noChangeAspect="1"/>
          </p:cNvPicPr>
          <p:nvPr/>
        </p:nvPicPr>
        <p:blipFill rotWithShape="1">
          <a:blip r:embed="rId3"/>
          <a:srcRect t="20001"/>
          <a:stretch/>
        </p:blipFill>
        <p:spPr bwMode="auto">
          <a:xfrm>
            <a:off x="3619500" y="5782274"/>
            <a:ext cx="613084" cy="557863"/>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8D0300AF-32C4-93F0-28F7-EDA8A459F5EE}"/>
              </a:ext>
            </a:extLst>
          </p:cNvPr>
          <p:cNvSpPr txBox="1"/>
          <p:nvPr/>
        </p:nvSpPr>
        <p:spPr>
          <a:xfrm>
            <a:off x="4232584" y="5782274"/>
            <a:ext cx="3254066"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5" name="PoljeZBesedilom 4">
            <a:extLst>
              <a:ext uri="{FF2B5EF4-FFF2-40B4-BE49-F238E27FC236}">
                <a16:creationId xmlns:a16="http://schemas.microsoft.com/office/drawing/2014/main" id="{80453E37-F70D-352D-D849-5D96F1F421B8}"/>
              </a:ext>
            </a:extLst>
          </p:cNvPr>
          <p:cNvSpPr txBox="1"/>
          <p:nvPr/>
        </p:nvSpPr>
        <p:spPr>
          <a:xfrm>
            <a:off x="4232584" y="6061205"/>
            <a:ext cx="2825810" cy="369332"/>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3.3 Raziskovalno mišljenje</a:t>
            </a:r>
            <a:endParaRPr lang="sl-SI" dirty="0">
              <a:solidFill>
                <a:srgbClr val="7030A0"/>
              </a:solidFill>
              <a:effectLst/>
            </a:endParaRPr>
          </a:p>
        </p:txBody>
      </p:sp>
    </p:spTree>
    <p:extLst>
      <p:ext uri="{BB962C8B-B14F-4D97-AF65-F5344CB8AC3E}">
        <p14:creationId xmlns:p14="http://schemas.microsoft.com/office/powerpoint/2010/main" val="4097447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grada številke diapozitiva 5"/>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fld id="{FDF2E9BC-8449-4644-9943-9FE98EC5C682}" type="slidenum">
              <a:rPr lang="sl-SI" smtClean="0"/>
              <a:pPr eaLnBrk="1" hangingPunct="1">
                <a:spcBef>
                  <a:spcPct val="0"/>
                </a:spcBef>
                <a:buFontTx/>
                <a:buNone/>
              </a:pPr>
              <a:t>13</a:t>
            </a:fld>
            <a:endParaRPr lang="sl-SI" altLang="sl-SI" sz="1800"/>
          </a:p>
        </p:txBody>
      </p:sp>
      <p:sp>
        <p:nvSpPr>
          <p:cNvPr id="17411" name="Rectangle 2"/>
          <p:cNvSpPr>
            <a:spLocks noGrp="1" noChangeArrowheads="1"/>
          </p:cNvSpPr>
          <p:nvPr>
            <p:ph type="title"/>
          </p:nvPr>
        </p:nvSpPr>
        <p:spPr>
          <a:xfrm>
            <a:off x="2209800" y="114300"/>
            <a:ext cx="7772400" cy="533400"/>
          </a:xfrm>
          <a:ln/>
        </p:spPr>
        <p:txBody>
          <a:bodyPr/>
          <a:lstStyle/>
          <a:p>
            <a:pPr fontAlgn="base">
              <a:spcAft>
                <a:spcPct val="0"/>
              </a:spcAft>
            </a:pPr>
            <a:r>
              <a:rPr altLang="sl-SI" sz="2800">
                <a:solidFill>
                  <a:schemeClr val="accent2"/>
                </a:solidFill>
                <a:latin typeface="Arial" charset="0"/>
                <a:cs typeface="Arial" charset="0"/>
              </a:rPr>
              <a:t>Predvideni</a:t>
            </a:r>
            <a:r>
              <a:rPr lang="en-GB" altLang="sl-SI" sz="2800">
                <a:solidFill>
                  <a:schemeClr val="accent2"/>
                </a:solidFill>
                <a:latin typeface="Arial" charset="0"/>
                <a:cs typeface="Arial" charset="0"/>
              </a:rPr>
              <a:t> </a:t>
            </a:r>
            <a:r>
              <a:rPr altLang="sl-SI" sz="2800">
                <a:solidFill>
                  <a:schemeClr val="accent2"/>
                </a:solidFill>
                <a:latin typeface="Arial" charset="0"/>
                <a:cs typeface="Arial" charset="0"/>
              </a:rPr>
              <a:t>učinki</a:t>
            </a:r>
            <a:r>
              <a:rPr lang="en-GB" altLang="sl-SI" sz="2800">
                <a:solidFill>
                  <a:schemeClr val="accent2"/>
                </a:solidFill>
                <a:latin typeface="Arial" charset="0"/>
                <a:cs typeface="Arial" charset="0"/>
              </a:rPr>
              <a:t> </a:t>
            </a:r>
            <a:r>
              <a:rPr altLang="sl-SI" sz="2800">
                <a:solidFill>
                  <a:schemeClr val="accent2"/>
                </a:solidFill>
                <a:latin typeface="Arial" charset="0"/>
                <a:cs typeface="Arial" charset="0"/>
              </a:rPr>
              <a:t>podnebnih</a:t>
            </a:r>
            <a:r>
              <a:rPr lang="en-GB" altLang="sl-SI" sz="2800">
                <a:solidFill>
                  <a:schemeClr val="accent2"/>
                </a:solidFill>
                <a:latin typeface="Arial" charset="0"/>
                <a:cs typeface="Arial" charset="0"/>
              </a:rPr>
              <a:t> </a:t>
            </a:r>
            <a:r>
              <a:rPr altLang="sl-SI" sz="2800">
                <a:solidFill>
                  <a:schemeClr val="accent2"/>
                </a:solidFill>
                <a:latin typeface="Arial" charset="0"/>
                <a:cs typeface="Arial" charset="0"/>
              </a:rPr>
              <a:t>sprememb</a:t>
            </a:r>
            <a:endParaRPr lang="en-GB" altLang="sl-SI" sz="2800">
              <a:solidFill>
                <a:schemeClr val="accent2"/>
              </a:solidFill>
              <a:latin typeface="Arial" charset="0"/>
              <a:cs typeface="Arial" charset="0"/>
            </a:endParaRPr>
          </a:p>
        </p:txBody>
      </p:sp>
      <p:sp>
        <p:nvSpPr>
          <p:cNvPr id="17412" name="Rectangle 3"/>
          <p:cNvSpPr>
            <a:spLocks noChangeArrowheads="1"/>
          </p:cNvSpPr>
          <p:nvPr/>
        </p:nvSpPr>
        <p:spPr bwMode="auto">
          <a:xfrm>
            <a:off x="1828800" y="4589463"/>
            <a:ext cx="8636000" cy="990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a:p>
        </p:txBody>
      </p:sp>
      <p:sp>
        <p:nvSpPr>
          <p:cNvPr id="17413" name="Rectangle 4"/>
          <p:cNvSpPr>
            <a:spLocks noChangeArrowheads="1"/>
          </p:cNvSpPr>
          <p:nvPr/>
        </p:nvSpPr>
        <p:spPr bwMode="auto">
          <a:xfrm>
            <a:off x="1828800" y="5562600"/>
            <a:ext cx="8636000" cy="9144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a:p>
        </p:txBody>
      </p:sp>
      <p:sp>
        <p:nvSpPr>
          <p:cNvPr id="17414" name="Rectangle 5"/>
          <p:cNvSpPr>
            <a:spLocks noChangeArrowheads="1"/>
          </p:cNvSpPr>
          <p:nvPr/>
        </p:nvSpPr>
        <p:spPr bwMode="auto">
          <a:xfrm>
            <a:off x="1828800" y="3733801"/>
            <a:ext cx="8636000" cy="1019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a:p>
        </p:txBody>
      </p:sp>
      <p:sp>
        <p:nvSpPr>
          <p:cNvPr id="17415" name="Rectangle 6"/>
          <p:cNvSpPr>
            <a:spLocks noChangeArrowheads="1"/>
          </p:cNvSpPr>
          <p:nvPr/>
        </p:nvSpPr>
        <p:spPr bwMode="auto">
          <a:xfrm>
            <a:off x="1828800" y="1295400"/>
            <a:ext cx="8636000" cy="12954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a:p>
        </p:txBody>
      </p:sp>
      <p:sp>
        <p:nvSpPr>
          <p:cNvPr id="17416" name="Rectangle 7"/>
          <p:cNvSpPr>
            <a:spLocks noChangeArrowheads="1"/>
          </p:cNvSpPr>
          <p:nvPr/>
        </p:nvSpPr>
        <p:spPr bwMode="auto">
          <a:xfrm>
            <a:off x="1828800" y="2514600"/>
            <a:ext cx="8636000" cy="12192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a:p>
        </p:txBody>
      </p:sp>
      <p:sp>
        <p:nvSpPr>
          <p:cNvPr id="17417" name="Rectangle 8"/>
          <p:cNvSpPr>
            <a:spLocks noChangeArrowheads="1"/>
          </p:cNvSpPr>
          <p:nvPr/>
        </p:nvSpPr>
        <p:spPr bwMode="auto">
          <a:xfrm>
            <a:off x="1822450" y="685800"/>
            <a:ext cx="8636000" cy="6096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a:p>
        </p:txBody>
      </p:sp>
      <p:graphicFrame>
        <p:nvGraphicFramePr>
          <p:cNvPr id="171017" name="Group 9"/>
          <p:cNvGraphicFramePr>
            <a:graphicFrameLocks noGrp="1"/>
          </p:cNvGraphicFramePr>
          <p:nvPr/>
        </p:nvGraphicFramePr>
        <p:xfrm>
          <a:off x="2057400" y="762001"/>
          <a:ext cx="8153400" cy="5715003"/>
        </p:xfrm>
        <a:graphic>
          <a:graphicData uri="http://schemas.openxmlformats.org/drawingml/2006/table">
            <a:tbl>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696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cap="flat">
                      <a:noFill/>
                    </a:lnT>
                    <a:lnB>
                      <a:noFill/>
                    </a:lnB>
                    <a:lnTlToBr>
                      <a:noFill/>
                    </a:lnTlToBr>
                    <a:lnBlToTr>
                      <a:noFill/>
                    </a:lnBlToTr>
                    <a:noFill/>
                  </a:tcPr>
                </a:tc>
                <a:extLst>
                  <a:ext uri="{0D108BD9-81ED-4DB2-BD59-A6C34878D82A}">
                    <a16:rowId xmlns:a16="http://schemas.microsoft.com/office/drawing/2014/main" val="10000"/>
                  </a:ext>
                </a:extLst>
              </a:tr>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719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722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719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722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7474" name="Text Box 77"/>
          <p:cNvSpPr txBox="1">
            <a:spLocks noChangeArrowheads="1"/>
          </p:cNvSpPr>
          <p:nvPr/>
        </p:nvSpPr>
        <p:spPr bwMode="auto">
          <a:xfrm>
            <a:off x="3302000" y="92868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en-GB" altLang="sl-SI" sz="1800" b="1"/>
              <a:t>1°C</a:t>
            </a:r>
          </a:p>
        </p:txBody>
      </p:sp>
      <p:sp>
        <p:nvSpPr>
          <p:cNvPr id="17475" name="Text Box 78"/>
          <p:cNvSpPr txBox="1">
            <a:spLocks noChangeArrowheads="1"/>
          </p:cNvSpPr>
          <p:nvPr/>
        </p:nvSpPr>
        <p:spPr bwMode="auto">
          <a:xfrm>
            <a:off x="4673600" y="928688"/>
            <a:ext cx="71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en-GB" altLang="sl-SI" sz="1800" b="1"/>
              <a:t>2°C</a:t>
            </a:r>
          </a:p>
        </p:txBody>
      </p:sp>
      <p:sp>
        <p:nvSpPr>
          <p:cNvPr id="17476" name="Text Box 79"/>
          <p:cNvSpPr txBox="1">
            <a:spLocks noChangeArrowheads="1"/>
          </p:cNvSpPr>
          <p:nvPr/>
        </p:nvSpPr>
        <p:spPr bwMode="auto">
          <a:xfrm>
            <a:off x="8712200" y="9286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en-GB" altLang="sl-SI" sz="1800" b="1"/>
              <a:t>5°C</a:t>
            </a:r>
          </a:p>
        </p:txBody>
      </p:sp>
      <p:sp>
        <p:nvSpPr>
          <p:cNvPr id="17477" name="Text Box 80"/>
          <p:cNvSpPr txBox="1">
            <a:spLocks noChangeArrowheads="1"/>
          </p:cNvSpPr>
          <p:nvPr/>
        </p:nvSpPr>
        <p:spPr bwMode="auto">
          <a:xfrm>
            <a:off x="7340600" y="928688"/>
            <a:ext cx="787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en-GB" altLang="sl-SI" sz="1800" b="1"/>
              <a:t>4°C</a:t>
            </a:r>
          </a:p>
        </p:txBody>
      </p:sp>
      <p:sp>
        <p:nvSpPr>
          <p:cNvPr id="17478" name="Text Box 81"/>
          <p:cNvSpPr txBox="1">
            <a:spLocks noChangeArrowheads="1"/>
          </p:cNvSpPr>
          <p:nvPr/>
        </p:nvSpPr>
        <p:spPr bwMode="auto">
          <a:xfrm>
            <a:off x="6045200" y="92868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en-GB" altLang="sl-SI" sz="1800" b="1"/>
              <a:t>3°C</a:t>
            </a:r>
          </a:p>
        </p:txBody>
      </p:sp>
      <p:sp>
        <p:nvSpPr>
          <p:cNvPr id="17479" name="AutoShape 82"/>
          <p:cNvSpPr>
            <a:spLocks noChangeArrowheads="1"/>
          </p:cNvSpPr>
          <p:nvPr/>
        </p:nvSpPr>
        <p:spPr bwMode="auto">
          <a:xfrm>
            <a:off x="4495800" y="5595938"/>
            <a:ext cx="5740400" cy="838200"/>
          </a:xfrm>
          <a:custGeom>
            <a:avLst/>
            <a:gdLst>
              <a:gd name="T0" fmla="*/ 1115357062 w 21600"/>
              <a:gd name="T1" fmla="*/ 0 h 21600"/>
              <a:gd name="T2" fmla="*/ 0 w 21600"/>
              <a:gd name="T3" fmla="*/ 16263408 h 21600"/>
              <a:gd name="T4" fmla="*/ 1115357062 w 21600"/>
              <a:gd name="T5" fmla="*/ 32526817 h 21600"/>
              <a:gd name="T6" fmla="*/ 1525564452 w 21600"/>
              <a:gd name="T7" fmla="*/ 16263408 h 21600"/>
              <a:gd name="T8" fmla="*/ 17694720 60000 65536"/>
              <a:gd name="T9" fmla="*/ 11796480 60000 65536"/>
              <a:gd name="T10" fmla="*/ 5898240 60000 65536"/>
              <a:gd name="T11" fmla="*/ 0 60000 65536"/>
              <a:gd name="T12" fmla="*/ 3375 w 21600"/>
              <a:gd name="T13" fmla="*/ 2922 h 21600"/>
              <a:gd name="T14" fmla="*/ 17363 w 21600"/>
              <a:gd name="T15" fmla="*/ 18678 h 21600"/>
            </a:gdLst>
            <a:ahLst/>
            <a:cxnLst>
              <a:cxn ang="T8">
                <a:pos x="T0" y="T1"/>
              </a:cxn>
              <a:cxn ang="T9">
                <a:pos x="T2" y="T3"/>
              </a:cxn>
              <a:cxn ang="T10">
                <a:pos x="T4" y="T5"/>
              </a:cxn>
              <a:cxn ang="T11">
                <a:pos x="T6" y="T7"/>
              </a:cxn>
            </a:cxnLst>
            <a:rect l="T12" t="T13" r="T14" b="T15"/>
            <a:pathLst>
              <a:path w="21600" h="21600">
                <a:moveTo>
                  <a:pt x="15792" y="0"/>
                </a:moveTo>
                <a:lnTo>
                  <a:pt x="15792" y="2922"/>
                </a:lnTo>
                <a:lnTo>
                  <a:pt x="3375" y="2922"/>
                </a:lnTo>
                <a:lnTo>
                  <a:pt x="3375" y="18678"/>
                </a:lnTo>
                <a:lnTo>
                  <a:pt x="15792" y="18678"/>
                </a:lnTo>
                <a:lnTo>
                  <a:pt x="15792" y="21600"/>
                </a:lnTo>
                <a:lnTo>
                  <a:pt x="21600" y="10800"/>
                </a:lnTo>
                <a:lnTo>
                  <a:pt x="15792" y="0"/>
                </a:lnTo>
                <a:close/>
              </a:path>
              <a:path w="21600" h="21600">
                <a:moveTo>
                  <a:pt x="1350" y="2922"/>
                </a:moveTo>
                <a:lnTo>
                  <a:pt x="1350" y="18678"/>
                </a:lnTo>
                <a:lnTo>
                  <a:pt x="2700" y="18678"/>
                </a:lnTo>
                <a:lnTo>
                  <a:pt x="2700" y="2922"/>
                </a:lnTo>
                <a:lnTo>
                  <a:pt x="1350" y="2922"/>
                </a:lnTo>
                <a:close/>
              </a:path>
              <a:path w="21600" h="21600">
                <a:moveTo>
                  <a:pt x="0" y="2922"/>
                </a:moveTo>
                <a:lnTo>
                  <a:pt x="0" y="18678"/>
                </a:lnTo>
                <a:lnTo>
                  <a:pt x="675" y="18678"/>
                </a:lnTo>
                <a:lnTo>
                  <a:pt x="675" y="2922"/>
                </a:lnTo>
                <a:lnTo>
                  <a:pt x="0" y="2922"/>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80" name="AutoShape 83"/>
          <p:cNvSpPr>
            <a:spLocks noChangeArrowheads="1"/>
          </p:cNvSpPr>
          <p:nvPr/>
        </p:nvSpPr>
        <p:spPr bwMode="auto">
          <a:xfrm>
            <a:off x="8040688" y="2590800"/>
            <a:ext cx="2398712" cy="990600"/>
          </a:xfrm>
          <a:custGeom>
            <a:avLst/>
            <a:gdLst>
              <a:gd name="T0" fmla="*/ 192792923 w 21600"/>
              <a:gd name="T1" fmla="*/ 0 h 21600"/>
              <a:gd name="T2" fmla="*/ 0 w 21600"/>
              <a:gd name="T3" fmla="*/ 22715008 h 21600"/>
              <a:gd name="T4" fmla="*/ 192792923 w 21600"/>
              <a:gd name="T5" fmla="*/ 45430017 h 21600"/>
              <a:gd name="T6" fmla="*/ 266380521 w 21600"/>
              <a:gd name="T7" fmla="*/ 22715008 h 21600"/>
              <a:gd name="T8" fmla="*/ 17694720 60000 65536"/>
              <a:gd name="T9" fmla="*/ 11796480 60000 65536"/>
              <a:gd name="T10" fmla="*/ 5898240 60000 65536"/>
              <a:gd name="T11" fmla="*/ 0 60000 65536"/>
              <a:gd name="T12" fmla="*/ 3375 w 21600"/>
              <a:gd name="T13" fmla="*/ 3682 h 21600"/>
              <a:gd name="T14" fmla="*/ 17667 w 21600"/>
              <a:gd name="T15" fmla="*/ 17918 h 21600"/>
            </a:gdLst>
            <a:ahLst/>
            <a:cxnLst>
              <a:cxn ang="T8">
                <a:pos x="T0" y="T1"/>
              </a:cxn>
              <a:cxn ang="T9">
                <a:pos x="T2" y="T3"/>
              </a:cxn>
              <a:cxn ang="T10">
                <a:pos x="T4" y="T5"/>
              </a:cxn>
              <a:cxn ang="T11">
                <a:pos x="T6" y="T7"/>
              </a:cxn>
            </a:cxnLst>
            <a:rect l="T12" t="T13" r="T14" b="T15"/>
            <a:pathLst>
              <a:path w="21600" h="21600">
                <a:moveTo>
                  <a:pt x="15633" y="0"/>
                </a:moveTo>
                <a:lnTo>
                  <a:pt x="15633" y="3682"/>
                </a:lnTo>
                <a:lnTo>
                  <a:pt x="3375" y="3682"/>
                </a:lnTo>
                <a:lnTo>
                  <a:pt x="3375" y="17918"/>
                </a:lnTo>
                <a:lnTo>
                  <a:pt x="15633" y="17918"/>
                </a:lnTo>
                <a:lnTo>
                  <a:pt x="15633" y="21600"/>
                </a:lnTo>
                <a:lnTo>
                  <a:pt x="21600" y="10800"/>
                </a:lnTo>
                <a:lnTo>
                  <a:pt x="15633" y="0"/>
                </a:lnTo>
                <a:close/>
              </a:path>
              <a:path w="21600" h="21600">
                <a:moveTo>
                  <a:pt x="1350" y="3682"/>
                </a:moveTo>
                <a:lnTo>
                  <a:pt x="1350" y="17918"/>
                </a:lnTo>
                <a:lnTo>
                  <a:pt x="2700" y="17918"/>
                </a:lnTo>
                <a:lnTo>
                  <a:pt x="2700" y="3682"/>
                </a:lnTo>
                <a:lnTo>
                  <a:pt x="1350" y="3682"/>
                </a:lnTo>
                <a:close/>
              </a:path>
              <a:path w="21600" h="21600">
                <a:moveTo>
                  <a:pt x="0" y="3682"/>
                </a:moveTo>
                <a:lnTo>
                  <a:pt x="0" y="17918"/>
                </a:lnTo>
                <a:lnTo>
                  <a:pt x="675" y="17918"/>
                </a:lnTo>
                <a:lnTo>
                  <a:pt x="675" y="3682"/>
                </a:lnTo>
                <a:lnTo>
                  <a:pt x="0" y="3682"/>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81" name="Rectangle 84"/>
          <p:cNvSpPr>
            <a:spLocks noChangeArrowheads="1"/>
          </p:cNvSpPr>
          <p:nvPr/>
        </p:nvSpPr>
        <p:spPr bwMode="auto">
          <a:xfrm>
            <a:off x="8115300" y="2771776"/>
            <a:ext cx="2133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sz="1600" i="1"/>
              <a:t>Dvig</a:t>
            </a:r>
            <a:r>
              <a:rPr lang="en-GB" altLang="sl-SI" sz="1600" i="1"/>
              <a:t> </a:t>
            </a:r>
            <a:r>
              <a:rPr lang="sl-SI" altLang="sl-SI" sz="1600" i="1"/>
              <a:t>morske</a:t>
            </a:r>
            <a:r>
              <a:rPr lang="en-GB" altLang="sl-SI" sz="1600" i="1"/>
              <a:t> </a:t>
            </a:r>
            <a:r>
              <a:rPr lang="sl-SI" altLang="sl-SI" sz="1600" i="1"/>
              <a:t>gladine</a:t>
            </a:r>
            <a:r>
              <a:rPr lang="en-GB" altLang="sl-SI" sz="1600" i="1"/>
              <a:t> </a:t>
            </a:r>
            <a:r>
              <a:rPr lang="sl-SI" altLang="sl-SI" sz="1600" i="1"/>
              <a:t>ogroža</a:t>
            </a:r>
            <a:r>
              <a:rPr lang="en-GB" altLang="sl-SI" sz="1600" i="1"/>
              <a:t> </a:t>
            </a:r>
            <a:r>
              <a:rPr lang="sl-SI" altLang="sl-SI" sz="1600" i="1"/>
              <a:t>večja</a:t>
            </a:r>
            <a:r>
              <a:rPr lang="en-GB" altLang="sl-SI" sz="1600" i="1"/>
              <a:t> </a:t>
            </a:r>
            <a:r>
              <a:rPr lang="sl-SI" altLang="sl-SI" sz="1600" i="1"/>
              <a:t>mesta</a:t>
            </a:r>
            <a:endParaRPr lang="en-GB" altLang="sl-SI" sz="1600" i="1">
              <a:latin typeface="Times New Roman" pitchFamily="18" charset="0"/>
            </a:endParaRPr>
          </a:p>
        </p:txBody>
      </p:sp>
      <p:sp>
        <p:nvSpPr>
          <p:cNvPr id="17482" name="AutoShape 85"/>
          <p:cNvSpPr>
            <a:spLocks noChangeArrowheads="1"/>
          </p:cNvSpPr>
          <p:nvPr/>
        </p:nvSpPr>
        <p:spPr bwMode="auto">
          <a:xfrm>
            <a:off x="2743200" y="1276350"/>
            <a:ext cx="7620000" cy="762000"/>
          </a:xfrm>
          <a:custGeom>
            <a:avLst/>
            <a:gdLst>
              <a:gd name="T0" fmla="*/ 1939960278 w 21600"/>
              <a:gd name="T1" fmla="*/ 0 h 21600"/>
              <a:gd name="T2" fmla="*/ 0 w 21600"/>
              <a:gd name="T3" fmla="*/ 13440833 h 21600"/>
              <a:gd name="T4" fmla="*/ 1939960278 w 21600"/>
              <a:gd name="T5" fmla="*/ 26881667 h 21600"/>
              <a:gd name="T6" fmla="*/ 2147483647 w 21600"/>
              <a:gd name="T7" fmla="*/ 13440833 h 21600"/>
              <a:gd name="T8" fmla="*/ 17694720 60000 65536"/>
              <a:gd name="T9" fmla="*/ 11796480 60000 65536"/>
              <a:gd name="T10" fmla="*/ 5898240 60000 65536"/>
              <a:gd name="T11" fmla="*/ 0 60000 65536"/>
              <a:gd name="T12" fmla="*/ 3375 w 21600"/>
              <a:gd name="T13" fmla="*/ 3211 h 21600"/>
              <a:gd name="T14" fmla="*/ 17375 w 21600"/>
              <a:gd name="T15" fmla="*/ 18389 h 21600"/>
            </a:gdLst>
            <a:ahLst/>
            <a:cxnLst>
              <a:cxn ang="T8">
                <a:pos x="T0" y="T1"/>
              </a:cxn>
              <a:cxn ang="T9">
                <a:pos x="T2" y="T3"/>
              </a:cxn>
              <a:cxn ang="T10">
                <a:pos x="T4" y="T5"/>
              </a:cxn>
              <a:cxn ang="T11">
                <a:pos x="T6" y="T7"/>
              </a:cxn>
            </a:cxnLst>
            <a:rect l="T12" t="T13" r="T14" b="T15"/>
            <a:pathLst>
              <a:path w="21600" h="21600">
                <a:moveTo>
                  <a:pt x="15588" y="0"/>
                </a:moveTo>
                <a:lnTo>
                  <a:pt x="15588" y="3211"/>
                </a:lnTo>
                <a:lnTo>
                  <a:pt x="3375" y="3211"/>
                </a:lnTo>
                <a:lnTo>
                  <a:pt x="3375" y="18389"/>
                </a:lnTo>
                <a:lnTo>
                  <a:pt x="15588" y="18389"/>
                </a:lnTo>
                <a:lnTo>
                  <a:pt x="15588" y="21600"/>
                </a:lnTo>
                <a:lnTo>
                  <a:pt x="21600" y="10800"/>
                </a:lnTo>
                <a:lnTo>
                  <a:pt x="15588" y="0"/>
                </a:lnTo>
                <a:close/>
              </a:path>
              <a:path w="21600" h="21600">
                <a:moveTo>
                  <a:pt x="1350" y="3211"/>
                </a:moveTo>
                <a:lnTo>
                  <a:pt x="1350" y="18389"/>
                </a:lnTo>
                <a:lnTo>
                  <a:pt x="2700" y="18389"/>
                </a:lnTo>
                <a:lnTo>
                  <a:pt x="2700" y="3211"/>
                </a:lnTo>
                <a:lnTo>
                  <a:pt x="1350" y="3211"/>
                </a:lnTo>
                <a:close/>
              </a:path>
              <a:path w="21600" h="21600">
                <a:moveTo>
                  <a:pt x="0" y="3211"/>
                </a:moveTo>
                <a:lnTo>
                  <a:pt x="0" y="18389"/>
                </a:lnTo>
                <a:lnTo>
                  <a:pt x="675" y="18389"/>
                </a:lnTo>
                <a:lnTo>
                  <a:pt x="675" y="3211"/>
                </a:lnTo>
                <a:lnTo>
                  <a:pt x="0" y="3211"/>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83" name="Text Box 86"/>
          <p:cNvSpPr txBox="1">
            <a:spLocks noChangeArrowheads="1"/>
          </p:cNvSpPr>
          <p:nvPr/>
        </p:nvSpPr>
        <p:spPr bwMode="auto">
          <a:xfrm>
            <a:off x="4295775" y="1352551"/>
            <a:ext cx="3816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sl-SI" altLang="sl-SI" sz="1600" i="1"/>
              <a:t>Upadanje pridelka poljščin na mnogih območjih, posebno v državah v razvoju</a:t>
            </a:r>
            <a:endParaRPr lang="en-GB" altLang="sl-SI" sz="1600" i="1"/>
          </a:p>
        </p:txBody>
      </p:sp>
      <p:sp>
        <p:nvSpPr>
          <p:cNvPr id="171095" name="Text Box 87"/>
          <p:cNvSpPr txBox="1">
            <a:spLocks noChangeArrowheads="1"/>
          </p:cNvSpPr>
          <p:nvPr/>
        </p:nvSpPr>
        <p:spPr bwMode="auto">
          <a:xfrm>
            <a:off x="1828800" y="1309688"/>
            <a:ext cx="1016000" cy="366712"/>
          </a:xfrm>
          <a:prstGeom prst="rect">
            <a:avLst/>
          </a:prstGeom>
          <a:noFill/>
          <a:ln w="9525">
            <a:noFill/>
            <a:miter lim="800000"/>
            <a:headEnd/>
            <a:tailEnd/>
          </a:ln>
          <a:effectLst/>
        </p:spPr>
        <p:txBody>
          <a:bodyPr>
            <a:spAutoFit/>
          </a:bodyPr>
          <a:lstStyle/>
          <a:p>
            <a:pPr>
              <a:spcBef>
                <a:spcPct val="50000"/>
              </a:spcBef>
              <a:defRPr/>
            </a:pPr>
            <a:r>
              <a:rPr lang="sl-SI" b="1">
                <a:effectLst>
                  <a:outerShdw blurRad="38100" dist="38100" dir="2700000" algn="tl">
                    <a:srgbClr val="C0C0C0"/>
                  </a:outerShdw>
                </a:effectLst>
              </a:rPr>
              <a:t>Hrana</a:t>
            </a:r>
            <a:endParaRPr lang="en-GB" b="1">
              <a:effectLst>
                <a:outerShdw blurRad="38100" dist="38100" dir="2700000" algn="tl">
                  <a:srgbClr val="C0C0C0"/>
                </a:outerShdw>
              </a:effectLst>
            </a:endParaRPr>
          </a:p>
        </p:txBody>
      </p:sp>
      <p:sp>
        <p:nvSpPr>
          <p:cNvPr id="171096" name="Text Box 88"/>
          <p:cNvSpPr txBox="1">
            <a:spLocks noChangeArrowheads="1"/>
          </p:cNvSpPr>
          <p:nvPr/>
        </p:nvSpPr>
        <p:spPr bwMode="auto">
          <a:xfrm>
            <a:off x="1828800" y="2590801"/>
            <a:ext cx="1016000" cy="366713"/>
          </a:xfrm>
          <a:prstGeom prst="rect">
            <a:avLst/>
          </a:prstGeom>
          <a:noFill/>
          <a:ln w="9525">
            <a:noFill/>
            <a:miter lim="800000"/>
            <a:headEnd/>
            <a:tailEnd/>
          </a:ln>
          <a:effectLst/>
        </p:spPr>
        <p:txBody>
          <a:bodyPr>
            <a:spAutoFit/>
          </a:bodyPr>
          <a:lstStyle/>
          <a:p>
            <a:pPr>
              <a:spcBef>
                <a:spcPct val="50000"/>
              </a:spcBef>
              <a:defRPr/>
            </a:pPr>
            <a:r>
              <a:rPr lang="sl-SI" b="1">
                <a:effectLst>
                  <a:outerShdw blurRad="38100" dist="38100" dir="2700000" algn="tl">
                    <a:srgbClr val="C0C0C0"/>
                  </a:outerShdw>
                </a:effectLst>
              </a:rPr>
              <a:t>Voda</a:t>
            </a:r>
            <a:endParaRPr lang="en-GB" b="1">
              <a:effectLst>
                <a:outerShdw blurRad="38100" dist="38100" dir="2700000" algn="tl">
                  <a:srgbClr val="C0C0C0"/>
                </a:outerShdw>
              </a:effectLst>
            </a:endParaRPr>
          </a:p>
        </p:txBody>
      </p:sp>
      <p:sp>
        <p:nvSpPr>
          <p:cNvPr id="171097" name="Text Box 89"/>
          <p:cNvSpPr txBox="1">
            <a:spLocks noChangeArrowheads="1"/>
          </p:cNvSpPr>
          <p:nvPr/>
        </p:nvSpPr>
        <p:spPr bwMode="auto">
          <a:xfrm>
            <a:off x="1828800" y="3686176"/>
            <a:ext cx="1600200" cy="366713"/>
          </a:xfrm>
          <a:prstGeom prst="rect">
            <a:avLst/>
          </a:prstGeom>
          <a:noFill/>
          <a:ln w="9525">
            <a:noFill/>
            <a:miter lim="800000"/>
            <a:headEnd/>
            <a:tailEnd/>
          </a:ln>
          <a:effectLst/>
        </p:spPr>
        <p:txBody>
          <a:bodyPr>
            <a:spAutoFit/>
          </a:bodyPr>
          <a:lstStyle/>
          <a:p>
            <a:pPr>
              <a:spcBef>
                <a:spcPct val="50000"/>
              </a:spcBef>
              <a:defRPr/>
            </a:pPr>
            <a:r>
              <a:rPr lang="sl-SI" b="1">
                <a:effectLst>
                  <a:outerShdw blurRad="38100" dist="38100" dir="2700000" algn="tl">
                    <a:srgbClr val="C0C0C0"/>
                  </a:outerShdw>
                </a:effectLst>
              </a:rPr>
              <a:t>Ekosistemi</a:t>
            </a:r>
            <a:endParaRPr lang="en-GB" b="1">
              <a:effectLst>
                <a:outerShdw blurRad="38100" dist="38100" dir="2700000" algn="tl">
                  <a:srgbClr val="C0C0C0"/>
                </a:outerShdw>
              </a:effectLst>
            </a:endParaRPr>
          </a:p>
        </p:txBody>
      </p:sp>
      <p:sp>
        <p:nvSpPr>
          <p:cNvPr id="171098" name="Text Box 90"/>
          <p:cNvSpPr txBox="1">
            <a:spLocks noChangeArrowheads="1"/>
          </p:cNvSpPr>
          <p:nvPr/>
        </p:nvSpPr>
        <p:spPr bwMode="auto">
          <a:xfrm>
            <a:off x="1828800" y="5527675"/>
            <a:ext cx="2362200" cy="915988"/>
          </a:xfrm>
          <a:prstGeom prst="rect">
            <a:avLst/>
          </a:prstGeom>
          <a:noFill/>
          <a:ln w="9525">
            <a:noFill/>
            <a:miter lim="800000"/>
            <a:headEnd/>
            <a:tailEnd/>
          </a:ln>
          <a:effectLst/>
        </p:spPr>
        <p:txBody>
          <a:bodyPr>
            <a:spAutoFit/>
          </a:bodyPr>
          <a:lstStyle/>
          <a:p>
            <a:pPr>
              <a:spcBef>
                <a:spcPct val="50000"/>
              </a:spcBef>
              <a:defRPr/>
            </a:pPr>
            <a:r>
              <a:rPr lang="sl-SI" b="1">
                <a:effectLst>
                  <a:outerShdw blurRad="38100" dist="38100" dir="2700000" algn="tl">
                    <a:srgbClr val="C0C0C0"/>
                  </a:outerShdw>
                </a:effectLst>
                <a:cs typeface="Times New Roman" pitchFamily="18" charset="0"/>
              </a:rPr>
              <a:t>Tveganje</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nenadnih</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in</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velikih</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nepovrat-nih</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sprememb</a:t>
            </a:r>
            <a:endParaRPr lang="en-GB" b="1">
              <a:effectLst>
                <a:outerShdw blurRad="38100" dist="38100" dir="2700000" algn="tl">
                  <a:srgbClr val="C0C0C0"/>
                </a:outerShdw>
              </a:effectLst>
            </a:endParaRPr>
          </a:p>
        </p:txBody>
      </p:sp>
      <p:sp>
        <p:nvSpPr>
          <p:cNvPr id="17488" name="Text Box 91"/>
          <p:cNvSpPr txBox="1">
            <a:spLocks noChangeArrowheads="1"/>
          </p:cNvSpPr>
          <p:nvPr/>
        </p:nvSpPr>
        <p:spPr bwMode="auto">
          <a:xfrm>
            <a:off x="2711450" y="671513"/>
            <a:ext cx="698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sl-SI" altLang="sl-SI" sz="1600" b="1"/>
              <a:t>Sprememba g</a:t>
            </a:r>
            <a:r>
              <a:rPr lang="en-US" altLang="sl-SI" sz="1600" b="1"/>
              <a:t>l</a:t>
            </a:r>
            <a:r>
              <a:rPr lang="sl-SI" altLang="sl-SI" sz="1600" b="1"/>
              <a:t>oba</a:t>
            </a:r>
            <a:r>
              <a:rPr lang="en-US" altLang="sl-SI" sz="1600" b="1"/>
              <a:t>l</a:t>
            </a:r>
            <a:r>
              <a:rPr lang="sl-SI" altLang="sl-SI" sz="1600" b="1"/>
              <a:t>ne</a:t>
            </a:r>
            <a:r>
              <a:rPr lang="en-US" altLang="sl-SI" sz="1600" b="1"/>
              <a:t> temperature (</a:t>
            </a:r>
            <a:r>
              <a:rPr lang="sl-SI" altLang="sl-SI" sz="1600" b="1"/>
              <a:t>glede</a:t>
            </a:r>
            <a:r>
              <a:rPr lang="en-US" altLang="sl-SI" sz="1600" b="1"/>
              <a:t> </a:t>
            </a:r>
            <a:r>
              <a:rPr lang="sl-SI" altLang="sl-SI" sz="1600" b="1"/>
              <a:t>na</a:t>
            </a:r>
            <a:r>
              <a:rPr lang="en-US" altLang="sl-SI" sz="1600" b="1"/>
              <a:t> </a:t>
            </a:r>
            <a:r>
              <a:rPr lang="sl-SI" altLang="sl-SI" sz="1600" b="1"/>
              <a:t>predindustrijsko obdobje</a:t>
            </a:r>
            <a:r>
              <a:rPr lang="en-US" altLang="sl-SI" sz="1600" b="1"/>
              <a:t>)</a:t>
            </a:r>
            <a:endParaRPr lang="en-GB" altLang="sl-SI" sz="1600" b="1"/>
          </a:p>
        </p:txBody>
      </p:sp>
      <p:sp>
        <p:nvSpPr>
          <p:cNvPr id="17489" name="Text Box 92"/>
          <p:cNvSpPr txBox="1">
            <a:spLocks noChangeArrowheads="1"/>
          </p:cNvSpPr>
          <p:nvPr/>
        </p:nvSpPr>
        <p:spPr bwMode="auto">
          <a:xfrm>
            <a:off x="1930400" y="928688"/>
            <a:ext cx="71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en-GB" altLang="sl-SI" sz="1800" b="1"/>
              <a:t>0°C</a:t>
            </a:r>
          </a:p>
        </p:txBody>
      </p:sp>
      <p:sp>
        <p:nvSpPr>
          <p:cNvPr id="17490" name="AutoShape 93"/>
          <p:cNvSpPr>
            <a:spLocks noChangeArrowheads="1"/>
          </p:cNvSpPr>
          <p:nvPr/>
        </p:nvSpPr>
        <p:spPr bwMode="auto">
          <a:xfrm>
            <a:off x="6908800" y="1885950"/>
            <a:ext cx="3352800" cy="609600"/>
          </a:xfrm>
          <a:custGeom>
            <a:avLst/>
            <a:gdLst>
              <a:gd name="T0" fmla="*/ 381647982 w 21600"/>
              <a:gd name="T1" fmla="*/ 0 h 21600"/>
              <a:gd name="T2" fmla="*/ 0 w 21600"/>
              <a:gd name="T3" fmla="*/ 8602133 h 21600"/>
              <a:gd name="T4" fmla="*/ 381647982 w 21600"/>
              <a:gd name="T5" fmla="*/ 17204267 h 21600"/>
              <a:gd name="T6" fmla="*/ 520429067 w 21600"/>
              <a:gd name="T7" fmla="*/ 8602133 h 21600"/>
              <a:gd name="T8" fmla="*/ 17694720 60000 65536"/>
              <a:gd name="T9" fmla="*/ 11796480 60000 65536"/>
              <a:gd name="T10" fmla="*/ 5898240 60000 65536"/>
              <a:gd name="T11" fmla="*/ 0 60000 65536"/>
              <a:gd name="T12" fmla="*/ 3375 w 21600"/>
              <a:gd name="T13" fmla="*/ 2700 h 21600"/>
              <a:gd name="T14" fmla="*/ 17280 w 21600"/>
              <a:gd name="T15" fmla="*/ 18900 h 21600"/>
            </a:gdLst>
            <a:ahLst/>
            <a:cxnLst>
              <a:cxn ang="T8">
                <a:pos x="T0" y="T1"/>
              </a:cxn>
              <a:cxn ang="T9">
                <a:pos x="T2" y="T3"/>
              </a:cxn>
              <a:cxn ang="T10">
                <a:pos x="T4" y="T5"/>
              </a:cxn>
              <a:cxn ang="T11">
                <a:pos x="T6" y="T7"/>
              </a:cxn>
            </a:cxnLst>
            <a:rect l="T12" t="T13" r="T14" b="T15"/>
            <a:pathLst>
              <a:path w="21600" h="21600">
                <a:moveTo>
                  <a:pt x="15840" y="0"/>
                </a:moveTo>
                <a:lnTo>
                  <a:pt x="15840" y="2700"/>
                </a:lnTo>
                <a:lnTo>
                  <a:pt x="3375" y="2700"/>
                </a:lnTo>
                <a:lnTo>
                  <a:pt x="3375" y="18900"/>
                </a:lnTo>
                <a:lnTo>
                  <a:pt x="15840" y="18900"/>
                </a:lnTo>
                <a:lnTo>
                  <a:pt x="15840" y="21600"/>
                </a:lnTo>
                <a:lnTo>
                  <a:pt x="21600" y="10800"/>
                </a:lnTo>
                <a:lnTo>
                  <a:pt x="1584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91" name="Rectangle 94"/>
          <p:cNvSpPr>
            <a:spLocks noChangeArrowheads="1"/>
          </p:cNvSpPr>
          <p:nvPr/>
        </p:nvSpPr>
        <p:spPr bwMode="auto">
          <a:xfrm>
            <a:off x="7319964" y="1895476"/>
            <a:ext cx="24336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sz="1600" i="1"/>
              <a:t>Zmanjšanje</a:t>
            </a:r>
            <a:r>
              <a:rPr lang="en-GB" altLang="sl-SI" sz="1600" i="1"/>
              <a:t> </a:t>
            </a:r>
            <a:r>
              <a:rPr lang="sl-SI" altLang="sl-SI" sz="1600" i="1"/>
              <a:t>pridelka</a:t>
            </a:r>
            <a:r>
              <a:rPr lang="en-GB" altLang="sl-SI" sz="1600" i="1"/>
              <a:t> </a:t>
            </a:r>
            <a:r>
              <a:rPr lang="sl-SI" altLang="sl-SI" sz="1600" i="1"/>
              <a:t>na</a:t>
            </a:r>
            <a:r>
              <a:rPr lang="en-GB" altLang="sl-SI" sz="1600" i="1"/>
              <a:t> </a:t>
            </a:r>
            <a:r>
              <a:rPr lang="sl-SI" altLang="sl-SI" sz="1600" i="1"/>
              <a:t>mnogih</a:t>
            </a:r>
            <a:r>
              <a:rPr lang="en-GB" altLang="sl-SI" sz="1600" i="1"/>
              <a:t> </a:t>
            </a:r>
            <a:r>
              <a:rPr lang="sl-SI" altLang="sl-SI" sz="1600" i="1"/>
              <a:t>razvitih</a:t>
            </a:r>
            <a:r>
              <a:rPr lang="en-GB" altLang="sl-SI" sz="1600" i="1"/>
              <a:t> </a:t>
            </a:r>
            <a:r>
              <a:rPr lang="sl-SI" altLang="sl-SI" sz="1600" i="1"/>
              <a:t>območjih</a:t>
            </a:r>
            <a:endParaRPr lang="en-GB" altLang="sl-SI" sz="1600" i="1"/>
          </a:p>
        </p:txBody>
      </p:sp>
      <p:sp>
        <p:nvSpPr>
          <p:cNvPr id="17492" name="AutoShape 95"/>
          <p:cNvSpPr>
            <a:spLocks noChangeArrowheads="1"/>
          </p:cNvSpPr>
          <p:nvPr/>
        </p:nvSpPr>
        <p:spPr bwMode="auto">
          <a:xfrm>
            <a:off x="4775200" y="2514600"/>
            <a:ext cx="3251200" cy="1066800"/>
          </a:xfrm>
          <a:custGeom>
            <a:avLst/>
            <a:gdLst>
              <a:gd name="T0" fmla="*/ 364872091 w 21600"/>
              <a:gd name="T1" fmla="*/ 0 h 21600"/>
              <a:gd name="T2" fmla="*/ 0 w 21600"/>
              <a:gd name="T3" fmla="*/ 26344033 h 21600"/>
              <a:gd name="T4" fmla="*/ 364872091 w 21600"/>
              <a:gd name="T5" fmla="*/ 52688067 h 21600"/>
              <a:gd name="T6" fmla="*/ 489365807 w 21600"/>
              <a:gd name="T7" fmla="*/ 26344033 h 21600"/>
              <a:gd name="T8" fmla="*/ 17694720 60000 65536"/>
              <a:gd name="T9" fmla="*/ 11796480 60000 65536"/>
              <a:gd name="T10" fmla="*/ 5898240 60000 65536"/>
              <a:gd name="T11" fmla="*/ 0 60000 65536"/>
              <a:gd name="T12" fmla="*/ 3375 w 21600"/>
              <a:gd name="T13" fmla="*/ 1929 h 21600"/>
              <a:gd name="T14" fmla="*/ 17086 w 21600"/>
              <a:gd name="T15" fmla="*/ 19671 h 21600"/>
            </a:gdLst>
            <a:ahLst/>
            <a:cxnLst>
              <a:cxn ang="T8">
                <a:pos x="T0" y="T1"/>
              </a:cxn>
              <a:cxn ang="T9">
                <a:pos x="T2" y="T3"/>
              </a:cxn>
              <a:cxn ang="T10">
                <a:pos x="T4" y="T5"/>
              </a:cxn>
              <a:cxn ang="T11">
                <a:pos x="T6" y="T7"/>
              </a:cxn>
            </a:cxnLst>
            <a:rect l="T12" t="T13" r="T14" b="T15"/>
            <a:pathLst>
              <a:path w="21600" h="21600">
                <a:moveTo>
                  <a:pt x="16105" y="0"/>
                </a:moveTo>
                <a:lnTo>
                  <a:pt x="16105" y="1929"/>
                </a:lnTo>
                <a:lnTo>
                  <a:pt x="3375" y="1929"/>
                </a:lnTo>
                <a:lnTo>
                  <a:pt x="3375" y="19671"/>
                </a:lnTo>
                <a:lnTo>
                  <a:pt x="16105" y="19671"/>
                </a:lnTo>
                <a:lnTo>
                  <a:pt x="16105" y="21600"/>
                </a:lnTo>
                <a:lnTo>
                  <a:pt x="21600" y="10800"/>
                </a:lnTo>
                <a:lnTo>
                  <a:pt x="16105" y="0"/>
                </a:lnTo>
                <a:close/>
              </a:path>
              <a:path w="21600" h="21600">
                <a:moveTo>
                  <a:pt x="1350" y="1929"/>
                </a:moveTo>
                <a:lnTo>
                  <a:pt x="1350" y="19671"/>
                </a:lnTo>
                <a:lnTo>
                  <a:pt x="2700" y="19671"/>
                </a:lnTo>
                <a:lnTo>
                  <a:pt x="2700" y="1929"/>
                </a:lnTo>
                <a:lnTo>
                  <a:pt x="1350" y="1929"/>
                </a:lnTo>
                <a:close/>
              </a:path>
              <a:path w="21600" h="21600">
                <a:moveTo>
                  <a:pt x="0" y="1929"/>
                </a:moveTo>
                <a:lnTo>
                  <a:pt x="0" y="19671"/>
                </a:lnTo>
                <a:lnTo>
                  <a:pt x="675" y="19671"/>
                </a:lnTo>
                <a:lnTo>
                  <a:pt x="675" y="1929"/>
                </a:lnTo>
                <a:lnTo>
                  <a:pt x="0" y="1929"/>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93" name="AutoShape 96"/>
          <p:cNvSpPr>
            <a:spLocks noChangeArrowheads="1"/>
          </p:cNvSpPr>
          <p:nvPr/>
        </p:nvSpPr>
        <p:spPr bwMode="auto">
          <a:xfrm>
            <a:off x="3962400" y="3886201"/>
            <a:ext cx="5994400" cy="790575"/>
          </a:xfrm>
          <a:custGeom>
            <a:avLst/>
            <a:gdLst>
              <a:gd name="T0" fmla="*/ 1244124954 w 21600"/>
              <a:gd name="T1" fmla="*/ 0 h 21600"/>
              <a:gd name="T2" fmla="*/ 0 w 21600"/>
              <a:gd name="T3" fmla="*/ 14467815 h 21600"/>
              <a:gd name="T4" fmla="*/ 1244124954 w 21600"/>
              <a:gd name="T5" fmla="*/ 28935594 h 21600"/>
              <a:gd name="T6" fmla="*/ 1663557007 w 21600"/>
              <a:gd name="T7" fmla="*/ 14467815 h 21600"/>
              <a:gd name="T8" fmla="*/ 17694720 60000 65536"/>
              <a:gd name="T9" fmla="*/ 11796480 60000 65536"/>
              <a:gd name="T10" fmla="*/ 5898240 60000 65536"/>
              <a:gd name="T11" fmla="*/ 0 60000 65536"/>
              <a:gd name="T12" fmla="*/ 3375 w 21600"/>
              <a:gd name="T13" fmla="*/ 3411 h 21600"/>
              <a:gd name="T14" fmla="*/ 17874 w 21600"/>
              <a:gd name="T15" fmla="*/ 18189 h 21600"/>
            </a:gdLst>
            <a:ahLst/>
            <a:cxnLst>
              <a:cxn ang="T8">
                <a:pos x="T0" y="T1"/>
              </a:cxn>
              <a:cxn ang="T9">
                <a:pos x="T2" y="T3"/>
              </a:cxn>
              <a:cxn ang="T10">
                <a:pos x="T4" y="T5"/>
              </a:cxn>
              <a:cxn ang="T11">
                <a:pos x="T6" y="T7"/>
              </a:cxn>
            </a:cxnLst>
            <a:rect l="T12" t="T13" r="T14" b="T15"/>
            <a:pathLst>
              <a:path w="21600" h="21600">
                <a:moveTo>
                  <a:pt x="16154" y="0"/>
                </a:moveTo>
                <a:lnTo>
                  <a:pt x="16154" y="3411"/>
                </a:lnTo>
                <a:lnTo>
                  <a:pt x="3375" y="3411"/>
                </a:lnTo>
                <a:lnTo>
                  <a:pt x="3375" y="18189"/>
                </a:lnTo>
                <a:lnTo>
                  <a:pt x="16154" y="18189"/>
                </a:lnTo>
                <a:lnTo>
                  <a:pt x="16154" y="21600"/>
                </a:lnTo>
                <a:lnTo>
                  <a:pt x="21600" y="10800"/>
                </a:lnTo>
                <a:lnTo>
                  <a:pt x="16154" y="0"/>
                </a:lnTo>
                <a:close/>
              </a:path>
              <a:path w="21600" h="21600">
                <a:moveTo>
                  <a:pt x="1350" y="3411"/>
                </a:moveTo>
                <a:lnTo>
                  <a:pt x="1350" y="18189"/>
                </a:lnTo>
                <a:lnTo>
                  <a:pt x="2700" y="18189"/>
                </a:lnTo>
                <a:lnTo>
                  <a:pt x="2700" y="3411"/>
                </a:lnTo>
                <a:lnTo>
                  <a:pt x="1350" y="3411"/>
                </a:lnTo>
                <a:close/>
              </a:path>
              <a:path w="21600" h="21600">
                <a:moveTo>
                  <a:pt x="0" y="3411"/>
                </a:moveTo>
                <a:lnTo>
                  <a:pt x="0" y="18189"/>
                </a:lnTo>
                <a:lnTo>
                  <a:pt x="675" y="18189"/>
                </a:lnTo>
                <a:lnTo>
                  <a:pt x="675" y="3411"/>
                </a:lnTo>
                <a:lnTo>
                  <a:pt x="0" y="3411"/>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94" name="Text Box 97"/>
          <p:cNvSpPr txBox="1">
            <a:spLocks noChangeArrowheads="1"/>
          </p:cNvSpPr>
          <p:nvPr/>
        </p:nvSpPr>
        <p:spPr bwMode="auto">
          <a:xfrm>
            <a:off x="4876800" y="4114800"/>
            <a:ext cx="4552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sl-SI" altLang="sl-SI" sz="1600" i="1"/>
              <a:t>Naraščajoče</a:t>
            </a:r>
            <a:r>
              <a:rPr lang="en-US" altLang="sl-SI" sz="1600" i="1"/>
              <a:t> </a:t>
            </a:r>
            <a:r>
              <a:rPr lang="sl-SI" altLang="sl-SI" sz="1600" i="1"/>
              <a:t>število</a:t>
            </a:r>
            <a:r>
              <a:rPr lang="en-US" altLang="sl-SI" sz="1600" i="1"/>
              <a:t> </a:t>
            </a:r>
            <a:r>
              <a:rPr lang="sl-SI" altLang="sl-SI" sz="1600" i="1"/>
              <a:t>vrst</a:t>
            </a:r>
            <a:r>
              <a:rPr lang="en-US" altLang="sl-SI" sz="1600" i="1"/>
              <a:t> </a:t>
            </a:r>
            <a:r>
              <a:rPr lang="sl-SI" altLang="sl-SI" sz="1600" i="1"/>
              <a:t>se sooča z</a:t>
            </a:r>
            <a:r>
              <a:rPr lang="en-US" altLang="sl-SI" sz="1600" i="1"/>
              <a:t> </a:t>
            </a:r>
            <a:r>
              <a:rPr lang="sl-SI" altLang="sl-SI" sz="1600" i="1"/>
              <a:t>izumrtjem</a:t>
            </a:r>
            <a:endParaRPr lang="en-GB" altLang="sl-SI" sz="1600" i="1"/>
          </a:p>
        </p:txBody>
      </p:sp>
      <p:sp>
        <p:nvSpPr>
          <p:cNvPr id="17495" name="Text Box 98"/>
          <p:cNvSpPr txBox="1">
            <a:spLocks noChangeArrowheads="1"/>
          </p:cNvSpPr>
          <p:nvPr/>
        </p:nvSpPr>
        <p:spPr bwMode="auto">
          <a:xfrm>
            <a:off x="5016501" y="5710239"/>
            <a:ext cx="4879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sl-SI" altLang="sl-SI" sz="1600" i="1"/>
              <a:t>Rastoče</a:t>
            </a:r>
            <a:r>
              <a:rPr lang="en-US" altLang="sl-SI" sz="1600" i="1"/>
              <a:t> </a:t>
            </a:r>
            <a:r>
              <a:rPr lang="sl-SI" altLang="sl-SI" sz="1600" i="1"/>
              <a:t>tveganje</a:t>
            </a:r>
            <a:r>
              <a:rPr lang="en-US" altLang="sl-SI" sz="1600" i="1"/>
              <a:t> </a:t>
            </a:r>
            <a:r>
              <a:rPr lang="sl-SI" altLang="sl-SI" sz="1600" i="1"/>
              <a:t>nevarnih</a:t>
            </a:r>
            <a:r>
              <a:rPr lang="en-US" altLang="sl-SI" sz="1600" i="1"/>
              <a:t> </a:t>
            </a:r>
            <a:r>
              <a:rPr lang="sl-SI" altLang="sl-SI" sz="1600" i="1"/>
              <a:t>povratnih učinkov</a:t>
            </a:r>
            <a:r>
              <a:rPr lang="en-US" altLang="sl-SI" sz="1600" i="1"/>
              <a:t> </a:t>
            </a:r>
            <a:r>
              <a:rPr lang="sl-SI" altLang="sl-SI" sz="1600" i="1"/>
              <a:t>in</a:t>
            </a:r>
            <a:r>
              <a:rPr lang="en-US" altLang="sl-SI" sz="1600" i="1"/>
              <a:t> </a:t>
            </a:r>
            <a:r>
              <a:rPr lang="sl-SI" altLang="sl-SI" sz="1600" i="1"/>
              <a:t>nenadnih</a:t>
            </a:r>
            <a:r>
              <a:rPr lang="en-US" altLang="sl-SI" sz="1600" i="1"/>
              <a:t>, </a:t>
            </a:r>
            <a:r>
              <a:rPr lang="sl-SI" altLang="sl-SI" sz="1600" i="1"/>
              <a:t>obsežnih</a:t>
            </a:r>
            <a:r>
              <a:rPr lang="en-US" altLang="sl-SI" sz="1600" i="1"/>
              <a:t> </a:t>
            </a:r>
            <a:r>
              <a:rPr lang="sl-SI" altLang="sl-SI" sz="1600" i="1"/>
              <a:t>premikov</a:t>
            </a:r>
            <a:r>
              <a:rPr lang="en-US" altLang="sl-SI" sz="1600" i="1"/>
              <a:t> </a:t>
            </a:r>
            <a:r>
              <a:rPr lang="sl-SI" altLang="sl-SI" sz="1600" i="1"/>
              <a:t>v</a:t>
            </a:r>
            <a:r>
              <a:rPr lang="en-US" altLang="sl-SI" sz="1600" i="1"/>
              <a:t> </a:t>
            </a:r>
            <a:r>
              <a:rPr lang="sl-SI" altLang="sl-SI" sz="1600" i="1"/>
              <a:t>podnebnem</a:t>
            </a:r>
            <a:r>
              <a:rPr lang="en-US" altLang="sl-SI" sz="1600" i="1"/>
              <a:t> </a:t>
            </a:r>
            <a:r>
              <a:rPr lang="sl-SI" altLang="sl-SI" sz="1600" i="1"/>
              <a:t>sistemu</a:t>
            </a:r>
            <a:endParaRPr lang="en-GB" altLang="sl-SI" sz="1600" i="1"/>
          </a:p>
        </p:txBody>
      </p:sp>
      <p:sp>
        <p:nvSpPr>
          <p:cNvPr id="17496" name="Rectangle 99"/>
          <p:cNvSpPr>
            <a:spLocks noChangeArrowheads="1"/>
          </p:cNvSpPr>
          <p:nvPr/>
        </p:nvSpPr>
        <p:spPr bwMode="auto">
          <a:xfrm>
            <a:off x="4933950" y="2590800"/>
            <a:ext cx="304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a:spcBef>
                <a:spcPct val="0"/>
              </a:spcBef>
              <a:buFontTx/>
              <a:buNone/>
            </a:pPr>
            <a:r>
              <a:rPr lang="sl-SI" altLang="sl-SI" sz="1400" i="1" dirty="0"/>
              <a:t>Znatno zmanjšanje razpoložljivosti vode na mnogih območjih</a:t>
            </a:r>
            <a:r>
              <a:rPr lang="en-GB" altLang="sl-SI" sz="1400" i="1" dirty="0"/>
              <a:t>, </a:t>
            </a:r>
            <a:r>
              <a:rPr lang="sl-SI" altLang="sl-SI" sz="1400" i="1" dirty="0"/>
              <a:t>vključno</a:t>
            </a:r>
            <a:r>
              <a:rPr lang="en-GB" altLang="sl-SI" sz="1400" i="1" dirty="0"/>
              <a:t> </a:t>
            </a:r>
            <a:r>
              <a:rPr lang="sl-SI" altLang="sl-SI" sz="1400" i="1" dirty="0"/>
              <a:t>s Sredozemljem in Južno Afriko</a:t>
            </a:r>
            <a:endParaRPr lang="en-GB" altLang="sl-SI" sz="1400" i="1" dirty="0"/>
          </a:p>
        </p:txBody>
      </p:sp>
      <p:sp>
        <p:nvSpPr>
          <p:cNvPr id="17497" name="AutoShape 100"/>
          <p:cNvSpPr>
            <a:spLocks noChangeArrowheads="1"/>
          </p:cNvSpPr>
          <p:nvPr/>
        </p:nvSpPr>
        <p:spPr bwMode="auto">
          <a:xfrm>
            <a:off x="2819400" y="2638425"/>
            <a:ext cx="2159000" cy="1066800"/>
          </a:xfrm>
          <a:custGeom>
            <a:avLst/>
            <a:gdLst>
              <a:gd name="T0" fmla="*/ 152059070 w 21600"/>
              <a:gd name="T1" fmla="*/ 0 h 21600"/>
              <a:gd name="T2" fmla="*/ 0 w 21600"/>
              <a:gd name="T3" fmla="*/ 26344033 h 21600"/>
              <a:gd name="T4" fmla="*/ 152059070 w 21600"/>
              <a:gd name="T5" fmla="*/ 52688067 h 21600"/>
              <a:gd name="T6" fmla="*/ 215800046 w 21600"/>
              <a:gd name="T7" fmla="*/ 26344033 h 21600"/>
              <a:gd name="T8" fmla="*/ 17694720 60000 65536"/>
              <a:gd name="T9" fmla="*/ 11796480 60000 65536"/>
              <a:gd name="T10" fmla="*/ 5898240 60000 65536"/>
              <a:gd name="T11" fmla="*/ 0 60000 65536"/>
              <a:gd name="T12" fmla="*/ 3375 w 21600"/>
              <a:gd name="T13" fmla="*/ 1896 h 21600"/>
              <a:gd name="T14" fmla="*/ 16340 w 21600"/>
              <a:gd name="T15" fmla="*/ 19704 h 21600"/>
            </a:gdLst>
            <a:ahLst/>
            <a:cxnLst>
              <a:cxn ang="T8">
                <a:pos x="T0" y="T1"/>
              </a:cxn>
              <a:cxn ang="T9">
                <a:pos x="T2" y="T3"/>
              </a:cxn>
              <a:cxn ang="T10">
                <a:pos x="T4" y="T5"/>
              </a:cxn>
              <a:cxn ang="T11">
                <a:pos x="T6" y="T7"/>
              </a:cxn>
            </a:cxnLst>
            <a:rect l="T12" t="T13" r="T14" b="T15"/>
            <a:pathLst>
              <a:path w="21600" h="21600">
                <a:moveTo>
                  <a:pt x="15220" y="0"/>
                </a:moveTo>
                <a:lnTo>
                  <a:pt x="15220" y="1896"/>
                </a:lnTo>
                <a:lnTo>
                  <a:pt x="3375" y="1896"/>
                </a:lnTo>
                <a:lnTo>
                  <a:pt x="3375" y="19704"/>
                </a:lnTo>
                <a:lnTo>
                  <a:pt x="15220" y="19704"/>
                </a:lnTo>
                <a:lnTo>
                  <a:pt x="15220" y="21600"/>
                </a:lnTo>
                <a:lnTo>
                  <a:pt x="21600" y="10800"/>
                </a:lnTo>
                <a:lnTo>
                  <a:pt x="15220" y="0"/>
                </a:lnTo>
                <a:close/>
              </a:path>
              <a:path w="21600" h="21600">
                <a:moveTo>
                  <a:pt x="1350" y="1896"/>
                </a:moveTo>
                <a:lnTo>
                  <a:pt x="1350" y="19704"/>
                </a:lnTo>
                <a:lnTo>
                  <a:pt x="2700" y="19704"/>
                </a:lnTo>
                <a:lnTo>
                  <a:pt x="2700" y="1896"/>
                </a:lnTo>
                <a:lnTo>
                  <a:pt x="1350" y="1896"/>
                </a:lnTo>
                <a:close/>
              </a:path>
              <a:path w="21600" h="21600">
                <a:moveTo>
                  <a:pt x="0" y="1896"/>
                </a:moveTo>
                <a:lnTo>
                  <a:pt x="0" y="19704"/>
                </a:lnTo>
                <a:lnTo>
                  <a:pt x="675" y="19704"/>
                </a:lnTo>
                <a:lnTo>
                  <a:pt x="675" y="1896"/>
                </a:lnTo>
                <a:lnTo>
                  <a:pt x="0" y="1896"/>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498" name="Rectangle 101"/>
          <p:cNvSpPr>
            <a:spLocks noChangeArrowheads="1"/>
          </p:cNvSpPr>
          <p:nvPr/>
        </p:nvSpPr>
        <p:spPr bwMode="auto">
          <a:xfrm>
            <a:off x="2819400" y="2714625"/>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sz="1400" i="1"/>
              <a:t>Majhni</a:t>
            </a:r>
            <a:r>
              <a:rPr lang="en-GB" altLang="sl-SI" sz="1400" i="1"/>
              <a:t> </a:t>
            </a:r>
            <a:r>
              <a:rPr lang="sl-SI" altLang="sl-SI" sz="1400" i="1"/>
              <a:t>gorski</a:t>
            </a:r>
            <a:r>
              <a:rPr lang="en-GB" altLang="sl-SI" sz="1400" i="1"/>
              <a:t> </a:t>
            </a:r>
            <a:r>
              <a:rPr lang="sl-SI" altLang="sl-SI" sz="1400" i="1"/>
              <a:t>ledeniki</a:t>
            </a:r>
            <a:r>
              <a:rPr lang="en-GB" altLang="sl-SI" sz="1400" i="1"/>
              <a:t> </a:t>
            </a:r>
            <a:r>
              <a:rPr lang="sl-SI" altLang="sl-SI" sz="1400" i="1"/>
              <a:t>izginejo</a:t>
            </a:r>
            <a:r>
              <a:rPr lang="en-GB" altLang="sl-SI" sz="1400" i="1"/>
              <a:t> – </a:t>
            </a:r>
            <a:r>
              <a:rPr lang="sl-SI" altLang="sl-SI" sz="1400" i="1"/>
              <a:t>preskrba z vodo ponekod ogrožena</a:t>
            </a:r>
            <a:endParaRPr lang="en-GB" altLang="sl-SI" sz="1400" i="1"/>
          </a:p>
        </p:txBody>
      </p:sp>
      <p:sp>
        <p:nvSpPr>
          <p:cNvPr id="17499" name="AutoShape 102"/>
          <p:cNvSpPr>
            <a:spLocks noChangeArrowheads="1"/>
          </p:cNvSpPr>
          <p:nvPr/>
        </p:nvSpPr>
        <p:spPr bwMode="auto">
          <a:xfrm>
            <a:off x="2540000" y="4038600"/>
            <a:ext cx="2235200" cy="685800"/>
          </a:xfrm>
          <a:custGeom>
            <a:avLst/>
            <a:gdLst>
              <a:gd name="T0" fmla="*/ 162553782 w 21600"/>
              <a:gd name="T1" fmla="*/ 0 h 21600"/>
              <a:gd name="T2" fmla="*/ 0 w 21600"/>
              <a:gd name="T3" fmla="*/ 10887075 h 21600"/>
              <a:gd name="T4" fmla="*/ 162553782 w 21600"/>
              <a:gd name="T5" fmla="*/ 21774150 h 21600"/>
              <a:gd name="T6" fmla="*/ 231301807 w 21600"/>
              <a:gd name="T7" fmla="*/ 10887075 h 21600"/>
              <a:gd name="T8" fmla="*/ 17694720 60000 65536"/>
              <a:gd name="T9" fmla="*/ 11796480 60000 65536"/>
              <a:gd name="T10" fmla="*/ 5898240 60000 65536"/>
              <a:gd name="T11" fmla="*/ 0 60000 65536"/>
              <a:gd name="T12" fmla="*/ 3375 w 21600"/>
              <a:gd name="T13" fmla="*/ 2025 h 21600"/>
              <a:gd name="T14" fmla="*/ 16384 w 21600"/>
              <a:gd name="T15" fmla="*/ 19575 h 21600"/>
            </a:gdLst>
            <a:ahLst/>
            <a:cxnLst>
              <a:cxn ang="T8">
                <a:pos x="T0" y="T1"/>
              </a:cxn>
              <a:cxn ang="T9">
                <a:pos x="T2" y="T3"/>
              </a:cxn>
              <a:cxn ang="T10">
                <a:pos x="T4" y="T5"/>
              </a:cxn>
              <a:cxn ang="T11">
                <a:pos x="T6" y="T7"/>
              </a:cxn>
            </a:cxnLst>
            <a:rect l="T12" t="T13" r="T14" b="T15"/>
            <a:pathLst>
              <a:path w="21600" h="21600">
                <a:moveTo>
                  <a:pt x="15180" y="0"/>
                </a:moveTo>
                <a:lnTo>
                  <a:pt x="15180" y="2025"/>
                </a:lnTo>
                <a:lnTo>
                  <a:pt x="3375" y="2025"/>
                </a:lnTo>
                <a:lnTo>
                  <a:pt x="3375" y="19575"/>
                </a:lnTo>
                <a:lnTo>
                  <a:pt x="15180" y="19575"/>
                </a:lnTo>
                <a:lnTo>
                  <a:pt x="15180" y="21600"/>
                </a:lnTo>
                <a:lnTo>
                  <a:pt x="21600" y="10800"/>
                </a:lnTo>
                <a:lnTo>
                  <a:pt x="15180" y="0"/>
                </a:lnTo>
                <a:close/>
              </a:path>
              <a:path w="21600" h="21600">
                <a:moveTo>
                  <a:pt x="1350" y="2025"/>
                </a:moveTo>
                <a:lnTo>
                  <a:pt x="1350" y="19575"/>
                </a:lnTo>
                <a:lnTo>
                  <a:pt x="2700" y="19575"/>
                </a:lnTo>
                <a:lnTo>
                  <a:pt x="2700" y="2025"/>
                </a:lnTo>
                <a:lnTo>
                  <a:pt x="1350" y="2025"/>
                </a:lnTo>
                <a:close/>
              </a:path>
              <a:path w="21600" h="21600">
                <a:moveTo>
                  <a:pt x="0" y="2025"/>
                </a:moveTo>
                <a:lnTo>
                  <a:pt x="0" y="19575"/>
                </a:lnTo>
                <a:lnTo>
                  <a:pt x="675" y="19575"/>
                </a:lnTo>
                <a:lnTo>
                  <a:pt x="675" y="2025"/>
                </a:lnTo>
                <a:lnTo>
                  <a:pt x="0" y="2025"/>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500" name="Rectangle 103"/>
          <p:cNvSpPr>
            <a:spLocks noChangeArrowheads="1"/>
          </p:cNvSpPr>
          <p:nvPr/>
        </p:nvSpPr>
        <p:spPr bwMode="auto">
          <a:xfrm>
            <a:off x="2640014" y="4095751"/>
            <a:ext cx="20335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sz="1600" i="1"/>
              <a:t>Obsežne</a:t>
            </a:r>
            <a:r>
              <a:rPr lang="en-GB" altLang="sl-SI" sz="1600" i="1"/>
              <a:t> </a:t>
            </a:r>
            <a:r>
              <a:rPr lang="sl-SI" altLang="sl-SI" sz="1600" i="1"/>
              <a:t>poškodbe</a:t>
            </a:r>
            <a:r>
              <a:rPr lang="en-GB" altLang="sl-SI" sz="1600" i="1"/>
              <a:t> </a:t>
            </a:r>
            <a:r>
              <a:rPr lang="sl-SI" altLang="sl-SI" sz="1600" i="1"/>
              <a:t>koralnih</a:t>
            </a:r>
            <a:r>
              <a:rPr lang="en-GB" altLang="sl-SI" sz="1600" i="1"/>
              <a:t> </a:t>
            </a:r>
            <a:r>
              <a:rPr lang="sl-SI" altLang="sl-SI" sz="1600" i="1"/>
              <a:t>grebenov</a:t>
            </a:r>
            <a:endParaRPr lang="en-GB" altLang="sl-SI" sz="1600" i="1"/>
          </a:p>
        </p:txBody>
      </p:sp>
      <p:sp>
        <p:nvSpPr>
          <p:cNvPr id="171112" name="Text Box 104"/>
          <p:cNvSpPr txBox="1">
            <a:spLocks noChangeArrowheads="1"/>
          </p:cNvSpPr>
          <p:nvPr/>
        </p:nvSpPr>
        <p:spPr bwMode="auto">
          <a:xfrm>
            <a:off x="1828800" y="4694239"/>
            <a:ext cx="1828800" cy="646331"/>
          </a:xfrm>
          <a:prstGeom prst="rect">
            <a:avLst/>
          </a:prstGeom>
          <a:noFill/>
          <a:ln w="9525">
            <a:noFill/>
            <a:miter lim="800000"/>
            <a:headEnd/>
            <a:tailEnd/>
          </a:ln>
          <a:effectLst/>
        </p:spPr>
        <p:txBody>
          <a:bodyPr>
            <a:spAutoFit/>
          </a:bodyPr>
          <a:lstStyle/>
          <a:p>
            <a:pPr>
              <a:spcBef>
                <a:spcPct val="50000"/>
              </a:spcBef>
              <a:defRPr/>
            </a:pPr>
            <a:r>
              <a:rPr lang="sl-SI" b="1">
                <a:effectLst>
                  <a:outerShdw blurRad="38100" dist="38100" dir="2700000" algn="tl">
                    <a:srgbClr val="C0C0C0"/>
                  </a:outerShdw>
                </a:effectLst>
                <a:cs typeface="Times New Roman" pitchFamily="18" charset="0"/>
              </a:rPr>
              <a:t>Ekstremni</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vremenski</a:t>
            </a:r>
            <a:r>
              <a:rPr lang="en-GB" b="1">
                <a:effectLst>
                  <a:outerShdw blurRad="38100" dist="38100" dir="2700000" algn="tl">
                    <a:srgbClr val="C0C0C0"/>
                  </a:outerShdw>
                </a:effectLst>
                <a:cs typeface="Times New Roman" pitchFamily="18" charset="0"/>
              </a:rPr>
              <a:t> </a:t>
            </a:r>
            <a:r>
              <a:rPr lang="sl-SI" b="1">
                <a:effectLst>
                  <a:outerShdw blurRad="38100" dist="38100" dir="2700000" algn="tl">
                    <a:srgbClr val="C0C0C0"/>
                  </a:outerShdw>
                </a:effectLst>
                <a:cs typeface="Times New Roman" pitchFamily="18" charset="0"/>
              </a:rPr>
              <a:t>pojavi</a:t>
            </a:r>
            <a:endParaRPr lang="en-GB" b="1">
              <a:effectLst>
                <a:outerShdw blurRad="38100" dist="38100" dir="2700000" algn="tl">
                  <a:srgbClr val="C0C0C0"/>
                </a:outerShdw>
              </a:effectLst>
            </a:endParaRPr>
          </a:p>
        </p:txBody>
      </p:sp>
      <p:sp>
        <p:nvSpPr>
          <p:cNvPr id="17502" name="AutoShape 105"/>
          <p:cNvSpPr>
            <a:spLocks noChangeArrowheads="1"/>
          </p:cNvSpPr>
          <p:nvPr/>
        </p:nvSpPr>
        <p:spPr bwMode="auto">
          <a:xfrm>
            <a:off x="3454400" y="4800600"/>
            <a:ext cx="6908800" cy="609600"/>
          </a:xfrm>
          <a:custGeom>
            <a:avLst/>
            <a:gdLst>
              <a:gd name="T0" fmla="*/ 1652638375 w 21600"/>
              <a:gd name="T1" fmla="*/ 0 h 21600"/>
              <a:gd name="T2" fmla="*/ 0 w 21600"/>
              <a:gd name="T3" fmla="*/ 8602133 h 21600"/>
              <a:gd name="T4" fmla="*/ 1652638375 w 21600"/>
              <a:gd name="T5" fmla="*/ 17204267 h 21600"/>
              <a:gd name="T6" fmla="*/ 2147483647 w 21600"/>
              <a:gd name="T7" fmla="*/ 8602133 h 21600"/>
              <a:gd name="T8" fmla="*/ 17694720 60000 65536"/>
              <a:gd name="T9" fmla="*/ 11796480 60000 65536"/>
              <a:gd name="T10" fmla="*/ 5898240 60000 65536"/>
              <a:gd name="T11" fmla="*/ 0 60000 65536"/>
              <a:gd name="T12" fmla="*/ 3375 w 21600"/>
              <a:gd name="T13" fmla="*/ 2200 h 21600"/>
              <a:gd name="T14" fmla="*/ 17263 w 21600"/>
              <a:gd name="T15" fmla="*/ 19400 h 21600"/>
            </a:gdLst>
            <a:ahLst/>
            <a:cxnLst>
              <a:cxn ang="T8">
                <a:pos x="T0" y="T1"/>
              </a:cxn>
              <a:cxn ang="T9">
                <a:pos x="T2" y="T3"/>
              </a:cxn>
              <a:cxn ang="T10">
                <a:pos x="T4" y="T5"/>
              </a:cxn>
              <a:cxn ang="T11">
                <a:pos x="T6" y="T7"/>
              </a:cxn>
            </a:cxnLst>
            <a:rect l="T12" t="T13" r="T14" b="T15"/>
            <a:pathLst>
              <a:path w="21600" h="21600">
                <a:moveTo>
                  <a:pt x="16154" y="0"/>
                </a:moveTo>
                <a:lnTo>
                  <a:pt x="16154" y="2200"/>
                </a:lnTo>
                <a:lnTo>
                  <a:pt x="3375" y="2200"/>
                </a:lnTo>
                <a:lnTo>
                  <a:pt x="3375" y="19400"/>
                </a:lnTo>
                <a:lnTo>
                  <a:pt x="16154" y="19400"/>
                </a:lnTo>
                <a:lnTo>
                  <a:pt x="16154" y="21600"/>
                </a:lnTo>
                <a:lnTo>
                  <a:pt x="21600" y="10800"/>
                </a:lnTo>
                <a:lnTo>
                  <a:pt x="16154" y="0"/>
                </a:lnTo>
                <a:close/>
              </a:path>
              <a:path w="21600" h="21600">
                <a:moveTo>
                  <a:pt x="1350" y="2200"/>
                </a:moveTo>
                <a:lnTo>
                  <a:pt x="1350" y="19400"/>
                </a:lnTo>
                <a:lnTo>
                  <a:pt x="2700" y="19400"/>
                </a:lnTo>
                <a:lnTo>
                  <a:pt x="2700" y="2200"/>
                </a:lnTo>
                <a:lnTo>
                  <a:pt x="1350" y="2200"/>
                </a:lnTo>
                <a:close/>
              </a:path>
              <a:path w="21600" h="21600">
                <a:moveTo>
                  <a:pt x="0" y="2200"/>
                </a:moveTo>
                <a:lnTo>
                  <a:pt x="0" y="19400"/>
                </a:lnTo>
                <a:lnTo>
                  <a:pt x="675" y="19400"/>
                </a:lnTo>
                <a:lnTo>
                  <a:pt x="675" y="2200"/>
                </a:lnTo>
                <a:lnTo>
                  <a:pt x="0" y="2200"/>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503" name="Rectangle 106"/>
          <p:cNvSpPr>
            <a:spLocks noChangeArrowheads="1"/>
          </p:cNvSpPr>
          <p:nvPr/>
        </p:nvSpPr>
        <p:spPr bwMode="auto">
          <a:xfrm>
            <a:off x="3216276" y="4951413"/>
            <a:ext cx="7146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50000"/>
              </a:spcBef>
              <a:buFontTx/>
              <a:buNone/>
            </a:pPr>
            <a:r>
              <a:rPr lang="sl-SI" altLang="sl-SI" sz="1600" i="1"/>
              <a:t>Rastoča</a:t>
            </a:r>
            <a:r>
              <a:rPr lang="en-GB" altLang="sl-SI" sz="1600" i="1"/>
              <a:t> </a:t>
            </a:r>
            <a:r>
              <a:rPr lang="sl-SI" altLang="sl-SI" sz="1600" i="1"/>
              <a:t>intenzivnost</a:t>
            </a:r>
            <a:r>
              <a:rPr lang="en-GB" altLang="sl-SI" sz="1600" i="1"/>
              <a:t> </a:t>
            </a:r>
            <a:r>
              <a:rPr lang="sl-SI" altLang="sl-SI" sz="1600" i="1"/>
              <a:t>neviht</a:t>
            </a:r>
            <a:r>
              <a:rPr lang="en-GB" altLang="sl-SI" sz="1600" i="1"/>
              <a:t>, </a:t>
            </a:r>
            <a:r>
              <a:rPr lang="sl-SI" altLang="sl-SI" sz="1600" i="1"/>
              <a:t>gozdnih požarov</a:t>
            </a:r>
            <a:r>
              <a:rPr lang="en-GB" altLang="sl-SI" sz="1600" i="1"/>
              <a:t>, </a:t>
            </a:r>
            <a:r>
              <a:rPr lang="sl-SI" altLang="sl-SI" sz="1600" i="1"/>
              <a:t>suš</a:t>
            </a:r>
            <a:r>
              <a:rPr lang="en-GB" altLang="sl-SI" sz="1600" i="1"/>
              <a:t>, </a:t>
            </a:r>
            <a:r>
              <a:rPr lang="sl-SI" altLang="sl-SI" sz="1600" i="1"/>
              <a:t>poplav</a:t>
            </a:r>
            <a:r>
              <a:rPr lang="en-GB" altLang="sl-SI" sz="1600" i="1"/>
              <a:t> </a:t>
            </a:r>
            <a:r>
              <a:rPr lang="sl-SI" altLang="sl-SI" sz="1600" i="1"/>
              <a:t>in</a:t>
            </a:r>
            <a:r>
              <a:rPr lang="en-GB" altLang="sl-SI" sz="1600" i="1"/>
              <a:t> </a:t>
            </a:r>
            <a:r>
              <a:rPr lang="sl-SI" altLang="sl-SI" sz="1600" i="1"/>
              <a:t>vročinskih</a:t>
            </a:r>
            <a:r>
              <a:rPr lang="en-GB" altLang="sl-SI" sz="1600" i="1"/>
              <a:t> </a:t>
            </a:r>
            <a:r>
              <a:rPr lang="sl-SI" altLang="sl-SI" sz="1600" i="1"/>
              <a:t>valov</a:t>
            </a:r>
            <a:endParaRPr lang="en-GB" altLang="sl-SI" sz="1600" i="1"/>
          </a:p>
        </p:txBody>
      </p:sp>
      <p:sp>
        <p:nvSpPr>
          <p:cNvPr id="17504" name="AutoShape 107"/>
          <p:cNvSpPr>
            <a:spLocks noChangeArrowheads="1"/>
          </p:cNvSpPr>
          <p:nvPr/>
        </p:nvSpPr>
        <p:spPr bwMode="auto">
          <a:xfrm>
            <a:off x="2743200" y="1905000"/>
            <a:ext cx="3352800" cy="609600"/>
          </a:xfrm>
          <a:custGeom>
            <a:avLst/>
            <a:gdLst>
              <a:gd name="T0" fmla="*/ 381647982 w 21600"/>
              <a:gd name="T1" fmla="*/ 0 h 21600"/>
              <a:gd name="T2" fmla="*/ 0 w 21600"/>
              <a:gd name="T3" fmla="*/ 8602133 h 21600"/>
              <a:gd name="T4" fmla="*/ 381647982 w 21600"/>
              <a:gd name="T5" fmla="*/ 17204267 h 21600"/>
              <a:gd name="T6" fmla="*/ 520429067 w 21600"/>
              <a:gd name="T7" fmla="*/ 8602133 h 21600"/>
              <a:gd name="T8" fmla="*/ 17694720 60000 65536"/>
              <a:gd name="T9" fmla="*/ 11796480 60000 65536"/>
              <a:gd name="T10" fmla="*/ 5898240 60000 65536"/>
              <a:gd name="T11" fmla="*/ 0 60000 65536"/>
              <a:gd name="T12" fmla="*/ 3375 w 21600"/>
              <a:gd name="T13" fmla="*/ 2700 h 21600"/>
              <a:gd name="T14" fmla="*/ 17280 w 21600"/>
              <a:gd name="T15" fmla="*/ 18900 h 21600"/>
            </a:gdLst>
            <a:ahLst/>
            <a:cxnLst>
              <a:cxn ang="T8">
                <a:pos x="T0" y="T1"/>
              </a:cxn>
              <a:cxn ang="T9">
                <a:pos x="T2" y="T3"/>
              </a:cxn>
              <a:cxn ang="T10">
                <a:pos x="T4" y="T5"/>
              </a:cxn>
              <a:cxn ang="T11">
                <a:pos x="T6" y="T7"/>
              </a:cxn>
            </a:cxnLst>
            <a:rect l="T12" t="T13" r="T14" b="T15"/>
            <a:pathLst>
              <a:path w="21600" h="21600">
                <a:moveTo>
                  <a:pt x="15840" y="0"/>
                </a:moveTo>
                <a:lnTo>
                  <a:pt x="15840" y="2700"/>
                </a:lnTo>
                <a:lnTo>
                  <a:pt x="3375" y="2700"/>
                </a:lnTo>
                <a:lnTo>
                  <a:pt x="3375" y="18900"/>
                </a:lnTo>
                <a:lnTo>
                  <a:pt x="15840" y="18900"/>
                </a:lnTo>
                <a:lnTo>
                  <a:pt x="15840" y="21600"/>
                </a:lnTo>
                <a:lnTo>
                  <a:pt x="21600" y="10800"/>
                </a:lnTo>
                <a:lnTo>
                  <a:pt x="1584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adFill rotWithShape="0">
            <a:gsLst>
              <a:gs pos="0">
                <a:srgbClr val="FFFF66"/>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l-SI"/>
          </a:p>
        </p:txBody>
      </p:sp>
      <p:sp>
        <p:nvSpPr>
          <p:cNvPr id="17505" name="Rectangle 108"/>
          <p:cNvSpPr>
            <a:spLocks noChangeArrowheads="1"/>
          </p:cNvSpPr>
          <p:nvPr/>
        </p:nvSpPr>
        <p:spPr bwMode="auto">
          <a:xfrm>
            <a:off x="2855914" y="1914526"/>
            <a:ext cx="30241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sz="1600" i="1"/>
              <a:t>Možno</a:t>
            </a:r>
            <a:r>
              <a:rPr lang="en-GB" altLang="sl-SI" sz="1600" i="1"/>
              <a:t> </a:t>
            </a:r>
            <a:r>
              <a:rPr lang="sl-SI" altLang="sl-SI" sz="1600" i="1"/>
              <a:t>povečanje</a:t>
            </a:r>
            <a:r>
              <a:rPr lang="en-GB" altLang="sl-SI" sz="1600" i="1"/>
              <a:t> </a:t>
            </a:r>
            <a:r>
              <a:rPr lang="sl-SI" altLang="sl-SI" sz="1600" i="1"/>
              <a:t>pridelka</a:t>
            </a:r>
            <a:r>
              <a:rPr lang="en-GB" altLang="sl-SI" sz="1600" i="1"/>
              <a:t> </a:t>
            </a:r>
            <a:r>
              <a:rPr lang="sl-SI" altLang="sl-SI" sz="1600" i="1"/>
              <a:t>v</a:t>
            </a:r>
            <a:r>
              <a:rPr lang="en-GB" altLang="sl-SI" sz="1600" i="1"/>
              <a:t> </a:t>
            </a:r>
            <a:r>
              <a:rPr lang="sl-SI" altLang="sl-SI" sz="1600" i="1"/>
              <a:t>nekaterih</a:t>
            </a:r>
            <a:r>
              <a:rPr lang="en-GB" altLang="sl-SI" sz="1600" i="1"/>
              <a:t> </a:t>
            </a:r>
            <a:r>
              <a:rPr lang="sl-SI" altLang="sl-SI" sz="1600" i="1"/>
              <a:t>višje</a:t>
            </a:r>
            <a:r>
              <a:rPr lang="en-GB" altLang="sl-SI" sz="1600" i="1"/>
              <a:t> </a:t>
            </a:r>
            <a:r>
              <a:rPr lang="sl-SI" altLang="sl-SI" sz="1600" i="1"/>
              <a:t>ležečih</a:t>
            </a:r>
            <a:r>
              <a:rPr lang="en-GB" altLang="sl-SI" sz="1600" i="1"/>
              <a:t> </a:t>
            </a:r>
            <a:r>
              <a:rPr lang="sl-SI" altLang="sl-SI" sz="1600" i="1"/>
              <a:t>predelih</a:t>
            </a:r>
            <a:endParaRPr lang="en-GB" altLang="sl-SI" sz="1600" i="1"/>
          </a:p>
        </p:txBody>
      </p:sp>
      <p:pic>
        <p:nvPicPr>
          <p:cNvPr id="2" name="Slika 1">
            <a:extLst>
              <a:ext uri="{FF2B5EF4-FFF2-40B4-BE49-F238E27FC236}">
                <a16:creationId xmlns:a16="http://schemas.microsoft.com/office/drawing/2014/main" id="{19BFA103-290A-A536-E570-974B84A0073C}"/>
              </a:ext>
            </a:extLst>
          </p:cNvPr>
          <p:cNvPicPr>
            <a:picLocks noChangeAspect="1"/>
          </p:cNvPicPr>
          <p:nvPr/>
        </p:nvPicPr>
        <p:blipFill rotWithShape="1">
          <a:blip r:embed="rId3"/>
          <a:srcRect t="20001"/>
          <a:stretch/>
        </p:blipFill>
        <p:spPr bwMode="auto">
          <a:xfrm>
            <a:off x="11049326" y="2806701"/>
            <a:ext cx="761347" cy="692772"/>
          </a:xfrm>
          <a:prstGeom prst="rect">
            <a:avLst/>
          </a:prstGeom>
          <a:ln>
            <a:noFill/>
          </a:ln>
          <a:extLst>
            <a:ext uri="{53640926-AAD7-44D8-BBD7-CCE9431645EC}">
              <a14:shadowObscured xmlns:a14="http://schemas.microsoft.com/office/drawing/2010/main"/>
            </a:ext>
          </a:extLst>
        </p:spPr>
      </p:pic>
      <p:sp>
        <p:nvSpPr>
          <p:cNvPr id="3" name="PoljeZBesedilom 2">
            <a:extLst>
              <a:ext uri="{FF2B5EF4-FFF2-40B4-BE49-F238E27FC236}">
                <a16:creationId xmlns:a16="http://schemas.microsoft.com/office/drawing/2014/main" id="{2AB7676F-C4C1-C535-90F0-5EBB6C5C559C}"/>
              </a:ext>
            </a:extLst>
          </p:cNvPr>
          <p:cNvSpPr txBox="1"/>
          <p:nvPr/>
        </p:nvSpPr>
        <p:spPr>
          <a:xfrm>
            <a:off x="10579100" y="3686176"/>
            <a:ext cx="1854199"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Tree>
    <p:extLst>
      <p:ext uri="{BB962C8B-B14F-4D97-AF65-F5344CB8AC3E}">
        <p14:creationId xmlns:p14="http://schemas.microsoft.com/office/powerpoint/2010/main" val="3574586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EC9B1B6-112A-33BF-B304-15FB2C1CB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8" b="12263"/>
          <a:stretch/>
        </p:blipFill>
        <p:spPr bwMode="auto">
          <a:xfrm>
            <a:off x="561975" y="-18853"/>
            <a:ext cx="8164969"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avokotnik 3">
            <a:extLst>
              <a:ext uri="{FF2B5EF4-FFF2-40B4-BE49-F238E27FC236}">
                <a16:creationId xmlns:a16="http://schemas.microsoft.com/office/drawing/2014/main" id="{E98574E5-27E4-5341-A353-E5AC4A4D4172}"/>
              </a:ext>
            </a:extLst>
          </p:cNvPr>
          <p:cNvSpPr>
            <a:spLocks noChangeArrowheads="1"/>
          </p:cNvSpPr>
          <p:nvPr/>
        </p:nvSpPr>
        <p:spPr bwMode="auto">
          <a:xfrm>
            <a:off x="8856664" y="188913"/>
            <a:ext cx="3193822"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sz="2400" dirty="0"/>
              <a:t>Ključni opazovani </a:t>
            </a:r>
          </a:p>
          <a:p>
            <a:pPr eaLnBrk="1" hangingPunct="1">
              <a:spcBef>
                <a:spcPct val="0"/>
              </a:spcBef>
              <a:buFontTx/>
              <a:buNone/>
            </a:pPr>
            <a:r>
              <a:rPr lang="sl-SI" altLang="sl-SI" sz="2400" dirty="0"/>
              <a:t>in pričakovani vplivi podnebnih sprememb za glavne regije </a:t>
            </a:r>
          </a:p>
          <a:p>
            <a:pPr eaLnBrk="1" hangingPunct="1">
              <a:spcBef>
                <a:spcPct val="0"/>
              </a:spcBef>
              <a:buFontTx/>
              <a:buNone/>
            </a:pPr>
            <a:r>
              <a:rPr lang="sl-SI" altLang="sl-SI" sz="2400" dirty="0"/>
              <a:t>v Evropi </a:t>
            </a:r>
          </a:p>
          <a:p>
            <a:pPr eaLnBrk="1" hangingPunct="1">
              <a:spcBef>
                <a:spcPct val="0"/>
              </a:spcBef>
              <a:buFontTx/>
              <a:buNone/>
            </a:pPr>
            <a:endParaRPr lang="sl-SI" altLang="sl-SI" sz="1800" dirty="0"/>
          </a:p>
          <a:p>
            <a:pPr eaLnBrk="1" hangingPunct="1">
              <a:spcBef>
                <a:spcPct val="0"/>
              </a:spcBef>
              <a:buFontTx/>
              <a:buNone/>
            </a:pPr>
            <a:endParaRPr lang="sl-SI" altLang="sl-SI" sz="1800" dirty="0"/>
          </a:p>
          <a:p>
            <a:pPr eaLnBrk="1" hangingPunct="1">
              <a:spcBef>
                <a:spcPct val="0"/>
              </a:spcBef>
              <a:buFontTx/>
              <a:buNone/>
            </a:pPr>
            <a:r>
              <a:rPr lang="sl-SI" altLang="sl-SI" sz="1400" dirty="0"/>
              <a:t>EEA, SOER 2015</a:t>
            </a:r>
          </a:p>
        </p:txBody>
      </p:sp>
      <p:pic>
        <p:nvPicPr>
          <p:cNvPr id="4" name="Picture 3">
            <a:extLst>
              <a:ext uri="{FF2B5EF4-FFF2-40B4-BE49-F238E27FC236}">
                <a16:creationId xmlns:a16="http://schemas.microsoft.com/office/drawing/2014/main" id="{4BD90B83-3B06-86F8-4669-212589D28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664" y="3139369"/>
            <a:ext cx="1861130" cy="405045"/>
          </a:xfrm>
          <a:prstGeom prst="rect">
            <a:avLst/>
          </a:prstGeom>
        </p:spPr>
      </p:pic>
      <p:pic>
        <p:nvPicPr>
          <p:cNvPr id="5" name="Slika 4">
            <a:extLst>
              <a:ext uri="{FF2B5EF4-FFF2-40B4-BE49-F238E27FC236}">
                <a16:creationId xmlns:a16="http://schemas.microsoft.com/office/drawing/2014/main" id="{93FB1F4A-FF2D-AC26-AE44-F40CA203CF4B}"/>
              </a:ext>
            </a:extLst>
          </p:cNvPr>
          <p:cNvPicPr>
            <a:picLocks noChangeAspect="1"/>
          </p:cNvPicPr>
          <p:nvPr/>
        </p:nvPicPr>
        <p:blipFill rotWithShape="1">
          <a:blip r:embed="rId4"/>
          <a:srcRect t="20001"/>
          <a:stretch/>
        </p:blipFill>
        <p:spPr bwMode="auto">
          <a:xfrm>
            <a:off x="8233737" y="4901459"/>
            <a:ext cx="761347" cy="692772"/>
          </a:xfrm>
          <a:prstGeom prst="rect">
            <a:avLst/>
          </a:prstGeom>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25CE9A71-AE77-1E10-7710-55EFA11ECCF0}"/>
              </a:ext>
            </a:extLst>
          </p:cNvPr>
          <p:cNvSpPr txBox="1"/>
          <p:nvPr/>
        </p:nvSpPr>
        <p:spPr>
          <a:xfrm>
            <a:off x="8898918" y="5143481"/>
            <a:ext cx="2374445"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
        <p:nvSpPr>
          <p:cNvPr id="7" name="PoljeZBesedilom 6">
            <a:extLst>
              <a:ext uri="{FF2B5EF4-FFF2-40B4-BE49-F238E27FC236}">
                <a16:creationId xmlns:a16="http://schemas.microsoft.com/office/drawing/2014/main" id="{D8C0EE7E-798A-BB25-4A0E-EE15643F666C}"/>
              </a:ext>
            </a:extLst>
          </p:cNvPr>
          <p:cNvSpPr txBox="1"/>
          <p:nvPr/>
        </p:nvSpPr>
        <p:spPr>
          <a:xfrm>
            <a:off x="8898918" y="4800803"/>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Tree>
    <p:extLst>
      <p:ext uri="{BB962C8B-B14F-4D97-AF65-F5344CB8AC3E}">
        <p14:creationId xmlns:p14="http://schemas.microsoft.com/office/powerpoint/2010/main" val="195918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5">
            <a:extLst>
              <a:ext uri="{FF2B5EF4-FFF2-40B4-BE49-F238E27FC236}">
                <a16:creationId xmlns:a16="http://schemas.microsoft.com/office/drawing/2014/main" id="{EDA7FEE4-BE20-B72E-FF75-52AC52B90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58"/>
          <a:stretch>
            <a:fillRect/>
          </a:stretch>
        </p:blipFill>
        <p:spPr bwMode="auto">
          <a:xfrm>
            <a:off x="175260" y="228481"/>
            <a:ext cx="10153650" cy="6118225"/>
          </a:xfrm>
          <a:prstGeom prst="rect">
            <a:avLst/>
          </a:prstGeom>
          <a:noFill/>
          <a:extLst>
            <a:ext uri="{909E8E84-426E-40DD-AFC4-6F175D3DCCD1}">
              <a14:hiddenFill xmlns:a14="http://schemas.microsoft.com/office/drawing/2010/main">
                <a:solidFill>
                  <a:srgbClr val="FFFFFF"/>
                </a:solidFill>
              </a14:hiddenFill>
            </a:ext>
          </a:extLst>
        </p:spPr>
      </p:pic>
      <p:sp>
        <p:nvSpPr>
          <p:cNvPr id="6" name="PoljeZBesedilom 5">
            <a:extLst>
              <a:ext uri="{FF2B5EF4-FFF2-40B4-BE49-F238E27FC236}">
                <a16:creationId xmlns:a16="http://schemas.microsoft.com/office/drawing/2014/main" id="{29CE68E3-63DF-12C0-C28A-5C173F9365E5}"/>
              </a:ext>
            </a:extLst>
          </p:cNvPr>
          <p:cNvSpPr txBox="1"/>
          <p:nvPr/>
        </p:nvSpPr>
        <p:spPr>
          <a:xfrm>
            <a:off x="666749" y="1129397"/>
            <a:ext cx="4695826" cy="671915"/>
          </a:xfrm>
          <a:prstGeom prst="rect">
            <a:avLst/>
          </a:prstGeom>
          <a:noFill/>
        </p:spPr>
        <p:txBody>
          <a:bodyPr wrap="square">
            <a:spAutoFit/>
          </a:bodyPr>
          <a:lstStyle/>
          <a:p>
            <a:pPr>
              <a:lnSpc>
                <a:spcPct val="107000"/>
              </a:lnSpc>
              <a:spcAft>
                <a:spcPts val="800"/>
              </a:spcAft>
            </a:pPr>
            <a:r>
              <a:rPr lang="sl-SI" b="1" dirty="0">
                <a:solidFill>
                  <a:srgbClr val="FF3300"/>
                </a:solidFill>
                <a:effectLst/>
                <a:ea typeface="Calibri" panose="020F0502020204030204" pitchFamily="34" charset="0"/>
                <a:cs typeface="Times New Roman" panose="02020603050405020304" pitchFamily="18" charset="0"/>
              </a:rPr>
              <a:t>Podatek o CO</a:t>
            </a:r>
            <a:r>
              <a:rPr lang="sl-SI" b="1" baseline="-25000" dirty="0">
                <a:solidFill>
                  <a:srgbClr val="FF3300"/>
                </a:solidFill>
                <a:effectLst/>
                <a:ea typeface="Calibri" panose="020F0502020204030204" pitchFamily="34" charset="0"/>
                <a:cs typeface="Times New Roman" panose="02020603050405020304" pitchFamily="18" charset="0"/>
              </a:rPr>
              <a:t>2 </a:t>
            </a:r>
            <a:r>
              <a:rPr lang="sl-SI" b="1" dirty="0">
                <a:solidFill>
                  <a:srgbClr val="FF3300"/>
                </a:solidFill>
                <a:effectLst/>
                <a:ea typeface="Calibri" panose="020F0502020204030204" pitchFamily="34" charset="0"/>
                <a:cs typeface="Times New Roman" panose="02020603050405020304" pitchFamily="18" charset="0"/>
              </a:rPr>
              <a:t>emisijah pred pribl. 10 leti; danes že več kot 410</a:t>
            </a:r>
            <a:r>
              <a:rPr lang="sl-SI" b="1" dirty="0">
                <a:solidFill>
                  <a:srgbClr val="FF3300"/>
                </a:solidFill>
                <a:ea typeface="Calibri" panose="020F0502020204030204" pitchFamily="34" charset="0"/>
                <a:cs typeface="Times New Roman" panose="02020603050405020304" pitchFamily="18" charset="0"/>
              </a:rPr>
              <a:t>!</a:t>
            </a:r>
            <a:r>
              <a:rPr lang="sl-SI" b="1" dirty="0">
                <a:solidFill>
                  <a:srgbClr val="FF3300"/>
                </a:solidFill>
                <a:effectLst/>
                <a:ea typeface="Calibri" panose="020F0502020204030204" pitchFamily="34" charset="0"/>
                <a:cs typeface="Times New Roman" panose="02020603050405020304" pitchFamily="18" charset="0"/>
              </a:rPr>
              <a:t> </a:t>
            </a:r>
          </a:p>
        </p:txBody>
      </p:sp>
      <p:pic>
        <p:nvPicPr>
          <p:cNvPr id="2" name="Slika 1">
            <a:extLst>
              <a:ext uri="{FF2B5EF4-FFF2-40B4-BE49-F238E27FC236}">
                <a16:creationId xmlns:a16="http://schemas.microsoft.com/office/drawing/2014/main" id="{F7474429-8FF1-55EF-3D58-86EA5CEBFF36}"/>
              </a:ext>
            </a:extLst>
          </p:cNvPr>
          <p:cNvPicPr>
            <a:picLocks noChangeAspect="1"/>
          </p:cNvPicPr>
          <p:nvPr/>
        </p:nvPicPr>
        <p:blipFill rotWithShape="1">
          <a:blip r:embed="rId4"/>
          <a:srcRect t="20001"/>
          <a:stretch/>
        </p:blipFill>
        <p:spPr bwMode="auto">
          <a:xfrm>
            <a:off x="10720826" y="2941207"/>
            <a:ext cx="761347" cy="692772"/>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453681DB-503A-68AF-515C-42D3228D60D9}"/>
              </a:ext>
            </a:extLst>
          </p:cNvPr>
          <p:cNvSpPr txBox="1"/>
          <p:nvPr/>
        </p:nvSpPr>
        <p:spPr>
          <a:xfrm>
            <a:off x="10260993" y="4308338"/>
            <a:ext cx="2374445"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
        <p:nvSpPr>
          <p:cNvPr id="5" name="PoljeZBesedilom 4">
            <a:extLst>
              <a:ext uri="{FF2B5EF4-FFF2-40B4-BE49-F238E27FC236}">
                <a16:creationId xmlns:a16="http://schemas.microsoft.com/office/drawing/2014/main" id="{50A2F029-357F-01BF-713C-8F4B4CB98608}"/>
              </a:ext>
            </a:extLst>
          </p:cNvPr>
          <p:cNvSpPr txBox="1"/>
          <p:nvPr/>
        </p:nvSpPr>
        <p:spPr>
          <a:xfrm>
            <a:off x="10285473" y="3658082"/>
            <a:ext cx="1632052" cy="671915"/>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Tree>
    <p:extLst>
      <p:ext uri="{BB962C8B-B14F-4D97-AF65-F5344CB8AC3E}">
        <p14:creationId xmlns:p14="http://schemas.microsoft.com/office/powerpoint/2010/main" val="1003616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grada vsebine 4" descr="02-prob_co2-anamorphosis_007.jpg">
            <a:extLst>
              <a:ext uri="{FF2B5EF4-FFF2-40B4-BE49-F238E27FC236}">
                <a16:creationId xmlns:a16="http://schemas.microsoft.com/office/drawing/2014/main" id="{4EC54D2C-5E8C-2472-A48F-525877B17EC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618"/>
          <a:stretch/>
        </p:blipFill>
        <p:spPr>
          <a:xfrm>
            <a:off x="3290887" y="0"/>
            <a:ext cx="7938143" cy="3636000"/>
          </a:xfrm>
        </p:spPr>
      </p:pic>
      <p:sp>
        <p:nvSpPr>
          <p:cNvPr id="3" name="PoljeZBesedilom 2">
            <a:extLst>
              <a:ext uri="{FF2B5EF4-FFF2-40B4-BE49-F238E27FC236}">
                <a16:creationId xmlns:a16="http://schemas.microsoft.com/office/drawing/2014/main" id="{52C8C3D3-42BE-A716-2AD6-EBAE72BCA953}"/>
              </a:ext>
            </a:extLst>
          </p:cNvPr>
          <p:cNvSpPr txBox="1"/>
          <p:nvPr/>
        </p:nvSpPr>
        <p:spPr>
          <a:xfrm>
            <a:off x="66675" y="211730"/>
            <a:ext cx="2085975" cy="1297599"/>
          </a:xfrm>
          <a:prstGeom prst="rect">
            <a:avLst/>
          </a:prstGeom>
          <a:noFill/>
        </p:spPr>
        <p:txBody>
          <a:bodyPr wrap="square">
            <a:spAutoFit/>
          </a:bodyPr>
          <a:lstStyle/>
          <a:p>
            <a:pPr>
              <a:lnSpc>
                <a:spcPct val="107000"/>
              </a:lnSpc>
              <a:spcAft>
                <a:spcPts val="800"/>
              </a:spcAft>
            </a:pPr>
            <a:r>
              <a:rPr lang="sl-SI" sz="1800" b="1" dirty="0">
                <a:effectLst/>
                <a:latin typeface="Calibri" panose="020F0502020204030204" pitchFamily="34" charset="0"/>
                <a:ea typeface="Calibri" panose="020F0502020204030204" pitchFamily="34" charset="0"/>
                <a:cs typeface="Times New Roman" panose="02020603050405020304" pitchFamily="18" charset="0"/>
              </a:rPr>
              <a:t>Velikost države je premo sorazmerna količini </a:t>
            </a:r>
            <a:r>
              <a:rPr lang="sl-SI" sz="2000" b="1" dirty="0">
                <a:effectLst/>
                <a:latin typeface="Calibri" panose="020F0502020204030204" pitchFamily="34" charset="0"/>
                <a:ea typeface="Calibri" panose="020F0502020204030204" pitchFamily="34" charset="0"/>
                <a:cs typeface="Times New Roman" panose="02020603050405020304" pitchFamily="18" charset="0"/>
              </a:rPr>
              <a:t>emisij</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CO</a:t>
            </a:r>
            <a:r>
              <a:rPr lang="sl-SI" sz="18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v tej državi. </a:t>
            </a:r>
          </a:p>
        </p:txBody>
      </p:sp>
      <p:pic>
        <p:nvPicPr>
          <p:cNvPr id="4" name="Slika 3">
            <a:extLst>
              <a:ext uri="{FF2B5EF4-FFF2-40B4-BE49-F238E27FC236}">
                <a16:creationId xmlns:a16="http://schemas.microsoft.com/office/drawing/2014/main" id="{A028DFF2-C113-2CDC-245B-026EDEDBA6CE}"/>
              </a:ext>
            </a:extLst>
          </p:cNvPr>
          <p:cNvPicPr>
            <a:picLocks noChangeAspect="1"/>
          </p:cNvPicPr>
          <p:nvPr/>
        </p:nvPicPr>
        <p:blipFill rotWithShape="1">
          <a:blip r:embed="rId3"/>
          <a:srcRect t="7918" b="15625"/>
          <a:stretch/>
        </p:blipFill>
        <p:spPr>
          <a:xfrm>
            <a:off x="3290887" y="3586725"/>
            <a:ext cx="7954845" cy="3271275"/>
          </a:xfrm>
          <a:prstGeom prst="rect">
            <a:avLst/>
          </a:prstGeom>
        </p:spPr>
      </p:pic>
      <p:sp>
        <p:nvSpPr>
          <p:cNvPr id="5" name="PoljeZBesedilom 4">
            <a:extLst>
              <a:ext uri="{FF2B5EF4-FFF2-40B4-BE49-F238E27FC236}">
                <a16:creationId xmlns:a16="http://schemas.microsoft.com/office/drawing/2014/main" id="{BF7ED424-55F9-211A-D89F-9CBE324121AC}"/>
              </a:ext>
            </a:extLst>
          </p:cNvPr>
          <p:cNvSpPr txBox="1"/>
          <p:nvPr/>
        </p:nvSpPr>
        <p:spPr>
          <a:xfrm>
            <a:off x="2619375" y="1100820"/>
            <a:ext cx="1543050" cy="375552"/>
          </a:xfrm>
          <a:prstGeom prst="rect">
            <a:avLst/>
          </a:prstGeom>
          <a:noFill/>
        </p:spPr>
        <p:txBody>
          <a:bodyPr wrap="square">
            <a:spAutoFit/>
          </a:bodyPr>
          <a:lstStyle/>
          <a:p>
            <a:pPr>
              <a:lnSpc>
                <a:spcPct val="107000"/>
              </a:lnSpc>
              <a:spcAft>
                <a:spcPts val="800"/>
              </a:spcAft>
            </a:pPr>
            <a:r>
              <a:rPr lang="sl-SI" sz="1800" b="1" dirty="0">
                <a:effectLst/>
                <a:latin typeface="Calibri" panose="020F0502020204030204" pitchFamily="34" charset="0"/>
                <a:ea typeface="Calibri" panose="020F0502020204030204" pitchFamily="34" charset="0"/>
                <a:cs typeface="Times New Roman" panose="02020603050405020304" pitchFamily="18" charset="0"/>
              </a:rPr>
              <a:t>V letu 2004:</a:t>
            </a:r>
          </a:p>
        </p:txBody>
      </p:sp>
      <p:sp>
        <p:nvSpPr>
          <p:cNvPr id="6" name="PoljeZBesedilom 5">
            <a:extLst>
              <a:ext uri="{FF2B5EF4-FFF2-40B4-BE49-F238E27FC236}">
                <a16:creationId xmlns:a16="http://schemas.microsoft.com/office/drawing/2014/main" id="{2915C008-21F3-F9D1-1260-E20F88D6DA8C}"/>
              </a:ext>
            </a:extLst>
          </p:cNvPr>
          <p:cNvSpPr txBox="1"/>
          <p:nvPr/>
        </p:nvSpPr>
        <p:spPr>
          <a:xfrm>
            <a:off x="946268" y="5222362"/>
            <a:ext cx="3399692" cy="861774"/>
          </a:xfrm>
          <a:prstGeom prst="rect">
            <a:avLst/>
          </a:prstGeom>
          <a:noFill/>
        </p:spPr>
        <p:txBody>
          <a:bodyPr wrap="square">
            <a:spAutoFit/>
          </a:bodyPr>
          <a:lstStyle/>
          <a:p>
            <a:r>
              <a:rPr lang="sl-SI" b="1" dirty="0" err="1"/>
              <a:t>Carbon</a:t>
            </a:r>
            <a:r>
              <a:rPr lang="sl-SI" b="1" dirty="0"/>
              <a:t> </a:t>
            </a:r>
            <a:r>
              <a:rPr lang="sl-SI" b="1" dirty="0" err="1"/>
              <a:t>Dioxide</a:t>
            </a:r>
            <a:r>
              <a:rPr lang="sl-SI" b="1" dirty="0"/>
              <a:t> </a:t>
            </a:r>
            <a:r>
              <a:rPr lang="sl-SI" b="1" dirty="0" err="1"/>
              <a:t>Emissions</a:t>
            </a:r>
            <a:r>
              <a:rPr lang="sl-SI" b="1" dirty="0"/>
              <a:t> in 2015</a:t>
            </a:r>
          </a:p>
          <a:p>
            <a:r>
              <a:rPr lang="sl-SI" sz="1600" b="1" dirty="0">
                <a:hlinkClick r:id="rId4"/>
              </a:rPr>
              <a:t>https://worldmapper.org/maps/carbon-emissions-2015/</a:t>
            </a:r>
            <a:r>
              <a:rPr lang="sl-SI" sz="1600" b="1" dirty="0"/>
              <a:t> </a:t>
            </a:r>
          </a:p>
        </p:txBody>
      </p:sp>
      <p:pic>
        <p:nvPicPr>
          <p:cNvPr id="7" name="Slika 6">
            <a:extLst>
              <a:ext uri="{FF2B5EF4-FFF2-40B4-BE49-F238E27FC236}">
                <a16:creationId xmlns:a16="http://schemas.microsoft.com/office/drawing/2014/main" id="{62D2E24D-C94B-E6A0-F1ED-7CEAAC46D442}"/>
              </a:ext>
            </a:extLst>
          </p:cNvPr>
          <p:cNvPicPr>
            <a:picLocks noChangeAspect="1"/>
          </p:cNvPicPr>
          <p:nvPr/>
        </p:nvPicPr>
        <p:blipFill rotWithShape="1">
          <a:blip r:embed="rId5"/>
          <a:srcRect t="20001"/>
          <a:stretch/>
        </p:blipFill>
        <p:spPr bwMode="auto">
          <a:xfrm>
            <a:off x="184921" y="2798580"/>
            <a:ext cx="761347" cy="692772"/>
          </a:xfrm>
          <a:prstGeom prst="rect">
            <a:avLst/>
          </a:prstGeom>
          <a:ln>
            <a:noFill/>
          </a:ln>
          <a:extLst>
            <a:ext uri="{53640926-AAD7-44D8-BBD7-CCE9431645EC}">
              <a14:shadowObscured xmlns:a14="http://schemas.microsoft.com/office/drawing/2010/main"/>
            </a:ext>
          </a:extLst>
        </p:spPr>
      </p:pic>
      <p:sp>
        <p:nvSpPr>
          <p:cNvPr id="8" name="PoljeZBesedilom 7">
            <a:extLst>
              <a:ext uri="{FF2B5EF4-FFF2-40B4-BE49-F238E27FC236}">
                <a16:creationId xmlns:a16="http://schemas.microsoft.com/office/drawing/2014/main" id="{6B024E82-B99F-4FFB-97C6-BDFE722CDFA2}"/>
              </a:ext>
            </a:extLst>
          </p:cNvPr>
          <p:cNvSpPr txBox="1"/>
          <p:nvPr/>
        </p:nvSpPr>
        <p:spPr>
          <a:xfrm>
            <a:off x="1038408" y="2829119"/>
            <a:ext cx="2092193" cy="662233"/>
          </a:xfrm>
          <a:prstGeom prst="rect">
            <a:avLst/>
          </a:prstGeom>
          <a:noFill/>
        </p:spPr>
        <p:txBody>
          <a:bodyPr wrap="square">
            <a:spAutoFit/>
          </a:bodyPr>
          <a:lstStyle/>
          <a:p>
            <a:pPr marL="0" algn="l" rtl="0" eaLnBrk="1" latinLnBrk="0" hangingPunct="1">
              <a:lnSpc>
                <a:spcPct val="105000"/>
              </a:lnSpc>
              <a:spcBef>
                <a:spcPts val="0"/>
              </a:spcBef>
              <a:spcAft>
                <a:spcPts val="800"/>
              </a:spcAft>
            </a:pPr>
            <a:r>
              <a:rPr lang="sl-SI" sz="1800" b="1" kern="1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1.2 Podpiranje pravičnosti</a:t>
            </a:r>
            <a:endParaRPr lang="sl-SI" dirty="0">
              <a:solidFill>
                <a:srgbClr val="7030A0"/>
              </a:solidFill>
              <a:effectLst/>
            </a:endParaRPr>
          </a:p>
        </p:txBody>
      </p:sp>
    </p:spTree>
    <p:extLst>
      <p:ext uri="{BB962C8B-B14F-4D97-AF65-F5344CB8AC3E}">
        <p14:creationId xmlns:p14="http://schemas.microsoft.com/office/powerpoint/2010/main" val="1888956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92E048DB-6D9E-F129-264D-5EB30AA50875}"/>
              </a:ext>
            </a:extLst>
          </p:cNvPr>
          <p:cNvGrpSpPr/>
          <p:nvPr/>
        </p:nvGrpSpPr>
        <p:grpSpPr>
          <a:xfrm>
            <a:off x="1433129" y="299477"/>
            <a:ext cx="4662871" cy="3985451"/>
            <a:chOff x="5741875" y="3501008"/>
            <a:chExt cx="3895167" cy="3414849"/>
          </a:xfrm>
        </p:grpSpPr>
        <p:sp>
          <p:nvSpPr>
            <p:cNvPr id="3" name="Rectangle 11">
              <a:extLst>
                <a:ext uri="{FF2B5EF4-FFF2-40B4-BE49-F238E27FC236}">
                  <a16:creationId xmlns:a16="http://schemas.microsoft.com/office/drawing/2014/main" id="{42326F02-6963-4D30-D90E-55B970349161}"/>
                </a:ext>
              </a:extLst>
            </p:cNvPr>
            <p:cNvSpPr>
              <a:spLocks noChangeArrowheads="1"/>
            </p:cNvSpPr>
            <p:nvPr/>
          </p:nvSpPr>
          <p:spPr bwMode="auto">
            <a:xfrm>
              <a:off x="5758264" y="3501009"/>
              <a:ext cx="3385737" cy="3356993"/>
            </a:xfrm>
            <a:prstGeom prst="rect">
              <a:avLst/>
            </a:prstGeom>
            <a:solidFill>
              <a:schemeClr val="tx1"/>
            </a:solidFill>
            <a:ln w="9525">
              <a:solidFill>
                <a:schemeClr val="tx1"/>
              </a:solidFill>
              <a:round/>
              <a:headEnd/>
              <a:tailEnd/>
            </a:ln>
          </p:spPr>
          <p:txBody>
            <a:bodyPr/>
            <a:lstStyle/>
            <a:p>
              <a:pPr defTabSz="457200"/>
              <a:endParaRPr lang="en-US">
                <a:ea typeface="MS PGothic"/>
                <a:cs typeface="MS PGothic"/>
              </a:endParaRPr>
            </a:p>
          </p:txBody>
        </p:sp>
        <p:pic>
          <p:nvPicPr>
            <p:cNvPr id="4" name="Picture 18" descr="Untitled-2">
              <a:extLst>
                <a:ext uri="{FF2B5EF4-FFF2-40B4-BE49-F238E27FC236}">
                  <a16:creationId xmlns:a16="http://schemas.microsoft.com/office/drawing/2014/main" id="{54B9D12E-5602-EF4E-D953-155DBFB7555E}"/>
                </a:ext>
              </a:extLst>
            </p:cNvPr>
            <p:cNvPicPr>
              <a:picLocks noChangeAspect="1" noChangeArrowheads="1"/>
            </p:cNvPicPr>
            <p:nvPr/>
          </p:nvPicPr>
          <p:blipFill>
            <a:blip r:embed="rId2" cstate="print"/>
            <a:srcRect/>
            <a:stretch>
              <a:fillRect/>
            </a:stretch>
          </p:blipFill>
          <p:spPr bwMode="auto">
            <a:xfrm>
              <a:off x="6372201" y="4077072"/>
              <a:ext cx="2207739" cy="2159570"/>
            </a:xfrm>
            <a:prstGeom prst="rect">
              <a:avLst/>
            </a:prstGeom>
            <a:noFill/>
            <a:ln w="9525">
              <a:noFill/>
              <a:miter lim="800000"/>
              <a:headEnd/>
              <a:tailEnd/>
            </a:ln>
          </p:spPr>
        </p:pic>
        <p:sp>
          <p:nvSpPr>
            <p:cNvPr id="5" name="AutoShape 6">
              <a:extLst>
                <a:ext uri="{FF2B5EF4-FFF2-40B4-BE49-F238E27FC236}">
                  <a16:creationId xmlns:a16="http://schemas.microsoft.com/office/drawing/2014/main" id="{63DA4464-DD2A-403D-EF63-FAE6178A4C28}"/>
                </a:ext>
              </a:extLst>
            </p:cNvPr>
            <p:cNvSpPr>
              <a:spLocks noChangeArrowheads="1"/>
            </p:cNvSpPr>
            <p:nvPr/>
          </p:nvSpPr>
          <p:spPr bwMode="auto">
            <a:xfrm rot="5400000">
              <a:off x="6972048" y="3497410"/>
              <a:ext cx="548681" cy="555878"/>
            </a:xfrm>
            <a:prstGeom prst="rightArrow">
              <a:avLst>
                <a:gd name="adj1" fmla="val 50000"/>
                <a:gd name="adj2" fmla="val 32126"/>
              </a:avLst>
            </a:prstGeom>
            <a:solidFill>
              <a:srgbClr val="D84D20"/>
            </a:solidFill>
            <a:ln w="9525">
              <a:solidFill>
                <a:schemeClr val="tx1"/>
              </a:solidFill>
              <a:miter lim="800000"/>
              <a:headEnd/>
              <a:tailEnd/>
            </a:ln>
          </p:spPr>
          <p:txBody>
            <a:bodyPr rot="10800000" vert="eaVert" wrap="none" anchor="ctr"/>
            <a:lstStyle/>
            <a:p>
              <a:pPr defTabSz="457200"/>
              <a:endParaRPr lang="en-US">
                <a:ea typeface="MS PGothic"/>
                <a:cs typeface="MS PGothic"/>
              </a:endParaRPr>
            </a:p>
          </p:txBody>
        </p:sp>
        <p:sp>
          <p:nvSpPr>
            <p:cNvPr id="6" name="AutoShape 7">
              <a:extLst>
                <a:ext uri="{FF2B5EF4-FFF2-40B4-BE49-F238E27FC236}">
                  <a16:creationId xmlns:a16="http://schemas.microsoft.com/office/drawing/2014/main" id="{1FAF1C96-29E7-1CC6-85E0-80997E3D07F7}"/>
                </a:ext>
              </a:extLst>
            </p:cNvPr>
            <p:cNvSpPr>
              <a:spLocks noChangeArrowheads="1"/>
            </p:cNvSpPr>
            <p:nvPr/>
          </p:nvSpPr>
          <p:spPr bwMode="auto">
            <a:xfrm>
              <a:off x="5758264" y="4869160"/>
              <a:ext cx="649432" cy="648072"/>
            </a:xfrm>
            <a:prstGeom prst="rightArrow">
              <a:avLst>
                <a:gd name="adj1" fmla="val 50000"/>
                <a:gd name="adj2" fmla="val 29410"/>
              </a:avLst>
            </a:prstGeom>
            <a:solidFill>
              <a:srgbClr val="D84D20"/>
            </a:solidFill>
            <a:ln w="9525">
              <a:solidFill>
                <a:schemeClr val="tx1"/>
              </a:solidFill>
              <a:miter lim="800000"/>
              <a:headEnd/>
              <a:tailEnd/>
            </a:ln>
          </p:spPr>
          <p:txBody>
            <a:bodyPr wrap="none" anchor="ctr"/>
            <a:lstStyle/>
            <a:p>
              <a:pPr defTabSz="457200"/>
              <a:endParaRPr lang="en-US">
                <a:ea typeface="MS PGothic"/>
                <a:cs typeface="MS PGothic"/>
              </a:endParaRPr>
            </a:p>
          </p:txBody>
        </p:sp>
        <p:sp>
          <p:nvSpPr>
            <p:cNvPr id="7" name="AutoShape 8">
              <a:extLst>
                <a:ext uri="{FF2B5EF4-FFF2-40B4-BE49-F238E27FC236}">
                  <a16:creationId xmlns:a16="http://schemas.microsoft.com/office/drawing/2014/main" id="{C5FAD385-5E6A-1D4F-14FC-23C7714A7604}"/>
                </a:ext>
              </a:extLst>
            </p:cNvPr>
            <p:cNvSpPr>
              <a:spLocks noChangeArrowheads="1"/>
            </p:cNvSpPr>
            <p:nvPr/>
          </p:nvSpPr>
          <p:spPr bwMode="auto">
            <a:xfrm rot="-5400000">
              <a:off x="7164971" y="6020605"/>
              <a:ext cx="647476" cy="648842"/>
            </a:xfrm>
            <a:prstGeom prst="rightArrow">
              <a:avLst>
                <a:gd name="adj1" fmla="val 50000"/>
                <a:gd name="adj2" fmla="val 29410"/>
              </a:avLst>
            </a:prstGeom>
            <a:solidFill>
              <a:srgbClr val="D84D20"/>
            </a:solidFill>
            <a:ln w="9525">
              <a:solidFill>
                <a:schemeClr val="tx1"/>
              </a:solidFill>
              <a:miter lim="800000"/>
              <a:headEnd/>
              <a:tailEnd/>
            </a:ln>
          </p:spPr>
          <p:txBody>
            <a:bodyPr vert="eaVert" wrap="none" anchor="ctr"/>
            <a:lstStyle/>
            <a:p>
              <a:pPr defTabSz="457200"/>
              <a:endParaRPr lang="en-US">
                <a:ea typeface="MS PGothic"/>
                <a:cs typeface="MS PGothic"/>
              </a:endParaRPr>
            </a:p>
          </p:txBody>
        </p:sp>
        <p:sp>
          <p:nvSpPr>
            <p:cNvPr id="8" name="AutoShape 9">
              <a:extLst>
                <a:ext uri="{FF2B5EF4-FFF2-40B4-BE49-F238E27FC236}">
                  <a16:creationId xmlns:a16="http://schemas.microsoft.com/office/drawing/2014/main" id="{0DE0E4AE-E486-3210-388F-FF9D20770358}"/>
                </a:ext>
              </a:extLst>
            </p:cNvPr>
            <p:cNvSpPr>
              <a:spLocks noChangeArrowheads="1"/>
            </p:cNvSpPr>
            <p:nvPr/>
          </p:nvSpPr>
          <p:spPr bwMode="auto">
            <a:xfrm rot="10800000">
              <a:off x="8496400" y="4725144"/>
              <a:ext cx="647600" cy="706561"/>
            </a:xfrm>
            <a:prstGeom prst="rightArrow">
              <a:avLst>
                <a:gd name="adj1" fmla="val 50000"/>
                <a:gd name="adj2" fmla="val 29410"/>
              </a:avLst>
            </a:prstGeom>
            <a:solidFill>
              <a:srgbClr val="D84D20"/>
            </a:solidFill>
            <a:ln w="9525">
              <a:solidFill>
                <a:schemeClr val="tx1"/>
              </a:solidFill>
              <a:miter lim="800000"/>
              <a:headEnd/>
              <a:tailEnd/>
            </a:ln>
          </p:spPr>
          <p:txBody>
            <a:bodyPr rot="10800000" wrap="none" anchor="ctr"/>
            <a:lstStyle/>
            <a:p>
              <a:pPr defTabSz="457200"/>
              <a:endParaRPr lang="en-US">
                <a:ea typeface="MS PGothic"/>
                <a:cs typeface="MS PGothic"/>
              </a:endParaRPr>
            </a:p>
          </p:txBody>
        </p:sp>
        <p:sp>
          <p:nvSpPr>
            <p:cNvPr id="9" name="Text Box 10">
              <a:extLst>
                <a:ext uri="{FF2B5EF4-FFF2-40B4-BE49-F238E27FC236}">
                  <a16:creationId xmlns:a16="http://schemas.microsoft.com/office/drawing/2014/main" id="{00DE9924-0058-B02F-6731-E9524C58A840}"/>
                </a:ext>
              </a:extLst>
            </p:cNvPr>
            <p:cNvSpPr txBox="1">
              <a:spLocks noChangeArrowheads="1"/>
            </p:cNvSpPr>
            <p:nvPr/>
          </p:nvSpPr>
          <p:spPr bwMode="auto">
            <a:xfrm>
              <a:off x="7452320" y="3501008"/>
              <a:ext cx="1691680" cy="501052"/>
            </a:xfrm>
            <a:prstGeom prst="rect">
              <a:avLst/>
            </a:prstGeom>
            <a:noFill/>
            <a:ln w="9525">
              <a:noFill/>
              <a:miter lim="800000"/>
              <a:headEnd/>
              <a:tailEnd/>
            </a:ln>
          </p:spPr>
          <p:txBody>
            <a:bodyPr wrap="square">
              <a:spAutoFit/>
            </a:bodyPr>
            <a:lstStyle/>
            <a:p>
              <a:pPr defTabSz="457200"/>
              <a:r>
                <a:rPr lang="sl-SI" sz="1600" b="1" dirty="0">
                  <a:solidFill>
                    <a:schemeClr val="bg1"/>
                  </a:solidFill>
                </a:rPr>
                <a:t>Naraščanje prebivalstva</a:t>
              </a:r>
              <a:endParaRPr lang="sv-SE" sz="1600" b="1" dirty="0">
                <a:solidFill>
                  <a:schemeClr val="bg1"/>
                </a:solidFill>
                <a:ea typeface="MS PGothic"/>
                <a:cs typeface="MS PGothic"/>
              </a:endParaRPr>
            </a:p>
          </p:txBody>
        </p:sp>
        <p:sp>
          <p:nvSpPr>
            <p:cNvPr id="10" name="Text Box 12">
              <a:extLst>
                <a:ext uri="{FF2B5EF4-FFF2-40B4-BE49-F238E27FC236}">
                  <a16:creationId xmlns:a16="http://schemas.microsoft.com/office/drawing/2014/main" id="{B5AC55F7-7DEB-6A4D-88DC-780DA6288035}"/>
                </a:ext>
              </a:extLst>
            </p:cNvPr>
            <p:cNvSpPr txBox="1">
              <a:spLocks noChangeArrowheads="1"/>
            </p:cNvSpPr>
            <p:nvPr/>
          </p:nvSpPr>
          <p:spPr bwMode="auto">
            <a:xfrm>
              <a:off x="5741875" y="5517232"/>
              <a:ext cx="1331640" cy="817506"/>
            </a:xfrm>
            <a:prstGeom prst="rect">
              <a:avLst/>
            </a:prstGeom>
            <a:noFill/>
            <a:ln w="9525">
              <a:noFill/>
              <a:miter lim="800000"/>
              <a:headEnd/>
              <a:tailEnd/>
            </a:ln>
          </p:spPr>
          <p:txBody>
            <a:bodyPr wrap="square">
              <a:spAutoFit/>
            </a:bodyPr>
            <a:lstStyle/>
            <a:p>
              <a:pPr defTabSz="457200"/>
              <a:r>
                <a:rPr lang="sl-SI" sz="1600" b="1" dirty="0">
                  <a:solidFill>
                    <a:schemeClr val="bg1"/>
                  </a:solidFill>
                </a:rPr>
                <a:t>Podnebne spremembe</a:t>
              </a:r>
              <a:endParaRPr lang="sv-SE" sz="1600" b="1" dirty="0">
                <a:solidFill>
                  <a:schemeClr val="bg1"/>
                </a:solidFill>
                <a:ea typeface="MS PGothic"/>
                <a:cs typeface="MS PGothic"/>
              </a:endParaRPr>
            </a:p>
            <a:p>
              <a:pPr algn="r" defTabSz="457200"/>
              <a:endParaRPr lang="sv-SE" sz="2400" dirty="0">
                <a:solidFill>
                  <a:schemeClr val="bg1"/>
                </a:solidFill>
                <a:ea typeface="MS PGothic"/>
                <a:cs typeface="MS PGothic"/>
              </a:endParaRPr>
            </a:p>
          </p:txBody>
        </p:sp>
        <p:sp>
          <p:nvSpPr>
            <p:cNvPr id="11" name="Text Box 13">
              <a:extLst>
                <a:ext uri="{FF2B5EF4-FFF2-40B4-BE49-F238E27FC236}">
                  <a16:creationId xmlns:a16="http://schemas.microsoft.com/office/drawing/2014/main" id="{26925F3E-DC90-0969-E600-24E19E56927A}"/>
                </a:ext>
              </a:extLst>
            </p:cNvPr>
            <p:cNvSpPr txBox="1">
              <a:spLocks noChangeArrowheads="1"/>
            </p:cNvSpPr>
            <p:nvPr/>
          </p:nvSpPr>
          <p:spPr bwMode="auto">
            <a:xfrm>
              <a:off x="7631832" y="6309320"/>
              <a:ext cx="1512168" cy="606537"/>
            </a:xfrm>
            <a:prstGeom prst="rect">
              <a:avLst/>
            </a:prstGeom>
            <a:noFill/>
            <a:ln w="9525">
              <a:noFill/>
              <a:miter lim="800000"/>
              <a:headEnd/>
              <a:tailEnd/>
            </a:ln>
          </p:spPr>
          <p:txBody>
            <a:bodyPr wrap="square">
              <a:spAutoFit/>
            </a:bodyPr>
            <a:lstStyle/>
            <a:p>
              <a:pPr defTabSz="457200"/>
              <a:r>
                <a:rPr lang="sl-SI" sz="1600" b="1" dirty="0">
                  <a:solidFill>
                    <a:schemeClr val="bg1"/>
                  </a:solidFill>
                  <a:ea typeface="MS PGothic"/>
                  <a:cs typeface="MS PGothic"/>
                </a:rPr>
                <a:t>Nepričakovani</a:t>
              </a:r>
              <a:r>
                <a:rPr lang="sl-SI" sz="2400" b="1" dirty="0">
                  <a:solidFill>
                    <a:schemeClr val="bg1"/>
                  </a:solidFill>
                  <a:ea typeface="MS PGothic"/>
                  <a:cs typeface="MS PGothic"/>
                </a:rPr>
                <a:t> </a:t>
              </a:r>
              <a:r>
                <a:rPr lang="sl-SI" sz="1600" b="1" dirty="0">
                  <a:solidFill>
                    <a:schemeClr val="bg1"/>
                  </a:solidFill>
                  <a:ea typeface="MS PGothic"/>
                  <a:cs typeface="MS PGothic"/>
                </a:rPr>
                <a:t>dogodki</a:t>
              </a:r>
              <a:endParaRPr lang="sv-SE" sz="1600" b="1" dirty="0">
                <a:solidFill>
                  <a:schemeClr val="bg1"/>
                </a:solidFill>
                <a:ea typeface="MS PGothic"/>
                <a:cs typeface="MS PGothic"/>
              </a:endParaRPr>
            </a:p>
          </p:txBody>
        </p:sp>
        <p:sp>
          <p:nvSpPr>
            <p:cNvPr id="12" name="Text Box 11">
              <a:extLst>
                <a:ext uri="{FF2B5EF4-FFF2-40B4-BE49-F238E27FC236}">
                  <a16:creationId xmlns:a16="http://schemas.microsoft.com/office/drawing/2014/main" id="{FC051355-86D3-04EA-F3DB-3A14C58C2090}"/>
                </a:ext>
              </a:extLst>
            </p:cNvPr>
            <p:cNvSpPr txBox="1">
              <a:spLocks noChangeArrowheads="1"/>
            </p:cNvSpPr>
            <p:nvPr/>
          </p:nvSpPr>
          <p:spPr bwMode="auto">
            <a:xfrm>
              <a:off x="8268890" y="5416805"/>
              <a:ext cx="1368152" cy="817506"/>
            </a:xfrm>
            <a:prstGeom prst="rect">
              <a:avLst/>
            </a:prstGeom>
            <a:noFill/>
            <a:ln w="9525">
              <a:noFill/>
              <a:miter lim="800000"/>
              <a:headEnd/>
              <a:tailEnd/>
            </a:ln>
          </p:spPr>
          <p:txBody>
            <a:bodyPr wrap="square">
              <a:spAutoFit/>
            </a:bodyPr>
            <a:lstStyle/>
            <a:p>
              <a:pPr defTabSz="457200"/>
              <a:r>
                <a:rPr lang="sl-SI" sz="1600" b="1" dirty="0">
                  <a:solidFill>
                    <a:schemeClr val="bg1"/>
                  </a:solidFill>
                  <a:ea typeface="MS PGothic"/>
                  <a:cs typeface="MS PGothic"/>
                </a:rPr>
                <a:t> </a:t>
              </a:r>
              <a:r>
                <a:rPr lang="sv-SE" sz="1600" b="1" dirty="0">
                  <a:solidFill>
                    <a:schemeClr val="bg1"/>
                  </a:solidFill>
                  <a:ea typeface="MS PGothic"/>
                  <a:cs typeface="MS PGothic"/>
                </a:rPr>
                <a:t>E</a:t>
              </a:r>
              <a:r>
                <a:rPr lang="sl-SI" sz="1600" b="1" dirty="0">
                  <a:solidFill>
                    <a:schemeClr val="bg1"/>
                  </a:solidFill>
                </a:rPr>
                <a:t>k</a:t>
              </a:r>
              <a:r>
                <a:rPr lang="sv-SE" sz="1600" b="1" dirty="0">
                  <a:solidFill>
                    <a:schemeClr val="bg1"/>
                  </a:solidFill>
                  <a:ea typeface="MS PGothic"/>
                  <a:cs typeface="MS PGothic"/>
                </a:rPr>
                <a:t>os</a:t>
              </a:r>
              <a:r>
                <a:rPr lang="sl-SI" sz="1600" b="1" dirty="0">
                  <a:solidFill>
                    <a:schemeClr val="bg1"/>
                  </a:solidFill>
                </a:rPr>
                <a:t>istem-</a:t>
              </a:r>
            </a:p>
            <a:p>
              <a:pPr defTabSz="457200"/>
              <a:r>
                <a:rPr lang="sl-SI" sz="1600" b="1" dirty="0">
                  <a:solidFill>
                    <a:schemeClr val="bg1"/>
                  </a:solidFill>
                </a:rPr>
                <a:t>  </a:t>
              </a:r>
              <a:r>
                <a:rPr lang="sl-SI" sz="1600" b="1" dirty="0" err="1">
                  <a:solidFill>
                    <a:schemeClr val="bg1"/>
                  </a:solidFill>
                </a:rPr>
                <a:t>ske</a:t>
              </a:r>
              <a:r>
                <a:rPr lang="sl-SI" sz="1600" b="1" dirty="0">
                  <a:solidFill>
                    <a:schemeClr val="bg1"/>
                  </a:solidFill>
                </a:rPr>
                <a:t> izgube</a:t>
              </a:r>
              <a:endParaRPr lang="sv-SE" sz="1600" dirty="0">
                <a:solidFill>
                  <a:schemeClr val="bg1"/>
                </a:solidFill>
                <a:ea typeface="MS PGothic"/>
                <a:cs typeface="MS PGothic"/>
              </a:endParaRPr>
            </a:p>
            <a:p>
              <a:pPr defTabSz="457200"/>
              <a:endParaRPr lang="sv-SE" sz="2400" dirty="0">
                <a:solidFill>
                  <a:schemeClr val="bg1"/>
                </a:solidFill>
                <a:ea typeface="MS PGothic"/>
                <a:cs typeface="MS PGothic"/>
              </a:endParaRPr>
            </a:p>
          </p:txBody>
        </p:sp>
      </p:grpSp>
      <p:pic>
        <p:nvPicPr>
          <p:cNvPr id="13" name="Picture 2">
            <a:extLst>
              <a:ext uri="{FF2B5EF4-FFF2-40B4-BE49-F238E27FC236}">
                <a16:creationId xmlns:a16="http://schemas.microsoft.com/office/drawing/2014/main" id="{1091E8C2-FC0D-8C91-12A0-AC25DBDDC1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957" y="4527948"/>
            <a:ext cx="2785109" cy="184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3">
            <a:extLst>
              <a:ext uri="{FF2B5EF4-FFF2-40B4-BE49-F238E27FC236}">
                <a16:creationId xmlns:a16="http://schemas.microsoft.com/office/drawing/2014/main" id="{C09490D9-5249-5A9A-BD9A-CDB3E8BC75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5559" y="4527948"/>
            <a:ext cx="2610243" cy="181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Ograda vsebine 3" descr="C:\Users\darja.piciga\Downloads\Palm_forest.jpg">
            <a:extLst>
              <a:ext uri="{FF2B5EF4-FFF2-40B4-BE49-F238E27FC236}">
                <a16:creationId xmlns:a16="http://schemas.microsoft.com/office/drawing/2014/main" id="{C093E38C-E701-9C6C-A847-3BC68B640007}"/>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152" y="550725"/>
            <a:ext cx="2610243" cy="4897733"/>
          </a:xfrm>
          <a:prstGeom prst="rect">
            <a:avLst/>
          </a:prstGeom>
          <a:noFill/>
          <a:ln>
            <a:noFill/>
          </a:ln>
        </p:spPr>
      </p:pic>
      <p:sp>
        <p:nvSpPr>
          <p:cNvPr id="16" name="Naslov 1">
            <a:extLst>
              <a:ext uri="{FF2B5EF4-FFF2-40B4-BE49-F238E27FC236}">
                <a16:creationId xmlns:a16="http://schemas.microsoft.com/office/drawing/2014/main" id="{C5490D8F-1A3F-7FD9-571E-164B3084A6A3}"/>
              </a:ext>
            </a:extLst>
          </p:cNvPr>
          <p:cNvSpPr txBox="1">
            <a:spLocks/>
          </p:cNvSpPr>
          <p:nvPr/>
        </p:nvSpPr>
        <p:spPr>
          <a:xfrm>
            <a:off x="9060745" y="1558620"/>
            <a:ext cx="2610243" cy="2881941"/>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sl-SI" altLang="sl-SI" sz="2800" b="1" dirty="0">
                <a:solidFill>
                  <a:srgbClr val="CC0000"/>
                </a:solidFill>
                <a:latin typeface="+mn-lt"/>
              </a:rPr>
              <a:t>Ne gre samo za podnebne spremembe!</a:t>
            </a:r>
          </a:p>
          <a:p>
            <a:pPr fontAlgn="base">
              <a:spcAft>
                <a:spcPct val="0"/>
              </a:spcAft>
            </a:pPr>
            <a:endParaRPr lang="sl-SI" altLang="sl-SI" sz="2400" b="1" dirty="0">
              <a:solidFill>
                <a:srgbClr val="CC0000"/>
              </a:solidFill>
              <a:latin typeface="+mn-lt"/>
            </a:endParaRPr>
          </a:p>
          <a:p>
            <a:pPr fontAlgn="base">
              <a:spcAft>
                <a:spcPct val="0"/>
              </a:spcAft>
            </a:pPr>
            <a:endParaRPr lang="sl-SI" altLang="sl-SI" sz="200" b="1" dirty="0">
              <a:solidFill>
                <a:srgbClr val="CC0000"/>
              </a:solidFill>
              <a:latin typeface="+mn-lt"/>
            </a:endParaRPr>
          </a:p>
          <a:p>
            <a:pPr fontAlgn="base">
              <a:spcAft>
                <a:spcPct val="0"/>
              </a:spcAft>
            </a:pPr>
            <a:endParaRPr lang="sl-SI" altLang="sl-SI" sz="200" b="1" dirty="0">
              <a:solidFill>
                <a:srgbClr val="CC0000"/>
              </a:solidFill>
              <a:latin typeface="+mn-lt"/>
            </a:endParaRPr>
          </a:p>
          <a:p>
            <a:pPr fontAlgn="base">
              <a:spcAft>
                <a:spcPct val="0"/>
              </a:spcAft>
            </a:pPr>
            <a:endParaRPr lang="sl-SI" altLang="sl-SI" sz="200" b="1" dirty="0">
              <a:solidFill>
                <a:srgbClr val="CC0000"/>
              </a:solidFill>
              <a:latin typeface="+mn-lt"/>
            </a:endParaRPr>
          </a:p>
          <a:p>
            <a:pPr fontAlgn="base">
              <a:spcAft>
                <a:spcPct val="0"/>
              </a:spcAft>
            </a:pPr>
            <a:r>
              <a:rPr lang="sl-SI" altLang="sl-SI" sz="2800" b="1" dirty="0">
                <a:solidFill>
                  <a:srgbClr val="CC0000"/>
                </a:solidFill>
                <a:latin typeface="+mn-lt"/>
              </a:rPr>
              <a:t>In tudi ne samo za okolje!</a:t>
            </a:r>
          </a:p>
          <a:p>
            <a:pPr fontAlgn="base">
              <a:spcAft>
                <a:spcPct val="0"/>
              </a:spcAft>
            </a:pPr>
            <a:endParaRPr lang="sl-SI" altLang="sl-SI" sz="2800" b="1" dirty="0">
              <a:solidFill>
                <a:srgbClr val="CC0000"/>
              </a:solidFill>
              <a:latin typeface="+mn-lt"/>
            </a:endParaRPr>
          </a:p>
          <a:p>
            <a:pPr fontAlgn="base">
              <a:spcAft>
                <a:spcPct val="0"/>
              </a:spcAft>
            </a:pPr>
            <a:r>
              <a:rPr lang="sl-SI" altLang="sl-SI" sz="2800" b="1" dirty="0">
                <a:solidFill>
                  <a:srgbClr val="CC0000"/>
                </a:solidFill>
                <a:latin typeface="+mn-lt"/>
              </a:rPr>
              <a:t>Torej ne samo CTR 13!</a:t>
            </a:r>
          </a:p>
        </p:txBody>
      </p:sp>
      <p:pic>
        <p:nvPicPr>
          <p:cNvPr id="17" name="Slika 16">
            <a:extLst>
              <a:ext uri="{FF2B5EF4-FFF2-40B4-BE49-F238E27FC236}">
                <a16:creationId xmlns:a16="http://schemas.microsoft.com/office/drawing/2014/main" id="{B30CD41E-C8D9-0EA3-0167-5D97751CA45D}"/>
              </a:ext>
            </a:extLst>
          </p:cNvPr>
          <p:cNvPicPr>
            <a:picLocks noChangeAspect="1"/>
          </p:cNvPicPr>
          <p:nvPr/>
        </p:nvPicPr>
        <p:blipFill rotWithShape="1">
          <a:blip r:embed="rId6"/>
          <a:srcRect t="20001"/>
          <a:stretch/>
        </p:blipFill>
        <p:spPr bwMode="auto">
          <a:xfrm>
            <a:off x="7309812" y="5653352"/>
            <a:ext cx="761347" cy="692772"/>
          </a:xfrm>
          <a:prstGeom prst="rect">
            <a:avLst/>
          </a:prstGeom>
          <a:ln>
            <a:noFill/>
          </a:ln>
          <a:extLst>
            <a:ext uri="{53640926-AAD7-44D8-BBD7-CCE9431645EC}">
              <a14:shadowObscured xmlns:a14="http://schemas.microsoft.com/office/drawing/2010/main"/>
            </a:ext>
          </a:extLst>
        </p:spPr>
      </p:pic>
      <p:sp>
        <p:nvSpPr>
          <p:cNvPr id="18" name="PoljeZBesedilom 17">
            <a:extLst>
              <a:ext uri="{FF2B5EF4-FFF2-40B4-BE49-F238E27FC236}">
                <a16:creationId xmlns:a16="http://schemas.microsoft.com/office/drawing/2014/main" id="{DFAAD4C5-8932-4E30-AA30-DF56421686FC}"/>
              </a:ext>
            </a:extLst>
          </p:cNvPr>
          <p:cNvSpPr txBox="1"/>
          <p:nvPr/>
        </p:nvSpPr>
        <p:spPr>
          <a:xfrm>
            <a:off x="8071159" y="5585337"/>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Tree>
    <p:extLst>
      <p:ext uri="{BB962C8B-B14F-4D97-AF65-F5344CB8AC3E}">
        <p14:creationId xmlns:p14="http://schemas.microsoft.com/office/powerpoint/2010/main" val="2573441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625C0F78-0CDB-E23A-EF95-D2178B3E4AAC}"/>
              </a:ext>
            </a:extLst>
          </p:cNvPr>
          <p:cNvPicPr>
            <a:picLocks noChangeAspect="1"/>
          </p:cNvPicPr>
          <p:nvPr/>
        </p:nvPicPr>
        <p:blipFill rotWithShape="1">
          <a:blip r:embed="rId2"/>
          <a:srcRect l="8438" t="10278" r="29062" b="7916"/>
          <a:stretch/>
        </p:blipFill>
        <p:spPr>
          <a:xfrm>
            <a:off x="423835" y="113669"/>
            <a:ext cx="8105775" cy="5967877"/>
          </a:xfrm>
          <a:prstGeom prst="rect">
            <a:avLst/>
          </a:prstGeom>
        </p:spPr>
      </p:pic>
      <p:sp>
        <p:nvSpPr>
          <p:cNvPr id="5" name="PoljeZBesedilom 4">
            <a:extLst>
              <a:ext uri="{FF2B5EF4-FFF2-40B4-BE49-F238E27FC236}">
                <a16:creationId xmlns:a16="http://schemas.microsoft.com/office/drawing/2014/main" id="{37EE98BB-B460-A560-E2CC-D56652532F8B}"/>
              </a:ext>
            </a:extLst>
          </p:cNvPr>
          <p:cNvSpPr txBox="1"/>
          <p:nvPr/>
        </p:nvSpPr>
        <p:spPr>
          <a:xfrm>
            <a:off x="8505825" y="882134"/>
            <a:ext cx="3486150" cy="923330"/>
          </a:xfrm>
          <a:prstGeom prst="rect">
            <a:avLst/>
          </a:prstGeom>
          <a:noFill/>
        </p:spPr>
        <p:txBody>
          <a:bodyPr wrap="square">
            <a:spAutoFit/>
          </a:bodyPr>
          <a:lstStyle/>
          <a:p>
            <a:r>
              <a:rPr lang="sl-SI" sz="1800" dirty="0"/>
              <a:t>EKOLOŠKI ODTIS: </a:t>
            </a:r>
          </a:p>
          <a:p>
            <a:r>
              <a:rPr lang="sl-SI" dirty="0"/>
              <a:t>Več kot 60% OGLJIČNEGA ODTISA (emisije CO2)!</a:t>
            </a:r>
          </a:p>
        </p:txBody>
      </p:sp>
      <p:pic>
        <p:nvPicPr>
          <p:cNvPr id="2" name="Slika 1">
            <a:extLst>
              <a:ext uri="{FF2B5EF4-FFF2-40B4-BE49-F238E27FC236}">
                <a16:creationId xmlns:a16="http://schemas.microsoft.com/office/drawing/2014/main" id="{DB36C243-5DE0-5863-A347-4B60EC1C3927}"/>
              </a:ext>
            </a:extLst>
          </p:cNvPr>
          <p:cNvPicPr>
            <a:picLocks noChangeAspect="1"/>
          </p:cNvPicPr>
          <p:nvPr/>
        </p:nvPicPr>
        <p:blipFill rotWithShape="1">
          <a:blip r:embed="rId3"/>
          <a:srcRect t="20001"/>
          <a:stretch/>
        </p:blipFill>
        <p:spPr bwMode="auto">
          <a:xfrm>
            <a:off x="9892038" y="2099134"/>
            <a:ext cx="956610" cy="870448"/>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E711C93F-A6DC-EF03-5DEF-923AD55372F9}"/>
              </a:ext>
            </a:extLst>
          </p:cNvPr>
          <p:cNvSpPr txBox="1"/>
          <p:nvPr/>
        </p:nvSpPr>
        <p:spPr>
          <a:xfrm>
            <a:off x="9190972" y="3429378"/>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6" name="PoljeZBesedilom 5">
            <a:extLst>
              <a:ext uri="{FF2B5EF4-FFF2-40B4-BE49-F238E27FC236}">
                <a16:creationId xmlns:a16="http://schemas.microsoft.com/office/drawing/2014/main" id="{BF5E715B-0725-286A-78AB-8D5ED77D4EDA}"/>
              </a:ext>
            </a:extLst>
          </p:cNvPr>
          <p:cNvSpPr txBox="1"/>
          <p:nvPr/>
        </p:nvSpPr>
        <p:spPr>
          <a:xfrm>
            <a:off x="9190972" y="3767368"/>
            <a:ext cx="3162953" cy="369332"/>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3.3 Raziskovalno mišljenje</a:t>
            </a:r>
            <a:endParaRPr lang="sl-SI" dirty="0">
              <a:solidFill>
                <a:srgbClr val="7030A0"/>
              </a:solidFill>
              <a:effectLst/>
            </a:endParaRPr>
          </a:p>
        </p:txBody>
      </p:sp>
      <p:sp>
        <p:nvSpPr>
          <p:cNvPr id="7" name="PoljeZBesedilom 6">
            <a:extLst>
              <a:ext uri="{FF2B5EF4-FFF2-40B4-BE49-F238E27FC236}">
                <a16:creationId xmlns:a16="http://schemas.microsoft.com/office/drawing/2014/main" id="{6CEDFE26-4864-B1FD-6BC6-DCBCB74BC1D1}"/>
              </a:ext>
            </a:extLst>
          </p:cNvPr>
          <p:cNvSpPr txBox="1"/>
          <p:nvPr/>
        </p:nvSpPr>
        <p:spPr>
          <a:xfrm>
            <a:off x="9290032" y="3097608"/>
            <a:ext cx="2758140" cy="371384"/>
          </a:xfrm>
          <a:prstGeom prst="rect">
            <a:avLst/>
          </a:prstGeom>
          <a:noFill/>
        </p:spPr>
        <p:txBody>
          <a:bodyPr wrap="square">
            <a:spAutoFit/>
          </a:bodyPr>
          <a:lstStyle/>
          <a:p>
            <a:pPr marL="0" algn="l" rtl="0" eaLnBrk="1" latinLnBrk="0" hangingPunct="1">
              <a:lnSpc>
                <a:spcPct val="105000"/>
              </a:lnSpc>
              <a:spcBef>
                <a:spcPts val="0"/>
              </a:spcBef>
              <a:spcAft>
                <a:spcPts val="800"/>
              </a:spcAft>
            </a:pPr>
            <a:r>
              <a:rPr lang="sl-SI" sz="1800" b="1" kern="1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1.2 Podpiranje pravičnosti</a:t>
            </a:r>
            <a:endParaRPr lang="sl-SI" dirty="0">
              <a:solidFill>
                <a:srgbClr val="7030A0"/>
              </a:solidFill>
              <a:effectLst/>
            </a:endParaRPr>
          </a:p>
        </p:txBody>
      </p:sp>
      <p:sp>
        <p:nvSpPr>
          <p:cNvPr id="10" name="Pravokotnik 9">
            <a:extLst>
              <a:ext uri="{FF2B5EF4-FFF2-40B4-BE49-F238E27FC236}">
                <a16:creationId xmlns:a16="http://schemas.microsoft.com/office/drawing/2014/main" id="{CB6FEE50-B450-BB6C-D000-672B05A18F0A}"/>
              </a:ext>
            </a:extLst>
          </p:cNvPr>
          <p:cNvSpPr/>
          <p:nvPr/>
        </p:nvSpPr>
        <p:spPr>
          <a:xfrm>
            <a:off x="-41561" y="6282202"/>
            <a:ext cx="12192000" cy="575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PoljeZBesedilom 10">
            <a:extLst>
              <a:ext uri="{FF2B5EF4-FFF2-40B4-BE49-F238E27FC236}">
                <a16:creationId xmlns:a16="http://schemas.microsoft.com/office/drawing/2014/main" id="{06B61840-90EB-CDD0-1363-09D9F9E667D3}"/>
              </a:ext>
            </a:extLst>
          </p:cNvPr>
          <p:cNvSpPr txBox="1"/>
          <p:nvPr/>
        </p:nvSpPr>
        <p:spPr>
          <a:xfrm>
            <a:off x="3259243" y="6296534"/>
            <a:ext cx="8891196" cy="584775"/>
          </a:xfrm>
          <a:prstGeom prst="rect">
            <a:avLst/>
          </a:prstGeom>
          <a:noFill/>
          <a:ln>
            <a:solidFill>
              <a:schemeClr val="accent1"/>
            </a:solidFill>
          </a:ln>
        </p:spPr>
        <p:txBody>
          <a:bodyPr wrap="square">
            <a:spAutoFit/>
          </a:bodyPr>
          <a:lstStyle/>
          <a:p>
            <a:r>
              <a:rPr lang="sl-SI" sz="1600" b="0" u="none" strike="noStrike" dirty="0">
                <a:solidFill>
                  <a:srgbClr val="00ABD4"/>
                </a:solidFill>
                <a:effectLst/>
                <a:latin typeface="Roboto" panose="02000000000000000000" pitchFamily="2" charset="0"/>
                <a:ea typeface="Times New Roman" panose="02020603050405020304" pitchFamily="18" charset="0"/>
                <a:hlinkClick r:id="rId4"/>
              </a:rPr>
              <a:t>Ekološki odtis,</a:t>
            </a:r>
            <a:r>
              <a:rPr lang="sl-SI" sz="1600" b="1" dirty="0">
                <a:solidFill>
                  <a:srgbClr val="4A4A4A"/>
                </a:solidFill>
                <a:effectLst/>
                <a:latin typeface="Roboto" panose="02000000000000000000" pitchFamily="2" charset="0"/>
                <a:ea typeface="Times New Roman" panose="02020603050405020304" pitchFamily="18" charset="0"/>
              </a:rPr>
              <a:t> Nataša </a:t>
            </a:r>
            <a:r>
              <a:rPr lang="sl-SI" sz="1600" b="1" dirty="0" err="1">
                <a:solidFill>
                  <a:srgbClr val="4A4A4A"/>
                </a:solidFill>
                <a:effectLst/>
                <a:latin typeface="Roboto" panose="02000000000000000000" pitchFamily="2" charset="0"/>
                <a:ea typeface="Times New Roman" panose="02020603050405020304" pitchFamily="18" charset="0"/>
              </a:rPr>
              <a:t>Beltran</a:t>
            </a:r>
            <a:r>
              <a:rPr lang="sl-SI" sz="1600" b="1" dirty="0">
                <a:solidFill>
                  <a:srgbClr val="4A4A4A"/>
                </a:solidFill>
                <a:effectLst/>
                <a:latin typeface="Roboto" panose="02000000000000000000" pitchFamily="2" charset="0"/>
                <a:ea typeface="Times New Roman" panose="02020603050405020304" pitchFamily="18" charset="0"/>
              </a:rPr>
              <a:t>, Stritih </a:t>
            </a:r>
            <a:r>
              <a:rPr lang="sl-SI" sz="1600" b="1" dirty="0" err="1">
                <a:solidFill>
                  <a:srgbClr val="4A4A4A"/>
                </a:solidFill>
                <a:effectLst/>
                <a:latin typeface="Roboto" panose="02000000000000000000" pitchFamily="2" charset="0"/>
                <a:ea typeface="Times New Roman" panose="02020603050405020304" pitchFamily="18" charset="0"/>
              </a:rPr>
              <a:t>d.o.o</a:t>
            </a:r>
            <a:r>
              <a:rPr lang="sl-SI" sz="1600" b="1" dirty="0">
                <a:solidFill>
                  <a:srgbClr val="4A4A4A"/>
                </a:solidFill>
                <a:effectLst/>
                <a:latin typeface="Roboto" panose="02000000000000000000" pitchFamily="2" charset="0"/>
                <a:ea typeface="Times New Roman" panose="02020603050405020304" pitchFamily="18" charset="0"/>
              </a:rPr>
              <a:t>. (Sekcija </a:t>
            </a:r>
            <a:r>
              <a:rPr lang="sl-SI" sz="1600" b="1" u="sng" dirty="0">
                <a:solidFill>
                  <a:srgbClr val="FFFFFF"/>
                </a:solidFill>
                <a:effectLst/>
                <a:latin typeface="Roboto" panose="02000000000000000000" pitchFamily="2" charset="0"/>
                <a:ea typeface="Times New Roman" panose="02020603050405020304" pitchFamily="18" charset="0"/>
                <a:hlinkClick r:id="rId5"/>
              </a:rPr>
              <a:t>5. </a:t>
            </a:r>
            <a:r>
              <a:rPr lang="sl-SI" sz="1600" b="1" u="sng" dirty="0" err="1">
                <a:solidFill>
                  <a:srgbClr val="FFFFFF"/>
                </a:solidFill>
                <a:effectLst/>
                <a:latin typeface="Roboto" panose="02000000000000000000" pitchFamily="2" charset="0"/>
                <a:ea typeface="Times New Roman" panose="02020603050405020304" pitchFamily="18" charset="0"/>
                <a:hlinkClick r:id="rId5"/>
              </a:rPr>
              <a:t>Trajnostnost</a:t>
            </a:r>
            <a:r>
              <a:rPr lang="sl-SI" sz="1600" b="1" u="sng" dirty="0">
                <a:solidFill>
                  <a:srgbClr val="FFFFFF"/>
                </a:solidFill>
                <a:effectLst/>
                <a:latin typeface="Roboto" panose="02000000000000000000" pitchFamily="2" charset="0"/>
                <a:ea typeface="Times New Roman" panose="02020603050405020304" pitchFamily="18" charset="0"/>
                <a:hlinkClick r:id="rId5"/>
              </a:rPr>
              <a:t> potrošništva</a:t>
            </a:r>
            <a:r>
              <a:rPr lang="sl-SI" sz="1600" b="1" dirty="0">
                <a:solidFill>
                  <a:srgbClr val="4A4A4A"/>
                </a:solidFill>
                <a:effectLst/>
                <a:latin typeface="Roboto" panose="02000000000000000000" pitchFamily="2" charset="0"/>
                <a:ea typeface="Times New Roman" panose="02020603050405020304" pitchFamily="18" charset="0"/>
              </a:rPr>
              <a:t>, </a:t>
            </a:r>
            <a:r>
              <a:rPr lang="sl-SI" sz="1600" b="0" dirty="0">
                <a:solidFill>
                  <a:srgbClr val="4A4A4A"/>
                </a:solidFill>
                <a:effectLst/>
                <a:latin typeface="Roboto Condensed" panose="02000000000000000000" pitchFamily="2" charset="0"/>
                <a:ea typeface="Times New Roman" panose="02020603050405020304" pitchFamily="18" charset="0"/>
              </a:rPr>
              <a:t>11.30 – 13.00)</a:t>
            </a:r>
            <a:endParaRPr lang="sl-SI" sz="1600" b="1" dirty="0">
              <a:effectLst/>
              <a:latin typeface="Times New Roman" panose="02020603050405020304" pitchFamily="18" charset="0"/>
              <a:ea typeface="Times New Roman" panose="02020603050405020304" pitchFamily="18" charset="0"/>
            </a:endParaRPr>
          </a:p>
          <a:p>
            <a:r>
              <a:rPr lang="sl-SI" sz="1600" b="0" u="sng" dirty="0" err="1">
                <a:solidFill>
                  <a:srgbClr val="00ABD4"/>
                </a:solidFill>
                <a:effectLst/>
                <a:latin typeface="Roboto" panose="02000000000000000000" pitchFamily="2" charset="0"/>
                <a:ea typeface="Times New Roman" panose="02020603050405020304" pitchFamily="18" charset="0"/>
                <a:hlinkClick r:id="rId6"/>
              </a:rPr>
              <a:t>Okoljski</a:t>
            </a:r>
            <a:r>
              <a:rPr lang="sl-SI" sz="1600" b="0" u="sng" dirty="0">
                <a:solidFill>
                  <a:srgbClr val="00ABD4"/>
                </a:solidFill>
                <a:effectLst/>
                <a:latin typeface="Roboto" panose="02000000000000000000" pitchFamily="2" charset="0"/>
                <a:ea typeface="Times New Roman" panose="02020603050405020304" pitchFamily="18" charset="0"/>
                <a:hlinkClick r:id="rId6"/>
              </a:rPr>
              <a:t> odtis</a:t>
            </a:r>
            <a:r>
              <a:rPr lang="sl-SI" sz="1600" b="0" dirty="0">
                <a:solidFill>
                  <a:srgbClr val="4A4A4A"/>
                </a:solidFill>
                <a:effectLst/>
                <a:latin typeface="Roboto" panose="02000000000000000000" pitchFamily="2" charset="0"/>
                <a:ea typeface="Times New Roman" panose="02020603050405020304" pitchFamily="18" charset="0"/>
              </a:rPr>
              <a:t>,</a:t>
            </a:r>
            <a:r>
              <a:rPr lang="sl-SI" sz="1600" b="1" dirty="0">
                <a:solidFill>
                  <a:srgbClr val="4A4A4A"/>
                </a:solidFill>
                <a:effectLst/>
                <a:latin typeface="Roboto" panose="02000000000000000000" pitchFamily="2" charset="0"/>
                <a:ea typeface="Times New Roman" panose="02020603050405020304" pitchFamily="18" charset="0"/>
              </a:rPr>
              <a:t> Lea Avguštin in Alenka Gabrovec, ZRSŠ </a:t>
            </a:r>
            <a:r>
              <a:rPr lang="sl-SI" sz="1600" b="0" dirty="0">
                <a:solidFill>
                  <a:srgbClr val="4A4A4A"/>
                </a:solidFill>
                <a:effectLst/>
                <a:latin typeface="Roboto" panose="02000000000000000000" pitchFamily="2" charset="0"/>
                <a:ea typeface="Times New Roman" panose="02020603050405020304" pitchFamily="18" charset="0"/>
              </a:rPr>
              <a:t> (</a:t>
            </a:r>
            <a:r>
              <a:rPr lang="sl-SI" sz="1600" b="0" dirty="0">
                <a:solidFill>
                  <a:srgbClr val="4A4A4A"/>
                </a:solidFill>
                <a:effectLst/>
                <a:latin typeface="Roboto Condensed" panose="02000000000000000000" pitchFamily="2" charset="0"/>
                <a:ea typeface="Times New Roman" panose="02020603050405020304" pitchFamily="18" charset="0"/>
              </a:rPr>
              <a:t>16.00 – 17.15, </a:t>
            </a:r>
            <a:r>
              <a:rPr lang="sl-SI" sz="1600" b="0" dirty="0">
                <a:solidFill>
                  <a:srgbClr val="4A4A4A"/>
                </a:solidFill>
                <a:effectLst/>
                <a:latin typeface="Roboto" panose="02000000000000000000" pitchFamily="2" charset="0"/>
                <a:ea typeface="Times New Roman" panose="02020603050405020304" pitchFamily="18" charset="0"/>
              </a:rPr>
              <a:t>Gala Dvorana)</a:t>
            </a:r>
            <a:r>
              <a:rPr lang="sl-SI" sz="1600" b="1" dirty="0">
                <a:solidFill>
                  <a:srgbClr val="4A4A4A"/>
                </a:solidFill>
                <a:effectLst/>
                <a:latin typeface="Roboto" panose="02000000000000000000" pitchFamily="2" charset="0"/>
                <a:ea typeface="Times New Roman" panose="02020603050405020304" pitchFamily="18" charset="0"/>
              </a:rPr>
              <a:t> </a:t>
            </a:r>
            <a:r>
              <a:rPr lang="sl-SI" sz="1600" b="0" dirty="0">
                <a:solidFill>
                  <a:srgbClr val="4A4A4A"/>
                </a:solidFill>
                <a:effectLst/>
                <a:latin typeface="Roboto" panose="02000000000000000000" pitchFamily="2" charset="0"/>
                <a:ea typeface="Times New Roman" panose="02020603050405020304" pitchFamily="18" charset="0"/>
              </a:rPr>
              <a:t> </a:t>
            </a:r>
            <a:endParaRPr lang="sl-SI" sz="1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3613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79A14F28-4F67-F946-1FEC-52334CC7864B}"/>
              </a:ext>
            </a:extLst>
          </p:cNvPr>
          <p:cNvSpPr txBox="1"/>
          <p:nvPr/>
        </p:nvSpPr>
        <p:spPr>
          <a:xfrm>
            <a:off x="8315324" y="257175"/>
            <a:ext cx="3609975" cy="1938992"/>
          </a:xfrm>
          <a:prstGeom prst="rect">
            <a:avLst/>
          </a:prstGeom>
          <a:noFill/>
        </p:spPr>
        <p:txBody>
          <a:bodyPr wrap="square">
            <a:spAutoFit/>
          </a:bodyPr>
          <a:lstStyle/>
          <a:p>
            <a:r>
              <a:rPr lang="sl-SI" sz="2000" dirty="0"/>
              <a:t>KATERE SO GLAVNE KATEGORIJE POTROŠNJE V SLOVENIJI?</a:t>
            </a:r>
          </a:p>
          <a:p>
            <a:endParaRPr lang="sl-SI" sz="2000" dirty="0"/>
          </a:p>
          <a:p>
            <a:r>
              <a:rPr lang="sl-SI" sz="2000" dirty="0"/>
              <a:t>Vsak dan porabljamo vire, ki jih zagotavlja Zemlja. To je naš ekološki odtis. </a:t>
            </a:r>
          </a:p>
        </p:txBody>
      </p:sp>
      <p:pic>
        <p:nvPicPr>
          <p:cNvPr id="5" name="Slika 4">
            <a:extLst>
              <a:ext uri="{FF2B5EF4-FFF2-40B4-BE49-F238E27FC236}">
                <a16:creationId xmlns:a16="http://schemas.microsoft.com/office/drawing/2014/main" id="{9A982C18-0CA8-7FDC-7D58-C1BEB8F05623}"/>
              </a:ext>
            </a:extLst>
          </p:cNvPr>
          <p:cNvPicPr>
            <a:picLocks noChangeAspect="1"/>
          </p:cNvPicPr>
          <p:nvPr/>
        </p:nvPicPr>
        <p:blipFill rotWithShape="1">
          <a:blip r:embed="rId2"/>
          <a:srcRect l="33750" t="15000" r="15156" b="17084"/>
          <a:stretch/>
        </p:blipFill>
        <p:spPr>
          <a:xfrm>
            <a:off x="152400" y="257175"/>
            <a:ext cx="7924799" cy="5925424"/>
          </a:xfrm>
          <a:prstGeom prst="rect">
            <a:avLst/>
          </a:prstGeom>
        </p:spPr>
      </p:pic>
      <p:sp>
        <p:nvSpPr>
          <p:cNvPr id="9" name="PoljeZBesedilom 8">
            <a:extLst>
              <a:ext uri="{FF2B5EF4-FFF2-40B4-BE49-F238E27FC236}">
                <a16:creationId xmlns:a16="http://schemas.microsoft.com/office/drawing/2014/main" id="{971BCAF8-8177-89BE-1657-7675AE41C1F2}"/>
              </a:ext>
            </a:extLst>
          </p:cNvPr>
          <p:cNvSpPr txBox="1"/>
          <p:nvPr/>
        </p:nvSpPr>
        <p:spPr>
          <a:xfrm>
            <a:off x="8315324" y="2384287"/>
            <a:ext cx="3390900" cy="2062103"/>
          </a:xfrm>
          <a:prstGeom prst="rect">
            <a:avLst/>
          </a:prstGeom>
          <a:noFill/>
        </p:spPr>
        <p:txBody>
          <a:bodyPr wrap="square">
            <a:spAutoFit/>
          </a:bodyPr>
          <a:lstStyle/>
          <a:p>
            <a:r>
              <a:rPr lang="sl-SI" sz="1600" b="1" dirty="0"/>
              <a:t>Poročilo o okolju v Republiki</a:t>
            </a:r>
          </a:p>
          <a:p>
            <a:r>
              <a:rPr lang="sl-SI" sz="1600" b="1" dirty="0"/>
              <a:t>Sloveniji 2022</a:t>
            </a:r>
          </a:p>
          <a:p>
            <a:r>
              <a:rPr lang="sl-SI" sz="1600" dirty="0"/>
              <a:t>Agencija Republike Slovenije za okolje, Ministrstvo za okolje in prostor. Ljubljana, 2022.</a:t>
            </a:r>
          </a:p>
          <a:p>
            <a:r>
              <a:rPr lang="sl-SI" sz="1600" dirty="0">
                <a:hlinkClick r:id="rId3"/>
              </a:rPr>
              <a:t>https://www.gov.si/assets/ministrstva/MOP/Dokumenti/porocilo_o_okolju_2022.pdf</a:t>
            </a:r>
            <a:r>
              <a:rPr lang="sl-SI" sz="1600" dirty="0"/>
              <a:t> </a:t>
            </a:r>
          </a:p>
        </p:txBody>
      </p:sp>
      <p:pic>
        <p:nvPicPr>
          <p:cNvPr id="2" name="Slika 1">
            <a:extLst>
              <a:ext uri="{FF2B5EF4-FFF2-40B4-BE49-F238E27FC236}">
                <a16:creationId xmlns:a16="http://schemas.microsoft.com/office/drawing/2014/main" id="{B260E11B-8202-8140-5ED1-747850622B68}"/>
              </a:ext>
            </a:extLst>
          </p:cNvPr>
          <p:cNvPicPr>
            <a:picLocks noChangeAspect="1"/>
          </p:cNvPicPr>
          <p:nvPr/>
        </p:nvPicPr>
        <p:blipFill rotWithShape="1">
          <a:blip r:embed="rId4"/>
          <a:srcRect t="20001"/>
          <a:stretch/>
        </p:blipFill>
        <p:spPr bwMode="auto">
          <a:xfrm>
            <a:off x="8414712" y="4758584"/>
            <a:ext cx="761347" cy="692772"/>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B45B4A23-30F2-0890-6F4B-74F55EC5DC08}"/>
              </a:ext>
            </a:extLst>
          </p:cNvPr>
          <p:cNvSpPr txBox="1"/>
          <p:nvPr/>
        </p:nvSpPr>
        <p:spPr>
          <a:xfrm>
            <a:off x="9204633" y="4917194"/>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Tree>
    <p:extLst>
      <p:ext uri="{BB962C8B-B14F-4D97-AF65-F5344CB8AC3E}">
        <p14:creationId xmlns:p14="http://schemas.microsoft.com/office/powerpoint/2010/main" val="599618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460F326D-EF01-FFC3-33D3-E4AF56F4F21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037" t="25868" r="1323" b="21928"/>
          <a:stretch/>
        </p:blipFill>
        <p:spPr bwMode="auto">
          <a:xfrm>
            <a:off x="172159" y="238124"/>
            <a:ext cx="4991100" cy="1674495"/>
          </a:xfrm>
          <a:prstGeom prst="rect">
            <a:avLst/>
          </a:prstGeom>
          <a:ln>
            <a:noFill/>
          </a:ln>
          <a:extLst>
            <a:ext uri="{53640926-AAD7-44D8-BBD7-CCE9431645EC}">
              <a14:shadowObscured xmlns:a14="http://schemas.microsoft.com/office/drawing/2010/main"/>
            </a:ext>
          </a:extLst>
        </p:spPr>
      </p:pic>
      <p:pic>
        <p:nvPicPr>
          <p:cNvPr id="3" name="Slika 5">
            <a:extLst>
              <a:ext uri="{FF2B5EF4-FFF2-40B4-BE49-F238E27FC236}">
                <a16:creationId xmlns:a16="http://schemas.microsoft.com/office/drawing/2014/main" id="{0C0987EE-EAB7-66F5-7070-B2026C65CA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958"/>
          <a:stretch>
            <a:fillRect/>
          </a:stretch>
        </p:blipFill>
        <p:spPr bwMode="auto">
          <a:xfrm>
            <a:off x="847725" y="2141054"/>
            <a:ext cx="4001918" cy="2411412"/>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ABC2949F-7EDB-2540-B3FB-2954EB83ACE5}"/>
              </a:ext>
            </a:extLst>
          </p:cNvPr>
          <p:cNvSpPr txBox="1"/>
          <p:nvPr/>
        </p:nvSpPr>
        <p:spPr>
          <a:xfrm>
            <a:off x="5814013" y="347960"/>
            <a:ext cx="4229809" cy="1932324"/>
          </a:xfrm>
          <a:prstGeom prst="rect">
            <a:avLst/>
          </a:prstGeom>
          <a:noFill/>
        </p:spPr>
        <p:txBody>
          <a:bodyPr wrap="square">
            <a:spAutoFit/>
          </a:bodyPr>
          <a:lstStyle/>
          <a:p>
            <a:pPr>
              <a:lnSpc>
                <a:spcPct val="107000"/>
              </a:lnSpc>
              <a:spcAft>
                <a:spcPts val="800"/>
              </a:spcAft>
            </a:pPr>
            <a:r>
              <a:rPr lang="sl-SI" sz="44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Kaj se dogaja?</a:t>
            </a:r>
          </a:p>
          <a:p>
            <a:pPr>
              <a:lnSpc>
                <a:spcPct val="107000"/>
              </a:lnSpc>
              <a:spcAft>
                <a:spcPts val="800"/>
              </a:spcAft>
            </a:pPr>
            <a:endParaRPr lang="sl-SI" sz="8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endParaRPr>
          </a:p>
          <a:p>
            <a:pPr>
              <a:lnSpc>
                <a:spcPct val="107000"/>
              </a:lnSpc>
              <a:spcAft>
                <a:spcPts val="800"/>
              </a:spcAft>
            </a:pPr>
            <a:r>
              <a:rPr lang="sl-SI" sz="4400" b="1" kern="100" dirty="0">
                <a:solidFill>
                  <a:srgbClr val="FF0000"/>
                </a:solidFill>
                <a:latin typeface="Monotype Corsiva" panose="03010101010201010101" pitchFamily="66" charset="0"/>
                <a:ea typeface="Calibri" panose="020F0502020204030204" pitchFamily="34" charset="0"/>
                <a:cs typeface="Times New Roman" panose="02020603050405020304" pitchFamily="18" charset="0"/>
              </a:rPr>
              <a:t>Zakaj se to dogaja</a:t>
            </a:r>
            <a:r>
              <a:rPr lang="sl-SI" sz="44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a:t>
            </a:r>
            <a:endParaRPr lang="sl-SI"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oljeZBesedilom 6">
            <a:extLst>
              <a:ext uri="{FF2B5EF4-FFF2-40B4-BE49-F238E27FC236}">
                <a16:creationId xmlns:a16="http://schemas.microsoft.com/office/drawing/2014/main" id="{F78585FE-3ADF-5044-516C-5A6EAB80C9C0}"/>
              </a:ext>
            </a:extLst>
          </p:cNvPr>
          <p:cNvSpPr txBox="1"/>
          <p:nvPr/>
        </p:nvSpPr>
        <p:spPr>
          <a:xfrm>
            <a:off x="5814013" y="2684881"/>
            <a:ext cx="5777202" cy="805029"/>
          </a:xfrm>
          <a:prstGeom prst="rect">
            <a:avLst/>
          </a:prstGeom>
          <a:noFill/>
        </p:spPr>
        <p:txBody>
          <a:bodyPr wrap="square">
            <a:spAutoFit/>
          </a:bodyPr>
          <a:lstStyle/>
          <a:p>
            <a:pPr>
              <a:lnSpc>
                <a:spcPct val="107000"/>
              </a:lnSpc>
              <a:spcAft>
                <a:spcPts val="800"/>
              </a:spcAft>
            </a:pPr>
            <a:r>
              <a:rPr lang="sl-SI" sz="4400" b="1" kern="100" dirty="0">
                <a:solidFill>
                  <a:srgbClr val="FF0000"/>
                </a:solidFill>
                <a:latin typeface="Monotype Corsiva" panose="03010101010201010101" pitchFamily="66" charset="0"/>
                <a:ea typeface="Calibri" panose="020F0502020204030204" pitchFamily="34" charset="0"/>
                <a:cs typeface="Times New Roman" panose="02020603050405020304" pitchFamily="18" charset="0"/>
              </a:rPr>
              <a:t>Kaj lahko pričakujemo?</a:t>
            </a:r>
            <a:r>
              <a:rPr lang="sl-SI" sz="44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 </a:t>
            </a:r>
            <a:endParaRPr lang="sl-SI"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oljeZBesedilom 8">
            <a:extLst>
              <a:ext uri="{FF2B5EF4-FFF2-40B4-BE49-F238E27FC236}">
                <a16:creationId xmlns:a16="http://schemas.microsoft.com/office/drawing/2014/main" id="{4B8AC3CD-337E-6DF3-3A39-37B400944C8E}"/>
              </a:ext>
            </a:extLst>
          </p:cNvPr>
          <p:cNvSpPr txBox="1"/>
          <p:nvPr/>
        </p:nvSpPr>
        <p:spPr>
          <a:xfrm>
            <a:off x="2390419" y="5067202"/>
            <a:ext cx="5619750" cy="805029"/>
          </a:xfrm>
          <a:prstGeom prst="rect">
            <a:avLst/>
          </a:prstGeom>
          <a:noFill/>
        </p:spPr>
        <p:txBody>
          <a:bodyPr wrap="square">
            <a:spAutoFit/>
          </a:bodyPr>
          <a:lstStyle/>
          <a:p>
            <a:pPr>
              <a:lnSpc>
                <a:spcPct val="107000"/>
              </a:lnSpc>
              <a:spcAft>
                <a:spcPts val="800"/>
              </a:spcAft>
            </a:pPr>
            <a:r>
              <a:rPr lang="sl-SI" sz="4400" b="1" kern="100" dirty="0">
                <a:solidFill>
                  <a:srgbClr val="FF0000"/>
                </a:solidFill>
                <a:effectLst/>
                <a:latin typeface="Monotype Corsiva" panose="03010101010201010101" pitchFamily="66" charset="0"/>
                <a:ea typeface="Calibri" panose="020F0502020204030204" pitchFamily="34" charset="0"/>
                <a:cs typeface="Times New Roman" panose="02020603050405020304" pitchFamily="18" charset="0"/>
              </a:rPr>
              <a:t>Kako se lahko odzovemo?</a:t>
            </a:r>
            <a:endParaRPr lang="sl-SI"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Slika 9">
            <a:extLst>
              <a:ext uri="{FF2B5EF4-FFF2-40B4-BE49-F238E27FC236}">
                <a16:creationId xmlns:a16="http://schemas.microsoft.com/office/drawing/2014/main" id="{F4DE03B1-3025-2FF5-5F44-B3949D9F2E83}"/>
              </a:ext>
            </a:extLst>
          </p:cNvPr>
          <p:cNvPicPr>
            <a:picLocks noChangeAspect="1"/>
          </p:cNvPicPr>
          <p:nvPr/>
        </p:nvPicPr>
        <p:blipFill>
          <a:blip r:embed="rId5"/>
          <a:srcRect t="5211" b="1507"/>
          <a:stretch>
            <a:fillRect/>
          </a:stretch>
        </p:blipFill>
        <p:spPr>
          <a:xfrm>
            <a:off x="7648578" y="3924301"/>
            <a:ext cx="4790488" cy="2933699"/>
          </a:xfrm>
          <a:prstGeom prst="rect">
            <a:avLst/>
          </a:prstGeom>
          <a:noFill/>
          <a:ln cap="flat">
            <a:noFill/>
          </a:ln>
        </p:spPr>
      </p:pic>
      <p:sp>
        <p:nvSpPr>
          <p:cNvPr id="11" name="Elipsa 10">
            <a:extLst>
              <a:ext uri="{FF2B5EF4-FFF2-40B4-BE49-F238E27FC236}">
                <a16:creationId xmlns:a16="http://schemas.microsoft.com/office/drawing/2014/main" id="{CA977CCC-A9A3-8B19-AB29-F12DD61EB5C6}"/>
              </a:ext>
            </a:extLst>
          </p:cNvPr>
          <p:cNvSpPr/>
          <p:nvPr/>
        </p:nvSpPr>
        <p:spPr>
          <a:xfrm>
            <a:off x="9629307" y="18692"/>
            <a:ext cx="2455545" cy="1164091"/>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l-SI" sz="2800" b="1" kern="100" dirty="0">
                <a:ln w="11113" cap="flat" cmpd="sng" algn="ctr">
                  <a:solidFill>
                    <a:srgbClr val="548235"/>
                  </a:solidFill>
                  <a:prstDash val="solid"/>
                  <a:round/>
                </a:ln>
                <a:solidFill>
                  <a:srgbClr val="548235"/>
                </a:solidFill>
                <a:effectLst/>
                <a:ea typeface="Calibri" panose="020F0502020204030204" pitchFamily="34" charset="0"/>
                <a:cs typeface="Times New Roman" panose="02020603050405020304" pitchFamily="18" charset="0"/>
              </a:rPr>
              <a:t>Vsebina</a:t>
            </a:r>
            <a:r>
              <a:rPr lang="sl-SI" sz="2800" kern="100" dirty="0">
                <a:ln w="9525" cap="rnd" cmpd="sng" algn="ctr">
                  <a:solidFill>
                    <a:srgbClr val="548235"/>
                  </a:solidFill>
                  <a:prstDash val="solid"/>
                  <a:bevel/>
                </a:ln>
                <a:effectLst/>
                <a:ea typeface="Calibri" panose="020F0502020204030204" pitchFamily="34" charset="0"/>
                <a:cs typeface="Times New Roman" panose="02020603050405020304" pitchFamily="18" charset="0"/>
              </a:rPr>
              <a:t> </a:t>
            </a:r>
            <a:endParaRPr lang="sl-SI" sz="11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2629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6">
            <a:extLst>
              <a:ext uri="{FF2B5EF4-FFF2-40B4-BE49-F238E27FC236}">
                <a16:creationId xmlns:a16="http://schemas.microsoft.com/office/drawing/2014/main" id="{6C2FBA1A-5623-4313-8A01-A02D3ECE5E8F}"/>
              </a:ext>
            </a:extLst>
          </p:cNvPr>
          <p:cNvGrpSpPr/>
          <p:nvPr/>
        </p:nvGrpSpPr>
        <p:grpSpPr>
          <a:xfrm>
            <a:off x="347536" y="796094"/>
            <a:ext cx="8098118" cy="5545479"/>
            <a:chOff x="347536" y="796094"/>
            <a:chExt cx="8098118" cy="5545479"/>
          </a:xfrm>
        </p:grpSpPr>
        <p:sp>
          <p:nvSpPr>
            <p:cNvPr id="3" name="Prostoročno: oblika 2">
              <a:extLst>
                <a:ext uri="{FF2B5EF4-FFF2-40B4-BE49-F238E27FC236}">
                  <a16:creationId xmlns:a16="http://schemas.microsoft.com/office/drawing/2014/main" id="{691ED8C9-617E-A985-49C1-0858E2190A3C}"/>
                </a:ext>
              </a:extLst>
            </p:cNvPr>
            <p:cNvSpPr/>
            <p:nvPr/>
          </p:nvSpPr>
          <p:spPr>
            <a:xfrm>
              <a:off x="347536" y="1248978"/>
              <a:ext cx="8098118" cy="1708876"/>
            </a:xfrm>
            <a:custGeom>
              <a:avLst/>
              <a:gdLst>
                <a:gd name="f0" fmla="val 10800000"/>
                <a:gd name="f1" fmla="val 5400000"/>
                <a:gd name="f2" fmla="val 180"/>
                <a:gd name="f3" fmla="val w"/>
                <a:gd name="f4" fmla="val h"/>
                <a:gd name="f5" fmla="val 0"/>
                <a:gd name="f6" fmla="val 8098115"/>
                <a:gd name="f7" fmla="val 1708875"/>
                <a:gd name="f8" fmla="+- 0 0 -90"/>
                <a:gd name="f9" fmla="*/ f3 1 8098115"/>
                <a:gd name="f10" fmla="*/ f4 1 1708875"/>
                <a:gd name="f11" fmla="+- f7 0 f5"/>
                <a:gd name="f12" fmla="+- f6 0 f5"/>
                <a:gd name="f13" fmla="*/ f8 f0 1"/>
                <a:gd name="f14" fmla="*/ f12 1 8098115"/>
                <a:gd name="f15" fmla="*/ f11 1 1708875"/>
                <a:gd name="f16" fmla="*/ 0 f12 1"/>
                <a:gd name="f17" fmla="*/ 0 f11 1"/>
                <a:gd name="f18" fmla="*/ 8098115 f12 1"/>
                <a:gd name="f19" fmla="*/ 1708875 f11 1"/>
                <a:gd name="f20" fmla="*/ f13 1 f2"/>
                <a:gd name="f21" fmla="*/ f16 1 8098115"/>
                <a:gd name="f22" fmla="*/ f17 1 1708875"/>
                <a:gd name="f23" fmla="*/ f18 1 8098115"/>
                <a:gd name="f24" fmla="*/ f19 1 1708875"/>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8098115" h="1708875">
                  <a:moveTo>
                    <a:pt x="f5" y="f5"/>
                  </a:moveTo>
                  <a:lnTo>
                    <a:pt x="f6" y="f5"/>
                  </a:lnTo>
                  <a:lnTo>
                    <a:pt x="f6" y="f7"/>
                  </a:lnTo>
                  <a:lnTo>
                    <a:pt x="f5" y="f7"/>
                  </a:lnTo>
                  <a:lnTo>
                    <a:pt x="f5" y="f5"/>
                  </a:lnTo>
                  <a:close/>
                </a:path>
              </a:pathLst>
            </a:custGeom>
            <a:solidFill>
              <a:srgbClr val="FFFFFF">
                <a:alpha val="90000"/>
              </a:srgbClr>
            </a:solidFill>
            <a:ln w="12701" cap="flat">
              <a:solidFill>
                <a:srgbClr val="C00000"/>
              </a:solidFill>
              <a:prstDash val="solid"/>
              <a:miter/>
            </a:ln>
          </p:spPr>
          <p:txBody>
            <a:bodyPr vert="horz" wrap="square" lIns="628503" tIns="645666" rIns="628503" bIns="128016" anchor="t" anchorCtr="0" compatLnSpc="1">
              <a:noAutofit/>
            </a:bodyPr>
            <a:lstStyle/>
            <a:p>
              <a:pPr marL="171450" marR="0" lvl="1" indent="-171450" algn="l" defTabSz="8001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sl-SI" sz="1800" b="1" i="0" u="none" strike="noStrike" kern="1200" cap="none" spc="0" baseline="0">
                  <a:solidFill>
                    <a:srgbClr val="003366"/>
                  </a:solidFill>
                  <a:uFillTx/>
                  <a:latin typeface="Calibri" pitchFamily="34"/>
                  <a:cs typeface="Calibri" pitchFamily="34"/>
                </a:rPr>
                <a:t>razen če </a:t>
              </a:r>
              <a:r>
                <a:rPr lang="sl-SI" sz="1800" b="1" i="0" u="sng" strike="noStrike" kern="1200" cap="none" spc="0" baseline="0">
                  <a:solidFill>
                    <a:srgbClr val="003366"/>
                  </a:solidFill>
                  <a:uFillTx/>
                  <a:latin typeface="Calibri" pitchFamily="34"/>
                  <a:cs typeface="Calibri" pitchFamily="34"/>
                </a:rPr>
                <a:t>v temeljih spremenimo sisteme</a:t>
              </a:r>
              <a:r>
                <a:rPr lang="sl-SI" sz="1800" b="1" i="0" u="none" strike="noStrike" kern="1200" cap="none" spc="0" baseline="0">
                  <a:solidFill>
                    <a:srgbClr val="003366"/>
                  </a:solidFill>
                  <a:uFillTx/>
                  <a:latin typeface="Calibri" pitchFamily="34"/>
                  <a:cs typeface="Calibri" pitchFamily="34"/>
                </a:rPr>
                <a:t>, ki zadovoljujejo potrebe družbe, z globokimi spremembami v prevladujočih strukturah, praksah, tehnologijah, politikah, življenjskih stilih, mišljenju. </a:t>
              </a:r>
              <a:endParaRPr lang="sl-SI" sz="1800" b="1" i="0" u="none" strike="noStrike" kern="1200" cap="none" spc="0" baseline="0">
                <a:solidFill>
                  <a:srgbClr val="003366"/>
                </a:solidFill>
                <a:uFillTx/>
                <a:latin typeface="Calibri"/>
              </a:endParaRPr>
            </a:p>
          </p:txBody>
        </p:sp>
        <p:sp>
          <p:nvSpPr>
            <p:cNvPr id="4" name="Prostoročno: oblika 3">
              <a:extLst>
                <a:ext uri="{FF2B5EF4-FFF2-40B4-BE49-F238E27FC236}">
                  <a16:creationId xmlns:a16="http://schemas.microsoft.com/office/drawing/2014/main" id="{5AB68F8B-B420-CB20-07BD-94810263052D}"/>
                </a:ext>
              </a:extLst>
            </p:cNvPr>
            <p:cNvSpPr/>
            <p:nvPr/>
          </p:nvSpPr>
          <p:spPr>
            <a:xfrm>
              <a:off x="452756" y="796094"/>
              <a:ext cx="3940469" cy="1033198"/>
            </a:xfrm>
            <a:custGeom>
              <a:avLst/>
              <a:gdLst>
                <a:gd name="f0" fmla="val 10800000"/>
                <a:gd name="f1" fmla="val 5400000"/>
                <a:gd name="f2" fmla="val 180"/>
                <a:gd name="f3" fmla="val w"/>
                <a:gd name="f4" fmla="val h"/>
                <a:gd name="f5" fmla="val 0"/>
                <a:gd name="f6" fmla="val 3940469"/>
                <a:gd name="f7" fmla="val 1033200"/>
                <a:gd name="f8" fmla="val 172203"/>
                <a:gd name="f9" fmla="val 77098"/>
                <a:gd name="f10" fmla="val 3768266"/>
                <a:gd name="f11" fmla="val 3863371"/>
                <a:gd name="f12" fmla="val 860997"/>
                <a:gd name="f13" fmla="val 956102"/>
                <a:gd name="f14" fmla="+- 0 0 -90"/>
                <a:gd name="f15" fmla="*/ f3 1 3940469"/>
                <a:gd name="f16" fmla="*/ f4 1 1033200"/>
                <a:gd name="f17" fmla="+- f7 0 f5"/>
                <a:gd name="f18" fmla="+- f6 0 f5"/>
                <a:gd name="f19" fmla="*/ f14 f0 1"/>
                <a:gd name="f20" fmla="*/ f18 1 3940469"/>
                <a:gd name="f21" fmla="*/ f17 1 1033200"/>
                <a:gd name="f22" fmla="*/ 0 f18 1"/>
                <a:gd name="f23" fmla="*/ 172203 f17 1"/>
                <a:gd name="f24" fmla="*/ 172203 f18 1"/>
                <a:gd name="f25" fmla="*/ 0 f17 1"/>
                <a:gd name="f26" fmla="*/ 3768266 f18 1"/>
                <a:gd name="f27" fmla="*/ 3940469 f18 1"/>
                <a:gd name="f28" fmla="*/ 860997 f17 1"/>
                <a:gd name="f29" fmla="*/ 1033200 f17 1"/>
                <a:gd name="f30" fmla="*/ f19 1 f2"/>
                <a:gd name="f31" fmla="*/ f22 1 3940469"/>
                <a:gd name="f32" fmla="*/ f23 1 1033200"/>
                <a:gd name="f33" fmla="*/ f24 1 3940469"/>
                <a:gd name="f34" fmla="*/ f25 1 1033200"/>
                <a:gd name="f35" fmla="*/ f26 1 3940469"/>
                <a:gd name="f36" fmla="*/ f27 1 3940469"/>
                <a:gd name="f37" fmla="*/ f28 1 1033200"/>
                <a:gd name="f38" fmla="*/ f29 1 10332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40469" h="10332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0021"/>
            </a:solidFill>
            <a:ln w="12701" cap="flat">
              <a:solidFill>
                <a:srgbClr val="FFFFFF"/>
              </a:solidFill>
              <a:prstDash val="solid"/>
              <a:miter/>
            </a:ln>
          </p:spPr>
          <p:txBody>
            <a:bodyPr vert="horz" wrap="square" lIns="264700" tIns="50438" rIns="264700" bIns="5043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sl-SI" sz="1800" b="1" i="0" u="none" strike="noStrike" kern="1200" cap="none" spc="0" baseline="0">
                  <a:solidFill>
                    <a:srgbClr val="FFFFFF"/>
                  </a:solidFill>
                  <a:uFillTx/>
                  <a:latin typeface="Calibri" pitchFamily="34"/>
                </a:rPr>
                <a:t>Cilja EU do 2050 „Dobro živeti ob upoštevanju omejitev našega planeta“ ne bomo dosegli</a:t>
              </a:r>
              <a:endParaRPr lang="en-US" sz="1800" b="1" i="0" u="none" strike="noStrike" kern="1200" cap="none" spc="0" baseline="0">
                <a:solidFill>
                  <a:srgbClr val="FFFFFF"/>
                </a:solidFill>
                <a:uFillTx/>
                <a:latin typeface="Calibri" pitchFamily="34"/>
              </a:endParaRPr>
            </a:p>
          </p:txBody>
        </p:sp>
        <p:sp>
          <p:nvSpPr>
            <p:cNvPr id="5" name="Prostoročno: oblika 4">
              <a:extLst>
                <a:ext uri="{FF2B5EF4-FFF2-40B4-BE49-F238E27FC236}">
                  <a16:creationId xmlns:a16="http://schemas.microsoft.com/office/drawing/2014/main" id="{BFF3C353-16AD-46C8-9EA4-DB96A8DECF34}"/>
                </a:ext>
              </a:extLst>
            </p:cNvPr>
            <p:cNvSpPr/>
            <p:nvPr/>
          </p:nvSpPr>
          <p:spPr>
            <a:xfrm>
              <a:off x="347536" y="3458772"/>
              <a:ext cx="8098118" cy="1349133"/>
            </a:xfrm>
            <a:custGeom>
              <a:avLst/>
              <a:gdLst>
                <a:gd name="f0" fmla="val 10800000"/>
                <a:gd name="f1" fmla="val 5400000"/>
                <a:gd name="f2" fmla="val 180"/>
                <a:gd name="f3" fmla="val w"/>
                <a:gd name="f4" fmla="val h"/>
                <a:gd name="f5" fmla="val 0"/>
                <a:gd name="f6" fmla="val 8098115"/>
                <a:gd name="f7" fmla="val 1349132"/>
                <a:gd name="f8" fmla="+- 0 0 -90"/>
                <a:gd name="f9" fmla="*/ f3 1 8098115"/>
                <a:gd name="f10" fmla="*/ f4 1 1349132"/>
                <a:gd name="f11" fmla="+- f7 0 f5"/>
                <a:gd name="f12" fmla="+- f6 0 f5"/>
                <a:gd name="f13" fmla="*/ f8 f0 1"/>
                <a:gd name="f14" fmla="*/ f12 1 8098115"/>
                <a:gd name="f15" fmla="*/ f11 1 1349132"/>
                <a:gd name="f16" fmla="*/ 0 f12 1"/>
                <a:gd name="f17" fmla="*/ 0 f11 1"/>
                <a:gd name="f18" fmla="*/ 8098115 f12 1"/>
                <a:gd name="f19" fmla="*/ 1349132 f11 1"/>
                <a:gd name="f20" fmla="*/ f13 1 f2"/>
                <a:gd name="f21" fmla="*/ f16 1 8098115"/>
                <a:gd name="f22" fmla="*/ f17 1 1349132"/>
                <a:gd name="f23" fmla="*/ f18 1 8098115"/>
                <a:gd name="f24" fmla="*/ f19 1 134913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8098115" h="1349132">
                  <a:moveTo>
                    <a:pt x="f5" y="f5"/>
                  </a:moveTo>
                  <a:lnTo>
                    <a:pt x="f6" y="f5"/>
                  </a:lnTo>
                  <a:lnTo>
                    <a:pt x="f6" y="f7"/>
                  </a:lnTo>
                  <a:lnTo>
                    <a:pt x="f5" y="f7"/>
                  </a:lnTo>
                  <a:lnTo>
                    <a:pt x="f5" y="f5"/>
                  </a:lnTo>
                  <a:close/>
                </a:path>
              </a:pathLst>
            </a:custGeom>
            <a:solidFill>
              <a:srgbClr val="FFFFFF">
                <a:alpha val="90000"/>
              </a:srgbClr>
            </a:solidFill>
            <a:ln w="12701" cap="flat">
              <a:solidFill>
                <a:srgbClr val="C00000"/>
              </a:solidFill>
              <a:prstDash val="solid"/>
              <a:miter/>
            </a:ln>
          </p:spPr>
          <p:txBody>
            <a:bodyPr vert="horz" wrap="square" lIns="628503" tIns="645666" rIns="628503" bIns="128016" anchor="t" anchorCtr="0" compatLnSpc="1">
              <a:noAutofit/>
            </a:bodyPr>
            <a:lstStyle/>
            <a:p>
              <a:pPr marL="0" marR="0" lvl="1" indent="-171450" algn="l" defTabSz="8001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sl-SI" sz="1800" b="1" i="0" u="none" strike="noStrike" kern="1200" cap="none" spc="0" baseline="0" dirty="0">
                  <a:solidFill>
                    <a:srgbClr val="003366"/>
                  </a:solidFill>
                  <a:uFillTx/>
                  <a:latin typeface="Calibri" pitchFamily="34"/>
                  <a:cs typeface="Calibri" pitchFamily="34"/>
                </a:rPr>
                <a:t>sistemov </a:t>
              </a:r>
              <a:r>
                <a:rPr lang="sl-SI" sz="1800" b="1" i="0" u="sng" strike="noStrike" kern="1200" cap="none" spc="0" baseline="0" dirty="0">
                  <a:solidFill>
                    <a:srgbClr val="003366"/>
                  </a:solidFill>
                  <a:uFillTx/>
                  <a:latin typeface="Calibri" pitchFamily="34"/>
                  <a:cs typeface="Calibri" pitchFamily="34"/>
                </a:rPr>
                <a:t>(energija, mobilnost, hrana, stanovanje)</a:t>
              </a:r>
              <a:r>
                <a:rPr lang="sl-SI" sz="1800" b="1" i="0" u="none" strike="noStrike" kern="1200" cap="none" spc="0" baseline="0" dirty="0">
                  <a:solidFill>
                    <a:srgbClr val="003366"/>
                  </a:solidFill>
                  <a:uFillTx/>
                  <a:latin typeface="Calibri" pitchFamily="34"/>
                  <a:cs typeface="Calibri" pitchFamily="34"/>
                </a:rPr>
                <a:t>, ki so globinski vzrok </a:t>
              </a:r>
              <a:r>
                <a:rPr lang="sl-SI" sz="1800" b="1" i="0" u="none" strike="noStrike" kern="1200" cap="none" spc="0" baseline="0" dirty="0" err="1">
                  <a:solidFill>
                    <a:srgbClr val="003366"/>
                  </a:solidFill>
                  <a:uFillTx/>
                  <a:latin typeface="Calibri" pitchFamily="34"/>
                  <a:cs typeface="Calibri" pitchFamily="34"/>
                </a:rPr>
                <a:t>okoljskih</a:t>
              </a:r>
              <a:r>
                <a:rPr lang="sl-SI" sz="1800" b="1" i="0" u="none" strike="noStrike" kern="1200" cap="none" spc="0" baseline="0" dirty="0">
                  <a:solidFill>
                    <a:srgbClr val="003366"/>
                  </a:solidFill>
                  <a:uFillTx/>
                  <a:latin typeface="Calibri" pitchFamily="34"/>
                  <a:cs typeface="Calibri" pitchFamily="34"/>
                </a:rPr>
                <a:t> in podnebnih pritiskov. </a:t>
              </a:r>
              <a:endParaRPr lang="sl-SI" sz="1800" b="1" i="0" u="none" strike="noStrike" kern="1200" cap="none" spc="0" baseline="0" dirty="0">
                <a:solidFill>
                  <a:srgbClr val="003366"/>
                </a:solidFill>
                <a:uFillTx/>
                <a:latin typeface="Calibri"/>
              </a:endParaRPr>
            </a:p>
          </p:txBody>
        </p:sp>
        <p:sp>
          <p:nvSpPr>
            <p:cNvPr id="6" name="Prostoročno: oblika 5">
              <a:extLst>
                <a:ext uri="{FF2B5EF4-FFF2-40B4-BE49-F238E27FC236}">
                  <a16:creationId xmlns:a16="http://schemas.microsoft.com/office/drawing/2014/main" id="{05DFF28F-9A97-E29A-1ECB-C196B900104D}"/>
                </a:ext>
              </a:extLst>
            </p:cNvPr>
            <p:cNvSpPr/>
            <p:nvPr/>
          </p:nvSpPr>
          <p:spPr>
            <a:xfrm>
              <a:off x="452756" y="3123133"/>
              <a:ext cx="3940469" cy="1033198"/>
            </a:xfrm>
            <a:custGeom>
              <a:avLst/>
              <a:gdLst>
                <a:gd name="f0" fmla="val 10800000"/>
                <a:gd name="f1" fmla="val 5400000"/>
                <a:gd name="f2" fmla="val 180"/>
                <a:gd name="f3" fmla="val w"/>
                <a:gd name="f4" fmla="val h"/>
                <a:gd name="f5" fmla="val 0"/>
                <a:gd name="f6" fmla="val 3940469"/>
                <a:gd name="f7" fmla="val 1033200"/>
                <a:gd name="f8" fmla="val 172203"/>
                <a:gd name="f9" fmla="val 77098"/>
                <a:gd name="f10" fmla="val 3768266"/>
                <a:gd name="f11" fmla="val 3863371"/>
                <a:gd name="f12" fmla="val 860997"/>
                <a:gd name="f13" fmla="val 956102"/>
                <a:gd name="f14" fmla="+- 0 0 -90"/>
                <a:gd name="f15" fmla="*/ f3 1 3940469"/>
                <a:gd name="f16" fmla="*/ f4 1 1033200"/>
                <a:gd name="f17" fmla="+- f7 0 f5"/>
                <a:gd name="f18" fmla="+- f6 0 f5"/>
                <a:gd name="f19" fmla="*/ f14 f0 1"/>
                <a:gd name="f20" fmla="*/ f18 1 3940469"/>
                <a:gd name="f21" fmla="*/ f17 1 1033200"/>
                <a:gd name="f22" fmla="*/ 0 f18 1"/>
                <a:gd name="f23" fmla="*/ 172203 f17 1"/>
                <a:gd name="f24" fmla="*/ 172203 f18 1"/>
                <a:gd name="f25" fmla="*/ 0 f17 1"/>
                <a:gd name="f26" fmla="*/ 3768266 f18 1"/>
                <a:gd name="f27" fmla="*/ 3940469 f18 1"/>
                <a:gd name="f28" fmla="*/ 860997 f17 1"/>
                <a:gd name="f29" fmla="*/ 1033200 f17 1"/>
                <a:gd name="f30" fmla="*/ f19 1 f2"/>
                <a:gd name="f31" fmla="*/ f22 1 3940469"/>
                <a:gd name="f32" fmla="*/ f23 1 1033200"/>
                <a:gd name="f33" fmla="*/ f24 1 3940469"/>
                <a:gd name="f34" fmla="*/ f25 1 1033200"/>
                <a:gd name="f35" fmla="*/ f26 1 3940469"/>
                <a:gd name="f36" fmla="*/ f27 1 3940469"/>
                <a:gd name="f37" fmla="*/ f28 1 1033200"/>
                <a:gd name="f38" fmla="*/ f29 1 10332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40469" h="10332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0021"/>
            </a:solidFill>
            <a:ln w="12701" cap="flat">
              <a:solidFill>
                <a:srgbClr val="FFFFFF"/>
              </a:solidFill>
              <a:prstDash val="solid"/>
              <a:miter/>
            </a:ln>
          </p:spPr>
          <p:txBody>
            <a:bodyPr vert="horz" wrap="square" lIns="264700" tIns="50438" rIns="264700" bIns="5043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sl-SI" sz="1800" b="1" i="0" u="none" strike="noStrike" kern="1200" cap="none" spc="0" baseline="0">
                  <a:solidFill>
                    <a:srgbClr val="FFFFFF"/>
                  </a:solidFill>
                  <a:uFillTx/>
                  <a:latin typeface="Calibri" pitchFamily="34"/>
                </a:rPr>
                <a:t>Potrebni so trajnostni prehodi naših sistemov proizvodnje in potrošnje</a:t>
              </a:r>
              <a:endParaRPr lang="en-US" sz="1800" b="1" i="0" u="none" strike="noStrike" kern="1200" cap="none" spc="0" baseline="0">
                <a:solidFill>
                  <a:srgbClr val="FFFFFF"/>
                </a:solidFill>
                <a:uFillTx/>
                <a:latin typeface="Calibri" pitchFamily="34"/>
              </a:endParaRPr>
            </a:p>
          </p:txBody>
        </p:sp>
        <p:sp>
          <p:nvSpPr>
            <p:cNvPr id="7" name="Pravokotnik 6">
              <a:extLst>
                <a:ext uri="{FF2B5EF4-FFF2-40B4-BE49-F238E27FC236}">
                  <a16:creationId xmlns:a16="http://schemas.microsoft.com/office/drawing/2014/main" id="{A685C2C3-F6FF-D1F7-62BF-6BAE9C7A8B78}"/>
                </a:ext>
              </a:extLst>
            </p:cNvPr>
            <p:cNvSpPr/>
            <p:nvPr/>
          </p:nvSpPr>
          <p:spPr>
            <a:xfrm>
              <a:off x="347536" y="5459571"/>
              <a:ext cx="8098118" cy="882002"/>
            </a:xfrm>
            <a:prstGeom prst="rect">
              <a:avLst/>
            </a:prstGeom>
            <a:solidFill>
              <a:srgbClr val="FFFFFF">
                <a:alpha val="90000"/>
              </a:srgbClr>
            </a:solidFill>
            <a:ln w="12701" cap="flat">
              <a:solidFill>
                <a:srgbClr val="C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l-SI" sz="1800" b="0" i="0" u="none" strike="noStrike" kern="1200" cap="none" spc="0" baseline="0">
                <a:solidFill>
                  <a:srgbClr val="000000"/>
                </a:solidFill>
                <a:uFillTx/>
                <a:latin typeface="Calibri"/>
              </a:endParaRPr>
            </a:p>
          </p:txBody>
        </p:sp>
        <p:sp>
          <p:nvSpPr>
            <p:cNvPr id="8" name="Prostoročno: oblika 7">
              <a:extLst>
                <a:ext uri="{FF2B5EF4-FFF2-40B4-BE49-F238E27FC236}">
                  <a16:creationId xmlns:a16="http://schemas.microsoft.com/office/drawing/2014/main" id="{AF6F7790-0B54-E909-1F71-3CDF9B99FCCE}"/>
                </a:ext>
              </a:extLst>
            </p:cNvPr>
            <p:cNvSpPr/>
            <p:nvPr/>
          </p:nvSpPr>
          <p:spPr>
            <a:xfrm>
              <a:off x="472708" y="4939049"/>
              <a:ext cx="4084515" cy="1033198"/>
            </a:xfrm>
            <a:custGeom>
              <a:avLst/>
              <a:gdLst>
                <a:gd name="f0" fmla="val 10800000"/>
                <a:gd name="f1" fmla="val 5400000"/>
                <a:gd name="f2" fmla="val 180"/>
                <a:gd name="f3" fmla="val w"/>
                <a:gd name="f4" fmla="val h"/>
                <a:gd name="f5" fmla="val 0"/>
                <a:gd name="f6" fmla="val 4084511"/>
                <a:gd name="f7" fmla="val 1033200"/>
                <a:gd name="f8" fmla="val 172203"/>
                <a:gd name="f9" fmla="val 77098"/>
                <a:gd name="f10" fmla="val 3912308"/>
                <a:gd name="f11" fmla="val 4007413"/>
                <a:gd name="f12" fmla="val 860997"/>
                <a:gd name="f13" fmla="val 956102"/>
                <a:gd name="f14" fmla="+- 0 0 -90"/>
                <a:gd name="f15" fmla="*/ f3 1 4084511"/>
                <a:gd name="f16" fmla="*/ f4 1 1033200"/>
                <a:gd name="f17" fmla="+- f7 0 f5"/>
                <a:gd name="f18" fmla="+- f6 0 f5"/>
                <a:gd name="f19" fmla="*/ f14 f0 1"/>
                <a:gd name="f20" fmla="*/ f18 1 4084511"/>
                <a:gd name="f21" fmla="*/ f17 1 1033200"/>
                <a:gd name="f22" fmla="*/ 0 f18 1"/>
                <a:gd name="f23" fmla="*/ 172203 f17 1"/>
                <a:gd name="f24" fmla="*/ 172203 f18 1"/>
                <a:gd name="f25" fmla="*/ 0 f17 1"/>
                <a:gd name="f26" fmla="*/ 3912308 f18 1"/>
                <a:gd name="f27" fmla="*/ 4084511 f18 1"/>
                <a:gd name="f28" fmla="*/ 860997 f17 1"/>
                <a:gd name="f29" fmla="*/ 1033200 f17 1"/>
                <a:gd name="f30" fmla="*/ f19 1 f2"/>
                <a:gd name="f31" fmla="*/ f22 1 4084511"/>
                <a:gd name="f32" fmla="*/ f23 1 1033200"/>
                <a:gd name="f33" fmla="*/ f24 1 4084511"/>
                <a:gd name="f34" fmla="*/ f25 1 1033200"/>
                <a:gd name="f35" fmla="*/ f26 1 4084511"/>
                <a:gd name="f36" fmla="*/ f27 1 4084511"/>
                <a:gd name="f37" fmla="*/ f28 1 1033200"/>
                <a:gd name="f38" fmla="*/ f29 1 10332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4511" h="10332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0021"/>
            </a:solidFill>
            <a:ln w="12701" cap="flat">
              <a:solidFill>
                <a:srgbClr val="FFFFFF"/>
              </a:solidFill>
              <a:prstDash val="solid"/>
              <a:miter/>
            </a:ln>
          </p:spPr>
          <p:txBody>
            <a:bodyPr vert="horz" wrap="square" lIns="264700" tIns="50438" rIns="264700" bIns="5043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sl-SI" sz="1800" b="1" i="0" u="none" strike="noStrike" kern="1200" cap="none" spc="0" baseline="0" dirty="0">
                  <a:solidFill>
                    <a:srgbClr val="FFFFFF"/>
                  </a:solidFill>
                  <a:uFillTx/>
                  <a:latin typeface="Calibri" pitchFamily="34"/>
                </a:rPr>
                <a:t>Potrebujemo paradigmatski premik v razvoju znanja in upravljanja, v inovacijah in vizijah.</a:t>
              </a:r>
              <a:endParaRPr lang="en-US" sz="1800" b="1" i="0" u="none" strike="noStrike" kern="1200" cap="none" spc="0" baseline="0" dirty="0">
                <a:solidFill>
                  <a:srgbClr val="FFFFFF"/>
                </a:solidFill>
                <a:uFillTx/>
                <a:latin typeface="Calibri" pitchFamily="34"/>
              </a:endParaRPr>
            </a:p>
          </p:txBody>
        </p:sp>
      </p:grpSp>
      <p:sp>
        <p:nvSpPr>
          <p:cNvPr id="9" name="TextBox 1">
            <a:extLst>
              <a:ext uri="{FF2B5EF4-FFF2-40B4-BE49-F238E27FC236}">
                <a16:creationId xmlns:a16="http://schemas.microsoft.com/office/drawing/2014/main" id="{0B9B80D1-3417-16CC-163F-411EFE86F6FD}"/>
              </a:ext>
            </a:extLst>
          </p:cNvPr>
          <p:cNvSpPr txBox="1"/>
          <p:nvPr/>
        </p:nvSpPr>
        <p:spPr>
          <a:xfrm>
            <a:off x="2980944" y="110742"/>
            <a:ext cx="5977707"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FFFFFF"/>
                </a:solidFill>
                <a:uFillTx/>
                <a:latin typeface="Calibri"/>
              </a:rPr>
              <a:t>Presentation overview</a:t>
            </a:r>
            <a:r>
              <a:rPr lang="sl-SI" sz="3200" b="0" i="0" u="none" strike="noStrike" kern="1200" cap="none" spc="0" baseline="0">
                <a:solidFill>
                  <a:srgbClr val="FFFFFF"/>
                </a:solidFill>
                <a:uFillTx/>
                <a:latin typeface="Calibri"/>
              </a:rPr>
              <a:t> -</a:t>
            </a:r>
            <a:endParaRPr lang="en-GB" sz="3200" b="0" i="0" u="none" strike="noStrike" kern="1200" cap="none" spc="0" baseline="0">
              <a:solidFill>
                <a:srgbClr val="FFFFFF"/>
              </a:solidFill>
              <a:uFillTx/>
              <a:latin typeface="Calibri"/>
            </a:endParaRPr>
          </a:p>
        </p:txBody>
      </p:sp>
      <p:sp>
        <p:nvSpPr>
          <p:cNvPr id="10" name="TextBox 1">
            <a:extLst>
              <a:ext uri="{FF2B5EF4-FFF2-40B4-BE49-F238E27FC236}">
                <a16:creationId xmlns:a16="http://schemas.microsoft.com/office/drawing/2014/main" id="{4FC8D442-17B1-CCA0-3FFC-CFB66BA415C6}"/>
              </a:ext>
            </a:extLst>
          </p:cNvPr>
          <p:cNvSpPr txBox="1"/>
          <p:nvPr/>
        </p:nvSpPr>
        <p:spPr>
          <a:xfrm>
            <a:off x="-790571" y="80970"/>
            <a:ext cx="8964484"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1" u="none" strike="noStrike" kern="1200" cap="none" spc="0" baseline="0" dirty="0" err="1">
                <a:solidFill>
                  <a:srgbClr val="003366"/>
                </a:solidFill>
                <a:uFillTx/>
                <a:latin typeface="Calibri"/>
              </a:rPr>
              <a:t>Vloga</a:t>
            </a:r>
            <a:r>
              <a:rPr lang="en-GB" sz="1800" b="1" i="1" u="none" strike="noStrike" kern="1200" cap="none" spc="0" baseline="0" dirty="0">
                <a:solidFill>
                  <a:srgbClr val="003366"/>
                </a:solidFill>
                <a:uFillTx/>
                <a:latin typeface="Calibri"/>
              </a:rPr>
              <a:t> </a:t>
            </a:r>
            <a:r>
              <a:rPr lang="en-GB" sz="1800" b="1" i="1" u="none" strike="noStrike" kern="1200" cap="none" spc="0" baseline="0" dirty="0" err="1">
                <a:solidFill>
                  <a:srgbClr val="003366"/>
                </a:solidFill>
                <a:uFillTx/>
                <a:latin typeface="Calibri"/>
              </a:rPr>
              <a:t>inovacij</a:t>
            </a:r>
            <a:r>
              <a:rPr lang="en-GB" sz="1800" b="1" i="1" u="none" strike="noStrike" kern="1200" cap="none" spc="0" baseline="0" dirty="0">
                <a:solidFill>
                  <a:srgbClr val="003366"/>
                </a:solidFill>
                <a:uFillTx/>
                <a:latin typeface="Calibri"/>
              </a:rPr>
              <a:t> za </a:t>
            </a:r>
            <a:r>
              <a:rPr lang="en-GB" sz="1800" b="1" i="1" u="none" strike="noStrike" kern="1200" cap="none" spc="0" baseline="0" dirty="0" err="1">
                <a:solidFill>
                  <a:srgbClr val="003366"/>
                </a:solidFill>
                <a:uFillTx/>
                <a:latin typeface="Calibri"/>
              </a:rPr>
              <a:t>trajnostne</a:t>
            </a:r>
            <a:r>
              <a:rPr lang="en-GB" sz="1800" b="1" i="1" u="none" strike="noStrike" kern="1200" cap="none" spc="0" baseline="0" dirty="0">
                <a:solidFill>
                  <a:srgbClr val="003366"/>
                </a:solidFill>
                <a:uFillTx/>
                <a:latin typeface="Calibri"/>
              </a:rPr>
              <a:t> </a:t>
            </a:r>
            <a:r>
              <a:rPr lang="en-GB" sz="1800" b="1" i="1" u="none" strike="noStrike" kern="1200" cap="none" spc="0" baseline="0" dirty="0" err="1">
                <a:solidFill>
                  <a:srgbClr val="003366"/>
                </a:solidFill>
                <a:uFillTx/>
                <a:latin typeface="Calibri"/>
              </a:rPr>
              <a:t>prehode</a:t>
            </a:r>
            <a:r>
              <a:rPr lang="en-GB" sz="1800" b="1" i="1" u="none" strike="noStrike" kern="1200" cap="none" spc="0" baseline="0" dirty="0">
                <a:solidFill>
                  <a:srgbClr val="003366"/>
                </a:solidFill>
                <a:uFillTx/>
                <a:latin typeface="Calibri"/>
              </a:rPr>
              <a:t>: </a:t>
            </a:r>
            <a:r>
              <a:rPr lang="en-GB" sz="1800" b="1" i="1" u="none" strike="noStrike" kern="1200" cap="none" spc="0" baseline="0" dirty="0" err="1">
                <a:solidFill>
                  <a:srgbClr val="003366"/>
                </a:solidFill>
                <a:uFillTx/>
                <a:latin typeface="Calibri"/>
              </a:rPr>
              <a:t>sistemski</a:t>
            </a:r>
            <a:r>
              <a:rPr lang="en-GB" sz="1800" b="1" i="1" u="none" strike="noStrike" kern="1200" cap="none" spc="0" baseline="0" dirty="0">
                <a:solidFill>
                  <a:srgbClr val="003366"/>
                </a:solidFill>
                <a:uFillTx/>
                <a:latin typeface="Calibri"/>
              </a:rPr>
              <a:t> </a:t>
            </a:r>
            <a:r>
              <a:rPr lang="en-GB" sz="1800" b="1" i="1" u="none" strike="noStrike" kern="1200" cap="none" spc="0" baseline="0" dirty="0" err="1">
                <a:solidFill>
                  <a:srgbClr val="003366"/>
                </a:solidFill>
                <a:uFillTx/>
                <a:latin typeface="Calibri"/>
              </a:rPr>
              <a:t>pogled</a:t>
            </a:r>
            <a:r>
              <a:rPr lang="en-GB" sz="1800" b="1" i="1" u="none" strike="noStrike" kern="1200" cap="none" spc="0" baseline="0" dirty="0">
                <a:solidFill>
                  <a:srgbClr val="003366"/>
                </a:solidFill>
                <a:uFillTx/>
                <a:latin typeface="Calibri"/>
              </a:rPr>
              <a:t> </a:t>
            </a:r>
            <a:r>
              <a:rPr lang="en-GB" sz="1800" b="1" i="1" u="none" strike="noStrike" kern="1200" cap="none" spc="0" baseline="0" dirty="0" err="1">
                <a:solidFill>
                  <a:srgbClr val="003366"/>
                </a:solidFill>
                <a:uFillTx/>
                <a:latin typeface="Calibri"/>
              </a:rPr>
              <a:t>na</a:t>
            </a:r>
            <a:r>
              <a:rPr lang="en-GB" sz="1800" b="1" i="1" u="none" strike="noStrike" kern="1200" cap="none" spc="0" baseline="0" dirty="0">
                <a:solidFill>
                  <a:srgbClr val="003366"/>
                </a:solidFill>
                <a:uFillTx/>
                <a:latin typeface="Calibri"/>
              </a:rPr>
              <a:t> </a:t>
            </a:r>
            <a:r>
              <a:rPr lang="en-GB" sz="1800" b="1" i="1" u="none" strike="noStrike" kern="1200" cap="none" spc="0" baseline="0" dirty="0" err="1">
                <a:solidFill>
                  <a:srgbClr val="003366"/>
                </a:solidFill>
                <a:uFillTx/>
                <a:latin typeface="Calibri"/>
              </a:rPr>
              <a:t>ravni</a:t>
            </a:r>
            <a:r>
              <a:rPr lang="en-GB" sz="1800" b="1" i="1" u="none" strike="noStrike" kern="1200" cap="none" spc="0" baseline="0" dirty="0">
                <a:solidFill>
                  <a:srgbClr val="003366"/>
                </a:solidFill>
                <a:uFillTx/>
                <a:latin typeface="Calibri"/>
              </a:rPr>
              <a:t> EU </a:t>
            </a:r>
            <a:endParaRPr lang="sl-SI" sz="1800" b="1" i="1" u="none" strike="noStrike" kern="1200" cap="none" spc="0" baseline="0" dirty="0">
              <a:solidFill>
                <a:srgbClr val="003366"/>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3366"/>
                </a:solidFill>
                <a:uFillTx/>
                <a:latin typeface="Calibri"/>
              </a:rPr>
              <a:t>Anita Pirc </a:t>
            </a:r>
            <a:r>
              <a:rPr lang="en-GB" sz="1400" b="0" i="0" u="none" strike="noStrike" kern="1200" cap="none" spc="0" baseline="0" dirty="0" err="1">
                <a:solidFill>
                  <a:srgbClr val="003366"/>
                </a:solidFill>
                <a:uFillTx/>
                <a:latin typeface="Calibri"/>
              </a:rPr>
              <a:t>Velkavrh</a:t>
            </a:r>
            <a:r>
              <a:rPr lang="en-GB" sz="1400" b="0" i="0" u="none" strike="noStrike" kern="1200" cap="none" spc="0" baseline="0" dirty="0">
                <a:solidFill>
                  <a:srgbClr val="003366"/>
                </a:solidFill>
                <a:uFillTx/>
                <a:latin typeface="Calibri"/>
              </a:rPr>
              <a:t>, Head of Foresight and sustainability</a:t>
            </a:r>
            <a:r>
              <a:rPr lang="sl-SI" sz="1400" b="0" i="0" u="none" strike="noStrike" kern="1200" cap="none" spc="0" baseline="0" dirty="0">
                <a:solidFill>
                  <a:srgbClr val="003366"/>
                </a:solidFill>
                <a:uFillTx/>
                <a:latin typeface="Calibri"/>
              </a:rPr>
              <a:t>, </a:t>
            </a:r>
            <a:r>
              <a:rPr lang="en-GB" sz="1400" b="0" i="0" u="none" strike="noStrike" kern="1200" cap="none" spc="0" baseline="0" dirty="0">
                <a:solidFill>
                  <a:srgbClr val="003366"/>
                </a:solidFill>
                <a:uFillTx/>
                <a:latin typeface="Calibri"/>
              </a:rPr>
              <a:t>European Environment </a:t>
            </a:r>
            <a:r>
              <a:rPr lang="sl-SI" sz="1400" b="0" i="0" u="none" strike="noStrike" kern="1200" cap="none" spc="0" baseline="0" dirty="0">
                <a:solidFill>
                  <a:srgbClr val="003366"/>
                </a:solidFill>
                <a:uFillTx/>
                <a:latin typeface="Calibri"/>
              </a:rPr>
              <a:t>A</a:t>
            </a:r>
            <a:r>
              <a:rPr lang="en-GB" sz="1400" b="0" i="0" u="none" strike="noStrike" kern="1200" cap="none" spc="0" baseline="0" dirty="0" err="1">
                <a:solidFill>
                  <a:srgbClr val="003366"/>
                </a:solidFill>
                <a:uFillTx/>
                <a:latin typeface="Calibri"/>
              </a:rPr>
              <a:t>gency</a:t>
            </a:r>
            <a:r>
              <a:rPr lang="sl-SI" sz="1400" b="0" i="0" u="none" strike="noStrike" kern="1200" cap="none" spc="0" baseline="0" dirty="0">
                <a:solidFill>
                  <a:srgbClr val="003366"/>
                </a:solidFill>
                <a:uFillTx/>
                <a:latin typeface="Calibri"/>
              </a:rPr>
              <a:t> (EEA), 2018</a:t>
            </a:r>
          </a:p>
        </p:txBody>
      </p:sp>
      <p:pic>
        <p:nvPicPr>
          <p:cNvPr id="11" name="Picture 3">
            <a:extLst>
              <a:ext uri="{FF2B5EF4-FFF2-40B4-BE49-F238E27FC236}">
                <a16:creationId xmlns:a16="http://schemas.microsoft.com/office/drawing/2014/main" id="{7142E02D-CE71-3F51-F011-B69DFDE192B8}"/>
              </a:ext>
            </a:extLst>
          </p:cNvPr>
          <p:cNvPicPr>
            <a:picLocks noChangeAspect="1"/>
          </p:cNvPicPr>
          <p:nvPr/>
        </p:nvPicPr>
        <p:blipFill>
          <a:blip r:embed="rId3"/>
          <a:stretch>
            <a:fillRect/>
          </a:stretch>
        </p:blipFill>
        <p:spPr>
          <a:xfrm>
            <a:off x="10093549" y="5871295"/>
            <a:ext cx="1861133" cy="405042"/>
          </a:xfrm>
          <a:prstGeom prst="rect">
            <a:avLst/>
          </a:prstGeom>
          <a:noFill/>
          <a:ln cap="flat">
            <a:noFill/>
          </a:ln>
        </p:spPr>
      </p:pic>
      <p:sp>
        <p:nvSpPr>
          <p:cNvPr id="12" name="Pravokotnik 2">
            <a:extLst>
              <a:ext uri="{FF2B5EF4-FFF2-40B4-BE49-F238E27FC236}">
                <a16:creationId xmlns:a16="http://schemas.microsoft.com/office/drawing/2014/main" id="{44829529-0E0B-7F9E-95F8-E0AC615CEAFC}"/>
              </a:ext>
            </a:extLst>
          </p:cNvPr>
          <p:cNvSpPr/>
          <p:nvPr/>
        </p:nvSpPr>
        <p:spPr>
          <a:xfrm>
            <a:off x="4106908" y="5937071"/>
            <a:ext cx="3978188" cy="369335"/>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sl-SI" sz="1800" b="1" i="0" u="none" strike="noStrike" kern="1200" cap="none" spc="0" baseline="0">
                <a:solidFill>
                  <a:srgbClr val="003366"/>
                </a:solidFill>
                <a:uFillTx/>
                <a:latin typeface="Calibri" pitchFamily="34"/>
                <a:cs typeface="Calibri" pitchFamily="34"/>
              </a:rPr>
              <a:t>EEA razvija kompleksno bazo znanja</a:t>
            </a:r>
          </a:p>
        </p:txBody>
      </p:sp>
      <p:pic>
        <p:nvPicPr>
          <p:cNvPr id="14" name="Slika 5">
            <a:extLst>
              <a:ext uri="{FF2B5EF4-FFF2-40B4-BE49-F238E27FC236}">
                <a16:creationId xmlns:a16="http://schemas.microsoft.com/office/drawing/2014/main" id="{305FA738-8706-9885-4208-EB83D48E5A27}"/>
              </a:ext>
            </a:extLst>
          </p:cNvPr>
          <p:cNvPicPr>
            <a:picLocks noChangeAspect="1"/>
          </p:cNvPicPr>
          <p:nvPr/>
        </p:nvPicPr>
        <p:blipFill>
          <a:blip r:embed="rId4"/>
          <a:stretch>
            <a:fillRect/>
          </a:stretch>
        </p:blipFill>
        <p:spPr>
          <a:xfrm>
            <a:off x="8730846" y="1111411"/>
            <a:ext cx="3318046" cy="4694721"/>
          </a:xfrm>
          <a:prstGeom prst="rect">
            <a:avLst/>
          </a:prstGeom>
          <a:noFill/>
          <a:ln cap="flat">
            <a:noFill/>
          </a:ln>
        </p:spPr>
      </p:pic>
      <p:sp>
        <p:nvSpPr>
          <p:cNvPr id="15" name="PoljeZBesedilom 10">
            <a:extLst>
              <a:ext uri="{FF2B5EF4-FFF2-40B4-BE49-F238E27FC236}">
                <a16:creationId xmlns:a16="http://schemas.microsoft.com/office/drawing/2014/main" id="{339641E2-3974-F094-A3D1-53DE1BBE5D97}"/>
              </a:ext>
            </a:extLst>
          </p:cNvPr>
          <p:cNvSpPr txBox="1"/>
          <p:nvPr/>
        </p:nvSpPr>
        <p:spPr>
          <a:xfrm>
            <a:off x="8958650" y="180352"/>
            <a:ext cx="2885813"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1600" b="0" i="0" u="none" strike="noStrike" kern="1200" cap="none" spc="0" baseline="0" dirty="0">
                <a:solidFill>
                  <a:srgbClr val="000000"/>
                </a:solidFill>
                <a:uFillTx/>
                <a:latin typeface="Trebuchet MS" pitchFamily="34"/>
                <a:ea typeface="Times New Roman" pitchFamily="18"/>
                <a:cs typeface="Times New Roman" pitchFamily="18"/>
                <a:hlinkClick r:id="rId5"/>
              </a:rPr>
              <a:t>https://www.eea.europa.eu/sl/highlights/stanje-okolja-v-evropi-2020</a:t>
            </a:r>
            <a:r>
              <a:rPr lang="sl-SI" sz="1600" b="0" i="0" u="none" strike="noStrike" kern="1200" cap="none" spc="0" baseline="0" dirty="0">
                <a:solidFill>
                  <a:srgbClr val="000000"/>
                </a:solidFill>
                <a:uFillTx/>
                <a:latin typeface="Trebuchet MS" pitchFamily="34"/>
                <a:ea typeface="Times New Roman" pitchFamily="18"/>
                <a:cs typeface="Times New Roman" pitchFamily="18"/>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l-SI" sz="1600" b="0" i="0" u="none" strike="noStrike" kern="1200" cap="none" spc="0" baseline="0" dirty="0">
              <a:solidFill>
                <a:srgbClr val="000000"/>
              </a:solidFill>
              <a:uFillTx/>
              <a:latin typeface="Trebuchet MS"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1600" b="0" i="0" u="none" strike="noStrike" kern="1200" cap="none" spc="0" baseline="0" dirty="0">
                <a:solidFill>
                  <a:srgbClr val="000000"/>
                </a:solidFill>
                <a:uFillTx/>
                <a:latin typeface="Trebuchet MS" pitchFamily="34"/>
                <a:cs typeface="Times New Roman" pitchFamily="18"/>
              </a:rPr>
              <a:t> </a:t>
            </a:r>
            <a:endParaRPr lang="sl-SI" sz="1600" b="0" i="0" u="none" strike="noStrike" kern="1200" cap="none" spc="0" baseline="0" dirty="0">
              <a:solidFill>
                <a:srgbClr val="000000"/>
              </a:solidFill>
              <a:uFillTx/>
              <a:latin typeface="Trebuchet MS" pitchFamily="34"/>
            </a:endParaRPr>
          </a:p>
        </p:txBody>
      </p:sp>
    </p:spTree>
    <p:extLst>
      <p:ext uri="{BB962C8B-B14F-4D97-AF65-F5344CB8AC3E}">
        <p14:creationId xmlns:p14="http://schemas.microsoft.com/office/powerpoint/2010/main" val="253019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a:extLst>
              <a:ext uri="{FF2B5EF4-FFF2-40B4-BE49-F238E27FC236}">
                <a16:creationId xmlns:a16="http://schemas.microsoft.com/office/drawing/2014/main" id="{E9FE8A1F-7A13-29B5-0E4B-1AD746E682F3}"/>
              </a:ext>
            </a:extLst>
          </p:cNvPr>
          <p:cNvGrpSpPr>
            <a:grpSpLocks noChangeAspect="1"/>
          </p:cNvGrpSpPr>
          <p:nvPr/>
        </p:nvGrpSpPr>
        <p:grpSpPr>
          <a:xfrm>
            <a:off x="967611" y="1272619"/>
            <a:ext cx="7354502" cy="4579996"/>
            <a:chOff x="300979" y="1270764"/>
            <a:chExt cx="8640960" cy="5263569"/>
          </a:xfrm>
        </p:grpSpPr>
        <p:sp>
          <p:nvSpPr>
            <p:cNvPr id="3" name="Oval 46">
              <a:extLst>
                <a:ext uri="{FF2B5EF4-FFF2-40B4-BE49-F238E27FC236}">
                  <a16:creationId xmlns:a16="http://schemas.microsoft.com/office/drawing/2014/main" id="{8BB64E1A-1BBE-03D1-BECB-AB60246AD32F}"/>
                </a:ext>
              </a:extLst>
            </p:cNvPr>
            <p:cNvSpPr/>
            <p:nvPr/>
          </p:nvSpPr>
          <p:spPr>
            <a:xfrm>
              <a:off x="300979" y="1270764"/>
              <a:ext cx="8640960" cy="5263569"/>
            </a:xfrm>
            <a:prstGeom prst="ellipse">
              <a:avLst/>
            </a:prstGeom>
            <a:solidFill>
              <a:srgbClr val="008173">
                <a:alpha val="34902"/>
              </a:srgbClr>
            </a:solidFill>
            <a:ln w="76200" cap="flat" cmpd="sng" algn="ctr">
              <a:noFill/>
              <a:prstDash val="solid"/>
            </a:ln>
            <a:effectLst/>
          </p:spPr>
          <p:txBody>
            <a:bodyPr rtlCol="0" anchor="ctr"/>
            <a:lstStyle/>
            <a:p>
              <a:pPr algn="ctr">
                <a:defRPr/>
              </a:pPr>
              <a:endParaRPr lang="en-GB" kern="0" dirty="0">
                <a:solidFill>
                  <a:prstClr val="white"/>
                </a:solidFill>
                <a:latin typeface="Verdana" pitchFamily="34" charset="0"/>
                <a:ea typeface="Verdana" pitchFamily="34" charset="0"/>
                <a:cs typeface="Verdana" pitchFamily="34" charset="0"/>
              </a:endParaRPr>
            </a:p>
          </p:txBody>
        </p:sp>
        <p:grpSp>
          <p:nvGrpSpPr>
            <p:cNvPr id="4" name="Group 47">
              <a:extLst>
                <a:ext uri="{FF2B5EF4-FFF2-40B4-BE49-F238E27FC236}">
                  <a16:creationId xmlns:a16="http://schemas.microsoft.com/office/drawing/2014/main" id="{B1271AE1-49DC-E095-1919-2601ABBE09D3}"/>
                </a:ext>
              </a:extLst>
            </p:cNvPr>
            <p:cNvGrpSpPr/>
            <p:nvPr/>
          </p:nvGrpSpPr>
          <p:grpSpPr>
            <a:xfrm>
              <a:off x="437795" y="1416138"/>
              <a:ext cx="8295321" cy="4593617"/>
              <a:chOff x="388336" y="1331476"/>
              <a:chExt cx="8295321" cy="4593617"/>
            </a:xfrm>
          </p:grpSpPr>
          <p:sp>
            <p:nvSpPr>
              <p:cNvPr id="5" name="Oval 48">
                <a:extLst>
                  <a:ext uri="{FF2B5EF4-FFF2-40B4-BE49-F238E27FC236}">
                    <a16:creationId xmlns:a16="http://schemas.microsoft.com/office/drawing/2014/main" id="{EA6F51D8-EE9F-AE73-DE13-FB492AECE392}"/>
                  </a:ext>
                </a:extLst>
              </p:cNvPr>
              <p:cNvSpPr/>
              <p:nvPr/>
            </p:nvSpPr>
            <p:spPr>
              <a:xfrm>
                <a:off x="1900458" y="1788692"/>
                <a:ext cx="5256583" cy="4136401"/>
              </a:xfrm>
              <a:prstGeom prst="ellipse">
                <a:avLst/>
              </a:prstGeom>
              <a:solidFill>
                <a:sysClr val="window" lastClr="FFFFFF">
                  <a:lumMod val="75000"/>
                </a:sysClr>
              </a:solidFill>
              <a:ln w="76200" cap="flat" cmpd="sng" algn="ctr">
                <a:noFill/>
                <a:prstDash val="solid"/>
              </a:ln>
              <a:effectLst/>
            </p:spPr>
            <p:txBody>
              <a:bodyPr rtlCol="0" anchor="ctr"/>
              <a:lstStyle/>
              <a:p>
                <a:pPr algn="ctr">
                  <a:defRPr/>
                </a:pPr>
                <a:endParaRPr lang="en-GB" kern="0" dirty="0">
                  <a:solidFill>
                    <a:prstClr val="white"/>
                  </a:solidFill>
                  <a:latin typeface="Verdana" pitchFamily="34" charset="0"/>
                  <a:ea typeface="Verdana" pitchFamily="34" charset="0"/>
                  <a:cs typeface="Verdana" pitchFamily="34" charset="0"/>
                </a:endParaRPr>
              </a:p>
            </p:txBody>
          </p:sp>
          <p:sp>
            <p:nvSpPr>
              <p:cNvPr id="6" name="TextBox 49">
                <a:extLst>
                  <a:ext uri="{FF2B5EF4-FFF2-40B4-BE49-F238E27FC236}">
                    <a16:creationId xmlns:a16="http://schemas.microsoft.com/office/drawing/2014/main" id="{606C7A5C-C390-EDE7-358B-4A2DD4350BEC}"/>
                  </a:ext>
                </a:extLst>
              </p:cNvPr>
              <p:cNvSpPr txBox="1"/>
              <p:nvPr/>
            </p:nvSpPr>
            <p:spPr>
              <a:xfrm>
                <a:off x="388336" y="3127057"/>
                <a:ext cx="2527481" cy="1394724"/>
              </a:xfrm>
              <a:prstGeom prst="rightArrow">
                <a:avLst>
                  <a:gd name="adj1" fmla="val 66496"/>
                  <a:gd name="adj2" fmla="val 50000"/>
                </a:avLst>
              </a:prstGeom>
              <a:solidFill>
                <a:sysClr val="window" lastClr="FFFFFF"/>
              </a:solidFill>
              <a:ln w="6350">
                <a:noFill/>
              </a:ln>
            </p:spPr>
            <p:txBody>
              <a:bodyPr wrap="square" lIns="72000" rIns="72000" rtlCol="0" anchor="ctr" anchorCtr="0">
                <a:noAutofit/>
              </a:bodyPr>
              <a:lstStyle/>
              <a:p>
                <a:pPr marL="273050" lvl="1">
                  <a:defRPr/>
                </a:pPr>
                <a:r>
                  <a:rPr lang="en-GB" b="1" kern="0" dirty="0">
                    <a:solidFill>
                      <a:prstClr val="black"/>
                    </a:solidFill>
                    <a:latin typeface="Calibri"/>
                    <a:ea typeface="Verdana" pitchFamily="34" charset="0"/>
                    <a:cs typeface="Verdana" pitchFamily="34" charset="0"/>
                  </a:rPr>
                  <a:t>E</a:t>
                </a:r>
                <a:r>
                  <a:rPr lang="sl-SI" b="1" kern="0" dirty="0" err="1">
                    <a:solidFill>
                      <a:prstClr val="black"/>
                    </a:solidFill>
                    <a:latin typeface="Calibri"/>
                    <a:ea typeface="Verdana" pitchFamily="34" charset="0"/>
                    <a:cs typeface="Verdana" pitchFamily="34" charset="0"/>
                  </a:rPr>
                  <a:t>kosistemske</a:t>
                </a:r>
                <a:endParaRPr lang="sl-SI" b="1" kern="0" dirty="0">
                  <a:solidFill>
                    <a:prstClr val="black"/>
                  </a:solidFill>
                  <a:latin typeface="Calibri"/>
                  <a:ea typeface="Verdana" pitchFamily="34" charset="0"/>
                  <a:cs typeface="Verdana" pitchFamily="34" charset="0"/>
                </a:endParaRPr>
              </a:p>
              <a:p>
                <a:pPr marL="273050" lvl="1">
                  <a:defRPr/>
                </a:pPr>
                <a:r>
                  <a:rPr lang="sl-SI" b="1" kern="0" dirty="0">
                    <a:solidFill>
                      <a:prstClr val="black"/>
                    </a:solidFill>
                    <a:latin typeface="Calibri"/>
                    <a:ea typeface="Verdana" pitchFamily="34" charset="0"/>
                    <a:cs typeface="Verdana" pitchFamily="34" charset="0"/>
                  </a:rPr>
                  <a:t>storitve in viri</a:t>
                </a:r>
                <a:endParaRPr lang="en-GB" b="1" kern="0" dirty="0">
                  <a:solidFill>
                    <a:prstClr val="black"/>
                  </a:solidFill>
                  <a:latin typeface="Calibri"/>
                  <a:ea typeface="Verdana" pitchFamily="34" charset="0"/>
                  <a:cs typeface="Verdana" pitchFamily="34" charset="0"/>
                </a:endParaRPr>
              </a:p>
            </p:txBody>
          </p:sp>
          <p:grpSp>
            <p:nvGrpSpPr>
              <p:cNvPr id="7" name="Group 50">
                <a:extLst>
                  <a:ext uri="{FF2B5EF4-FFF2-40B4-BE49-F238E27FC236}">
                    <a16:creationId xmlns:a16="http://schemas.microsoft.com/office/drawing/2014/main" id="{A1436B91-BC52-2580-9FEE-4224CFB60ED2}"/>
                  </a:ext>
                </a:extLst>
              </p:cNvPr>
              <p:cNvGrpSpPr/>
              <p:nvPr/>
            </p:nvGrpSpPr>
            <p:grpSpPr>
              <a:xfrm>
                <a:off x="2204558" y="1331476"/>
                <a:ext cx="6479099" cy="4346661"/>
                <a:chOff x="2204558" y="1331476"/>
                <a:chExt cx="6479099" cy="4346661"/>
              </a:xfrm>
            </p:grpSpPr>
            <p:sp>
              <p:nvSpPr>
                <p:cNvPr id="14" name="TextBox 57">
                  <a:extLst>
                    <a:ext uri="{FF2B5EF4-FFF2-40B4-BE49-F238E27FC236}">
                      <a16:creationId xmlns:a16="http://schemas.microsoft.com/office/drawing/2014/main" id="{3DD8E9F8-B793-2237-23F8-4159C01AF45B}"/>
                    </a:ext>
                  </a:extLst>
                </p:cNvPr>
                <p:cNvSpPr txBox="1"/>
                <p:nvPr/>
              </p:nvSpPr>
              <p:spPr>
                <a:xfrm>
                  <a:off x="3491879" y="1331476"/>
                  <a:ext cx="2088232" cy="544356"/>
                </a:xfrm>
                <a:prstGeom prst="rect">
                  <a:avLst/>
                </a:prstGeom>
                <a:noFill/>
              </p:spPr>
              <p:txBody>
                <a:bodyPr wrap="square" rtlCol="0">
                  <a:spAutoFit/>
                </a:bodyPr>
                <a:lstStyle/>
                <a:p>
                  <a:pPr algn="ctr">
                    <a:defRPr/>
                  </a:pPr>
                  <a:r>
                    <a:rPr lang="en-GB" sz="2400" b="1" kern="0" dirty="0">
                      <a:solidFill>
                        <a:prstClr val="black">
                          <a:lumMod val="95000"/>
                          <a:lumOff val="5000"/>
                        </a:prstClr>
                      </a:solidFill>
                      <a:latin typeface="Calibri"/>
                      <a:ea typeface="Verdana" pitchFamily="34" charset="0"/>
                      <a:cs typeface="Verdana" pitchFamily="34" charset="0"/>
                    </a:rPr>
                    <a:t>E</a:t>
                  </a:r>
                  <a:r>
                    <a:rPr lang="sl-SI" sz="2400" b="1" kern="0" dirty="0">
                      <a:solidFill>
                        <a:prstClr val="black">
                          <a:lumMod val="95000"/>
                          <a:lumOff val="5000"/>
                        </a:prstClr>
                      </a:solidFill>
                      <a:latin typeface="Calibri"/>
                      <a:ea typeface="Verdana" pitchFamily="34" charset="0"/>
                      <a:cs typeface="Verdana" pitchFamily="34" charset="0"/>
                    </a:rPr>
                    <a:t>K</a:t>
                  </a:r>
                  <a:r>
                    <a:rPr lang="en-GB" sz="2400" b="1" kern="0" dirty="0">
                      <a:solidFill>
                        <a:prstClr val="black">
                          <a:lumMod val="95000"/>
                          <a:lumOff val="5000"/>
                        </a:prstClr>
                      </a:solidFill>
                      <a:latin typeface="Calibri"/>
                      <a:ea typeface="Verdana" pitchFamily="34" charset="0"/>
                      <a:cs typeface="Verdana" pitchFamily="34" charset="0"/>
                    </a:rPr>
                    <a:t>OS</a:t>
                  </a:r>
                  <a:r>
                    <a:rPr lang="sl-SI" sz="2400" b="1" kern="0" dirty="0">
                      <a:solidFill>
                        <a:prstClr val="black">
                          <a:lumMod val="95000"/>
                          <a:lumOff val="5000"/>
                        </a:prstClr>
                      </a:solidFill>
                      <a:latin typeface="Calibri"/>
                      <a:ea typeface="Verdana" pitchFamily="34" charset="0"/>
                      <a:cs typeface="Verdana" pitchFamily="34" charset="0"/>
                    </a:rPr>
                    <a:t>I</a:t>
                  </a:r>
                  <a:r>
                    <a:rPr lang="en-GB" sz="2400" b="1" kern="0" dirty="0">
                      <a:solidFill>
                        <a:prstClr val="black">
                          <a:lumMod val="95000"/>
                          <a:lumOff val="5000"/>
                        </a:prstClr>
                      </a:solidFill>
                      <a:latin typeface="Calibri"/>
                      <a:ea typeface="Verdana" pitchFamily="34" charset="0"/>
                      <a:cs typeface="Verdana" pitchFamily="34" charset="0"/>
                    </a:rPr>
                    <a:t>STEM</a:t>
                  </a:r>
                  <a:r>
                    <a:rPr lang="sl-SI" sz="2400" b="1" kern="0" dirty="0">
                      <a:solidFill>
                        <a:prstClr val="black">
                          <a:lumMod val="95000"/>
                          <a:lumOff val="5000"/>
                        </a:prstClr>
                      </a:solidFill>
                      <a:latin typeface="Calibri"/>
                      <a:ea typeface="Verdana" pitchFamily="34" charset="0"/>
                      <a:cs typeface="Verdana" pitchFamily="34" charset="0"/>
                    </a:rPr>
                    <a:t>I</a:t>
                  </a:r>
                  <a:endParaRPr lang="en-GB" sz="2400" b="1" kern="0" dirty="0">
                    <a:solidFill>
                      <a:prstClr val="black">
                        <a:lumMod val="95000"/>
                        <a:lumOff val="5000"/>
                      </a:prstClr>
                    </a:solidFill>
                    <a:latin typeface="Calibri"/>
                    <a:ea typeface="Verdana" pitchFamily="34" charset="0"/>
                    <a:cs typeface="Verdana" pitchFamily="34" charset="0"/>
                  </a:endParaRPr>
                </a:p>
              </p:txBody>
            </p:sp>
            <p:sp>
              <p:nvSpPr>
                <p:cNvPr id="15" name="TextBox 58">
                  <a:extLst>
                    <a:ext uri="{FF2B5EF4-FFF2-40B4-BE49-F238E27FC236}">
                      <a16:creationId xmlns:a16="http://schemas.microsoft.com/office/drawing/2014/main" id="{AD41ADEE-665B-1CCD-397A-3A9805138217}"/>
                    </a:ext>
                  </a:extLst>
                </p:cNvPr>
                <p:cNvSpPr txBox="1"/>
                <p:nvPr/>
              </p:nvSpPr>
              <p:spPr>
                <a:xfrm>
                  <a:off x="2204558" y="4539917"/>
                  <a:ext cx="1728192" cy="435485"/>
                </a:xfrm>
                <a:prstGeom prst="rect">
                  <a:avLst/>
                </a:prstGeom>
                <a:noFill/>
              </p:spPr>
              <p:txBody>
                <a:bodyPr wrap="square" rtlCol="0">
                  <a:spAutoFit/>
                </a:bodyPr>
                <a:lstStyle/>
                <a:p>
                  <a:pPr>
                    <a:defRPr/>
                  </a:pPr>
                  <a:r>
                    <a:rPr lang="en-GB" b="1" kern="0" dirty="0" err="1">
                      <a:solidFill>
                        <a:prstClr val="black">
                          <a:lumMod val="75000"/>
                          <a:lumOff val="25000"/>
                        </a:prstClr>
                      </a:solidFill>
                      <a:latin typeface="Calibri"/>
                      <a:ea typeface="Verdana" pitchFamily="34" charset="0"/>
                      <a:cs typeface="Verdana" pitchFamily="34" charset="0"/>
                    </a:rPr>
                    <a:t>Poli</a:t>
                  </a:r>
                  <a:r>
                    <a:rPr lang="sl-SI" b="1" kern="0" dirty="0">
                      <a:solidFill>
                        <a:prstClr val="black">
                          <a:lumMod val="75000"/>
                          <a:lumOff val="25000"/>
                        </a:prstClr>
                      </a:solidFill>
                      <a:latin typeface="Calibri"/>
                      <a:ea typeface="Verdana" pitchFamily="34" charset="0"/>
                      <a:cs typeface="Verdana" pitchFamily="34" charset="0"/>
                    </a:rPr>
                    <a:t>tika</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16" name="TextBox 59">
                  <a:extLst>
                    <a:ext uri="{FF2B5EF4-FFF2-40B4-BE49-F238E27FC236}">
                      <a16:creationId xmlns:a16="http://schemas.microsoft.com/office/drawing/2014/main" id="{DB2169DC-F22D-3334-19F0-11F21EDDDA6C}"/>
                    </a:ext>
                  </a:extLst>
                </p:cNvPr>
                <p:cNvSpPr txBox="1"/>
                <p:nvPr/>
              </p:nvSpPr>
              <p:spPr>
                <a:xfrm>
                  <a:off x="4059436" y="2035131"/>
                  <a:ext cx="1728192" cy="435485"/>
                </a:xfrm>
                <a:prstGeom prst="rect">
                  <a:avLst/>
                </a:prstGeom>
                <a:noFill/>
              </p:spPr>
              <p:txBody>
                <a:bodyPr wrap="square" rtlCol="0">
                  <a:spAutoFit/>
                </a:bodyPr>
                <a:lstStyle/>
                <a:p>
                  <a:pPr>
                    <a:defRPr/>
                  </a:pPr>
                  <a:r>
                    <a:rPr lang="en-GB" b="1" kern="0" dirty="0">
                      <a:solidFill>
                        <a:prstClr val="black">
                          <a:lumMod val="75000"/>
                          <a:lumOff val="25000"/>
                        </a:prstClr>
                      </a:solidFill>
                      <a:latin typeface="Calibri"/>
                      <a:ea typeface="Verdana" pitchFamily="34" charset="0"/>
                      <a:cs typeface="Verdana" pitchFamily="34" charset="0"/>
                    </a:rPr>
                    <a:t>V</a:t>
                  </a:r>
                  <a:r>
                    <a:rPr lang="sl-SI" b="1" kern="0" dirty="0" err="1">
                      <a:solidFill>
                        <a:prstClr val="black">
                          <a:lumMod val="75000"/>
                          <a:lumOff val="25000"/>
                        </a:prstClr>
                      </a:solidFill>
                      <a:latin typeface="Calibri"/>
                      <a:ea typeface="Verdana" pitchFamily="34" charset="0"/>
                      <a:cs typeface="Verdana" pitchFamily="34" charset="0"/>
                    </a:rPr>
                    <a:t>rednote</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17" name="TextBox 60">
                  <a:extLst>
                    <a:ext uri="{FF2B5EF4-FFF2-40B4-BE49-F238E27FC236}">
                      <a16:creationId xmlns:a16="http://schemas.microsoft.com/office/drawing/2014/main" id="{118CBF70-B5B6-6E93-9380-05EB0D8560D8}"/>
                    </a:ext>
                  </a:extLst>
                </p:cNvPr>
                <p:cNvSpPr txBox="1"/>
                <p:nvPr/>
              </p:nvSpPr>
              <p:spPr>
                <a:xfrm>
                  <a:off x="4389683" y="5242652"/>
                  <a:ext cx="1728192" cy="435485"/>
                </a:xfrm>
                <a:prstGeom prst="rect">
                  <a:avLst/>
                </a:prstGeom>
                <a:noFill/>
              </p:spPr>
              <p:txBody>
                <a:bodyPr wrap="square" rtlCol="0">
                  <a:spAutoFit/>
                </a:bodyPr>
                <a:lstStyle/>
                <a:p>
                  <a:pPr>
                    <a:defRPr/>
                  </a:pPr>
                  <a:r>
                    <a:rPr lang="en-GB" b="1" kern="0" dirty="0" err="1">
                      <a:solidFill>
                        <a:prstClr val="black">
                          <a:lumMod val="75000"/>
                          <a:lumOff val="25000"/>
                        </a:prstClr>
                      </a:solidFill>
                      <a:latin typeface="Calibri"/>
                      <a:ea typeface="Verdana" pitchFamily="34" charset="0"/>
                      <a:cs typeface="Verdana" pitchFamily="34" charset="0"/>
                    </a:rPr>
                    <a:t>Tehnolog</a:t>
                  </a:r>
                  <a:r>
                    <a:rPr lang="sl-SI" b="1" kern="0" dirty="0" err="1">
                      <a:solidFill>
                        <a:prstClr val="black">
                          <a:lumMod val="75000"/>
                          <a:lumOff val="25000"/>
                        </a:prstClr>
                      </a:solidFill>
                      <a:latin typeface="Calibri"/>
                      <a:ea typeface="Verdana" pitchFamily="34" charset="0"/>
                      <a:cs typeface="Verdana" pitchFamily="34" charset="0"/>
                    </a:rPr>
                    <a:t>ija</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19" name="TextBox 62">
                  <a:extLst>
                    <a:ext uri="{FF2B5EF4-FFF2-40B4-BE49-F238E27FC236}">
                      <a16:creationId xmlns:a16="http://schemas.microsoft.com/office/drawing/2014/main" id="{37E7998F-7492-D1C8-8139-417B6377B710}"/>
                    </a:ext>
                  </a:extLst>
                </p:cNvPr>
                <p:cNvSpPr txBox="1"/>
                <p:nvPr/>
              </p:nvSpPr>
              <p:spPr>
                <a:xfrm>
                  <a:off x="3002135" y="5181863"/>
                  <a:ext cx="1728192" cy="435485"/>
                </a:xfrm>
                <a:prstGeom prst="rect">
                  <a:avLst/>
                </a:prstGeom>
                <a:noFill/>
              </p:spPr>
              <p:txBody>
                <a:bodyPr wrap="square" rtlCol="0">
                  <a:spAutoFit/>
                </a:bodyPr>
                <a:lstStyle/>
                <a:p>
                  <a:pPr>
                    <a:defRPr/>
                  </a:pPr>
                  <a:r>
                    <a:rPr lang="sl-SI" b="1" kern="0" dirty="0">
                      <a:solidFill>
                        <a:prstClr val="black">
                          <a:lumMod val="75000"/>
                          <a:lumOff val="25000"/>
                        </a:prstClr>
                      </a:solidFill>
                      <a:latin typeface="Calibri"/>
                      <a:ea typeface="Verdana" pitchFamily="34" charset="0"/>
                      <a:cs typeface="Verdana" pitchFamily="34" charset="0"/>
                    </a:rPr>
                    <a:t>Trg</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20" name="TextBox 63">
                  <a:extLst>
                    <a:ext uri="{FF2B5EF4-FFF2-40B4-BE49-F238E27FC236}">
                      <a16:creationId xmlns:a16="http://schemas.microsoft.com/office/drawing/2014/main" id="{AA987263-93F2-C6CD-5AED-6F6CF619C461}"/>
                    </a:ext>
                  </a:extLst>
                </p:cNvPr>
                <p:cNvSpPr txBox="1"/>
                <p:nvPr/>
              </p:nvSpPr>
              <p:spPr>
                <a:xfrm>
                  <a:off x="5763462" y="4322174"/>
                  <a:ext cx="1728191" cy="435485"/>
                </a:xfrm>
                <a:prstGeom prst="rect">
                  <a:avLst/>
                </a:prstGeom>
                <a:noFill/>
              </p:spPr>
              <p:txBody>
                <a:bodyPr wrap="square" rtlCol="0">
                  <a:spAutoFit/>
                </a:bodyPr>
                <a:lstStyle/>
                <a:p>
                  <a:pPr>
                    <a:defRPr/>
                  </a:pPr>
                  <a:r>
                    <a:rPr lang="en-GB" b="1" kern="0" dirty="0" err="1">
                      <a:solidFill>
                        <a:prstClr val="black">
                          <a:lumMod val="75000"/>
                          <a:lumOff val="25000"/>
                        </a:prstClr>
                      </a:solidFill>
                      <a:latin typeface="Calibri"/>
                      <a:ea typeface="Verdana" pitchFamily="34" charset="0"/>
                      <a:cs typeface="Verdana" pitchFamily="34" charset="0"/>
                    </a:rPr>
                    <a:t>Industr</a:t>
                  </a:r>
                  <a:r>
                    <a:rPr lang="sl-SI" b="1" kern="0" dirty="0" err="1">
                      <a:solidFill>
                        <a:prstClr val="black">
                          <a:lumMod val="75000"/>
                          <a:lumOff val="25000"/>
                        </a:prstClr>
                      </a:solidFill>
                      <a:latin typeface="Calibri"/>
                      <a:ea typeface="Verdana" pitchFamily="34" charset="0"/>
                      <a:cs typeface="Verdana" pitchFamily="34" charset="0"/>
                    </a:rPr>
                    <a:t>ija</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21" name="TextBox 65">
                  <a:extLst>
                    <a:ext uri="{FF2B5EF4-FFF2-40B4-BE49-F238E27FC236}">
                      <a16:creationId xmlns:a16="http://schemas.microsoft.com/office/drawing/2014/main" id="{A1ED5F33-5DAE-BE52-EF75-4BD314C96DDA}"/>
                    </a:ext>
                  </a:extLst>
                </p:cNvPr>
                <p:cNvSpPr txBox="1"/>
                <p:nvPr/>
              </p:nvSpPr>
              <p:spPr>
                <a:xfrm>
                  <a:off x="6444208" y="3127057"/>
                  <a:ext cx="2239449" cy="1394724"/>
                </a:xfrm>
                <a:prstGeom prst="rightArrow">
                  <a:avLst>
                    <a:gd name="adj1" fmla="val 64663"/>
                    <a:gd name="adj2" fmla="val 50000"/>
                  </a:avLst>
                </a:prstGeom>
                <a:solidFill>
                  <a:sysClr val="window" lastClr="FFFFFF"/>
                </a:solidFill>
                <a:ln w="9525">
                  <a:noFill/>
                </a:ln>
              </p:spPr>
              <p:txBody>
                <a:bodyPr wrap="square" lIns="72000" rIns="72000" rtlCol="0" anchor="ctr" anchorCtr="0">
                  <a:noAutofit/>
                </a:bodyPr>
                <a:lstStyle/>
                <a:p>
                  <a:pPr marL="82550">
                    <a:defRPr/>
                  </a:pPr>
                  <a:r>
                    <a:rPr lang="sl-SI" b="1" kern="0" dirty="0">
                      <a:solidFill>
                        <a:prstClr val="black"/>
                      </a:solidFill>
                      <a:latin typeface="Calibri"/>
                      <a:ea typeface="Verdana" pitchFamily="34" charset="0"/>
                      <a:cs typeface="Verdana" pitchFamily="34" charset="0"/>
                    </a:rPr>
                    <a:t>Zunanji vplivi na okolje </a:t>
                  </a:r>
                </a:p>
              </p:txBody>
            </p:sp>
            <p:sp>
              <p:nvSpPr>
                <p:cNvPr id="22" name="TextBox 67">
                  <a:extLst>
                    <a:ext uri="{FF2B5EF4-FFF2-40B4-BE49-F238E27FC236}">
                      <a16:creationId xmlns:a16="http://schemas.microsoft.com/office/drawing/2014/main" id="{F7E651A8-BC18-8950-2798-97C3C3C34C12}"/>
                    </a:ext>
                  </a:extLst>
                </p:cNvPr>
                <p:cNvSpPr txBox="1"/>
                <p:nvPr/>
              </p:nvSpPr>
              <p:spPr>
                <a:xfrm>
                  <a:off x="7164287" y="4521781"/>
                  <a:ext cx="1519370" cy="762099"/>
                </a:xfrm>
                <a:prstGeom prst="rect">
                  <a:avLst/>
                </a:prstGeom>
                <a:noFill/>
              </p:spPr>
              <p:txBody>
                <a:bodyPr wrap="square" rtlCol="0">
                  <a:spAutoFit/>
                </a:bodyPr>
                <a:lstStyle/>
                <a:p>
                  <a:pPr>
                    <a:defRPr/>
                  </a:pPr>
                  <a:r>
                    <a:rPr lang="sl-SI" b="1" kern="0" dirty="0">
                      <a:solidFill>
                        <a:schemeClr val="bg1"/>
                      </a:solidFill>
                      <a:effectLst>
                        <a:outerShdw blurRad="38100" dist="38100" dir="2700000" algn="tl">
                          <a:srgbClr val="000000">
                            <a:alpha val="43137"/>
                          </a:srgbClr>
                        </a:outerShdw>
                      </a:effectLst>
                      <a:latin typeface="Calibri"/>
                      <a:ea typeface="Verdana" pitchFamily="34" charset="0"/>
                      <a:cs typeface="Verdana" pitchFamily="34" charset="0"/>
                    </a:rPr>
                    <a:t>Odpadki</a:t>
                  </a:r>
                </a:p>
                <a:p>
                  <a:pPr>
                    <a:defRPr/>
                  </a:pPr>
                  <a:r>
                    <a:rPr lang="en-GB" b="1" kern="0" dirty="0" err="1">
                      <a:solidFill>
                        <a:schemeClr val="bg1"/>
                      </a:solidFill>
                      <a:effectLst>
                        <a:outerShdw blurRad="38100" dist="38100" dir="2700000" algn="tl">
                          <a:srgbClr val="000000">
                            <a:alpha val="43137"/>
                          </a:srgbClr>
                        </a:outerShdw>
                      </a:effectLst>
                      <a:latin typeface="Calibri"/>
                      <a:ea typeface="Verdana" pitchFamily="34" charset="0"/>
                      <a:cs typeface="Verdana" pitchFamily="34" charset="0"/>
                    </a:rPr>
                    <a:t>Emis</a:t>
                  </a:r>
                  <a:r>
                    <a:rPr lang="sl-SI" b="1" kern="0" dirty="0" err="1">
                      <a:solidFill>
                        <a:schemeClr val="bg1"/>
                      </a:solidFill>
                      <a:effectLst>
                        <a:outerShdw blurRad="38100" dist="38100" dir="2700000" algn="tl">
                          <a:srgbClr val="000000">
                            <a:alpha val="43137"/>
                          </a:srgbClr>
                        </a:outerShdw>
                      </a:effectLst>
                      <a:latin typeface="Calibri"/>
                      <a:ea typeface="Verdana" pitchFamily="34" charset="0"/>
                      <a:cs typeface="Verdana" pitchFamily="34" charset="0"/>
                    </a:rPr>
                    <a:t>ije</a:t>
                  </a:r>
                  <a:endParaRPr lang="sl-SI" b="1" kern="0" dirty="0">
                    <a:solidFill>
                      <a:schemeClr val="bg1"/>
                    </a:solidFill>
                    <a:effectLst>
                      <a:outerShdw blurRad="38100" dist="38100" dir="2700000" algn="tl">
                        <a:srgbClr val="000000">
                          <a:alpha val="43137"/>
                        </a:srgbClr>
                      </a:outerShdw>
                    </a:effectLst>
                    <a:latin typeface="Calibri"/>
                    <a:ea typeface="Verdana" pitchFamily="34" charset="0"/>
                    <a:cs typeface="Verdana" pitchFamily="34" charset="0"/>
                  </a:endParaRPr>
                </a:p>
              </p:txBody>
            </p:sp>
          </p:grpSp>
          <p:sp>
            <p:nvSpPr>
              <p:cNvPr id="8" name="TextBox 51">
                <a:extLst>
                  <a:ext uri="{FF2B5EF4-FFF2-40B4-BE49-F238E27FC236}">
                    <a16:creationId xmlns:a16="http://schemas.microsoft.com/office/drawing/2014/main" id="{1A8F5631-D663-49DD-F0CD-2D93475E7AE0}"/>
                  </a:ext>
                </a:extLst>
              </p:cNvPr>
              <p:cNvSpPr txBox="1"/>
              <p:nvPr/>
            </p:nvSpPr>
            <p:spPr>
              <a:xfrm>
                <a:off x="3978144" y="2912445"/>
                <a:ext cx="1260000" cy="1311981"/>
              </a:xfrm>
              <a:prstGeom prst="ellipse">
                <a:avLst/>
              </a:prstGeom>
              <a:solidFill>
                <a:srgbClr val="EAEAEA"/>
              </a:solidFill>
              <a:ln>
                <a:solidFill>
                  <a:sysClr val="window" lastClr="FFFFFF">
                    <a:lumMod val="65000"/>
                  </a:sysClr>
                </a:solidFill>
              </a:ln>
            </p:spPr>
            <p:txBody>
              <a:bodyPr wrap="square" lIns="36000" tIns="36000" rIns="36000" bIns="36000" rtlCol="0" anchor="ctr" anchorCtr="0">
                <a:noAutofit/>
              </a:bodyPr>
              <a:lstStyle/>
              <a:p>
                <a:pPr algn="ctr">
                  <a:defRPr/>
                </a:pPr>
                <a:endParaRPr lang="en-GB" sz="1400" b="1" kern="0" dirty="0">
                  <a:solidFill>
                    <a:prstClr val="white">
                      <a:lumMod val="65000"/>
                    </a:prstClr>
                  </a:solidFill>
                  <a:latin typeface="Verdana" pitchFamily="34" charset="0"/>
                  <a:ea typeface="Verdana" pitchFamily="34" charset="0"/>
                  <a:cs typeface="Verdana" pitchFamily="34" charset="0"/>
                </a:endParaRPr>
              </a:p>
              <a:p>
                <a:pPr algn="ctr">
                  <a:defRPr/>
                </a:pPr>
                <a:r>
                  <a:rPr lang="en-GB" sz="1400" b="1" kern="0" dirty="0">
                    <a:solidFill>
                      <a:prstClr val="white">
                        <a:lumMod val="65000"/>
                      </a:prstClr>
                    </a:solidFill>
                    <a:latin typeface="Verdana" pitchFamily="34" charset="0"/>
                    <a:ea typeface="Verdana" pitchFamily="34" charset="0"/>
                    <a:cs typeface="Verdana" pitchFamily="34" charset="0"/>
                  </a:rPr>
                  <a:t>system</a:t>
                </a:r>
              </a:p>
            </p:txBody>
          </p:sp>
          <p:sp>
            <p:nvSpPr>
              <p:cNvPr id="9" name="TextBox 52">
                <a:extLst>
                  <a:ext uri="{FF2B5EF4-FFF2-40B4-BE49-F238E27FC236}">
                    <a16:creationId xmlns:a16="http://schemas.microsoft.com/office/drawing/2014/main" id="{A8A7ED35-69DD-113F-9896-7D28A4222D86}"/>
                  </a:ext>
                </a:extLst>
              </p:cNvPr>
              <p:cNvSpPr txBox="1"/>
              <p:nvPr/>
            </p:nvSpPr>
            <p:spPr>
              <a:xfrm>
                <a:off x="3268751" y="3861070"/>
                <a:ext cx="1260000" cy="1311981"/>
              </a:xfrm>
              <a:prstGeom prst="ellipse">
                <a:avLst/>
              </a:prstGeom>
              <a:solidFill>
                <a:srgbClr val="EAEAEA"/>
              </a:solidFill>
              <a:ln>
                <a:solidFill>
                  <a:sysClr val="window" lastClr="FFFFFF">
                    <a:lumMod val="65000"/>
                  </a:sysClr>
                </a:solidFill>
              </a:ln>
            </p:spPr>
            <p:txBody>
              <a:bodyPr wrap="square" lIns="36000" tIns="36000" rIns="36000" bIns="36000" rtlCol="0" anchor="ctr" anchorCtr="0">
                <a:noAutofit/>
              </a:bodyPr>
              <a:lstStyle/>
              <a:p>
                <a:pPr algn="ctr">
                  <a:defRPr/>
                </a:pPr>
                <a:endParaRPr lang="en-GB" sz="1400" b="1" kern="0" dirty="0">
                  <a:solidFill>
                    <a:prstClr val="white">
                      <a:lumMod val="65000"/>
                    </a:prstClr>
                  </a:solidFill>
                  <a:latin typeface="Verdana" pitchFamily="34" charset="0"/>
                  <a:ea typeface="Verdana" pitchFamily="34" charset="0"/>
                  <a:cs typeface="Verdana" pitchFamily="34" charset="0"/>
                </a:endParaRPr>
              </a:p>
              <a:p>
                <a:pPr algn="ctr">
                  <a:defRPr/>
                </a:pPr>
                <a:r>
                  <a:rPr lang="en-GB" sz="1400" b="1" kern="0" dirty="0">
                    <a:solidFill>
                      <a:prstClr val="white">
                        <a:lumMod val="65000"/>
                      </a:prstClr>
                    </a:solidFill>
                    <a:latin typeface="Verdana" pitchFamily="34" charset="0"/>
                    <a:ea typeface="Verdana" pitchFamily="34" charset="0"/>
                    <a:cs typeface="Verdana" pitchFamily="34" charset="0"/>
                  </a:rPr>
                  <a:t>system</a:t>
                </a:r>
              </a:p>
            </p:txBody>
          </p:sp>
          <p:sp>
            <p:nvSpPr>
              <p:cNvPr id="10" name="TextBox 53">
                <a:extLst>
                  <a:ext uri="{FF2B5EF4-FFF2-40B4-BE49-F238E27FC236}">
                    <a16:creationId xmlns:a16="http://schemas.microsoft.com/office/drawing/2014/main" id="{D12AFEAE-8CCB-B3B7-EB6F-3AD71AE376BC}"/>
                  </a:ext>
                </a:extLst>
              </p:cNvPr>
              <p:cNvSpPr txBox="1"/>
              <p:nvPr/>
            </p:nvSpPr>
            <p:spPr>
              <a:xfrm>
                <a:off x="4528750" y="3925136"/>
                <a:ext cx="1260000" cy="1311981"/>
              </a:xfrm>
              <a:prstGeom prst="ellipse">
                <a:avLst/>
              </a:prstGeom>
              <a:solidFill>
                <a:srgbClr val="EAEAEA"/>
              </a:solidFill>
              <a:ln>
                <a:solidFill>
                  <a:sysClr val="window" lastClr="FFFFFF">
                    <a:lumMod val="65000"/>
                  </a:sysClr>
                </a:solidFill>
              </a:ln>
            </p:spPr>
            <p:txBody>
              <a:bodyPr wrap="square" lIns="36000" tIns="36000" rIns="36000" bIns="36000" rtlCol="0" anchor="ctr" anchorCtr="0">
                <a:noAutofit/>
              </a:bodyPr>
              <a:lstStyle/>
              <a:p>
                <a:pPr algn="ctr">
                  <a:defRPr/>
                </a:pPr>
                <a:endParaRPr lang="en-GB" sz="1400" b="1" kern="0" dirty="0">
                  <a:solidFill>
                    <a:prstClr val="white">
                      <a:lumMod val="65000"/>
                    </a:prstClr>
                  </a:solidFill>
                  <a:latin typeface="Verdana" pitchFamily="34" charset="0"/>
                  <a:ea typeface="Verdana" pitchFamily="34" charset="0"/>
                  <a:cs typeface="Verdana" pitchFamily="34" charset="0"/>
                </a:endParaRPr>
              </a:p>
            </p:txBody>
          </p:sp>
          <p:sp>
            <p:nvSpPr>
              <p:cNvPr id="11" name="TextBox 54">
                <a:extLst>
                  <a:ext uri="{FF2B5EF4-FFF2-40B4-BE49-F238E27FC236}">
                    <a16:creationId xmlns:a16="http://schemas.microsoft.com/office/drawing/2014/main" id="{C4CE5448-5069-30CE-4567-85972B4FE6CB}"/>
                  </a:ext>
                </a:extLst>
              </p:cNvPr>
              <p:cNvSpPr txBox="1"/>
              <p:nvPr/>
            </p:nvSpPr>
            <p:spPr>
              <a:xfrm>
                <a:off x="4450530" y="2916117"/>
                <a:ext cx="1260000" cy="1311981"/>
              </a:xfrm>
              <a:prstGeom prst="ellipse">
                <a:avLst/>
              </a:prstGeom>
              <a:solidFill>
                <a:srgbClr val="EAEAEA"/>
              </a:solidFill>
              <a:ln>
                <a:solidFill>
                  <a:sysClr val="window" lastClr="FFFFFF">
                    <a:lumMod val="65000"/>
                  </a:sysClr>
                </a:solidFill>
              </a:ln>
            </p:spPr>
            <p:txBody>
              <a:bodyPr wrap="square" lIns="36000" tIns="36000" rIns="36000" bIns="36000" rtlCol="0" anchor="ctr" anchorCtr="0">
                <a:noAutofit/>
              </a:bodyPr>
              <a:lstStyle/>
              <a:p>
                <a:pPr algn="ctr">
                  <a:defRPr/>
                </a:pPr>
                <a:r>
                  <a:rPr lang="sl-SI" sz="1400" b="1" kern="0" dirty="0" err="1">
                    <a:solidFill>
                      <a:srgbClr val="005384"/>
                    </a:solidFill>
                    <a:latin typeface="Verdana" pitchFamily="34" charset="0"/>
                    <a:ea typeface="Verdana" pitchFamily="34" charset="0"/>
                    <a:cs typeface="Verdana" pitchFamily="34" charset="0"/>
                  </a:rPr>
                  <a:t>Prehra</a:t>
                </a:r>
                <a:r>
                  <a:rPr lang="sl-SI" sz="1400" b="1" kern="0" dirty="0">
                    <a:solidFill>
                      <a:srgbClr val="005384"/>
                    </a:solidFill>
                    <a:latin typeface="Verdana" pitchFamily="34" charset="0"/>
                    <a:ea typeface="Verdana" pitchFamily="34" charset="0"/>
                    <a:cs typeface="Verdana" pitchFamily="34" charset="0"/>
                  </a:rPr>
                  <a:t>-</a:t>
                </a:r>
                <a:r>
                  <a:rPr lang="sl-SI" sz="1400" b="1" kern="0" dirty="0" err="1">
                    <a:solidFill>
                      <a:srgbClr val="005384"/>
                    </a:solidFill>
                    <a:latin typeface="Verdana" pitchFamily="34" charset="0"/>
                    <a:ea typeface="Verdana" pitchFamily="34" charset="0"/>
                    <a:cs typeface="Verdana" pitchFamily="34" charset="0"/>
                  </a:rPr>
                  <a:t>nski</a:t>
                </a:r>
                <a:endParaRPr lang="en-GB" sz="1400" b="1" kern="0" dirty="0">
                  <a:solidFill>
                    <a:srgbClr val="005384"/>
                  </a:solidFill>
                  <a:latin typeface="Verdana" pitchFamily="34" charset="0"/>
                  <a:ea typeface="Verdana" pitchFamily="34" charset="0"/>
                  <a:cs typeface="Verdana" pitchFamily="34" charset="0"/>
                </a:endParaRPr>
              </a:p>
              <a:p>
                <a:pPr algn="ctr">
                  <a:defRPr/>
                </a:pPr>
                <a:r>
                  <a:rPr lang="en-GB" sz="1400" b="1" kern="0" dirty="0">
                    <a:solidFill>
                      <a:srgbClr val="005384"/>
                    </a:solidFill>
                    <a:latin typeface="Verdana" pitchFamily="34" charset="0"/>
                    <a:ea typeface="Verdana" pitchFamily="34" charset="0"/>
                    <a:cs typeface="Verdana" pitchFamily="34" charset="0"/>
                  </a:rPr>
                  <a:t>s</a:t>
                </a:r>
                <a:r>
                  <a:rPr lang="sl-SI" sz="1400" b="1" kern="0" dirty="0">
                    <a:solidFill>
                      <a:srgbClr val="005384"/>
                    </a:solidFill>
                    <a:latin typeface="Verdana" pitchFamily="34" charset="0"/>
                    <a:ea typeface="Verdana" pitchFamily="34" charset="0"/>
                    <a:cs typeface="Verdana" pitchFamily="34" charset="0"/>
                  </a:rPr>
                  <a:t>i</a:t>
                </a:r>
                <a:r>
                  <a:rPr lang="en-GB" sz="1400" b="1" kern="0" dirty="0">
                    <a:solidFill>
                      <a:srgbClr val="005384"/>
                    </a:solidFill>
                    <a:latin typeface="Verdana" pitchFamily="34" charset="0"/>
                    <a:ea typeface="Verdana" pitchFamily="34" charset="0"/>
                    <a:cs typeface="Verdana" pitchFamily="34" charset="0"/>
                  </a:rPr>
                  <a:t>stem</a:t>
                </a:r>
                <a:endParaRPr lang="en-GB" b="1" kern="0" dirty="0">
                  <a:solidFill>
                    <a:srgbClr val="005384"/>
                  </a:solidFill>
                  <a:latin typeface="Verdana" pitchFamily="34" charset="0"/>
                  <a:ea typeface="Verdana" pitchFamily="34" charset="0"/>
                  <a:cs typeface="Verdana" pitchFamily="34" charset="0"/>
                </a:endParaRPr>
              </a:p>
            </p:txBody>
          </p:sp>
          <p:sp>
            <p:nvSpPr>
              <p:cNvPr id="12" name="TextBox 55">
                <a:extLst>
                  <a:ext uri="{FF2B5EF4-FFF2-40B4-BE49-F238E27FC236}">
                    <a16:creationId xmlns:a16="http://schemas.microsoft.com/office/drawing/2014/main" id="{E90C3330-9234-1BAF-F0A8-455BC325D4AB}"/>
                  </a:ext>
                </a:extLst>
              </p:cNvPr>
              <p:cNvSpPr txBox="1"/>
              <p:nvPr/>
            </p:nvSpPr>
            <p:spPr>
              <a:xfrm>
                <a:off x="3203849" y="2916116"/>
                <a:ext cx="1403415" cy="1311981"/>
              </a:xfrm>
              <a:prstGeom prst="ellipse">
                <a:avLst/>
              </a:prstGeom>
              <a:solidFill>
                <a:srgbClr val="EAEAEA"/>
              </a:solidFill>
              <a:ln>
                <a:solidFill>
                  <a:sysClr val="window" lastClr="FFFFFF">
                    <a:lumMod val="65000"/>
                  </a:sysClr>
                </a:solidFill>
              </a:ln>
            </p:spPr>
            <p:txBody>
              <a:bodyPr wrap="square" lIns="36000" tIns="36000" rIns="36000" bIns="36000" rtlCol="0" anchor="ctr" anchorCtr="0">
                <a:noAutofit/>
              </a:bodyPr>
              <a:lstStyle/>
              <a:p>
                <a:pPr algn="ctr">
                  <a:defRPr/>
                </a:pPr>
                <a:r>
                  <a:rPr lang="en-GB" sz="1400" b="1" kern="0" dirty="0" err="1">
                    <a:solidFill>
                      <a:srgbClr val="005384"/>
                    </a:solidFill>
                    <a:latin typeface="Verdana" pitchFamily="34" charset="0"/>
                    <a:ea typeface="Verdana" pitchFamily="34" charset="0"/>
                    <a:cs typeface="Verdana" pitchFamily="34" charset="0"/>
                  </a:rPr>
                  <a:t>Energ</a:t>
                </a:r>
                <a:r>
                  <a:rPr lang="sl-SI" sz="1400" b="1" kern="0" dirty="0">
                    <a:solidFill>
                      <a:srgbClr val="005384"/>
                    </a:solidFill>
                    <a:latin typeface="Verdana" pitchFamily="34" charset="0"/>
                    <a:ea typeface="Verdana" pitchFamily="34" charset="0"/>
                    <a:cs typeface="Verdana" pitchFamily="34" charset="0"/>
                  </a:rPr>
                  <a:t>-</a:t>
                </a:r>
                <a:r>
                  <a:rPr lang="sl-SI" sz="1400" b="1" kern="0" dirty="0" err="1">
                    <a:solidFill>
                      <a:srgbClr val="005384"/>
                    </a:solidFill>
                    <a:latin typeface="Verdana" pitchFamily="34" charset="0"/>
                    <a:ea typeface="Verdana" pitchFamily="34" charset="0"/>
                    <a:cs typeface="Verdana" pitchFamily="34" charset="0"/>
                  </a:rPr>
                  <a:t>etski</a:t>
                </a:r>
                <a:endParaRPr lang="en-GB" sz="1400" b="1" kern="0" dirty="0">
                  <a:solidFill>
                    <a:srgbClr val="005384"/>
                  </a:solidFill>
                  <a:latin typeface="Verdana" pitchFamily="34" charset="0"/>
                  <a:ea typeface="Verdana" pitchFamily="34" charset="0"/>
                  <a:cs typeface="Verdana" pitchFamily="34" charset="0"/>
                </a:endParaRPr>
              </a:p>
              <a:p>
                <a:pPr algn="ctr">
                  <a:defRPr/>
                </a:pPr>
                <a:r>
                  <a:rPr lang="en-GB" sz="1400" b="1" kern="0" dirty="0">
                    <a:solidFill>
                      <a:srgbClr val="005384"/>
                    </a:solidFill>
                    <a:latin typeface="Verdana" pitchFamily="34" charset="0"/>
                    <a:ea typeface="Verdana" pitchFamily="34" charset="0"/>
                    <a:cs typeface="Verdana" pitchFamily="34" charset="0"/>
                  </a:rPr>
                  <a:t>s</a:t>
                </a:r>
                <a:r>
                  <a:rPr lang="sl-SI" sz="1400" b="1" kern="0" dirty="0">
                    <a:solidFill>
                      <a:srgbClr val="005384"/>
                    </a:solidFill>
                    <a:latin typeface="Verdana" pitchFamily="34" charset="0"/>
                    <a:ea typeface="Verdana" pitchFamily="34" charset="0"/>
                    <a:cs typeface="Verdana" pitchFamily="34" charset="0"/>
                  </a:rPr>
                  <a:t>i</a:t>
                </a:r>
                <a:r>
                  <a:rPr lang="en-GB" sz="1400" b="1" kern="0" dirty="0">
                    <a:solidFill>
                      <a:srgbClr val="005384"/>
                    </a:solidFill>
                    <a:latin typeface="Verdana" pitchFamily="34" charset="0"/>
                    <a:ea typeface="Verdana" pitchFamily="34" charset="0"/>
                    <a:cs typeface="Verdana" pitchFamily="34" charset="0"/>
                  </a:rPr>
                  <a:t>stem</a:t>
                </a:r>
                <a:endParaRPr lang="en-GB" b="1" kern="0" dirty="0">
                  <a:solidFill>
                    <a:srgbClr val="005384"/>
                  </a:solidFill>
                  <a:latin typeface="Verdana" pitchFamily="34" charset="0"/>
                  <a:ea typeface="Verdana" pitchFamily="34" charset="0"/>
                  <a:cs typeface="Verdana" pitchFamily="34" charset="0"/>
                </a:endParaRPr>
              </a:p>
            </p:txBody>
          </p:sp>
          <p:sp>
            <p:nvSpPr>
              <p:cNvPr id="13" name="TextBox 56">
                <a:extLst>
                  <a:ext uri="{FF2B5EF4-FFF2-40B4-BE49-F238E27FC236}">
                    <a16:creationId xmlns:a16="http://schemas.microsoft.com/office/drawing/2014/main" id="{6F258D63-E8C3-35D6-CA47-F7777C4BECDA}"/>
                  </a:ext>
                </a:extLst>
              </p:cNvPr>
              <p:cNvSpPr txBox="1"/>
              <p:nvPr/>
            </p:nvSpPr>
            <p:spPr>
              <a:xfrm>
                <a:off x="3347263" y="4023558"/>
                <a:ext cx="1294881" cy="1311981"/>
              </a:xfrm>
              <a:prstGeom prst="ellipse">
                <a:avLst/>
              </a:prstGeom>
              <a:solidFill>
                <a:srgbClr val="EAEAEA"/>
              </a:solidFill>
              <a:ln>
                <a:solidFill>
                  <a:sysClr val="window" lastClr="FFFFFF">
                    <a:lumMod val="65000"/>
                  </a:sysClr>
                </a:solidFill>
              </a:ln>
            </p:spPr>
            <p:txBody>
              <a:bodyPr wrap="square" lIns="36000" tIns="36000" rIns="36000" bIns="36000" rtlCol="0" anchor="ctr" anchorCtr="0">
                <a:noAutofit/>
              </a:bodyPr>
              <a:lstStyle/>
              <a:p>
                <a:pPr algn="ctr">
                  <a:defRPr/>
                </a:pPr>
                <a:r>
                  <a:rPr lang="en-GB" sz="1400" b="1" kern="0" dirty="0">
                    <a:solidFill>
                      <a:srgbClr val="005384"/>
                    </a:solidFill>
                    <a:latin typeface="Verdana" pitchFamily="34" charset="0"/>
                    <a:ea typeface="Verdana" pitchFamily="34" charset="0"/>
                    <a:cs typeface="Verdana" pitchFamily="34" charset="0"/>
                  </a:rPr>
                  <a:t>Mobil</a:t>
                </a:r>
                <a:r>
                  <a:rPr lang="sl-SI" sz="1400" b="1" kern="0" dirty="0">
                    <a:solidFill>
                      <a:srgbClr val="005384"/>
                    </a:solidFill>
                    <a:latin typeface="Verdana" pitchFamily="34" charset="0"/>
                    <a:ea typeface="Verdana" pitchFamily="34" charset="0"/>
                    <a:cs typeface="Verdana" pitchFamily="34" charset="0"/>
                  </a:rPr>
                  <a:t>-</a:t>
                </a:r>
                <a:r>
                  <a:rPr lang="sl-SI" sz="1400" b="1" kern="0" dirty="0" err="1">
                    <a:solidFill>
                      <a:srgbClr val="005384"/>
                    </a:solidFill>
                    <a:latin typeface="Verdana" pitchFamily="34" charset="0"/>
                    <a:ea typeface="Verdana" pitchFamily="34" charset="0"/>
                    <a:cs typeface="Verdana" pitchFamily="34" charset="0"/>
                  </a:rPr>
                  <a:t>nostni</a:t>
                </a:r>
                <a:endParaRPr lang="en-GB" sz="1400" b="1" kern="0" dirty="0">
                  <a:solidFill>
                    <a:srgbClr val="005384"/>
                  </a:solidFill>
                  <a:latin typeface="Verdana" pitchFamily="34" charset="0"/>
                  <a:ea typeface="Verdana" pitchFamily="34" charset="0"/>
                  <a:cs typeface="Verdana" pitchFamily="34" charset="0"/>
                </a:endParaRPr>
              </a:p>
              <a:p>
                <a:pPr algn="ctr">
                  <a:defRPr/>
                </a:pPr>
                <a:r>
                  <a:rPr lang="en-GB" sz="1400" b="1" kern="0" dirty="0">
                    <a:solidFill>
                      <a:srgbClr val="005384"/>
                    </a:solidFill>
                    <a:latin typeface="Verdana" pitchFamily="34" charset="0"/>
                    <a:ea typeface="Verdana" pitchFamily="34" charset="0"/>
                    <a:cs typeface="Verdana" pitchFamily="34" charset="0"/>
                  </a:rPr>
                  <a:t>s</a:t>
                </a:r>
                <a:r>
                  <a:rPr lang="sl-SI" sz="1400" b="1" kern="0" dirty="0">
                    <a:solidFill>
                      <a:srgbClr val="005384"/>
                    </a:solidFill>
                    <a:latin typeface="Verdana" pitchFamily="34" charset="0"/>
                    <a:ea typeface="Verdana" pitchFamily="34" charset="0"/>
                    <a:cs typeface="Verdana" pitchFamily="34" charset="0"/>
                  </a:rPr>
                  <a:t>i</a:t>
                </a:r>
                <a:r>
                  <a:rPr lang="en-GB" sz="1400" b="1" kern="0" dirty="0">
                    <a:solidFill>
                      <a:srgbClr val="005384"/>
                    </a:solidFill>
                    <a:latin typeface="Verdana" pitchFamily="34" charset="0"/>
                    <a:ea typeface="Verdana" pitchFamily="34" charset="0"/>
                    <a:cs typeface="Verdana" pitchFamily="34" charset="0"/>
                  </a:rPr>
                  <a:t>stem</a:t>
                </a:r>
                <a:endParaRPr lang="en-GB" b="1" kern="0" dirty="0">
                  <a:solidFill>
                    <a:srgbClr val="005384"/>
                  </a:solidFill>
                  <a:latin typeface="Verdana" pitchFamily="34" charset="0"/>
                  <a:ea typeface="Verdana" pitchFamily="34" charset="0"/>
                  <a:cs typeface="Verdana" pitchFamily="34" charset="0"/>
                </a:endParaRPr>
              </a:p>
            </p:txBody>
          </p:sp>
        </p:grpSp>
      </p:grpSp>
      <p:sp>
        <p:nvSpPr>
          <p:cNvPr id="23" name="PoljeZBesedilom 22">
            <a:extLst>
              <a:ext uri="{FF2B5EF4-FFF2-40B4-BE49-F238E27FC236}">
                <a16:creationId xmlns:a16="http://schemas.microsoft.com/office/drawing/2014/main" id="{E026D405-8A5D-18FC-E4AB-31F640F04372}"/>
              </a:ext>
            </a:extLst>
          </p:cNvPr>
          <p:cNvSpPr txBox="1"/>
          <p:nvPr/>
        </p:nvSpPr>
        <p:spPr>
          <a:xfrm>
            <a:off x="1491018" y="171085"/>
            <a:ext cx="6100916" cy="523220"/>
          </a:xfrm>
          <a:prstGeom prst="rect">
            <a:avLst/>
          </a:prstGeom>
          <a:noFill/>
        </p:spPr>
        <p:txBody>
          <a:bodyPr wrap="square">
            <a:spAutoFit/>
          </a:bodyPr>
          <a:lstStyle/>
          <a:p>
            <a:r>
              <a:rPr lang="en-GB" sz="2800" b="1" dirty="0" err="1">
                <a:solidFill>
                  <a:srgbClr val="002060"/>
                </a:solidFill>
                <a:latin typeface="Trebuchet MS" panose="020B0603020202020204" pitchFamily="34" charset="0"/>
              </a:rPr>
              <a:t>Ekosistemski</a:t>
            </a:r>
            <a:r>
              <a:rPr lang="en-GB" sz="2800" b="1" dirty="0">
                <a:solidFill>
                  <a:srgbClr val="002060"/>
                </a:solidFill>
                <a:latin typeface="Trebuchet MS" panose="020B0603020202020204" pitchFamily="34" charset="0"/>
              </a:rPr>
              <a:t> model </a:t>
            </a:r>
            <a:r>
              <a:rPr lang="en-GB" sz="2800" b="1" dirty="0" err="1">
                <a:solidFill>
                  <a:srgbClr val="002060"/>
                </a:solidFill>
                <a:latin typeface="Trebuchet MS" panose="020B0603020202020204" pitchFamily="34" charset="0"/>
              </a:rPr>
              <a:t>razvoja</a:t>
            </a:r>
            <a:r>
              <a:rPr lang="en-GB" sz="2800" b="1" dirty="0">
                <a:solidFill>
                  <a:srgbClr val="002060"/>
                </a:solidFill>
                <a:latin typeface="Trebuchet MS" panose="020B0603020202020204" pitchFamily="34" charset="0"/>
              </a:rPr>
              <a:t> </a:t>
            </a:r>
            <a:r>
              <a:rPr lang="sl-SI" sz="2800" b="1" i="1" dirty="0">
                <a:solidFill>
                  <a:srgbClr val="002060"/>
                </a:solidFill>
                <a:latin typeface="Trebuchet MS" panose="020B0603020202020204" pitchFamily="34" charset="0"/>
              </a:rPr>
              <a:t>(EEA)</a:t>
            </a:r>
            <a:endParaRPr lang="sl-SI" sz="2800" b="1" dirty="0">
              <a:solidFill>
                <a:srgbClr val="002060"/>
              </a:solidFill>
              <a:latin typeface="Trebuchet MS" panose="020B0603020202020204" pitchFamily="34" charset="0"/>
            </a:endParaRPr>
          </a:p>
        </p:txBody>
      </p:sp>
      <p:sp>
        <p:nvSpPr>
          <p:cNvPr id="25" name="PoljeZBesedilom 24">
            <a:extLst>
              <a:ext uri="{FF2B5EF4-FFF2-40B4-BE49-F238E27FC236}">
                <a16:creationId xmlns:a16="http://schemas.microsoft.com/office/drawing/2014/main" id="{1B0AAE47-8FFA-F9E1-39E7-4B4E7A4F0958}"/>
              </a:ext>
            </a:extLst>
          </p:cNvPr>
          <p:cNvSpPr txBox="1"/>
          <p:nvPr/>
        </p:nvSpPr>
        <p:spPr>
          <a:xfrm>
            <a:off x="4629889" y="3992984"/>
            <a:ext cx="1007213" cy="830997"/>
          </a:xfrm>
          <a:prstGeom prst="rect">
            <a:avLst/>
          </a:prstGeom>
          <a:noFill/>
        </p:spPr>
        <p:txBody>
          <a:bodyPr wrap="square">
            <a:spAutoFit/>
          </a:bodyPr>
          <a:lstStyle/>
          <a:p>
            <a:pPr algn="ctr">
              <a:defRPr/>
            </a:pPr>
            <a:r>
              <a:rPr lang="sl-SI" sz="1200" b="1" kern="0" dirty="0">
                <a:solidFill>
                  <a:srgbClr val="005384"/>
                </a:solidFill>
                <a:latin typeface="Verdana" pitchFamily="34" charset="0"/>
                <a:ea typeface="Verdana" pitchFamily="34" charset="0"/>
                <a:cs typeface="Verdana" pitchFamily="34" charset="0"/>
              </a:rPr>
              <a:t>Bivanje - </a:t>
            </a:r>
          </a:p>
          <a:p>
            <a:pPr algn="ctr">
              <a:defRPr/>
            </a:pPr>
            <a:r>
              <a:rPr lang="sl-SI" sz="1200" b="1" kern="0" dirty="0">
                <a:solidFill>
                  <a:srgbClr val="005384"/>
                </a:solidFill>
                <a:latin typeface="Verdana" pitchFamily="34" charset="0"/>
                <a:ea typeface="Verdana" pitchFamily="34" charset="0"/>
                <a:cs typeface="Verdana" pitchFamily="34" charset="0"/>
              </a:rPr>
              <a:t>Grajeno</a:t>
            </a:r>
            <a:endParaRPr lang="en-GB" sz="1200" b="1" kern="0" dirty="0">
              <a:solidFill>
                <a:srgbClr val="005384"/>
              </a:solidFill>
              <a:latin typeface="Verdana" pitchFamily="34" charset="0"/>
              <a:ea typeface="Verdana" pitchFamily="34" charset="0"/>
              <a:cs typeface="Verdana" pitchFamily="34" charset="0"/>
            </a:endParaRPr>
          </a:p>
          <a:p>
            <a:pPr algn="ctr">
              <a:defRPr/>
            </a:pPr>
            <a:r>
              <a:rPr lang="sl-SI" sz="1200" b="1" kern="0" dirty="0">
                <a:solidFill>
                  <a:srgbClr val="005384"/>
                </a:solidFill>
                <a:latin typeface="Verdana" pitchFamily="34" charset="0"/>
                <a:ea typeface="Verdana" pitchFamily="34" charset="0"/>
                <a:cs typeface="Verdana" pitchFamily="34" charset="0"/>
              </a:rPr>
              <a:t>okolje</a:t>
            </a:r>
          </a:p>
          <a:p>
            <a:pPr algn="ctr">
              <a:defRPr/>
            </a:pPr>
            <a:endParaRPr lang="en-GB" sz="1200" b="1" kern="0" dirty="0">
              <a:solidFill>
                <a:srgbClr val="005384"/>
              </a:solidFill>
              <a:latin typeface="Verdana" pitchFamily="34" charset="0"/>
              <a:ea typeface="Verdana" pitchFamily="34" charset="0"/>
              <a:cs typeface="Verdana" pitchFamily="34" charset="0"/>
            </a:endParaRPr>
          </a:p>
        </p:txBody>
      </p:sp>
      <p:sp>
        <p:nvSpPr>
          <p:cNvPr id="28" name="PoljeZBesedilom 27">
            <a:extLst>
              <a:ext uri="{FF2B5EF4-FFF2-40B4-BE49-F238E27FC236}">
                <a16:creationId xmlns:a16="http://schemas.microsoft.com/office/drawing/2014/main" id="{49DC840D-3FAC-8B57-7AF1-113D7EC64AAB}"/>
              </a:ext>
            </a:extLst>
          </p:cNvPr>
          <p:cNvSpPr txBox="1"/>
          <p:nvPr/>
        </p:nvSpPr>
        <p:spPr>
          <a:xfrm>
            <a:off x="10458507" y="2570863"/>
            <a:ext cx="1524107" cy="369332"/>
          </a:xfrm>
          <a:prstGeom prst="rect">
            <a:avLst/>
          </a:prstGeom>
          <a:noFill/>
        </p:spPr>
        <p:txBody>
          <a:bodyPr wrap="square">
            <a:spAutoFit/>
          </a:bodyPr>
          <a:lstStyle/>
          <a:p>
            <a:r>
              <a:rPr lang="sl-SI" sz="1800" b="1" dirty="0">
                <a:solidFill>
                  <a:srgbClr val="002060"/>
                </a:solidFill>
                <a:latin typeface="Trebuchet MS" panose="020B0603020202020204" pitchFamily="34" charset="0"/>
              </a:rPr>
              <a:t>SOER 2015</a:t>
            </a:r>
            <a:endParaRPr lang="sl-SI" dirty="0"/>
          </a:p>
        </p:txBody>
      </p:sp>
      <p:pic>
        <p:nvPicPr>
          <p:cNvPr id="29" name="Picture 3">
            <a:extLst>
              <a:ext uri="{FF2B5EF4-FFF2-40B4-BE49-F238E27FC236}">
                <a16:creationId xmlns:a16="http://schemas.microsoft.com/office/drawing/2014/main" id="{DA7623D9-B008-8E42-5870-EADF65053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484" y="243455"/>
            <a:ext cx="1861130" cy="405045"/>
          </a:xfrm>
          <a:prstGeom prst="rect">
            <a:avLst/>
          </a:prstGeom>
        </p:spPr>
      </p:pic>
      <p:sp>
        <p:nvSpPr>
          <p:cNvPr id="24" name="TextBox 59">
            <a:extLst>
              <a:ext uri="{FF2B5EF4-FFF2-40B4-BE49-F238E27FC236}">
                <a16:creationId xmlns:a16="http://schemas.microsoft.com/office/drawing/2014/main" id="{3725C1EA-7BB4-ABA7-DCD5-530BF6A6C5F4}"/>
              </a:ext>
            </a:extLst>
          </p:cNvPr>
          <p:cNvSpPr txBox="1"/>
          <p:nvPr/>
        </p:nvSpPr>
        <p:spPr>
          <a:xfrm>
            <a:off x="3051916" y="2277788"/>
            <a:ext cx="1549334" cy="646331"/>
          </a:xfrm>
          <a:prstGeom prst="rect">
            <a:avLst/>
          </a:prstGeom>
          <a:noFill/>
        </p:spPr>
        <p:txBody>
          <a:bodyPr wrap="square" rtlCol="0">
            <a:spAutoFit/>
          </a:bodyPr>
          <a:lstStyle/>
          <a:p>
            <a:pPr>
              <a:defRPr/>
            </a:pPr>
            <a:r>
              <a:rPr lang="sl-SI" b="1" kern="0" dirty="0">
                <a:solidFill>
                  <a:prstClr val="black">
                    <a:lumMod val="75000"/>
                    <a:lumOff val="25000"/>
                  </a:prstClr>
                </a:solidFill>
                <a:latin typeface="Calibri"/>
                <a:ea typeface="Verdana" pitchFamily="34" charset="0"/>
                <a:cs typeface="Verdana" pitchFamily="34" charset="0"/>
              </a:rPr>
              <a:t>Znanje in znanost</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27" name="TextBox 59">
            <a:extLst>
              <a:ext uri="{FF2B5EF4-FFF2-40B4-BE49-F238E27FC236}">
                <a16:creationId xmlns:a16="http://schemas.microsoft.com/office/drawing/2014/main" id="{63689472-C16D-C5D5-BEF9-AF610090ABB2}"/>
              </a:ext>
            </a:extLst>
          </p:cNvPr>
          <p:cNvSpPr txBox="1"/>
          <p:nvPr/>
        </p:nvSpPr>
        <p:spPr>
          <a:xfrm>
            <a:off x="5074432" y="2344254"/>
            <a:ext cx="1470900" cy="378929"/>
          </a:xfrm>
          <a:prstGeom prst="rect">
            <a:avLst/>
          </a:prstGeom>
          <a:noFill/>
        </p:spPr>
        <p:txBody>
          <a:bodyPr wrap="square" rtlCol="0">
            <a:spAutoFit/>
          </a:bodyPr>
          <a:lstStyle/>
          <a:p>
            <a:pPr>
              <a:defRPr/>
            </a:pPr>
            <a:r>
              <a:rPr lang="en-GB" b="1" kern="0" dirty="0">
                <a:solidFill>
                  <a:prstClr val="black">
                    <a:lumMod val="75000"/>
                    <a:lumOff val="25000"/>
                  </a:prstClr>
                </a:solidFill>
                <a:latin typeface="Calibri"/>
                <a:ea typeface="Verdana" pitchFamily="34" charset="0"/>
                <a:cs typeface="Verdana" pitchFamily="34" charset="0"/>
              </a:rPr>
              <a:t>V</a:t>
            </a:r>
            <a:r>
              <a:rPr lang="sl-SI" b="1" kern="0" dirty="0" err="1">
                <a:solidFill>
                  <a:prstClr val="black">
                    <a:lumMod val="75000"/>
                    <a:lumOff val="25000"/>
                  </a:prstClr>
                </a:solidFill>
                <a:latin typeface="Calibri"/>
                <a:ea typeface="Verdana" pitchFamily="34" charset="0"/>
                <a:cs typeface="Verdana" pitchFamily="34" charset="0"/>
              </a:rPr>
              <a:t>edenje</a:t>
            </a:r>
            <a:endParaRPr lang="en-GB" b="1" kern="0" dirty="0">
              <a:solidFill>
                <a:prstClr val="black">
                  <a:lumMod val="75000"/>
                  <a:lumOff val="25000"/>
                </a:prstClr>
              </a:solidFill>
              <a:latin typeface="Calibri"/>
              <a:ea typeface="Verdana" pitchFamily="34" charset="0"/>
              <a:cs typeface="Verdana" pitchFamily="34" charset="0"/>
            </a:endParaRPr>
          </a:p>
        </p:txBody>
      </p:sp>
      <p:cxnSp>
        <p:nvCxnSpPr>
          <p:cNvPr id="32" name="Povezovalnik: kolenski 31">
            <a:extLst>
              <a:ext uri="{FF2B5EF4-FFF2-40B4-BE49-F238E27FC236}">
                <a16:creationId xmlns:a16="http://schemas.microsoft.com/office/drawing/2014/main" id="{44B667E7-7ED1-17E8-A85B-58E659CE134F}"/>
              </a:ext>
            </a:extLst>
          </p:cNvPr>
          <p:cNvCxnSpPr>
            <a:cxnSpLocks/>
          </p:cNvCxnSpPr>
          <p:nvPr/>
        </p:nvCxnSpPr>
        <p:spPr>
          <a:xfrm flipV="1">
            <a:off x="5523926" y="1681772"/>
            <a:ext cx="5130219" cy="676125"/>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59">
            <a:extLst>
              <a:ext uri="{FF2B5EF4-FFF2-40B4-BE49-F238E27FC236}">
                <a16:creationId xmlns:a16="http://schemas.microsoft.com/office/drawing/2014/main" id="{84053DE2-83B3-0BAE-3204-4DDF9719D91D}"/>
              </a:ext>
            </a:extLst>
          </p:cNvPr>
          <p:cNvSpPr txBox="1"/>
          <p:nvPr/>
        </p:nvSpPr>
        <p:spPr>
          <a:xfrm>
            <a:off x="8000545" y="926669"/>
            <a:ext cx="3081100" cy="646331"/>
          </a:xfrm>
          <a:prstGeom prst="rect">
            <a:avLst/>
          </a:prstGeom>
          <a:noFill/>
        </p:spPr>
        <p:txBody>
          <a:bodyPr wrap="square" rtlCol="0">
            <a:spAutoFit/>
          </a:bodyPr>
          <a:lstStyle/>
          <a:p>
            <a:pPr>
              <a:defRPr/>
            </a:pPr>
            <a:r>
              <a:rPr lang="sl-SI" b="1" kern="0" dirty="0">
                <a:solidFill>
                  <a:prstClr val="black">
                    <a:lumMod val="75000"/>
                    <a:lumOff val="25000"/>
                  </a:prstClr>
                </a:solidFill>
                <a:latin typeface="Calibri"/>
                <a:ea typeface="Verdana" pitchFamily="34" charset="0"/>
                <a:cs typeface="Verdana" pitchFamily="34" charset="0"/>
              </a:rPr>
              <a:t>SISTEMI PROIZVODNJE IN POTROŠNJE (notranji krog)</a:t>
            </a:r>
            <a:endParaRPr lang="en-GB" b="1" kern="0" dirty="0">
              <a:solidFill>
                <a:prstClr val="black">
                  <a:lumMod val="75000"/>
                  <a:lumOff val="25000"/>
                </a:prstClr>
              </a:solidFill>
              <a:latin typeface="Calibri"/>
              <a:ea typeface="Verdana" pitchFamily="34" charset="0"/>
              <a:cs typeface="Verdana" pitchFamily="34" charset="0"/>
            </a:endParaRPr>
          </a:p>
        </p:txBody>
      </p:sp>
      <p:sp>
        <p:nvSpPr>
          <p:cNvPr id="30" name="PoljeZBesedilom 29">
            <a:extLst>
              <a:ext uri="{FF2B5EF4-FFF2-40B4-BE49-F238E27FC236}">
                <a16:creationId xmlns:a16="http://schemas.microsoft.com/office/drawing/2014/main" id="{4507B526-41E5-B2A6-6C85-8E699DE1CA3D}"/>
              </a:ext>
            </a:extLst>
          </p:cNvPr>
          <p:cNvSpPr txBox="1"/>
          <p:nvPr/>
        </p:nvSpPr>
        <p:spPr>
          <a:xfrm>
            <a:off x="7352759" y="5275235"/>
            <a:ext cx="3867801" cy="923330"/>
          </a:xfrm>
          <a:prstGeom prst="rect">
            <a:avLst/>
          </a:prstGeom>
          <a:noFill/>
        </p:spPr>
        <p:txBody>
          <a:bodyPr wrap="square">
            <a:spAutoFit/>
          </a:bodyPr>
          <a:lstStyle/>
          <a:p>
            <a:pPr algn="ctr"/>
            <a:r>
              <a:rPr lang="sl-SI" sz="1800" b="1" i="1" dirty="0">
                <a:solidFill>
                  <a:srgbClr val="002060"/>
                </a:solidFill>
                <a:latin typeface="Trebuchet MS" panose="020B0603020202020204" pitchFamily="34" charset="0"/>
              </a:rPr>
              <a:t>„Živeti dobro, znotraj planetarnih omejitev“ </a:t>
            </a:r>
          </a:p>
          <a:p>
            <a:pPr algn="ctr"/>
            <a:r>
              <a:rPr lang="sl-SI" sz="1600" b="1" i="1" dirty="0">
                <a:solidFill>
                  <a:srgbClr val="002060"/>
                </a:solidFill>
                <a:latin typeface="Trebuchet MS" panose="020B0603020202020204" pitchFamily="34" charset="0"/>
              </a:rPr>
              <a:t>(8. okoljski akcijski program EU)</a:t>
            </a:r>
          </a:p>
        </p:txBody>
      </p:sp>
      <p:pic>
        <p:nvPicPr>
          <p:cNvPr id="18" name="Slika 17">
            <a:extLst>
              <a:ext uri="{FF2B5EF4-FFF2-40B4-BE49-F238E27FC236}">
                <a16:creationId xmlns:a16="http://schemas.microsoft.com/office/drawing/2014/main" id="{CB9FA878-EEEB-9E0D-8D8D-B9BFB4C31947}"/>
              </a:ext>
            </a:extLst>
          </p:cNvPr>
          <p:cNvPicPr>
            <a:picLocks noChangeAspect="1"/>
          </p:cNvPicPr>
          <p:nvPr/>
        </p:nvPicPr>
        <p:blipFill rotWithShape="1">
          <a:blip r:embed="rId3"/>
          <a:srcRect t="20001"/>
          <a:stretch/>
        </p:blipFill>
        <p:spPr bwMode="auto">
          <a:xfrm>
            <a:off x="8981132" y="3533964"/>
            <a:ext cx="761347" cy="692772"/>
          </a:xfrm>
          <a:prstGeom prst="rect">
            <a:avLst/>
          </a:prstGeom>
          <a:ln>
            <a:noFill/>
          </a:ln>
          <a:extLst>
            <a:ext uri="{53640926-AAD7-44D8-BBD7-CCE9431645EC}">
              <a14:shadowObscured xmlns:a14="http://schemas.microsoft.com/office/drawing/2010/main"/>
            </a:ext>
          </a:extLst>
        </p:spPr>
      </p:pic>
      <p:sp>
        <p:nvSpPr>
          <p:cNvPr id="26" name="PoljeZBesedilom 25">
            <a:extLst>
              <a:ext uri="{FF2B5EF4-FFF2-40B4-BE49-F238E27FC236}">
                <a16:creationId xmlns:a16="http://schemas.microsoft.com/office/drawing/2014/main" id="{BB9E6AEE-AB70-DDC8-8AF4-1F067719032F}"/>
              </a:ext>
            </a:extLst>
          </p:cNvPr>
          <p:cNvSpPr txBox="1"/>
          <p:nvPr/>
        </p:nvSpPr>
        <p:spPr>
          <a:xfrm>
            <a:off x="9820943" y="3555071"/>
            <a:ext cx="1863400" cy="671915"/>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Tree>
    <p:extLst>
      <p:ext uri="{BB962C8B-B14F-4D97-AF65-F5344CB8AC3E}">
        <p14:creationId xmlns:p14="http://schemas.microsoft.com/office/powerpoint/2010/main" val="99474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C552EA-563D-D079-820B-2A1B41BC4034}"/>
              </a:ext>
            </a:extLst>
          </p:cNvPr>
          <p:cNvSpPr txBox="1">
            <a:spLocks/>
          </p:cNvSpPr>
          <p:nvPr/>
        </p:nvSpPr>
        <p:spPr>
          <a:xfrm>
            <a:off x="2264229" y="359229"/>
            <a:ext cx="9655628" cy="612000"/>
          </a:xfrm>
          <a:prstGeom prst="rect">
            <a:avLst/>
          </a:prstGeom>
        </p:spPr>
        <p:txBody>
          <a:bodyPr/>
          <a:lstStyle>
            <a:lvl1pPr marL="422061" indent="-422061" algn="l" defTabSz="1125500"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68" indent="-351718" algn="l" defTabSz="1125500"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75" indent="-281376" algn="l" defTabSz="1125500"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76"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1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87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374"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L="0" indent="0">
              <a:spcBef>
                <a:spcPts val="0"/>
              </a:spcBef>
              <a:buNone/>
            </a:pPr>
            <a:r>
              <a:rPr lang="sl-SI" sz="2600" b="1" dirty="0">
                <a:solidFill>
                  <a:srgbClr val="002060"/>
                </a:solidFill>
                <a:latin typeface="Trebuchet MS" panose="020B0603020202020204" pitchFamily="34" charset="0"/>
                <a:ea typeface="Open Sans" panose="020B0606030504020204" pitchFamily="34" charset="0"/>
                <a:cs typeface="Calibri" panose="020F0502020204030204" pitchFamily="34" charset="0"/>
              </a:rPr>
              <a:t>Doseganje potrebnih sprememb zahteva sistemske inovacije: </a:t>
            </a:r>
            <a:endParaRPr lang="en-GB" sz="2600" dirty="0">
              <a:solidFill>
                <a:srgbClr val="002060"/>
              </a:solidFill>
              <a:latin typeface="Trebuchet MS" panose="020B0603020202020204" pitchFamily="34" charset="0"/>
              <a:ea typeface="Open Sans" panose="020B0606030504020204" pitchFamily="34" charset="0"/>
              <a:cs typeface="Calibri" panose="020F0502020204030204" pitchFamily="34" charset="0"/>
            </a:endParaRPr>
          </a:p>
        </p:txBody>
      </p:sp>
      <p:pic>
        <p:nvPicPr>
          <p:cNvPr id="10" name="Picture 7">
            <a:extLst>
              <a:ext uri="{FF2B5EF4-FFF2-40B4-BE49-F238E27FC236}">
                <a16:creationId xmlns:a16="http://schemas.microsoft.com/office/drawing/2014/main" id="{04A048A7-5F05-FC88-B7ED-0EF87718D6D2}"/>
              </a:ext>
            </a:extLst>
          </p:cNvPr>
          <p:cNvPicPr>
            <a:picLocks noChangeAspect="1"/>
          </p:cNvPicPr>
          <p:nvPr/>
        </p:nvPicPr>
        <p:blipFill>
          <a:blip r:embed="rId2"/>
          <a:stretch>
            <a:fillRect/>
          </a:stretch>
        </p:blipFill>
        <p:spPr>
          <a:xfrm>
            <a:off x="612029" y="1341136"/>
            <a:ext cx="7466600" cy="5408046"/>
          </a:xfrm>
          <a:prstGeom prst="rect">
            <a:avLst/>
          </a:prstGeom>
        </p:spPr>
      </p:pic>
      <p:sp>
        <p:nvSpPr>
          <p:cNvPr id="11" name="PoljeZBesedilom 10">
            <a:extLst>
              <a:ext uri="{FF2B5EF4-FFF2-40B4-BE49-F238E27FC236}">
                <a16:creationId xmlns:a16="http://schemas.microsoft.com/office/drawing/2014/main" id="{1CC220A3-6740-06C7-BBF4-5C3FD6956CC5}"/>
              </a:ext>
            </a:extLst>
          </p:cNvPr>
          <p:cNvSpPr txBox="1"/>
          <p:nvPr/>
        </p:nvSpPr>
        <p:spPr>
          <a:xfrm>
            <a:off x="7508288" y="1251236"/>
            <a:ext cx="4435277" cy="923330"/>
          </a:xfrm>
          <a:prstGeom prst="rect">
            <a:avLst/>
          </a:prstGeom>
          <a:noFill/>
        </p:spPr>
        <p:txBody>
          <a:bodyPr wrap="square">
            <a:spAutoFit/>
          </a:bodyPr>
          <a:lstStyle/>
          <a:p>
            <a:pPr marL="0" indent="0">
              <a:spcBef>
                <a:spcPts val="0"/>
              </a:spcBef>
              <a:buNone/>
            </a:pPr>
            <a:r>
              <a:rPr lang="sl-SI" sz="1800" b="1" dirty="0">
                <a:solidFill>
                  <a:srgbClr val="002060"/>
                </a:solidFill>
                <a:latin typeface="Trebuchet MS" panose="020B0603020202020204" pitchFamily="34" charset="0"/>
                <a:ea typeface="Open Sans" panose="020B0606030504020204" pitchFamily="34" charset="0"/>
                <a:cs typeface="Calibri" panose="020F0502020204030204" pitchFamily="34" charset="0"/>
              </a:rPr>
              <a:t>In tehnološke inovacije morajo biti vpete v celostne inovacije sistemov, ki vključujejo tudi socialne inovacije </a:t>
            </a:r>
            <a:r>
              <a:rPr lang="sl-SI" b="1" dirty="0">
                <a:solidFill>
                  <a:srgbClr val="002060"/>
                </a:solidFill>
                <a:latin typeface="Trebuchet MS" panose="020B0603020202020204" pitchFamily="34" charset="0"/>
                <a:ea typeface="Open Sans" panose="020B0606030504020204" pitchFamily="34" charset="0"/>
                <a:cs typeface="Calibri" panose="020F0502020204030204" pitchFamily="34" charset="0"/>
              </a:rPr>
              <a:t>! </a:t>
            </a:r>
            <a:endParaRPr lang="sl-SI" sz="1800" b="1" dirty="0">
              <a:solidFill>
                <a:srgbClr val="002060"/>
              </a:solidFill>
              <a:latin typeface="Trebuchet MS" panose="020B0603020202020204" pitchFamily="34" charset="0"/>
              <a:ea typeface="Open Sans" panose="020B0606030504020204" pitchFamily="34" charset="0"/>
              <a:cs typeface="Calibri" panose="020F0502020204030204" pitchFamily="34" charset="0"/>
            </a:endParaRPr>
          </a:p>
        </p:txBody>
      </p:sp>
      <p:sp>
        <p:nvSpPr>
          <p:cNvPr id="20" name="Pravokotnik 19">
            <a:extLst>
              <a:ext uri="{FF2B5EF4-FFF2-40B4-BE49-F238E27FC236}">
                <a16:creationId xmlns:a16="http://schemas.microsoft.com/office/drawing/2014/main" id="{DA4AD325-8FBE-7050-74A6-5DACFC2B87F3}"/>
              </a:ext>
            </a:extLst>
          </p:cNvPr>
          <p:cNvSpPr/>
          <p:nvPr/>
        </p:nvSpPr>
        <p:spPr>
          <a:xfrm>
            <a:off x="6505174" y="5005681"/>
            <a:ext cx="3220753" cy="369332"/>
          </a:xfrm>
          <a:prstGeom prst="rect">
            <a:avLst/>
          </a:prstGeom>
        </p:spPr>
        <p:txBody>
          <a:bodyPr wrap="none">
            <a:spAutoFit/>
          </a:bodyPr>
          <a:lstStyle/>
          <a:p>
            <a:r>
              <a:rPr lang="sl-SI" b="1" dirty="0">
                <a:solidFill>
                  <a:srgbClr val="D6A300"/>
                </a:solidFill>
                <a:latin typeface="Arial Narrow" panose="020B0606020202030204" pitchFamily="34" charset="0"/>
              </a:rPr>
              <a:t>Optimizacija obstoječega sistema</a:t>
            </a:r>
          </a:p>
        </p:txBody>
      </p:sp>
      <p:sp>
        <p:nvSpPr>
          <p:cNvPr id="21" name="Pravokotnik 20">
            <a:extLst>
              <a:ext uri="{FF2B5EF4-FFF2-40B4-BE49-F238E27FC236}">
                <a16:creationId xmlns:a16="http://schemas.microsoft.com/office/drawing/2014/main" id="{17607102-8632-4E14-F8C6-E8390A1E946C}"/>
              </a:ext>
            </a:extLst>
          </p:cNvPr>
          <p:cNvSpPr/>
          <p:nvPr/>
        </p:nvSpPr>
        <p:spPr>
          <a:xfrm>
            <a:off x="6958748" y="4192080"/>
            <a:ext cx="2861681" cy="369332"/>
          </a:xfrm>
          <a:prstGeom prst="rect">
            <a:avLst/>
          </a:prstGeom>
        </p:spPr>
        <p:txBody>
          <a:bodyPr wrap="none">
            <a:spAutoFit/>
          </a:bodyPr>
          <a:lstStyle/>
          <a:p>
            <a:r>
              <a:rPr lang="sl-SI" b="1" dirty="0">
                <a:solidFill>
                  <a:srgbClr val="D6A300"/>
                </a:solidFill>
                <a:latin typeface="Arial Narrow" panose="020B0606020202030204" pitchFamily="34" charset="0"/>
              </a:rPr>
              <a:t>Delno preoblikovanje sistema</a:t>
            </a:r>
          </a:p>
        </p:txBody>
      </p:sp>
      <p:sp>
        <p:nvSpPr>
          <p:cNvPr id="22" name="Pravokotnik 21">
            <a:extLst>
              <a:ext uri="{FF2B5EF4-FFF2-40B4-BE49-F238E27FC236}">
                <a16:creationId xmlns:a16="http://schemas.microsoft.com/office/drawing/2014/main" id="{5D993EFF-27A1-FCC6-66A5-EA467723E126}"/>
              </a:ext>
            </a:extLst>
          </p:cNvPr>
          <p:cNvSpPr/>
          <p:nvPr/>
        </p:nvSpPr>
        <p:spPr>
          <a:xfrm>
            <a:off x="8222074" y="2619411"/>
            <a:ext cx="3196709" cy="369332"/>
          </a:xfrm>
          <a:prstGeom prst="rect">
            <a:avLst/>
          </a:prstGeom>
        </p:spPr>
        <p:txBody>
          <a:bodyPr wrap="none">
            <a:spAutoFit/>
          </a:bodyPr>
          <a:lstStyle/>
          <a:p>
            <a:r>
              <a:rPr lang="sl-SI" b="1" dirty="0">
                <a:solidFill>
                  <a:srgbClr val="D6A300"/>
                </a:solidFill>
                <a:latin typeface="Arial Narrow" panose="020B0606020202030204" pitchFamily="34" charset="0"/>
              </a:rPr>
              <a:t>Sistemska inovacija = nov sistem</a:t>
            </a:r>
            <a:endParaRPr lang="sl-SI" b="1" dirty="0">
              <a:solidFill>
                <a:srgbClr val="D6A300"/>
              </a:solidFill>
            </a:endParaRPr>
          </a:p>
        </p:txBody>
      </p:sp>
      <p:sp>
        <p:nvSpPr>
          <p:cNvPr id="23" name="Pravokotnik 22">
            <a:extLst>
              <a:ext uri="{FF2B5EF4-FFF2-40B4-BE49-F238E27FC236}">
                <a16:creationId xmlns:a16="http://schemas.microsoft.com/office/drawing/2014/main" id="{2523FFE2-F208-B42F-5947-299E693BA5E4}"/>
              </a:ext>
            </a:extLst>
          </p:cNvPr>
          <p:cNvSpPr/>
          <p:nvPr/>
        </p:nvSpPr>
        <p:spPr>
          <a:xfrm>
            <a:off x="5284278" y="5966203"/>
            <a:ext cx="2196435" cy="369332"/>
          </a:xfrm>
          <a:prstGeom prst="rect">
            <a:avLst/>
          </a:prstGeom>
        </p:spPr>
        <p:txBody>
          <a:bodyPr wrap="none">
            <a:spAutoFit/>
          </a:bodyPr>
          <a:lstStyle/>
          <a:p>
            <a:r>
              <a:rPr lang="sl-SI" b="1" dirty="0">
                <a:solidFill>
                  <a:srgbClr val="D6A300"/>
                </a:solidFill>
                <a:latin typeface="Arial Narrow" panose="020B0606020202030204" pitchFamily="34" charset="0"/>
              </a:rPr>
              <a:t>Časovni razpon v letih</a:t>
            </a:r>
          </a:p>
        </p:txBody>
      </p:sp>
      <p:sp>
        <p:nvSpPr>
          <p:cNvPr id="24" name="Pravokotnik 23">
            <a:extLst>
              <a:ext uri="{FF2B5EF4-FFF2-40B4-BE49-F238E27FC236}">
                <a16:creationId xmlns:a16="http://schemas.microsoft.com/office/drawing/2014/main" id="{07040100-0B35-DCFE-AB54-AA45C6A98592}"/>
              </a:ext>
            </a:extLst>
          </p:cNvPr>
          <p:cNvSpPr/>
          <p:nvPr/>
        </p:nvSpPr>
        <p:spPr>
          <a:xfrm>
            <a:off x="480054" y="971804"/>
            <a:ext cx="3126177" cy="369332"/>
          </a:xfrm>
          <a:prstGeom prst="rect">
            <a:avLst/>
          </a:prstGeom>
        </p:spPr>
        <p:txBody>
          <a:bodyPr wrap="none">
            <a:spAutoFit/>
          </a:bodyPr>
          <a:lstStyle/>
          <a:p>
            <a:r>
              <a:rPr lang="sl-SI" b="1" dirty="0">
                <a:solidFill>
                  <a:srgbClr val="D6A300"/>
                </a:solidFill>
                <a:latin typeface="Arial Narrow" panose="020B0606020202030204" pitchFamily="34" charset="0"/>
              </a:rPr>
              <a:t>Izboljšave okoljske učinkovitosti</a:t>
            </a:r>
            <a:endParaRPr lang="sl-SI" b="1" dirty="0">
              <a:solidFill>
                <a:srgbClr val="D6A300"/>
              </a:solidFill>
            </a:endParaRPr>
          </a:p>
        </p:txBody>
      </p:sp>
      <p:pic>
        <p:nvPicPr>
          <p:cNvPr id="12" name="Picture 3">
            <a:extLst>
              <a:ext uri="{FF2B5EF4-FFF2-40B4-BE49-F238E27FC236}">
                <a16:creationId xmlns:a16="http://schemas.microsoft.com/office/drawing/2014/main" id="{5AABFEBA-FC6F-1151-CD86-5AFF5070C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3573"/>
            <a:ext cx="1861130" cy="405045"/>
          </a:xfrm>
          <a:prstGeom prst="rect">
            <a:avLst/>
          </a:prstGeom>
        </p:spPr>
      </p:pic>
      <p:pic>
        <p:nvPicPr>
          <p:cNvPr id="3" name="Slika 2">
            <a:extLst>
              <a:ext uri="{FF2B5EF4-FFF2-40B4-BE49-F238E27FC236}">
                <a16:creationId xmlns:a16="http://schemas.microsoft.com/office/drawing/2014/main" id="{899893F0-5219-1A1B-F651-4781B8B4CCDD}"/>
              </a:ext>
            </a:extLst>
          </p:cNvPr>
          <p:cNvPicPr>
            <a:picLocks noChangeAspect="1"/>
          </p:cNvPicPr>
          <p:nvPr/>
        </p:nvPicPr>
        <p:blipFill rotWithShape="1">
          <a:blip r:embed="rId4"/>
          <a:srcRect t="20001"/>
          <a:stretch/>
        </p:blipFill>
        <p:spPr bwMode="auto">
          <a:xfrm>
            <a:off x="8188181" y="5700182"/>
            <a:ext cx="761347" cy="692772"/>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5742E2EF-87D3-417F-A448-11CF5E7F3925}"/>
              </a:ext>
            </a:extLst>
          </p:cNvPr>
          <p:cNvSpPr txBox="1"/>
          <p:nvPr/>
        </p:nvSpPr>
        <p:spPr>
          <a:xfrm>
            <a:off x="9230393" y="5726140"/>
            <a:ext cx="1863400" cy="671915"/>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Tree>
    <p:extLst>
      <p:ext uri="{BB962C8B-B14F-4D97-AF65-F5344CB8AC3E}">
        <p14:creationId xmlns:p14="http://schemas.microsoft.com/office/powerpoint/2010/main" val="1955743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9">
            <a:extLst>
              <a:ext uri="{FF2B5EF4-FFF2-40B4-BE49-F238E27FC236}">
                <a16:creationId xmlns:a16="http://schemas.microsoft.com/office/drawing/2014/main" id="{C4505C12-A76A-6357-E792-52F08579FC62}"/>
              </a:ext>
            </a:extLst>
          </p:cNvPr>
          <p:cNvGraphicFramePr>
            <a:graphicFrameLocks noGrp="1"/>
          </p:cNvGraphicFramePr>
          <p:nvPr>
            <p:extLst>
              <p:ext uri="{D42A27DB-BD31-4B8C-83A1-F6EECF244321}">
                <p14:modId xmlns:p14="http://schemas.microsoft.com/office/powerpoint/2010/main" val="2747663590"/>
              </p:ext>
            </p:extLst>
          </p:nvPr>
        </p:nvGraphicFramePr>
        <p:xfrm>
          <a:off x="1562554" y="1091037"/>
          <a:ext cx="9724571" cy="4297680"/>
        </p:xfrm>
        <a:graphic>
          <a:graphicData uri="http://schemas.openxmlformats.org/drawingml/2006/table">
            <a:tbl>
              <a:tblPr firstRow="1" bandRow="1">
                <a:tableStyleId>{912C8C85-51F0-491E-9774-3900AFEF0FD7}</a:tableStyleId>
              </a:tblPr>
              <a:tblGrid>
                <a:gridCol w="2518228">
                  <a:extLst>
                    <a:ext uri="{9D8B030D-6E8A-4147-A177-3AD203B41FA5}">
                      <a16:colId xmlns:a16="http://schemas.microsoft.com/office/drawing/2014/main" val="259757603"/>
                    </a:ext>
                  </a:extLst>
                </a:gridCol>
                <a:gridCol w="7206343">
                  <a:extLst>
                    <a:ext uri="{9D8B030D-6E8A-4147-A177-3AD203B41FA5}">
                      <a16:colId xmlns:a16="http://schemas.microsoft.com/office/drawing/2014/main" val="25821207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Postopne tehnološke inovacije</a:t>
                      </a:r>
                      <a:endParaRPr lang="sl-SI" b="1" dirty="0">
                        <a:solidFill>
                          <a:srgbClr val="698618"/>
                        </a:solidFill>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kern="1200" dirty="0">
                          <a:solidFill>
                            <a:schemeClr val="tx1"/>
                          </a:solidFill>
                          <a:effectLst/>
                          <a:latin typeface="+mn-lt"/>
                          <a:ea typeface="+mn-ea"/>
                          <a:cs typeface="+mn-cs"/>
                        </a:rPr>
                        <a:t>Energetsko učinkoviti avti na bencin ali dizel</a:t>
                      </a:r>
                    </a:p>
                    <a:p>
                      <a:endParaRPr lang="sl-SI" b="0" dirty="0">
                        <a:solidFill>
                          <a:schemeClr val="tx1"/>
                        </a:solidFill>
                      </a:endParaRPr>
                    </a:p>
                  </a:txBody>
                  <a:tcPr>
                    <a:solidFill>
                      <a:schemeClr val="bg1"/>
                    </a:solidFill>
                  </a:tcPr>
                </a:tc>
                <a:extLst>
                  <a:ext uri="{0D108BD9-81ED-4DB2-BD59-A6C34878D82A}">
                    <a16:rowId xmlns:a16="http://schemas.microsoft.com/office/drawing/2014/main" val="1265368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Radikalne tehnološke inovacije</a:t>
                      </a:r>
                      <a:endParaRPr lang="sl-SI" b="1" dirty="0">
                        <a:solidFill>
                          <a:srgbClr val="698618"/>
                        </a:solidFill>
                      </a:endParaRPr>
                    </a:p>
                    <a:p>
                      <a:endParaRPr lang="sl-S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kern="1200" dirty="0">
                          <a:solidFill>
                            <a:schemeClr val="tx1"/>
                          </a:solidFill>
                          <a:effectLst/>
                          <a:latin typeface="+mn-lt"/>
                          <a:ea typeface="+mn-ea"/>
                          <a:cs typeface="+mn-cs"/>
                        </a:rPr>
                        <a:t>Baterijski električni avtomobili, motorna kolesa, alternativna goriva, avtonomna vozila</a:t>
                      </a:r>
                    </a:p>
                    <a:p>
                      <a:endParaRPr lang="sl-SI" b="0" dirty="0">
                        <a:solidFill>
                          <a:schemeClr val="tx1"/>
                        </a:solidFill>
                      </a:endParaRPr>
                    </a:p>
                  </a:txBody>
                  <a:tcPr/>
                </a:tc>
                <a:extLst>
                  <a:ext uri="{0D108BD9-81ED-4DB2-BD59-A6C34878D82A}">
                    <a16:rowId xmlns:a16="http://schemas.microsoft.com/office/drawing/2014/main" val="3066426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1" dirty="0">
                          <a:solidFill>
                            <a:srgbClr val="698618"/>
                          </a:solidFill>
                          <a:latin typeface="Calibri" panose="020F0502020204030204" pitchFamily="34" charset="0"/>
                          <a:ea typeface="Calibri" panose="020F0502020204030204" pitchFamily="34" charset="0"/>
                          <a:cs typeface="Times New Roman" panose="02020603050405020304" pitchFamily="18" charset="0"/>
                        </a:rPr>
                        <a:t>Socialne ali vedenjske</a:t>
                      </a:r>
                      <a:r>
                        <a:rPr lang="sl-SI" sz="1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 inovacije</a:t>
                      </a:r>
                      <a:endParaRPr lang="sl-SI" b="1" dirty="0">
                        <a:solidFill>
                          <a:srgbClr val="698618"/>
                        </a:solidFill>
                      </a:endParaRPr>
                    </a:p>
                    <a:p>
                      <a:endParaRPr lang="sl-S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kern="1200" dirty="0">
                          <a:solidFill>
                            <a:schemeClr val="tx1"/>
                          </a:solidFill>
                          <a:effectLst/>
                          <a:latin typeface="+mn-lt"/>
                          <a:ea typeface="+mn-ea"/>
                          <a:cs typeface="+mn-cs"/>
                        </a:rPr>
                        <a:t>Souporaba avtomobilov, sprememba </a:t>
                      </a:r>
                      <a:r>
                        <a:rPr lang="sl-SI" sz="1800" b="0" kern="1200">
                          <a:solidFill>
                            <a:schemeClr val="tx1"/>
                          </a:solidFill>
                          <a:effectLst/>
                          <a:latin typeface="+mn-lt"/>
                          <a:ea typeface="+mn-ea"/>
                          <a:cs typeface="+mn-cs"/>
                        </a:rPr>
                        <a:t>načina prevoza, </a:t>
                      </a:r>
                      <a:r>
                        <a:rPr lang="sl-SI" sz="1800" b="0" kern="1200" dirty="0">
                          <a:solidFill>
                            <a:schemeClr val="tx1"/>
                          </a:solidFill>
                          <a:effectLst/>
                          <a:latin typeface="+mn-lt"/>
                          <a:ea typeface="+mn-ea"/>
                          <a:cs typeface="+mn-cs"/>
                        </a:rPr>
                        <a:t>telekonference, delo na daljavo, internetna maloprodaja</a:t>
                      </a:r>
                    </a:p>
                    <a:p>
                      <a:endParaRPr lang="sl-SI" b="0" dirty="0">
                        <a:solidFill>
                          <a:schemeClr val="tx1"/>
                        </a:solidFill>
                      </a:endParaRPr>
                    </a:p>
                  </a:txBody>
                  <a:tcPr/>
                </a:tc>
                <a:extLst>
                  <a:ext uri="{0D108BD9-81ED-4DB2-BD59-A6C34878D82A}">
                    <a16:rowId xmlns:a16="http://schemas.microsoft.com/office/drawing/2014/main" val="11231287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Inovacije poslovnih modelov</a:t>
                      </a:r>
                      <a:endParaRPr lang="sl-SI" b="1" dirty="0">
                        <a:solidFill>
                          <a:srgbClr val="698618"/>
                        </a:solidFill>
                      </a:endParaRPr>
                    </a:p>
                    <a:p>
                      <a:endParaRPr lang="sl-S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kern="1200" dirty="0">
                          <a:solidFill>
                            <a:schemeClr val="tx1"/>
                          </a:solidFill>
                          <a:effectLst/>
                          <a:latin typeface="+mn-lt"/>
                          <a:ea typeface="+mn-ea"/>
                          <a:cs typeface="+mn-cs"/>
                        </a:rPr>
                        <a:t>Storitve mobilnosti, souporaba avtomobilov, predelava vozil, souporaba koles</a:t>
                      </a:r>
                    </a:p>
                    <a:p>
                      <a:endParaRPr lang="sl-SI" b="0" dirty="0">
                        <a:solidFill>
                          <a:schemeClr val="tx1"/>
                        </a:solidFill>
                      </a:endParaRPr>
                    </a:p>
                  </a:txBody>
                  <a:tcPr/>
                </a:tc>
                <a:extLst>
                  <a:ext uri="{0D108BD9-81ED-4DB2-BD59-A6C34878D82A}">
                    <a16:rowId xmlns:a16="http://schemas.microsoft.com/office/drawing/2014/main" val="8179281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Infrastrukturne inovacije</a:t>
                      </a:r>
                      <a:endParaRPr lang="sl-SI" b="1" dirty="0">
                        <a:solidFill>
                          <a:srgbClr val="698618"/>
                        </a:solidFill>
                      </a:endParaRPr>
                    </a:p>
                    <a:p>
                      <a:endParaRPr lang="sl-S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kern="1200" dirty="0" err="1">
                          <a:solidFill>
                            <a:schemeClr val="tx1"/>
                          </a:solidFill>
                          <a:effectLst/>
                          <a:latin typeface="+mn-lt"/>
                          <a:ea typeface="+mn-ea"/>
                          <a:cs typeface="+mn-cs"/>
                        </a:rPr>
                        <a:t>Intermodalni</a:t>
                      </a:r>
                      <a:r>
                        <a:rPr lang="sl-SI" sz="1800" b="0" kern="1200" dirty="0">
                          <a:solidFill>
                            <a:schemeClr val="tx1"/>
                          </a:solidFill>
                          <a:effectLst/>
                          <a:latin typeface="+mn-lt"/>
                          <a:ea typeface="+mn-ea"/>
                          <a:cs typeface="+mn-cs"/>
                        </a:rPr>
                        <a:t> transportni sistemi, kompaktna mesta, integriran promet in načrtovanje rabe zemljišč</a:t>
                      </a:r>
                    </a:p>
                    <a:p>
                      <a:endParaRPr lang="sl-SI" b="0" dirty="0">
                        <a:solidFill>
                          <a:schemeClr val="tx1"/>
                        </a:solidFill>
                      </a:endParaRPr>
                    </a:p>
                  </a:txBody>
                  <a:tcPr/>
                </a:tc>
                <a:extLst>
                  <a:ext uri="{0D108BD9-81ED-4DB2-BD59-A6C34878D82A}">
                    <a16:rowId xmlns:a16="http://schemas.microsoft.com/office/drawing/2014/main" val="1021776048"/>
                  </a:ext>
                </a:extLst>
              </a:tr>
            </a:tbl>
          </a:graphicData>
        </a:graphic>
      </p:graphicFrame>
      <p:sp>
        <p:nvSpPr>
          <p:cNvPr id="3" name="PoljeZBesedilom 2">
            <a:extLst>
              <a:ext uri="{FF2B5EF4-FFF2-40B4-BE49-F238E27FC236}">
                <a16:creationId xmlns:a16="http://schemas.microsoft.com/office/drawing/2014/main" id="{D58AB18D-1E35-9765-3747-FB59355FE13E}"/>
              </a:ext>
            </a:extLst>
          </p:cNvPr>
          <p:cNvSpPr txBox="1"/>
          <p:nvPr/>
        </p:nvSpPr>
        <p:spPr>
          <a:xfrm>
            <a:off x="2438400" y="370413"/>
            <a:ext cx="8522341" cy="523220"/>
          </a:xfrm>
          <a:prstGeom prst="rect">
            <a:avLst/>
          </a:prstGeom>
          <a:noFill/>
        </p:spPr>
        <p:txBody>
          <a:bodyPr wrap="square">
            <a:spAutoFit/>
          </a:bodyPr>
          <a:lstStyle/>
          <a:p>
            <a:r>
              <a:rPr lang="sl-SI" sz="2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Primeri trajnostnih inovacij na </a:t>
            </a:r>
            <a:r>
              <a:rPr lang="sl-SI" sz="2800" b="1" kern="1200" dirty="0" err="1">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mobilnostnem</a:t>
            </a:r>
            <a:r>
              <a:rPr lang="sl-SI" sz="2800" b="1" kern="1200" dirty="0">
                <a:solidFill>
                  <a:srgbClr val="698618"/>
                </a:solidFill>
                <a:effectLst/>
                <a:latin typeface="Calibri" panose="020F0502020204030204" pitchFamily="34" charset="0"/>
                <a:ea typeface="Calibri" panose="020F0502020204030204" pitchFamily="34" charset="0"/>
                <a:cs typeface="Times New Roman" panose="02020603050405020304" pitchFamily="18" charset="0"/>
              </a:rPr>
              <a:t> področju</a:t>
            </a:r>
            <a:endParaRPr lang="sl-SI" sz="2800" b="1" dirty="0">
              <a:solidFill>
                <a:srgbClr val="698618"/>
              </a:solidFill>
            </a:endParaRPr>
          </a:p>
        </p:txBody>
      </p:sp>
      <p:sp>
        <p:nvSpPr>
          <p:cNvPr id="4" name="PoljeZBesedilom 3">
            <a:extLst>
              <a:ext uri="{FF2B5EF4-FFF2-40B4-BE49-F238E27FC236}">
                <a16:creationId xmlns:a16="http://schemas.microsoft.com/office/drawing/2014/main" id="{1E90B68F-8D04-1DF0-54B7-F76A2E976276}"/>
              </a:ext>
            </a:extLst>
          </p:cNvPr>
          <p:cNvSpPr txBox="1"/>
          <p:nvPr/>
        </p:nvSpPr>
        <p:spPr>
          <a:xfrm>
            <a:off x="352973" y="247302"/>
            <a:ext cx="1524107" cy="646331"/>
          </a:xfrm>
          <a:prstGeom prst="rect">
            <a:avLst/>
          </a:prstGeom>
          <a:noFill/>
        </p:spPr>
        <p:txBody>
          <a:bodyPr wrap="square">
            <a:spAutoFit/>
          </a:bodyPr>
          <a:lstStyle/>
          <a:p>
            <a:r>
              <a:rPr lang="sl-SI" sz="1800" b="1" dirty="0">
                <a:solidFill>
                  <a:srgbClr val="002060"/>
                </a:solidFill>
                <a:latin typeface="Trebuchet MS" panose="020B0603020202020204" pitchFamily="34" charset="0"/>
              </a:rPr>
              <a:t>SOER 2020, Table 17.1:</a:t>
            </a:r>
            <a:endParaRPr lang="sl-SI" dirty="0"/>
          </a:p>
        </p:txBody>
      </p:sp>
      <p:pic>
        <p:nvPicPr>
          <p:cNvPr id="5" name="Picture 3">
            <a:extLst>
              <a:ext uri="{FF2B5EF4-FFF2-40B4-BE49-F238E27FC236}">
                <a16:creationId xmlns:a16="http://schemas.microsoft.com/office/drawing/2014/main" id="{E76AD382-4A79-37D3-61AD-E77C4C8E2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97" y="6313907"/>
            <a:ext cx="1861130" cy="405045"/>
          </a:xfrm>
          <a:prstGeom prst="rect">
            <a:avLst/>
          </a:prstGeom>
        </p:spPr>
      </p:pic>
      <p:pic>
        <p:nvPicPr>
          <p:cNvPr id="6" name="Slika 5">
            <a:extLst>
              <a:ext uri="{FF2B5EF4-FFF2-40B4-BE49-F238E27FC236}">
                <a16:creationId xmlns:a16="http://schemas.microsoft.com/office/drawing/2014/main" id="{E6D15757-A1FE-1845-1A4B-3FEB49F57CC4}"/>
              </a:ext>
            </a:extLst>
          </p:cNvPr>
          <p:cNvPicPr>
            <a:picLocks noChangeAspect="1"/>
          </p:cNvPicPr>
          <p:nvPr/>
        </p:nvPicPr>
        <p:blipFill rotWithShape="1">
          <a:blip r:embed="rId3"/>
          <a:srcRect t="20001"/>
          <a:stretch/>
        </p:blipFill>
        <p:spPr bwMode="auto">
          <a:xfrm>
            <a:off x="2999432" y="5504926"/>
            <a:ext cx="761347" cy="692772"/>
          </a:xfrm>
          <a:prstGeom prst="rect">
            <a:avLst/>
          </a:prstGeom>
          <a:ln>
            <a:noFill/>
          </a:ln>
          <a:extLst>
            <a:ext uri="{53640926-AAD7-44D8-BBD7-CCE9431645EC}">
              <a14:shadowObscured xmlns:a14="http://schemas.microsoft.com/office/drawing/2010/main"/>
            </a:ext>
          </a:extLst>
        </p:spPr>
      </p:pic>
      <p:sp>
        <p:nvSpPr>
          <p:cNvPr id="7" name="PoljeZBesedilom 6">
            <a:extLst>
              <a:ext uri="{FF2B5EF4-FFF2-40B4-BE49-F238E27FC236}">
                <a16:creationId xmlns:a16="http://schemas.microsoft.com/office/drawing/2014/main" id="{B3BFE726-843F-8CAD-315E-6AFE674D5E53}"/>
              </a:ext>
            </a:extLst>
          </p:cNvPr>
          <p:cNvSpPr txBox="1"/>
          <p:nvPr/>
        </p:nvSpPr>
        <p:spPr>
          <a:xfrm>
            <a:off x="3877342" y="5431005"/>
            <a:ext cx="3837907"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8" name="PoljeZBesedilom 7">
            <a:extLst>
              <a:ext uri="{FF2B5EF4-FFF2-40B4-BE49-F238E27FC236}">
                <a16:creationId xmlns:a16="http://schemas.microsoft.com/office/drawing/2014/main" id="{4AE3C71C-8712-3428-F083-5114533FCE21}"/>
              </a:ext>
            </a:extLst>
          </p:cNvPr>
          <p:cNvSpPr txBox="1"/>
          <p:nvPr/>
        </p:nvSpPr>
        <p:spPr>
          <a:xfrm>
            <a:off x="3877342" y="5839428"/>
            <a:ext cx="3352133" cy="369332"/>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3.3 Raziskovalno mišljenje</a:t>
            </a:r>
            <a:endParaRPr lang="sl-SI" dirty="0">
              <a:solidFill>
                <a:srgbClr val="7030A0"/>
              </a:solidFill>
              <a:effectLst/>
            </a:endParaRPr>
          </a:p>
        </p:txBody>
      </p:sp>
    </p:spTree>
    <p:extLst>
      <p:ext uri="{BB962C8B-B14F-4D97-AF65-F5344CB8AC3E}">
        <p14:creationId xmlns:p14="http://schemas.microsoft.com/office/powerpoint/2010/main" val="296525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 y="4360580"/>
            <a:ext cx="2641180" cy="244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91" y="2795291"/>
            <a:ext cx="3593610" cy="338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079" y="3675695"/>
            <a:ext cx="3360992" cy="251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ravokotnik 19"/>
          <p:cNvSpPr/>
          <p:nvPr/>
        </p:nvSpPr>
        <p:spPr>
          <a:xfrm>
            <a:off x="169301" y="229930"/>
            <a:ext cx="2934906" cy="338554"/>
          </a:xfrm>
          <a:prstGeom prst="rect">
            <a:avLst/>
          </a:prstGeom>
        </p:spPr>
        <p:txBody>
          <a:bodyPr wrap="none">
            <a:spAutoFit/>
          </a:bodyPr>
          <a:lstStyle/>
          <a:p>
            <a:r>
              <a:rPr lang="sl-SI" sz="1600" b="1" dirty="0">
                <a:solidFill>
                  <a:srgbClr val="002060"/>
                </a:solidFill>
              </a:rPr>
              <a:t>11  GLOBALNIH MEGATRENDOV:</a:t>
            </a:r>
          </a:p>
        </p:txBody>
      </p:sp>
      <p:pic>
        <p:nvPicPr>
          <p:cNvPr id="2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301" y="630837"/>
            <a:ext cx="2802499" cy="326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avokotnik 2"/>
          <p:cNvSpPr/>
          <p:nvPr/>
        </p:nvSpPr>
        <p:spPr>
          <a:xfrm>
            <a:off x="2487789" y="5609946"/>
            <a:ext cx="2641180" cy="584775"/>
          </a:xfrm>
          <a:prstGeom prst="rect">
            <a:avLst/>
          </a:prstGeom>
        </p:spPr>
        <p:txBody>
          <a:bodyPr wrap="square">
            <a:spAutoFit/>
          </a:bodyPr>
          <a:lstStyle/>
          <a:p>
            <a:pPr algn="ctr"/>
            <a:r>
              <a:rPr lang="sl-SI" sz="1600" b="1" dirty="0">
                <a:solidFill>
                  <a:srgbClr val="113A60"/>
                </a:solidFill>
                <a:cs typeface="Arial" panose="020B0604020202020204" pitchFamily="34" charset="0"/>
              </a:rPr>
              <a:t>SISTEMSKI PRISTOP K TRAJNOSTNIM INOVACIJAM</a:t>
            </a:r>
            <a:endParaRPr lang="sl-SI" sz="1600" b="1"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4727" y="1036541"/>
            <a:ext cx="1840219" cy="175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9752" y="12515"/>
            <a:ext cx="2232248" cy="61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ravokotnik 7">
            <a:extLst>
              <a:ext uri="{FF2B5EF4-FFF2-40B4-BE49-F238E27FC236}">
                <a16:creationId xmlns:a16="http://schemas.microsoft.com/office/drawing/2014/main" id="{1660C24D-0CA2-8B9C-9E9C-903265533D5E}"/>
              </a:ext>
            </a:extLst>
          </p:cNvPr>
          <p:cNvSpPr/>
          <p:nvPr/>
        </p:nvSpPr>
        <p:spPr>
          <a:xfrm>
            <a:off x="3664825" y="2383135"/>
            <a:ext cx="3854676" cy="584775"/>
          </a:xfrm>
          <a:prstGeom prst="rect">
            <a:avLst/>
          </a:prstGeom>
        </p:spPr>
        <p:txBody>
          <a:bodyPr wrap="square">
            <a:spAutoFit/>
          </a:bodyPr>
          <a:lstStyle/>
          <a:p>
            <a:r>
              <a:rPr lang="sl-SI" sz="1600" b="1" dirty="0">
                <a:solidFill>
                  <a:srgbClr val="002060"/>
                </a:solidFill>
              </a:rPr>
              <a:t>INTERDISCIPLINARNA IN TRANSDISCIPLINARNA OBRAVNAVA: </a:t>
            </a:r>
          </a:p>
        </p:txBody>
      </p:sp>
      <p:sp>
        <p:nvSpPr>
          <p:cNvPr id="10" name="Pravokotnik 9">
            <a:extLst>
              <a:ext uri="{FF2B5EF4-FFF2-40B4-BE49-F238E27FC236}">
                <a16:creationId xmlns:a16="http://schemas.microsoft.com/office/drawing/2014/main" id="{6B1F34FB-EC23-002C-50BD-A18EBF2F6BD8}"/>
              </a:ext>
            </a:extLst>
          </p:cNvPr>
          <p:cNvSpPr/>
          <p:nvPr/>
        </p:nvSpPr>
        <p:spPr>
          <a:xfrm>
            <a:off x="7769563" y="565468"/>
            <a:ext cx="2283134" cy="584775"/>
          </a:xfrm>
          <a:prstGeom prst="rect">
            <a:avLst/>
          </a:prstGeom>
        </p:spPr>
        <p:txBody>
          <a:bodyPr wrap="square">
            <a:spAutoFit/>
          </a:bodyPr>
          <a:lstStyle/>
          <a:p>
            <a:r>
              <a:rPr lang="sl-SI" sz="1600" b="1" dirty="0">
                <a:solidFill>
                  <a:srgbClr val="002060"/>
                </a:solidFill>
              </a:rPr>
              <a:t>POVEZOVANJE POLITIK ZA ZELENI PREHOD:</a:t>
            </a:r>
          </a:p>
        </p:txBody>
      </p:sp>
      <p:sp>
        <p:nvSpPr>
          <p:cNvPr id="15" name="Pravokotnik 14">
            <a:extLst>
              <a:ext uri="{FF2B5EF4-FFF2-40B4-BE49-F238E27FC236}">
                <a16:creationId xmlns:a16="http://schemas.microsoft.com/office/drawing/2014/main" id="{A7909873-C000-93F1-6403-BD82899A2008}"/>
              </a:ext>
            </a:extLst>
          </p:cNvPr>
          <p:cNvSpPr/>
          <p:nvPr/>
        </p:nvSpPr>
        <p:spPr>
          <a:xfrm>
            <a:off x="7743070" y="3090446"/>
            <a:ext cx="2729021" cy="584775"/>
          </a:xfrm>
          <a:prstGeom prst="rect">
            <a:avLst/>
          </a:prstGeom>
        </p:spPr>
        <p:txBody>
          <a:bodyPr wrap="square">
            <a:spAutoFit/>
          </a:bodyPr>
          <a:lstStyle/>
          <a:p>
            <a:r>
              <a:rPr lang="sl-SI" sz="1600" b="1" dirty="0">
                <a:solidFill>
                  <a:srgbClr val="002060"/>
                </a:solidFill>
              </a:rPr>
              <a:t>KOMBINACIJE POLITIK ZA SISTEMSKE SPREMEMBE:</a:t>
            </a:r>
          </a:p>
        </p:txBody>
      </p:sp>
      <p:sp>
        <p:nvSpPr>
          <p:cNvPr id="17" name="Elipsa 16">
            <a:extLst>
              <a:ext uri="{FF2B5EF4-FFF2-40B4-BE49-F238E27FC236}">
                <a16:creationId xmlns:a16="http://schemas.microsoft.com/office/drawing/2014/main" id="{E34338FC-727E-BFD2-6356-EC87CA30BADE}"/>
              </a:ext>
            </a:extLst>
          </p:cNvPr>
          <p:cNvSpPr/>
          <p:nvPr/>
        </p:nvSpPr>
        <p:spPr>
          <a:xfrm>
            <a:off x="3202599" y="118229"/>
            <a:ext cx="4450254" cy="2248085"/>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l-SI" sz="2800" b="1" dirty="0">
                <a:solidFill>
                  <a:srgbClr val="002060"/>
                </a:solidFill>
              </a:rPr>
              <a:t>EEA: ŠE DRUGI ELEMENTI BAZE ZNANJA ZA ZELENI PREHOD</a:t>
            </a:r>
          </a:p>
        </p:txBody>
      </p:sp>
      <p:pic>
        <p:nvPicPr>
          <p:cNvPr id="2" name="Slika 1">
            <a:extLst>
              <a:ext uri="{FF2B5EF4-FFF2-40B4-BE49-F238E27FC236}">
                <a16:creationId xmlns:a16="http://schemas.microsoft.com/office/drawing/2014/main" id="{68DABAD3-0E9E-4282-4625-78E5C98754A5}"/>
              </a:ext>
            </a:extLst>
          </p:cNvPr>
          <p:cNvPicPr>
            <a:picLocks noChangeAspect="1"/>
          </p:cNvPicPr>
          <p:nvPr/>
        </p:nvPicPr>
        <p:blipFill rotWithShape="1">
          <a:blip r:embed="rId8"/>
          <a:srcRect t="20001"/>
          <a:stretch/>
        </p:blipFill>
        <p:spPr bwMode="auto">
          <a:xfrm>
            <a:off x="10223674" y="812926"/>
            <a:ext cx="1047153" cy="952835"/>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925A9A3D-1CDD-AA00-54F5-B34EF7563CE5}"/>
              </a:ext>
            </a:extLst>
          </p:cNvPr>
          <p:cNvSpPr txBox="1"/>
          <p:nvPr/>
        </p:nvSpPr>
        <p:spPr>
          <a:xfrm>
            <a:off x="9749444" y="1868856"/>
            <a:ext cx="254733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5" name="PoljeZBesedilom 4">
            <a:extLst>
              <a:ext uri="{FF2B5EF4-FFF2-40B4-BE49-F238E27FC236}">
                <a16:creationId xmlns:a16="http://schemas.microsoft.com/office/drawing/2014/main" id="{8FBFFF47-8D4A-DE14-4984-334F93F36E56}"/>
              </a:ext>
            </a:extLst>
          </p:cNvPr>
          <p:cNvSpPr txBox="1"/>
          <p:nvPr/>
        </p:nvSpPr>
        <p:spPr>
          <a:xfrm>
            <a:off x="9749444" y="2118701"/>
            <a:ext cx="2143125" cy="646331"/>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3.3 Raziskovalno mišljenje</a:t>
            </a:r>
            <a:endParaRPr lang="sl-SI" dirty="0">
              <a:solidFill>
                <a:srgbClr val="7030A0"/>
              </a:solidFill>
              <a:effectLst/>
            </a:endParaRPr>
          </a:p>
        </p:txBody>
      </p:sp>
    </p:spTree>
    <p:extLst>
      <p:ext uri="{BB962C8B-B14F-4D97-AF65-F5344CB8AC3E}">
        <p14:creationId xmlns:p14="http://schemas.microsoft.com/office/powerpoint/2010/main" val="2727472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5864D-637B-DA5C-41E5-6A44CF1ABB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25"/>
          <a:stretch/>
        </p:blipFill>
        <p:spPr bwMode="auto">
          <a:xfrm>
            <a:off x="0" y="1"/>
            <a:ext cx="5252086" cy="338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ka 3">
            <a:extLst>
              <a:ext uri="{FF2B5EF4-FFF2-40B4-BE49-F238E27FC236}">
                <a16:creationId xmlns:a16="http://schemas.microsoft.com/office/drawing/2014/main" id="{168AE841-720D-8CF3-B168-8D1086919863}"/>
              </a:ext>
            </a:extLst>
          </p:cNvPr>
          <p:cNvPicPr>
            <a:picLocks noChangeAspect="1"/>
          </p:cNvPicPr>
          <p:nvPr/>
        </p:nvPicPr>
        <p:blipFill rotWithShape="1">
          <a:blip r:embed="rId3"/>
          <a:srcRect l="12037" r="12037"/>
          <a:stretch/>
        </p:blipFill>
        <p:spPr bwMode="auto">
          <a:xfrm>
            <a:off x="6812280" y="0"/>
            <a:ext cx="5379720" cy="3981450"/>
          </a:xfrm>
          <a:prstGeom prst="rect">
            <a:avLst/>
          </a:prstGeom>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098DC808-15B0-7527-0B6D-0350FBAFFC1A}"/>
              </a:ext>
            </a:extLst>
          </p:cNvPr>
          <p:cNvSpPr txBox="1"/>
          <p:nvPr/>
        </p:nvSpPr>
        <p:spPr>
          <a:xfrm>
            <a:off x="179071" y="3981450"/>
            <a:ext cx="11706225" cy="1857368"/>
          </a:xfrm>
          <a:prstGeom prst="rect">
            <a:avLst/>
          </a:prstGeom>
          <a:noFill/>
        </p:spPr>
        <p:txBody>
          <a:bodyPr wrap="square">
            <a:spAutoFit/>
          </a:bodyPr>
          <a:lstStyle/>
          <a:p>
            <a:pPr algn="just">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Odnosi med CTR 12–15, ki so ključni za varstvo okolja in podnebne ukrepe, in več drugimi cilji (zlasti CTR 1 in 7–11) potencialno vključujejo kompromise (</a:t>
            </a:r>
            <a:r>
              <a:rPr lang="sl-SI" sz="1800" kern="100" dirty="0" err="1">
                <a:effectLst/>
                <a:latin typeface="Calibri" panose="020F0502020204030204" pitchFamily="34" charset="0"/>
                <a:ea typeface="Calibri" panose="020F0502020204030204" pitchFamily="34" charset="0"/>
                <a:cs typeface="Times New Roman" panose="02020603050405020304" pitchFamily="18" charset="0"/>
              </a:rPr>
              <a:t>trade-offs</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Glavni razlog je v tem, da večji prihodek (</a:t>
            </a:r>
            <a:r>
              <a:rPr lang="sl-SI" sz="1800" kern="0" dirty="0">
                <a:effectLst/>
                <a:latin typeface="Calibri" panose="020F0502020204030204" pitchFamily="34" charset="0"/>
                <a:ea typeface="Calibri" panose="020F0502020204030204" pitchFamily="34" charset="0"/>
                <a:cs typeface="Times New Roman" panose="02020603050405020304" pitchFamily="18" charset="0"/>
              </a:rPr>
              <a:t>CTR 1), boljši dostop do energije (CTR 7), višja gospodarska rast (CTR 8) ter industrijske in infrastrukturne investicije (CTR 9) težijo k povečanju skupne porabe in črpanja naravnih virov. Zato je težje doseči učinkovito rabo naravnih virov (podcilj 12.2.), boljše upravljanje kemikalij in odpadkov (podcilj 12.4), blaženje podnebnih sprememb (podcilj 13.2) ter zaščito kopenskih ekosistemov in biotske raznolikosti (podcilja 15.1 in 15.5).  </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lika 1">
            <a:extLst>
              <a:ext uri="{FF2B5EF4-FFF2-40B4-BE49-F238E27FC236}">
                <a16:creationId xmlns:a16="http://schemas.microsoft.com/office/drawing/2014/main" id="{14BB7712-AAF0-E7F6-7F26-171ED3A3A854}"/>
              </a:ext>
            </a:extLst>
          </p:cNvPr>
          <p:cNvPicPr>
            <a:picLocks noChangeAspect="1"/>
          </p:cNvPicPr>
          <p:nvPr/>
        </p:nvPicPr>
        <p:blipFill rotWithShape="1">
          <a:blip r:embed="rId4"/>
          <a:srcRect t="20001"/>
          <a:stretch/>
        </p:blipFill>
        <p:spPr bwMode="auto">
          <a:xfrm>
            <a:off x="4871412" y="5653934"/>
            <a:ext cx="761347" cy="692772"/>
          </a:xfrm>
          <a:prstGeom prst="rect">
            <a:avLst/>
          </a:prstGeom>
          <a:ln>
            <a:noFill/>
          </a:ln>
          <a:extLst>
            <a:ext uri="{53640926-AAD7-44D8-BBD7-CCE9431645EC}">
              <a14:shadowObscured xmlns:a14="http://schemas.microsoft.com/office/drawing/2010/main"/>
            </a:ext>
          </a:extLst>
        </p:spPr>
      </p:pic>
      <p:sp>
        <p:nvSpPr>
          <p:cNvPr id="7" name="PoljeZBesedilom 6">
            <a:extLst>
              <a:ext uri="{FF2B5EF4-FFF2-40B4-BE49-F238E27FC236}">
                <a16:creationId xmlns:a16="http://schemas.microsoft.com/office/drawing/2014/main" id="{7FE58937-856F-B9FA-8325-0EBCCC6D996E}"/>
              </a:ext>
            </a:extLst>
          </p:cNvPr>
          <p:cNvSpPr txBox="1"/>
          <p:nvPr/>
        </p:nvSpPr>
        <p:spPr>
          <a:xfrm>
            <a:off x="5632759" y="5651042"/>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9" name="PoljeZBesedilom 8">
            <a:extLst>
              <a:ext uri="{FF2B5EF4-FFF2-40B4-BE49-F238E27FC236}">
                <a16:creationId xmlns:a16="http://schemas.microsoft.com/office/drawing/2014/main" id="{C9842289-E5B1-2557-6588-EFC11022C162}"/>
              </a:ext>
            </a:extLst>
          </p:cNvPr>
          <p:cNvSpPr txBox="1"/>
          <p:nvPr/>
        </p:nvSpPr>
        <p:spPr>
          <a:xfrm>
            <a:off x="5632759" y="5971154"/>
            <a:ext cx="2400300"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2.2 Kritično mišljenje</a:t>
            </a:r>
            <a:endParaRPr lang="sl-SI" dirty="0">
              <a:solidFill>
                <a:srgbClr val="7030A0"/>
              </a:solidFill>
              <a:effectLst/>
            </a:endParaRPr>
          </a:p>
        </p:txBody>
      </p:sp>
    </p:spTree>
    <p:extLst>
      <p:ext uri="{BB962C8B-B14F-4D97-AF65-F5344CB8AC3E}">
        <p14:creationId xmlns:p14="http://schemas.microsoft.com/office/powerpoint/2010/main" val="668017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49F35364-7C02-CFDB-0021-23B6463EB114}"/>
              </a:ext>
            </a:extLst>
          </p:cNvPr>
          <p:cNvSpPr/>
          <p:nvPr/>
        </p:nvSpPr>
        <p:spPr>
          <a:xfrm>
            <a:off x="0" y="5939619"/>
            <a:ext cx="2775503" cy="338554"/>
          </a:xfrm>
          <a:prstGeom prst="rect">
            <a:avLst/>
          </a:prstGeom>
        </p:spPr>
        <p:txBody>
          <a:bodyPr wrap="none">
            <a:spAutoFit/>
          </a:bodyPr>
          <a:lstStyle/>
          <a:p>
            <a:r>
              <a:rPr lang="sl-SI" sz="1600" dirty="0"/>
              <a:t>(Dr. Lučka Kajfež Bogataj, 2009)</a:t>
            </a:r>
          </a:p>
        </p:txBody>
      </p:sp>
      <p:pic>
        <p:nvPicPr>
          <p:cNvPr id="3" name="Picture 4">
            <a:extLst>
              <a:ext uri="{FF2B5EF4-FFF2-40B4-BE49-F238E27FC236}">
                <a16:creationId xmlns:a16="http://schemas.microsoft.com/office/drawing/2014/main" id="{B8E4E2B7-85B5-44A9-ABA1-C38101710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830" y="373786"/>
            <a:ext cx="8483600" cy="601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avokotnik 3">
            <a:extLst>
              <a:ext uri="{FF2B5EF4-FFF2-40B4-BE49-F238E27FC236}">
                <a16:creationId xmlns:a16="http://schemas.microsoft.com/office/drawing/2014/main" id="{6C2B44EE-6091-01A8-9A57-C1486728D13E}"/>
              </a:ext>
            </a:extLst>
          </p:cNvPr>
          <p:cNvSpPr/>
          <p:nvPr/>
        </p:nvSpPr>
        <p:spPr>
          <a:xfrm>
            <a:off x="334361" y="257601"/>
            <a:ext cx="2438469" cy="1384995"/>
          </a:xfrm>
          <a:prstGeom prst="rect">
            <a:avLst/>
          </a:prstGeom>
          <a:ln w="19050">
            <a:solidFill>
              <a:srgbClr val="006600"/>
            </a:solidFill>
          </a:ln>
        </p:spPr>
        <p:txBody>
          <a:bodyPr wrap="square">
            <a:spAutoFit/>
          </a:bodyPr>
          <a:lstStyle/>
          <a:p>
            <a:r>
              <a:rPr lang="sl-SI" sz="2800" b="1" dirty="0">
                <a:solidFill>
                  <a:srgbClr val="002060"/>
                </a:solidFill>
              </a:rPr>
              <a:t>Preobrat v ekonomskem mišljenju !</a:t>
            </a:r>
            <a:endParaRPr lang="sl-SI" sz="2800" dirty="0">
              <a:solidFill>
                <a:srgbClr val="002060"/>
              </a:solidFill>
            </a:endParaRPr>
          </a:p>
        </p:txBody>
      </p:sp>
      <p:pic>
        <p:nvPicPr>
          <p:cNvPr id="5" name="Slika 4">
            <a:extLst>
              <a:ext uri="{FF2B5EF4-FFF2-40B4-BE49-F238E27FC236}">
                <a16:creationId xmlns:a16="http://schemas.microsoft.com/office/drawing/2014/main" id="{3E8CFC02-7D6B-3929-A01C-AD3DE3776C33}"/>
              </a:ext>
            </a:extLst>
          </p:cNvPr>
          <p:cNvPicPr>
            <a:picLocks noChangeAspect="1"/>
          </p:cNvPicPr>
          <p:nvPr/>
        </p:nvPicPr>
        <p:blipFill rotWithShape="1">
          <a:blip r:embed="rId3"/>
          <a:srcRect t="20001"/>
          <a:stretch/>
        </p:blipFill>
        <p:spPr bwMode="auto">
          <a:xfrm>
            <a:off x="3909107" y="5737088"/>
            <a:ext cx="761347" cy="692772"/>
          </a:xfrm>
          <a:prstGeom prst="rect">
            <a:avLst/>
          </a:prstGeom>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3286058B-8DC4-168A-6BB5-B80A6DC20693}"/>
              </a:ext>
            </a:extLst>
          </p:cNvPr>
          <p:cNvSpPr txBox="1"/>
          <p:nvPr/>
        </p:nvSpPr>
        <p:spPr>
          <a:xfrm>
            <a:off x="4640185" y="5760308"/>
            <a:ext cx="2374445"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Tree>
    <p:extLst>
      <p:ext uri="{BB962C8B-B14F-4D97-AF65-F5344CB8AC3E}">
        <p14:creationId xmlns:p14="http://schemas.microsoft.com/office/powerpoint/2010/main" val="261797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997C13C7-84CC-1DB4-E9BE-8A93B41B9287}"/>
              </a:ext>
            </a:extLst>
          </p:cNvPr>
          <p:cNvSpPr txBox="1"/>
          <p:nvPr/>
        </p:nvSpPr>
        <p:spPr>
          <a:xfrm>
            <a:off x="252413" y="3916958"/>
            <a:ext cx="3352800" cy="2256323"/>
          </a:xfrm>
          <a:prstGeom prst="rect">
            <a:avLst/>
          </a:prstGeom>
          <a:noFill/>
        </p:spPr>
        <p:txBody>
          <a:bodyPr wrap="square">
            <a:spAutoFit/>
          </a:bodyPr>
          <a:lstStyle/>
          <a:p>
            <a:pPr>
              <a:lnSpc>
                <a:spcPct val="107000"/>
              </a:lnSpc>
              <a:spcAft>
                <a:spcPts val="800"/>
              </a:spcAft>
            </a:pPr>
            <a:r>
              <a:rPr lang="sl-SI" sz="1800" b="1" kern="100" dirty="0">
                <a:solidFill>
                  <a:srgbClr val="548235"/>
                </a:solidFill>
                <a:effectLst/>
                <a:latin typeface="Calibri" panose="020F0502020204030204" pitchFamily="34" charset="0"/>
                <a:ea typeface="Calibri" panose="020F0502020204030204" pitchFamily="34" charset="0"/>
                <a:cs typeface="Calibri" panose="020F0502020204030204" pitchFamily="34" charset="0"/>
              </a:rPr>
              <a:t>Ernst von </a:t>
            </a:r>
            <a:r>
              <a:rPr lang="sl-SI" sz="1800" b="1" kern="100" dirty="0" err="1">
                <a:solidFill>
                  <a:srgbClr val="548235"/>
                </a:solidFill>
                <a:effectLst/>
                <a:latin typeface="Calibri" panose="020F0502020204030204" pitchFamily="34" charset="0"/>
                <a:ea typeface="Calibri" panose="020F0502020204030204" pitchFamily="34" charset="0"/>
                <a:cs typeface="Calibri" panose="020F0502020204030204" pitchFamily="34" charset="0"/>
              </a:rPr>
              <a:t>Weizs</a:t>
            </a:r>
            <a:r>
              <a:rPr lang="de-DE" sz="1800" b="1" kern="100" dirty="0">
                <a:solidFill>
                  <a:srgbClr val="548235"/>
                </a:solidFill>
                <a:effectLst/>
                <a:latin typeface="Calibri" panose="020F0502020204030204" pitchFamily="34" charset="0"/>
                <a:ea typeface="Calibri" panose="020F0502020204030204" pitchFamily="34" charset="0"/>
                <a:cs typeface="Calibri" panose="020F0502020204030204" pitchFamily="34" charset="0"/>
              </a:rPr>
              <a:t>ä</a:t>
            </a:r>
            <a:r>
              <a:rPr lang="sl-SI" sz="1800" b="1" kern="100" dirty="0" err="1">
                <a:solidFill>
                  <a:srgbClr val="548235"/>
                </a:solidFill>
                <a:effectLst/>
                <a:latin typeface="Calibri" panose="020F0502020204030204" pitchFamily="34" charset="0"/>
                <a:ea typeface="Calibri" panose="020F0502020204030204" pitchFamily="34" charset="0"/>
                <a:cs typeface="Calibri" panose="020F0502020204030204" pitchFamily="34" charset="0"/>
              </a:rPr>
              <a:t>cker</a:t>
            </a:r>
            <a:r>
              <a:rPr lang="sl-SI" sz="1800" b="1" kern="100" dirty="0">
                <a:solidFill>
                  <a:srgbClr val="548235"/>
                </a:solidFill>
                <a:effectLst/>
                <a:latin typeface="Calibri" panose="020F0502020204030204" pitchFamily="34" charset="0"/>
                <a:ea typeface="Calibri" panose="020F0502020204030204" pitchFamily="34" charset="0"/>
                <a:cs typeface="Calibri" panose="020F0502020204030204" pitchFamily="34" charset="0"/>
              </a:rPr>
              <a:t> : </a:t>
            </a:r>
            <a:r>
              <a:rPr lang="sl-SI" sz="1800" b="1" kern="100" dirty="0" err="1">
                <a:solidFill>
                  <a:srgbClr val="548235"/>
                </a:solidFill>
                <a:effectLst/>
                <a:latin typeface="Calibri" panose="020F0502020204030204" pitchFamily="34" charset="0"/>
                <a:ea typeface="Calibri" panose="020F0502020204030204" pitchFamily="34" charset="0"/>
                <a:cs typeface="Calibri" panose="020F0502020204030204" pitchFamily="34" charset="0"/>
              </a:rPr>
              <a:t>Factor</a:t>
            </a:r>
            <a:r>
              <a:rPr lang="sl-SI" sz="1800" b="1" kern="100" dirty="0">
                <a:solidFill>
                  <a:srgbClr val="548235"/>
                </a:solidFill>
                <a:effectLst/>
                <a:latin typeface="Calibri" panose="020F0502020204030204" pitchFamily="34" charset="0"/>
                <a:ea typeface="Calibri" panose="020F0502020204030204" pitchFamily="34" charset="0"/>
                <a:cs typeface="Calibri" panose="020F0502020204030204" pitchFamily="34" charset="0"/>
              </a:rPr>
              <a:t> </a:t>
            </a:r>
            <a:r>
              <a:rPr lang="sl-SI" sz="1800" b="1" kern="100" dirty="0" err="1">
                <a:solidFill>
                  <a:srgbClr val="548235"/>
                </a:solidFill>
                <a:effectLst/>
                <a:latin typeface="Calibri" panose="020F0502020204030204" pitchFamily="34" charset="0"/>
                <a:ea typeface="Calibri" panose="020F0502020204030204" pitchFamily="34" charset="0"/>
                <a:cs typeface="Calibri" panose="020F0502020204030204" pitchFamily="34" charset="0"/>
              </a:rPr>
              <a:t>Five</a:t>
            </a:r>
            <a:r>
              <a:rPr lang="sl-SI" sz="1800" b="1" kern="100" dirty="0">
                <a:solidFill>
                  <a:srgbClr val="548235"/>
                </a:solidFill>
                <a:effectLst/>
                <a:latin typeface="Calibri" panose="020F0502020204030204" pitchFamily="34" charset="0"/>
                <a:ea typeface="Calibri" panose="020F0502020204030204" pitchFamily="34" charset="0"/>
                <a:cs typeface="Calibri" panose="020F0502020204030204" pitchFamily="34" charset="0"/>
              </a:rPr>
              <a:t>. Knjiga, ki leta 2009 dokumentira, da so na voljo tehnologije in ukrepi za najmanj 5-kratno izboljšanje!</a:t>
            </a:r>
            <a:endParaRPr lang="sl-SI"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1800" b="1" kern="100" dirty="0">
                <a:solidFill>
                  <a:srgbClr val="548235"/>
                </a:solidFill>
                <a:effectLst/>
                <a:latin typeface="Calibri" panose="020F0502020204030204" pitchFamily="34" charset="0"/>
                <a:ea typeface="Calibri" panose="020F0502020204030204" pitchFamily="34" charset="0"/>
                <a:cs typeface="Calibri" panose="020F0502020204030204" pitchFamily="34" charset="0"/>
              </a:rPr>
              <a:t>2 leti kasneje: za najmanj 10x izboljšanje!</a:t>
            </a:r>
            <a:endParaRPr lang="sl-SI"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3" descr="Slika, ki vsebuje besede logotip&#10;&#10;Opis je samodejno ustvarjen">
            <a:extLst>
              <a:ext uri="{FF2B5EF4-FFF2-40B4-BE49-F238E27FC236}">
                <a16:creationId xmlns:a16="http://schemas.microsoft.com/office/drawing/2014/main" id="{410CA1C9-4D08-3C45-84D6-9C0589E01970}"/>
              </a:ext>
            </a:extLst>
          </p:cNvPr>
          <p:cNvPicPr>
            <a:picLocks noChangeAspect="1"/>
          </p:cNvPicPr>
          <p:nvPr/>
        </p:nvPicPr>
        <p:blipFill rotWithShape="1">
          <a:blip r:embed="rId2">
            <a:extLst>
              <a:ext uri="{28A0092B-C50C-407E-A947-70E740481C1C}">
                <a14:useLocalDpi xmlns:a14="http://schemas.microsoft.com/office/drawing/2010/main" val="0"/>
              </a:ext>
            </a:extLst>
          </a:blip>
          <a:srcRect r="64335"/>
          <a:stretch/>
        </p:blipFill>
        <p:spPr bwMode="auto">
          <a:xfrm>
            <a:off x="104775" y="0"/>
            <a:ext cx="2552700" cy="3921768"/>
          </a:xfrm>
          <a:prstGeom prst="rect">
            <a:avLst/>
          </a:prstGeom>
          <a:noFill/>
          <a:ln>
            <a:noFill/>
          </a:ln>
          <a:extLst>
            <a:ext uri="{53640926-AAD7-44D8-BBD7-CCE9431645EC}">
              <a14:shadowObscured xmlns:a14="http://schemas.microsoft.com/office/drawing/2010/main"/>
            </a:ext>
          </a:extLst>
        </p:spPr>
      </p:pic>
      <p:pic>
        <p:nvPicPr>
          <p:cNvPr id="6" name="Picture 2">
            <a:extLst>
              <a:ext uri="{FF2B5EF4-FFF2-40B4-BE49-F238E27FC236}">
                <a16:creationId xmlns:a16="http://schemas.microsoft.com/office/drawing/2014/main" id="{17250B02-860F-3230-784D-8FEBC85069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2" t="15311" r="4168"/>
          <a:stretch/>
        </p:blipFill>
        <p:spPr bwMode="auto">
          <a:xfrm>
            <a:off x="3867150" y="907952"/>
            <a:ext cx="8324850" cy="54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slov 1">
            <a:extLst>
              <a:ext uri="{FF2B5EF4-FFF2-40B4-BE49-F238E27FC236}">
                <a16:creationId xmlns:a16="http://schemas.microsoft.com/office/drawing/2014/main" id="{A982FF7C-7A49-4F71-7837-1B39C6402697}"/>
              </a:ext>
            </a:extLst>
          </p:cNvPr>
          <p:cNvSpPr>
            <a:spLocks noGrp="1"/>
          </p:cNvSpPr>
          <p:nvPr>
            <p:ph type="title"/>
          </p:nvPr>
        </p:nvSpPr>
        <p:spPr>
          <a:xfrm>
            <a:off x="4633913" y="104775"/>
            <a:ext cx="7243762" cy="622202"/>
          </a:xfrm>
        </p:spPr>
        <p:txBody>
          <a:bodyPr>
            <a:normAutofit/>
          </a:bodyPr>
          <a:lstStyle/>
          <a:p>
            <a:r>
              <a:rPr lang="sl-SI" altLang="sl-SI" sz="3200" b="1" dirty="0">
                <a:solidFill>
                  <a:srgbClr val="0070C0"/>
                </a:solidFill>
                <a:latin typeface="Times New Roman" pitchFamily="18" charset="0"/>
                <a:cs typeface="Times New Roman" pitchFamily="18" charset="0"/>
              </a:rPr>
              <a:t>Energetska prenova obstoječih stavb</a:t>
            </a:r>
          </a:p>
        </p:txBody>
      </p:sp>
    </p:spTree>
    <p:extLst>
      <p:ext uri="{BB962C8B-B14F-4D97-AF65-F5344CB8AC3E}">
        <p14:creationId xmlns:p14="http://schemas.microsoft.com/office/powerpoint/2010/main" val="2938199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D3BA488-382A-40C1-2E7B-543E548198D2}"/>
              </a:ext>
            </a:extLst>
          </p:cNvPr>
          <p:cNvPicPr>
            <a:picLocks noChangeAspect="1"/>
          </p:cNvPicPr>
          <p:nvPr/>
        </p:nvPicPr>
        <p:blipFill>
          <a:blip r:embed="rId2"/>
          <a:srcRect l="43746" r="41071" b="84978"/>
          <a:stretch>
            <a:fillRect/>
          </a:stretch>
        </p:blipFill>
        <p:spPr>
          <a:xfrm>
            <a:off x="10127796" y="257173"/>
            <a:ext cx="1709059" cy="838203"/>
          </a:xfrm>
          <a:prstGeom prst="rect">
            <a:avLst/>
          </a:prstGeom>
          <a:noFill/>
          <a:ln cap="flat">
            <a:noFill/>
          </a:ln>
        </p:spPr>
      </p:pic>
      <p:pic>
        <p:nvPicPr>
          <p:cNvPr id="5" name="Slika 4">
            <a:extLst>
              <a:ext uri="{FF2B5EF4-FFF2-40B4-BE49-F238E27FC236}">
                <a16:creationId xmlns:a16="http://schemas.microsoft.com/office/drawing/2014/main" id="{F5CCC287-A7BF-A6A7-6949-1A0DAEE314FE}"/>
              </a:ext>
            </a:extLst>
          </p:cNvPr>
          <p:cNvPicPr>
            <a:picLocks noChangeAspect="1"/>
          </p:cNvPicPr>
          <p:nvPr/>
        </p:nvPicPr>
        <p:blipFill>
          <a:blip r:embed="rId3"/>
          <a:srcRect b="2937"/>
          <a:stretch>
            <a:fillRect/>
          </a:stretch>
        </p:blipFill>
        <p:spPr>
          <a:xfrm>
            <a:off x="517263" y="1095376"/>
            <a:ext cx="10779184" cy="5311264"/>
          </a:xfrm>
          <a:prstGeom prst="rect">
            <a:avLst/>
          </a:prstGeom>
          <a:noFill/>
          <a:ln cap="flat">
            <a:noFill/>
          </a:ln>
        </p:spPr>
      </p:pic>
      <p:sp>
        <p:nvSpPr>
          <p:cNvPr id="6" name="Pravokotnik 5">
            <a:extLst>
              <a:ext uri="{FF2B5EF4-FFF2-40B4-BE49-F238E27FC236}">
                <a16:creationId xmlns:a16="http://schemas.microsoft.com/office/drawing/2014/main" id="{376F41BD-DCC2-8642-C77E-55958870C47C}"/>
              </a:ext>
            </a:extLst>
          </p:cNvPr>
          <p:cNvSpPr/>
          <p:nvPr/>
        </p:nvSpPr>
        <p:spPr>
          <a:xfrm>
            <a:off x="666750" y="141273"/>
            <a:ext cx="9533162" cy="95410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2400" b="1" i="0" u="none" strike="noStrike" kern="1200" cap="none" spc="0" baseline="0" dirty="0">
                <a:solidFill>
                  <a:srgbClr val="002060"/>
                </a:solidFill>
                <a:uFillTx/>
                <a:latin typeface="Trebuchet MS" pitchFamily="34"/>
                <a:cs typeface="Arial"/>
              </a:rPr>
              <a:t>„</a:t>
            </a:r>
            <a:r>
              <a:rPr lang="en-US" sz="2400" b="1" i="0" u="none" strike="noStrike" kern="1200" cap="none" spc="0" baseline="0" dirty="0" err="1">
                <a:solidFill>
                  <a:srgbClr val="002060"/>
                </a:solidFill>
                <a:uFillTx/>
                <a:latin typeface="Trebuchet MS" pitchFamily="34"/>
                <a:cs typeface="Arial"/>
              </a:rPr>
              <a:t>Čist</a:t>
            </a:r>
            <a:r>
              <a:rPr lang="en-US" sz="2400" b="1" i="0" u="none" strike="noStrike" kern="1200" cap="none" spc="0" baseline="0" dirty="0">
                <a:solidFill>
                  <a:srgbClr val="002060"/>
                </a:solidFill>
                <a:uFillTx/>
                <a:latin typeface="Trebuchet MS" pitchFamily="34"/>
                <a:cs typeface="Arial"/>
              </a:rPr>
              <a:t> planet za </a:t>
            </a:r>
            <a:r>
              <a:rPr lang="en-US" sz="2400" b="1" i="0" u="none" strike="noStrike" kern="1200" cap="none" spc="0" baseline="0" dirty="0" err="1">
                <a:solidFill>
                  <a:srgbClr val="002060"/>
                </a:solidFill>
                <a:uFillTx/>
                <a:latin typeface="Trebuchet MS" pitchFamily="34"/>
                <a:cs typeface="Arial"/>
              </a:rPr>
              <a:t>vse</a:t>
            </a:r>
            <a:r>
              <a:rPr lang="sl-SI" sz="2400" b="1" i="0" u="none" strike="noStrike" kern="1200" cap="none" spc="0" baseline="0" dirty="0">
                <a:solidFill>
                  <a:srgbClr val="002060"/>
                </a:solidFill>
                <a:uFillTx/>
                <a:latin typeface="Trebuchet MS" pitchFamily="34"/>
                <a:cs typeface="Arial"/>
              </a:rPr>
              <a:t>“− </a:t>
            </a:r>
            <a:r>
              <a:rPr lang="sl-SI" sz="1800" b="1" i="0" u="none" strike="noStrike" kern="1200" cap="none" spc="0" baseline="0" dirty="0">
                <a:solidFill>
                  <a:srgbClr val="002060"/>
                </a:solidFill>
                <a:uFillTx/>
                <a:latin typeface="Trebuchet MS" pitchFamily="34"/>
                <a:cs typeface="Arial"/>
              </a:rPr>
              <a:t>Sporočilo EK o viziji za pripravo </a:t>
            </a:r>
            <a:r>
              <a:rPr lang="en-US" sz="1800" b="1" i="0" u="none" strike="noStrike" kern="1200" cap="none" spc="0" baseline="0" dirty="0" err="1">
                <a:solidFill>
                  <a:srgbClr val="002060"/>
                </a:solidFill>
                <a:uFillTx/>
                <a:latin typeface="Trebuchet MS" pitchFamily="34"/>
                <a:cs typeface="Arial"/>
              </a:rPr>
              <a:t>dolgoročn</a:t>
            </a:r>
            <a:r>
              <a:rPr lang="sl-SI" sz="1800" b="1" i="0" u="none" strike="noStrike" kern="1200" cap="none" spc="0" baseline="0" dirty="0">
                <a:solidFill>
                  <a:srgbClr val="002060"/>
                </a:solidFill>
                <a:uFillTx/>
                <a:latin typeface="Trebuchet MS" pitchFamily="34"/>
                <a:cs typeface="Arial"/>
              </a:rPr>
              <a:t>e</a:t>
            </a:r>
            <a:r>
              <a:rPr lang="en-US" sz="1800" b="1" i="0" u="none" strike="noStrike" kern="1200" cap="none" spc="0" baseline="0" dirty="0">
                <a:solidFill>
                  <a:srgbClr val="002060"/>
                </a:solidFill>
                <a:uFillTx/>
                <a:latin typeface="Trebuchet MS" pitchFamily="34"/>
                <a:cs typeface="Arial"/>
              </a:rPr>
              <a:t> </a:t>
            </a:r>
            <a:r>
              <a:rPr lang="en-US" sz="1800" b="1" i="0" u="none" strike="noStrike" kern="1200" cap="none" spc="0" baseline="0" dirty="0" err="1">
                <a:solidFill>
                  <a:srgbClr val="002060"/>
                </a:solidFill>
                <a:uFillTx/>
                <a:latin typeface="Trebuchet MS" pitchFamily="34"/>
                <a:cs typeface="Arial"/>
              </a:rPr>
              <a:t>strategij</a:t>
            </a:r>
            <a:r>
              <a:rPr lang="sl-SI" sz="1800" b="1" i="0" u="none" strike="noStrike" kern="1200" cap="none" spc="0" baseline="0" dirty="0">
                <a:solidFill>
                  <a:srgbClr val="002060"/>
                </a:solidFill>
                <a:uFillTx/>
                <a:latin typeface="Trebuchet MS" pitchFamily="34"/>
                <a:cs typeface="Arial"/>
              </a:rPr>
              <a:t>e</a:t>
            </a:r>
            <a:r>
              <a:rPr lang="en-US" sz="1800" b="1" i="0" u="none" strike="noStrike" kern="1200" cap="none" spc="0" baseline="0" dirty="0">
                <a:solidFill>
                  <a:srgbClr val="002060"/>
                </a:solidFill>
                <a:uFillTx/>
                <a:latin typeface="Trebuchet MS" pitchFamily="34"/>
                <a:cs typeface="Arial"/>
              </a:rPr>
              <a:t> </a:t>
            </a:r>
            <a:r>
              <a:rPr lang="en-US" sz="1800" b="1" i="0" u="none" strike="noStrike" kern="1200" cap="none" spc="0" baseline="0" dirty="0" err="1">
                <a:solidFill>
                  <a:srgbClr val="002060"/>
                </a:solidFill>
                <a:uFillTx/>
                <a:latin typeface="Trebuchet MS" pitchFamily="34"/>
                <a:cs typeface="Arial"/>
              </a:rPr>
              <a:t>zmanjševanja</a:t>
            </a:r>
            <a:r>
              <a:rPr lang="en-US" sz="1800" b="1" i="0" u="none" strike="noStrike" kern="1200" cap="none" spc="0" baseline="0" dirty="0">
                <a:solidFill>
                  <a:srgbClr val="002060"/>
                </a:solidFill>
                <a:uFillTx/>
                <a:latin typeface="Trebuchet MS" pitchFamily="34"/>
                <a:cs typeface="Arial"/>
              </a:rPr>
              <a:t> </a:t>
            </a:r>
            <a:r>
              <a:rPr lang="en-US" sz="1800" b="1" i="0" u="none" strike="noStrike" kern="1200" cap="none" spc="0" baseline="0" dirty="0" err="1">
                <a:solidFill>
                  <a:srgbClr val="002060"/>
                </a:solidFill>
                <a:uFillTx/>
                <a:latin typeface="Trebuchet MS" pitchFamily="34"/>
                <a:cs typeface="Arial"/>
              </a:rPr>
              <a:t>emisij</a:t>
            </a:r>
            <a:r>
              <a:rPr lang="en-US" sz="1800" b="1" i="0" u="none" strike="noStrike" kern="1200" cap="none" spc="0" baseline="0" dirty="0">
                <a:solidFill>
                  <a:srgbClr val="002060"/>
                </a:solidFill>
                <a:uFillTx/>
                <a:latin typeface="Trebuchet MS" pitchFamily="34"/>
                <a:cs typeface="Arial"/>
              </a:rPr>
              <a:t> </a:t>
            </a:r>
            <a:r>
              <a:rPr lang="en-US" sz="1800" b="1" i="0" u="none" strike="noStrike" kern="1200" cap="none" spc="0" baseline="0" dirty="0" err="1">
                <a:solidFill>
                  <a:srgbClr val="002060"/>
                </a:solidFill>
                <a:uFillTx/>
                <a:latin typeface="Trebuchet MS" pitchFamily="34"/>
                <a:cs typeface="Arial"/>
              </a:rPr>
              <a:t>toplogrednih</a:t>
            </a:r>
            <a:r>
              <a:rPr lang="en-US" sz="1800" b="1" i="0" u="none" strike="noStrike" kern="1200" cap="none" spc="0" baseline="0" dirty="0">
                <a:solidFill>
                  <a:srgbClr val="002060"/>
                </a:solidFill>
                <a:uFillTx/>
                <a:latin typeface="Trebuchet MS" pitchFamily="34"/>
                <a:cs typeface="Arial"/>
              </a:rPr>
              <a:t> </a:t>
            </a:r>
            <a:r>
              <a:rPr lang="en-US" sz="1800" b="1" i="0" u="none" strike="noStrike" kern="1200" cap="none" spc="0" baseline="0" dirty="0" err="1">
                <a:solidFill>
                  <a:srgbClr val="002060"/>
                </a:solidFill>
                <a:uFillTx/>
                <a:latin typeface="Trebuchet MS" pitchFamily="34"/>
                <a:cs typeface="Arial"/>
              </a:rPr>
              <a:t>plinov</a:t>
            </a:r>
            <a:r>
              <a:rPr lang="en-US" sz="1800" b="1" i="0" u="none" strike="noStrike" kern="1200" cap="none" spc="0" baseline="0" dirty="0">
                <a:solidFill>
                  <a:srgbClr val="002060"/>
                </a:solidFill>
                <a:uFillTx/>
                <a:latin typeface="Trebuchet MS" pitchFamily="34"/>
                <a:cs typeface="Arial"/>
              </a:rPr>
              <a:t> do </a:t>
            </a:r>
            <a:r>
              <a:rPr lang="en-US" sz="1800" b="1" i="0" u="none" strike="noStrike" kern="1200" cap="none" spc="0" baseline="0" dirty="0" err="1">
                <a:solidFill>
                  <a:srgbClr val="002060"/>
                </a:solidFill>
                <a:uFillTx/>
                <a:latin typeface="Trebuchet MS" pitchFamily="34"/>
                <a:cs typeface="Arial"/>
              </a:rPr>
              <a:t>leta</a:t>
            </a:r>
            <a:r>
              <a:rPr lang="en-US" sz="1800" b="1" i="0" u="none" strike="noStrike" kern="1200" cap="none" spc="0" baseline="0" dirty="0">
                <a:solidFill>
                  <a:srgbClr val="002060"/>
                </a:solidFill>
                <a:uFillTx/>
                <a:latin typeface="Trebuchet MS" pitchFamily="34"/>
                <a:cs typeface="Arial"/>
              </a:rPr>
              <a:t> 2050</a:t>
            </a:r>
            <a:r>
              <a:rPr lang="sl-SI" sz="1800" b="1" i="0" u="none" strike="noStrike" kern="1200" cap="none" spc="0" baseline="0" dirty="0">
                <a:solidFill>
                  <a:srgbClr val="002060"/>
                </a:solidFill>
                <a:uFillTx/>
                <a:latin typeface="Trebuchet MS" pitchFamily="34"/>
                <a:cs typeface="Arial"/>
              </a:rPr>
              <a:t> (2018),  </a:t>
            </a:r>
            <a:r>
              <a:rPr lang="sl-SI" sz="1400" b="0" i="0" u="sng" strike="noStrike" kern="1200" cap="none" spc="0" baseline="0" dirty="0">
                <a:solidFill>
                  <a:srgbClr val="0563C1"/>
                </a:solidFill>
                <a:uFillTx/>
                <a:latin typeface="Trebuchet MS" pitchFamily="34"/>
                <a:cs typeface="Arial"/>
                <a:hlinkClick r:id="rId4"/>
              </a:rPr>
              <a:t>http://ec.europa.eu/transparency/regdoc/rep/1/2018/SL/COM-2018-773-F1-SL-MAIN-PART-1.</a:t>
            </a:r>
            <a:r>
              <a:rPr lang="sl-SI" sz="1400" b="0" i="0" u="sng" strike="noStrike" kern="1200" cap="none" spc="0" baseline="0" dirty="0">
                <a:solidFill>
                  <a:srgbClr val="002060"/>
                </a:solidFill>
                <a:uFillTx/>
                <a:latin typeface="Trebuchet MS" pitchFamily="34"/>
                <a:cs typeface="Arial"/>
                <a:hlinkClick r:id="rId4"/>
              </a:rPr>
              <a:t>PDF</a:t>
            </a:r>
            <a:r>
              <a:rPr lang="sl-SI" sz="1400" b="1" i="0" u="none" strike="noStrike" kern="1200" cap="none" spc="0" baseline="0" dirty="0">
                <a:solidFill>
                  <a:srgbClr val="002060"/>
                </a:solidFill>
                <a:uFillTx/>
                <a:latin typeface="Trebuchet MS" pitchFamily="34"/>
                <a:cs typeface="Arial"/>
              </a:rPr>
              <a:t>)</a:t>
            </a:r>
            <a:endParaRPr lang="sl-SI" sz="1400" b="0" i="0" u="sng" strike="noStrike" kern="1200" cap="none" spc="0" baseline="0" dirty="0">
              <a:solidFill>
                <a:srgbClr val="002060"/>
              </a:solidFill>
              <a:uFillTx/>
              <a:latin typeface="Trebuchet MS" pitchFamily="34"/>
              <a:cs typeface="Arial"/>
            </a:endParaRPr>
          </a:p>
        </p:txBody>
      </p:sp>
      <p:pic>
        <p:nvPicPr>
          <p:cNvPr id="2" name="Slika 1">
            <a:extLst>
              <a:ext uri="{FF2B5EF4-FFF2-40B4-BE49-F238E27FC236}">
                <a16:creationId xmlns:a16="http://schemas.microsoft.com/office/drawing/2014/main" id="{A968C8D8-77FF-3ED0-68AF-6E8E376BA972}"/>
              </a:ext>
            </a:extLst>
          </p:cNvPr>
          <p:cNvPicPr>
            <a:picLocks noChangeAspect="1"/>
          </p:cNvPicPr>
          <p:nvPr/>
        </p:nvPicPr>
        <p:blipFill rotWithShape="1">
          <a:blip r:embed="rId5"/>
          <a:srcRect t="20001"/>
          <a:stretch/>
        </p:blipFill>
        <p:spPr bwMode="auto">
          <a:xfrm>
            <a:off x="8137571" y="5713868"/>
            <a:ext cx="761347" cy="692772"/>
          </a:xfrm>
          <a:prstGeom prst="rect">
            <a:avLst/>
          </a:prstGeom>
          <a:ln>
            <a:noFill/>
          </a:ln>
          <a:extLst>
            <a:ext uri="{53640926-AAD7-44D8-BBD7-CCE9431645EC}">
              <a14:shadowObscured xmlns:a14="http://schemas.microsoft.com/office/drawing/2010/main"/>
            </a:ext>
          </a:extLst>
        </p:spPr>
      </p:pic>
      <p:sp>
        <p:nvSpPr>
          <p:cNvPr id="7" name="PoljeZBesedilom 6">
            <a:extLst>
              <a:ext uri="{FF2B5EF4-FFF2-40B4-BE49-F238E27FC236}">
                <a16:creationId xmlns:a16="http://schemas.microsoft.com/office/drawing/2014/main" id="{1C395AF5-A6B6-E0CF-DC54-83253E64100E}"/>
              </a:ext>
            </a:extLst>
          </p:cNvPr>
          <p:cNvSpPr txBox="1"/>
          <p:nvPr/>
        </p:nvSpPr>
        <p:spPr>
          <a:xfrm>
            <a:off x="8898918" y="5737088"/>
            <a:ext cx="2374445"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Tree>
    <p:extLst>
      <p:ext uri="{BB962C8B-B14F-4D97-AF65-F5344CB8AC3E}">
        <p14:creationId xmlns:p14="http://schemas.microsoft.com/office/powerpoint/2010/main" val="509528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D3BA488-382A-40C1-2E7B-543E548198D2}"/>
              </a:ext>
            </a:extLst>
          </p:cNvPr>
          <p:cNvPicPr>
            <a:picLocks noChangeAspect="1"/>
          </p:cNvPicPr>
          <p:nvPr/>
        </p:nvPicPr>
        <p:blipFill>
          <a:blip r:embed="rId2"/>
          <a:srcRect l="43746" r="41071" b="84978"/>
          <a:stretch>
            <a:fillRect/>
          </a:stretch>
        </p:blipFill>
        <p:spPr>
          <a:xfrm>
            <a:off x="10127796" y="257173"/>
            <a:ext cx="1709059" cy="838203"/>
          </a:xfrm>
          <a:prstGeom prst="rect">
            <a:avLst/>
          </a:prstGeom>
          <a:noFill/>
          <a:ln cap="flat">
            <a:noFill/>
          </a:ln>
        </p:spPr>
      </p:pic>
      <p:sp>
        <p:nvSpPr>
          <p:cNvPr id="2" name="PoljeZBesedilom 3">
            <a:extLst>
              <a:ext uri="{FF2B5EF4-FFF2-40B4-BE49-F238E27FC236}">
                <a16:creationId xmlns:a16="http://schemas.microsoft.com/office/drawing/2014/main" id="{9A68B9ED-F02D-E783-2F69-F4DB16412408}"/>
              </a:ext>
            </a:extLst>
          </p:cNvPr>
          <p:cNvSpPr txBox="1"/>
          <p:nvPr/>
        </p:nvSpPr>
        <p:spPr>
          <a:xfrm>
            <a:off x="1473650" y="325936"/>
            <a:ext cx="7889424"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2400" b="1" i="0" u="none" strike="noStrike" kern="1200" cap="none" spc="0" baseline="0" dirty="0">
                <a:solidFill>
                  <a:srgbClr val="002060"/>
                </a:solidFill>
                <a:uFillTx/>
                <a:latin typeface="Trebuchet MS" pitchFamily="34"/>
                <a:cs typeface="Arial"/>
              </a:rPr>
              <a:t>„</a:t>
            </a:r>
            <a:r>
              <a:rPr lang="en-US" sz="2400" b="1" i="0" u="none" strike="noStrike" kern="1200" cap="none" spc="0" baseline="0" dirty="0" err="1">
                <a:solidFill>
                  <a:srgbClr val="002060"/>
                </a:solidFill>
                <a:uFillTx/>
                <a:latin typeface="Trebuchet MS" pitchFamily="34"/>
                <a:cs typeface="Arial"/>
              </a:rPr>
              <a:t>Čist</a:t>
            </a:r>
            <a:r>
              <a:rPr lang="en-US" sz="2400" b="1" i="0" u="none" strike="noStrike" kern="1200" cap="none" spc="0" baseline="0" dirty="0">
                <a:solidFill>
                  <a:srgbClr val="002060"/>
                </a:solidFill>
                <a:uFillTx/>
                <a:latin typeface="Trebuchet MS" pitchFamily="34"/>
                <a:cs typeface="Arial"/>
              </a:rPr>
              <a:t> planet za </a:t>
            </a:r>
            <a:r>
              <a:rPr lang="en-US" sz="2400" b="1" i="0" u="none" strike="noStrike" kern="1200" cap="none" spc="0" baseline="0" dirty="0" err="1">
                <a:solidFill>
                  <a:srgbClr val="002060"/>
                </a:solidFill>
                <a:uFillTx/>
                <a:latin typeface="Trebuchet MS" pitchFamily="34"/>
                <a:cs typeface="Arial"/>
              </a:rPr>
              <a:t>vse</a:t>
            </a:r>
            <a:r>
              <a:rPr lang="sl-SI" sz="2400" b="1" i="0" u="none" strike="noStrike" kern="1200" cap="none" spc="0" baseline="0" dirty="0">
                <a:solidFill>
                  <a:srgbClr val="002060"/>
                </a:solidFill>
                <a:uFillTx/>
                <a:latin typeface="Trebuchet MS" pitchFamily="34"/>
                <a:cs typeface="Arial"/>
              </a:rPr>
              <a:t>“: </a:t>
            </a:r>
            <a:r>
              <a:rPr lang="sl-SI" sz="2000" b="1" i="0" u="none" strike="noStrike" kern="1200" cap="none" spc="0" baseline="0" dirty="0">
                <a:solidFill>
                  <a:srgbClr val="002060"/>
                </a:solidFill>
                <a:uFillTx/>
                <a:latin typeface="Trebuchet MS" pitchFamily="34"/>
                <a:cs typeface="Arial"/>
              </a:rPr>
              <a:t>Osem različnih »poti« za doseganje cilja EU v skladu z zavezami v Pariškem sporazumu - SCENARIJI:</a:t>
            </a:r>
          </a:p>
        </p:txBody>
      </p:sp>
      <p:sp>
        <p:nvSpPr>
          <p:cNvPr id="3" name="PoljeZBesedilom 6">
            <a:extLst>
              <a:ext uri="{FF2B5EF4-FFF2-40B4-BE49-F238E27FC236}">
                <a16:creationId xmlns:a16="http://schemas.microsoft.com/office/drawing/2014/main" id="{F8F6F0B2-9F31-5CE6-1780-6CDD5902B5A2}"/>
              </a:ext>
            </a:extLst>
          </p:cNvPr>
          <p:cNvSpPr txBox="1"/>
          <p:nvPr/>
        </p:nvSpPr>
        <p:spPr>
          <a:xfrm>
            <a:off x="1122584" y="1289118"/>
            <a:ext cx="9677396" cy="491416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450"/>
              </a:spcBef>
              <a:spcAft>
                <a:spcPts val="600"/>
              </a:spcAft>
              <a:buNone/>
              <a:tabLst/>
              <a:defRPr sz="1800" b="0" i="0" u="none" strike="noStrike" kern="0" cap="none" spc="0" baseline="0">
                <a:solidFill>
                  <a:srgbClr val="000000"/>
                </a:solidFill>
                <a:uFillTx/>
              </a:defRPr>
            </a:pPr>
            <a:r>
              <a:rPr lang="sl-SI" sz="2000" b="0" i="0" u="none" strike="noStrike" kern="1200" cap="none" spc="0" baseline="0" dirty="0">
                <a:solidFill>
                  <a:srgbClr val="002060"/>
                </a:solidFill>
                <a:uFillTx/>
                <a:latin typeface="Trebuchet MS" pitchFamily="34"/>
                <a:cs typeface="Arial"/>
              </a:rPr>
              <a:t>Pot za dosego ničelne neto stopnje emisij TGP do 2050 bi v skladu z analizo Evropske komisije lahko temeljila na vzporednem ukrepanju na sedmih osrednjih področjih: </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1" i="0" u="none" strike="noStrike" kern="1200" cap="none" spc="0" baseline="0" dirty="0">
                <a:solidFill>
                  <a:srgbClr val="002060"/>
                </a:solidFill>
                <a:uFillTx/>
                <a:latin typeface="Trebuchet MS" pitchFamily="34"/>
                <a:cs typeface="Arial"/>
              </a:rPr>
              <a:t>energetska učinkovitost</a:t>
            </a:r>
            <a:r>
              <a:rPr lang="sl-SI" sz="2000" b="0" i="0" u="none" strike="noStrike" kern="1200" cap="none" spc="0" baseline="0" dirty="0">
                <a:solidFill>
                  <a:srgbClr val="002060"/>
                </a:solidFill>
                <a:uFillTx/>
                <a:latin typeface="Trebuchet MS" pitchFamily="34"/>
                <a:cs typeface="Arial"/>
              </a:rPr>
              <a:t>,</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0" i="0" u="none" strike="noStrike" kern="1200" cap="none" spc="0" baseline="0" dirty="0">
                <a:solidFill>
                  <a:srgbClr val="002060"/>
                </a:solidFill>
                <a:uFillTx/>
                <a:latin typeface="Trebuchet MS" pitchFamily="34"/>
                <a:cs typeface="Arial"/>
              </a:rPr>
              <a:t>okrepljena poraba </a:t>
            </a:r>
            <a:r>
              <a:rPr lang="sl-SI" sz="2000" b="1" i="0" u="none" strike="noStrike" kern="1200" cap="none" spc="0" baseline="0" dirty="0">
                <a:solidFill>
                  <a:srgbClr val="002060"/>
                </a:solidFill>
                <a:uFillTx/>
                <a:latin typeface="Trebuchet MS" pitchFamily="34"/>
                <a:cs typeface="Arial"/>
              </a:rPr>
              <a:t>obnovljivih virov energije </a:t>
            </a:r>
            <a:r>
              <a:rPr lang="sl-SI" sz="2000" b="0" i="0" u="none" strike="noStrike" kern="1200" cap="none" spc="0" baseline="0" dirty="0">
                <a:solidFill>
                  <a:srgbClr val="002060"/>
                </a:solidFill>
                <a:uFillTx/>
                <a:latin typeface="Trebuchet MS" pitchFamily="34"/>
                <a:cs typeface="Arial"/>
              </a:rPr>
              <a:t>za popolno razogljičenje oskrbe Evrope z energijo,</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0" i="0" u="none" strike="noStrike" kern="1200" cap="none" spc="0" baseline="0" dirty="0">
                <a:solidFill>
                  <a:srgbClr val="002060"/>
                </a:solidFill>
                <a:uFillTx/>
                <a:latin typeface="Trebuchet MS" pitchFamily="34"/>
                <a:cs typeface="Arial"/>
              </a:rPr>
              <a:t>čista, varna in povezana </a:t>
            </a:r>
            <a:r>
              <a:rPr lang="sl-SI" sz="2000" b="1" i="0" u="none" strike="noStrike" kern="1200" cap="none" spc="0" baseline="0" dirty="0">
                <a:solidFill>
                  <a:srgbClr val="002060"/>
                </a:solidFill>
                <a:uFillTx/>
                <a:latin typeface="Trebuchet MS" pitchFamily="34"/>
                <a:cs typeface="Arial"/>
              </a:rPr>
              <a:t>mobilnost</a:t>
            </a:r>
            <a:r>
              <a:rPr lang="sl-SI" sz="2000" b="0" i="0" u="none" strike="noStrike" kern="1200" cap="none" spc="0" baseline="0" dirty="0">
                <a:solidFill>
                  <a:srgbClr val="002060"/>
                </a:solidFill>
                <a:uFillTx/>
                <a:latin typeface="Trebuchet MS" pitchFamily="34"/>
                <a:cs typeface="Arial"/>
              </a:rPr>
              <a:t>, </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1" i="0" u="none" strike="noStrike" kern="1200" cap="none" spc="0" baseline="0" dirty="0">
                <a:solidFill>
                  <a:srgbClr val="002060"/>
                </a:solidFill>
                <a:uFillTx/>
                <a:latin typeface="Trebuchet MS" pitchFamily="34"/>
                <a:cs typeface="Arial"/>
              </a:rPr>
              <a:t>konkurenčna industrija </a:t>
            </a:r>
            <a:r>
              <a:rPr lang="sl-SI" sz="2000" b="0" i="0" u="none" strike="noStrike" kern="1200" cap="none" spc="0" baseline="0" dirty="0">
                <a:solidFill>
                  <a:srgbClr val="002060"/>
                </a:solidFill>
                <a:uFillTx/>
                <a:latin typeface="Trebuchet MS" pitchFamily="34"/>
                <a:cs typeface="Arial"/>
              </a:rPr>
              <a:t>in </a:t>
            </a:r>
            <a:r>
              <a:rPr lang="sl-SI" sz="2000" b="1" i="0" u="none" strike="noStrike" kern="1200" cap="none" spc="0" baseline="0" dirty="0">
                <a:solidFill>
                  <a:srgbClr val="002060"/>
                </a:solidFill>
                <a:uFillTx/>
                <a:latin typeface="Trebuchet MS" pitchFamily="34"/>
                <a:cs typeface="Arial"/>
              </a:rPr>
              <a:t>krožno gospodarstvo</a:t>
            </a:r>
            <a:r>
              <a:rPr lang="sl-SI" sz="2000" b="0" i="0" u="none" strike="noStrike" kern="1200" cap="none" spc="0" baseline="0" dirty="0">
                <a:solidFill>
                  <a:srgbClr val="002060"/>
                </a:solidFill>
                <a:uFillTx/>
                <a:latin typeface="Trebuchet MS" pitchFamily="34"/>
                <a:cs typeface="Arial"/>
              </a:rPr>
              <a:t>, </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1" i="0" u="none" strike="noStrike" kern="1200" cap="none" spc="0" baseline="0" dirty="0">
                <a:solidFill>
                  <a:srgbClr val="002060"/>
                </a:solidFill>
                <a:uFillTx/>
                <a:latin typeface="Trebuchet MS" pitchFamily="34"/>
                <a:cs typeface="Arial"/>
              </a:rPr>
              <a:t>infrastrukturna</a:t>
            </a:r>
            <a:r>
              <a:rPr lang="sl-SI" sz="2000" b="0" i="0" u="none" strike="noStrike" kern="1200" cap="none" spc="0" baseline="0" dirty="0">
                <a:solidFill>
                  <a:srgbClr val="002060"/>
                </a:solidFill>
                <a:uFillTx/>
                <a:latin typeface="Trebuchet MS" pitchFamily="34"/>
                <a:cs typeface="Arial"/>
              </a:rPr>
              <a:t> omrežja,</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0" i="0" u="none" strike="noStrike" kern="1200" cap="none" spc="0" baseline="0" dirty="0">
                <a:solidFill>
                  <a:srgbClr val="002060"/>
                </a:solidFill>
                <a:uFillTx/>
                <a:latin typeface="Trebuchet MS" pitchFamily="34"/>
                <a:cs typeface="Arial"/>
              </a:rPr>
              <a:t>izkoristiti vse prednosti </a:t>
            </a:r>
            <a:r>
              <a:rPr lang="sl-SI" sz="2000" b="1" i="0" u="none" strike="noStrike" kern="1200" cap="none" spc="0" baseline="0" dirty="0" err="1">
                <a:solidFill>
                  <a:srgbClr val="002060"/>
                </a:solidFill>
                <a:uFillTx/>
                <a:latin typeface="Trebuchet MS" pitchFamily="34"/>
                <a:cs typeface="Arial"/>
              </a:rPr>
              <a:t>biogospodarstva</a:t>
            </a:r>
            <a:r>
              <a:rPr lang="sl-SI" sz="2000" b="0" i="0" u="none" strike="noStrike" kern="1200" cap="none" spc="0" baseline="0" dirty="0">
                <a:solidFill>
                  <a:srgbClr val="002060"/>
                </a:solidFill>
                <a:uFillTx/>
                <a:latin typeface="Trebuchet MS" pitchFamily="34"/>
                <a:cs typeface="Arial"/>
              </a:rPr>
              <a:t> in ustvariti bistvene </a:t>
            </a:r>
            <a:r>
              <a:rPr lang="sl-SI" sz="2000" b="1" i="0" u="none" strike="noStrike" kern="1200" cap="none" spc="0" baseline="0" dirty="0">
                <a:solidFill>
                  <a:srgbClr val="002060"/>
                </a:solidFill>
                <a:uFillTx/>
                <a:latin typeface="Trebuchet MS" pitchFamily="34"/>
                <a:cs typeface="Arial"/>
              </a:rPr>
              <a:t>ponore ogljika</a:t>
            </a:r>
            <a:r>
              <a:rPr lang="sl-SI" sz="2000" b="0" i="0" u="none" strike="noStrike" kern="1200" cap="none" spc="0" baseline="0" dirty="0">
                <a:solidFill>
                  <a:srgbClr val="002060"/>
                </a:solidFill>
                <a:uFillTx/>
                <a:latin typeface="Trebuchet MS" pitchFamily="34"/>
                <a:cs typeface="Arial"/>
              </a:rPr>
              <a:t>, </a:t>
            </a:r>
          </a:p>
          <a:p>
            <a:pPr marL="257175" marR="0" lvl="0" indent="-257175" algn="l" defTabSz="914400" rtl="0" fontAlgn="auto" hangingPunct="1">
              <a:lnSpc>
                <a:spcPct val="100000"/>
              </a:lnSpc>
              <a:spcBef>
                <a:spcPts val="450"/>
              </a:spcBef>
              <a:spcAft>
                <a:spcPts val="600"/>
              </a:spcAft>
              <a:buSzPct val="100000"/>
              <a:buFont typeface="Wingdings" pitchFamily="2"/>
              <a:buChar char="Ø"/>
              <a:tabLst/>
              <a:defRPr sz="1800" b="0" i="0" u="none" strike="noStrike" kern="0" cap="none" spc="0" baseline="0">
                <a:solidFill>
                  <a:srgbClr val="000000"/>
                </a:solidFill>
                <a:uFillTx/>
              </a:defRPr>
            </a:pPr>
            <a:r>
              <a:rPr lang="sl-SI" sz="2000" b="0" i="0" u="none" strike="noStrike" kern="1200" cap="none" spc="0" baseline="0" dirty="0">
                <a:solidFill>
                  <a:srgbClr val="002060"/>
                </a:solidFill>
                <a:uFillTx/>
                <a:latin typeface="Trebuchet MS" pitchFamily="34"/>
                <a:cs typeface="Arial"/>
              </a:rPr>
              <a:t>hranjenje in zajemanje ogljika (</a:t>
            </a:r>
            <a:r>
              <a:rPr lang="sl-SI" sz="2000" b="1" i="0" u="none" strike="noStrike" kern="1200" cap="none" spc="0" baseline="0" dirty="0">
                <a:solidFill>
                  <a:srgbClr val="002060"/>
                </a:solidFill>
                <a:uFillTx/>
                <a:latin typeface="Trebuchet MS" pitchFamily="34"/>
                <a:cs typeface="Arial"/>
              </a:rPr>
              <a:t>CCS</a:t>
            </a:r>
            <a:r>
              <a:rPr lang="sl-SI" sz="2000" b="0" i="0" u="none" strike="noStrike" kern="1200" cap="none" spc="0" baseline="0" dirty="0">
                <a:solidFill>
                  <a:srgbClr val="002060"/>
                </a:solidFill>
                <a:uFillTx/>
                <a:latin typeface="Trebuchet MS" pitchFamily="34"/>
                <a:cs typeface="Arial"/>
              </a:rPr>
              <a:t>). </a:t>
            </a:r>
          </a:p>
          <a:p>
            <a:pPr marL="0" marR="0" lvl="0" indent="0" algn="l" defTabSz="914400" rtl="0" fontAlgn="auto" hangingPunct="1">
              <a:lnSpc>
                <a:spcPct val="100000"/>
              </a:lnSpc>
              <a:spcBef>
                <a:spcPts val="450"/>
              </a:spcBef>
              <a:spcAft>
                <a:spcPts val="600"/>
              </a:spcAft>
              <a:buNone/>
              <a:tabLst/>
              <a:defRPr sz="1800" b="0" i="0" u="none" strike="noStrike" kern="0" cap="none" spc="0" baseline="0">
                <a:solidFill>
                  <a:srgbClr val="000000"/>
                </a:solidFill>
                <a:uFillTx/>
              </a:defRPr>
            </a:pPr>
            <a:r>
              <a:rPr lang="sl-SI" sz="2000" b="0" i="0" u="none" strike="noStrike" kern="1200" cap="none" spc="0" baseline="0" dirty="0">
                <a:solidFill>
                  <a:srgbClr val="002060"/>
                </a:solidFill>
                <a:uFillTx/>
                <a:latin typeface="Trebuchet MS" pitchFamily="34"/>
                <a:cs typeface="Arial"/>
              </a:rPr>
              <a:t>Nujna bo tudi </a:t>
            </a:r>
            <a:r>
              <a:rPr lang="sl-SI" sz="2000" b="1" i="0" u="none" strike="noStrike" kern="1200" cap="none" spc="0" baseline="0" dirty="0">
                <a:solidFill>
                  <a:srgbClr val="002060"/>
                </a:solidFill>
                <a:uFillTx/>
                <a:latin typeface="Trebuchet MS" pitchFamily="34"/>
                <a:cs typeface="Arial"/>
              </a:rPr>
              <a:t>sprememba življenjskega sloga</a:t>
            </a:r>
            <a:r>
              <a:rPr lang="sl-SI" sz="2000" b="0" i="0" u="none" strike="noStrike" kern="1200" cap="none" spc="0" baseline="0" dirty="0">
                <a:solidFill>
                  <a:srgbClr val="002060"/>
                </a:solidFill>
                <a:uFillTx/>
                <a:latin typeface="Trebuchet MS" pitchFamily="34"/>
                <a:cs typeface="Arial"/>
              </a:rPr>
              <a:t>.</a:t>
            </a:r>
          </a:p>
        </p:txBody>
      </p:sp>
      <p:pic>
        <p:nvPicPr>
          <p:cNvPr id="5" name="Slika 4">
            <a:extLst>
              <a:ext uri="{FF2B5EF4-FFF2-40B4-BE49-F238E27FC236}">
                <a16:creationId xmlns:a16="http://schemas.microsoft.com/office/drawing/2014/main" id="{4389A8A0-860B-6CE1-F8EB-C1DBF1AC812E}"/>
              </a:ext>
            </a:extLst>
          </p:cNvPr>
          <p:cNvPicPr>
            <a:picLocks noChangeAspect="1"/>
          </p:cNvPicPr>
          <p:nvPr/>
        </p:nvPicPr>
        <p:blipFill rotWithShape="1">
          <a:blip r:embed="rId3"/>
          <a:srcRect t="20001"/>
          <a:stretch/>
        </p:blipFill>
        <p:spPr bwMode="auto">
          <a:xfrm>
            <a:off x="7985171" y="5704256"/>
            <a:ext cx="761347" cy="692772"/>
          </a:xfrm>
          <a:prstGeom prst="rect">
            <a:avLst/>
          </a:prstGeom>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F1DF19C1-BF22-B194-204C-5558230B60CF}"/>
              </a:ext>
            </a:extLst>
          </p:cNvPr>
          <p:cNvSpPr txBox="1"/>
          <p:nvPr/>
        </p:nvSpPr>
        <p:spPr>
          <a:xfrm>
            <a:off x="8851293" y="5704256"/>
            <a:ext cx="2374445"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Tree>
    <p:extLst>
      <p:ext uri="{BB962C8B-B14F-4D97-AF65-F5344CB8AC3E}">
        <p14:creationId xmlns:p14="http://schemas.microsoft.com/office/powerpoint/2010/main" val="346809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65AFCF6F-8771-B95D-AF2F-8FD2D85CA9F5}"/>
              </a:ext>
            </a:extLst>
          </p:cNvPr>
          <p:cNvSpPr txBox="1">
            <a:spLocks noGrp="1"/>
          </p:cNvSpPr>
          <p:nvPr>
            <p:ph type="title"/>
          </p:nvPr>
        </p:nvSpPr>
        <p:spPr>
          <a:xfrm>
            <a:off x="0" y="639075"/>
            <a:ext cx="9610725" cy="740203"/>
          </a:xfrm>
          <a:prstGeom prst="rect">
            <a:avLst/>
          </a:prstGeom>
          <a:noFill/>
        </p:spPr>
        <p:txBody>
          <a:bodyPr wrap="square">
            <a:spAutoFit/>
          </a:bodyPr>
          <a:lstStyle/>
          <a:p>
            <a:pPr algn="ctr">
              <a:lnSpc>
                <a:spcPct val="107000"/>
              </a:lnSpc>
              <a:spcAft>
                <a:spcPts val="800"/>
              </a:spcAft>
            </a:pPr>
            <a:r>
              <a:rPr lang="sl-SI" sz="4000" b="1" kern="100" dirty="0">
                <a:solidFill>
                  <a:srgbClr val="7030A0"/>
                </a:solidFill>
                <a:effectLst/>
                <a:latin typeface="Monotype Corsiva" panose="03010101010201010101" pitchFamily="66" charset="0"/>
                <a:ea typeface="Calibri" panose="020F0502020204030204" pitchFamily="34" charset="0"/>
                <a:cs typeface="Times New Roman" panose="02020603050405020304" pitchFamily="18" charset="0"/>
              </a:rPr>
              <a:t>Kako se lahko odzovemo v vzgoji in izobraževanju?</a:t>
            </a:r>
            <a:endParaRPr lang="sl-SI" sz="4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Slika 8" descr="Slika, ki vsebuje besede diagram&#10;&#10;Opis je samodejno ustvarjen">
            <a:extLst>
              <a:ext uri="{FF2B5EF4-FFF2-40B4-BE49-F238E27FC236}">
                <a16:creationId xmlns:a16="http://schemas.microsoft.com/office/drawing/2014/main" id="{6110E4B2-8E45-B76A-99B7-00CD9A61CB54}"/>
              </a:ext>
            </a:extLst>
          </p:cNvPr>
          <p:cNvPicPr>
            <a:picLocks noChangeAspect="1"/>
          </p:cNvPicPr>
          <p:nvPr/>
        </p:nvPicPr>
        <p:blipFill rotWithShape="1">
          <a:blip r:embed="rId2"/>
          <a:srcRect l="6614" t="16696" r="10317" b="9465"/>
          <a:stretch/>
        </p:blipFill>
        <p:spPr bwMode="auto">
          <a:xfrm>
            <a:off x="266540" y="1435814"/>
            <a:ext cx="7972743" cy="3986372"/>
          </a:xfrm>
          <a:prstGeom prst="rect">
            <a:avLst/>
          </a:prstGeom>
          <a:ln>
            <a:noFill/>
          </a:ln>
          <a:extLst>
            <a:ext uri="{53640926-AAD7-44D8-BBD7-CCE9431645EC}">
              <a14:shadowObscured xmlns:a14="http://schemas.microsoft.com/office/drawing/2010/main"/>
            </a:ext>
          </a:extLst>
        </p:spPr>
      </p:pic>
      <p:sp>
        <p:nvSpPr>
          <p:cNvPr id="11" name="PoljeZBesedilom 10">
            <a:extLst>
              <a:ext uri="{FF2B5EF4-FFF2-40B4-BE49-F238E27FC236}">
                <a16:creationId xmlns:a16="http://schemas.microsoft.com/office/drawing/2014/main" id="{59AAF221-F33B-84C0-6FF8-DB948751B723}"/>
              </a:ext>
            </a:extLst>
          </p:cNvPr>
          <p:cNvSpPr txBox="1"/>
          <p:nvPr/>
        </p:nvSpPr>
        <p:spPr>
          <a:xfrm>
            <a:off x="8344059" y="1781010"/>
            <a:ext cx="3847941" cy="1138773"/>
          </a:xfrm>
          <a:prstGeom prst="rect">
            <a:avLst/>
          </a:prstGeom>
          <a:noFill/>
        </p:spPr>
        <p:txBody>
          <a:bodyPr wrap="square">
            <a:spAutoFit/>
          </a:bodyPr>
          <a:lstStyle/>
          <a:p>
            <a:r>
              <a:rPr lang="sl-SI" sz="2800" b="1" dirty="0" err="1">
                <a:solidFill>
                  <a:srgbClr val="7030A0"/>
                </a:solidFill>
                <a:effectLst/>
                <a:latin typeface="Arial" panose="020B0604020202020204" pitchFamily="34" charset="0"/>
                <a:ea typeface="Calibri" panose="020F0502020204030204" pitchFamily="34" charset="0"/>
              </a:rPr>
              <a:t>GreenComp</a:t>
            </a:r>
            <a:r>
              <a:rPr lang="sl-SI" sz="2800" b="1" dirty="0">
                <a:solidFill>
                  <a:srgbClr val="7030A0"/>
                </a:solidFill>
                <a:effectLst/>
                <a:latin typeface="Arial" panose="020B0604020202020204" pitchFamily="34" charset="0"/>
                <a:ea typeface="Calibri" panose="020F0502020204030204" pitchFamily="34" charset="0"/>
              </a:rPr>
              <a:t> </a:t>
            </a:r>
          </a:p>
          <a:p>
            <a:r>
              <a:rPr lang="sl-SI" sz="2000" b="1" dirty="0">
                <a:solidFill>
                  <a:srgbClr val="7030A0"/>
                </a:solidFill>
                <a:effectLst/>
                <a:latin typeface="Arial" panose="020B0604020202020204" pitchFamily="34" charset="0"/>
                <a:ea typeface="Calibri" panose="020F0502020204030204" pitchFamily="34" charset="0"/>
              </a:rPr>
              <a:t>Evropski okvir </a:t>
            </a:r>
          </a:p>
          <a:p>
            <a:r>
              <a:rPr lang="sl-SI" sz="2000" b="1" dirty="0">
                <a:solidFill>
                  <a:srgbClr val="7030A0"/>
                </a:solidFill>
                <a:effectLst/>
                <a:latin typeface="Arial" panose="020B0604020202020204" pitchFamily="34" charset="0"/>
                <a:ea typeface="Calibri" panose="020F0502020204030204" pitchFamily="34" charset="0"/>
              </a:rPr>
              <a:t>kompetenc za </a:t>
            </a:r>
            <a:r>
              <a:rPr lang="sl-SI" sz="2000" b="1" dirty="0" err="1">
                <a:solidFill>
                  <a:srgbClr val="7030A0"/>
                </a:solidFill>
                <a:effectLst/>
                <a:latin typeface="Arial" panose="020B0604020202020204" pitchFamily="34" charset="0"/>
                <a:ea typeface="Calibri" panose="020F0502020204030204" pitchFamily="34" charset="0"/>
              </a:rPr>
              <a:t>trajnostnost</a:t>
            </a:r>
            <a:endParaRPr lang="sl-SI" sz="2000" b="1" dirty="0">
              <a:solidFill>
                <a:srgbClr val="7030A0"/>
              </a:solidFill>
              <a:effectLst/>
              <a:latin typeface="Arial" panose="020B0604020202020204" pitchFamily="34" charset="0"/>
              <a:ea typeface="Calibri" panose="020F0502020204030204" pitchFamily="34" charset="0"/>
            </a:endParaRPr>
          </a:p>
        </p:txBody>
      </p:sp>
      <p:sp>
        <p:nvSpPr>
          <p:cNvPr id="12" name="Elipsa 11">
            <a:extLst>
              <a:ext uri="{FF2B5EF4-FFF2-40B4-BE49-F238E27FC236}">
                <a16:creationId xmlns:a16="http://schemas.microsoft.com/office/drawing/2014/main" id="{E5DCC375-B33A-F1BE-3DE1-A5701893C05B}"/>
              </a:ext>
            </a:extLst>
          </p:cNvPr>
          <p:cNvSpPr/>
          <p:nvPr/>
        </p:nvSpPr>
        <p:spPr>
          <a:xfrm>
            <a:off x="9736455" y="0"/>
            <a:ext cx="2455545" cy="1164091"/>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l-SI" sz="2800" b="1" kern="100" dirty="0">
                <a:ln w="11113" cap="flat" cmpd="sng" algn="ctr">
                  <a:solidFill>
                    <a:srgbClr val="548235"/>
                  </a:solidFill>
                  <a:prstDash val="solid"/>
                  <a:round/>
                </a:ln>
                <a:solidFill>
                  <a:srgbClr val="548235"/>
                </a:solidFill>
                <a:effectLst/>
                <a:ea typeface="Calibri" panose="020F0502020204030204" pitchFamily="34" charset="0"/>
                <a:cs typeface="Times New Roman" panose="02020603050405020304" pitchFamily="18" charset="0"/>
              </a:rPr>
              <a:t>Vsebina – </a:t>
            </a:r>
            <a:r>
              <a:rPr lang="sl-SI" sz="2000" b="1" kern="100" dirty="0">
                <a:ln w="11113" cap="flat" cmpd="sng" algn="ctr">
                  <a:solidFill>
                    <a:srgbClr val="548235"/>
                  </a:solidFill>
                  <a:prstDash val="solid"/>
                  <a:round/>
                </a:ln>
                <a:solidFill>
                  <a:srgbClr val="548235"/>
                </a:solidFill>
                <a:effectLst/>
                <a:ea typeface="Calibri" panose="020F0502020204030204" pitchFamily="34" charset="0"/>
                <a:cs typeface="Times New Roman" panose="02020603050405020304" pitchFamily="18" charset="0"/>
              </a:rPr>
              <a:t>nadaljevanje</a:t>
            </a:r>
            <a:r>
              <a:rPr lang="sl-SI" sz="2000" kern="100" dirty="0">
                <a:ln w="9525" cap="rnd" cmpd="sng" algn="ctr">
                  <a:solidFill>
                    <a:srgbClr val="548235"/>
                  </a:solidFill>
                  <a:prstDash val="solid"/>
                  <a:bevel/>
                </a:ln>
                <a:effectLst/>
                <a:ea typeface="Calibri" panose="020F0502020204030204" pitchFamily="34" charset="0"/>
                <a:cs typeface="Times New Roman" panose="02020603050405020304" pitchFamily="18" charset="0"/>
              </a:rPr>
              <a:t> </a:t>
            </a:r>
            <a:endParaRPr lang="sl-SI" sz="1100" kern="100" dirty="0">
              <a:effectLst/>
              <a:ea typeface="Calibri" panose="020F0502020204030204" pitchFamily="34" charset="0"/>
              <a:cs typeface="Times New Roman" panose="02020603050405020304" pitchFamily="18" charset="0"/>
            </a:endParaRPr>
          </a:p>
        </p:txBody>
      </p:sp>
      <p:sp>
        <p:nvSpPr>
          <p:cNvPr id="14" name="PoljeZBesedilom 13">
            <a:extLst>
              <a:ext uri="{FF2B5EF4-FFF2-40B4-BE49-F238E27FC236}">
                <a16:creationId xmlns:a16="http://schemas.microsoft.com/office/drawing/2014/main" id="{61ACD6D7-A9A6-2D90-2A20-B07AD3610DDB}"/>
              </a:ext>
            </a:extLst>
          </p:cNvPr>
          <p:cNvSpPr txBox="1"/>
          <p:nvPr/>
        </p:nvSpPr>
        <p:spPr>
          <a:xfrm>
            <a:off x="2090896" y="5474936"/>
            <a:ext cx="8310403" cy="646331"/>
          </a:xfrm>
          <a:prstGeom prst="rect">
            <a:avLst/>
          </a:prstGeom>
          <a:noFill/>
        </p:spPr>
        <p:txBody>
          <a:bodyPr wrap="square">
            <a:spAutoFit/>
          </a:bodyPr>
          <a:lstStyle/>
          <a:p>
            <a:pPr marL="285750" indent="-285750">
              <a:buFont typeface="Wingdings" panose="05000000000000000000" pitchFamily="2" charset="2"/>
              <a:buChar char="§"/>
            </a:pPr>
            <a:r>
              <a:rPr lang="sl-SI"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https://publications.jrc.ec.europa.eu/repository/handle/JRC128040</a:t>
            </a:r>
            <a:endParaRPr lang="sl-SI"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sl-SI"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https://www.zrss.si/pdf/greencomp.pd</a:t>
            </a:r>
            <a:r>
              <a:rPr lang="sl-SI" sz="1800" u="sng" dirty="0">
                <a:solidFill>
                  <a:srgbClr val="0563C1"/>
                </a:solidFill>
                <a:effectLst/>
                <a:latin typeface="Calibri" panose="020F0502020204030204" pitchFamily="34" charset="0"/>
                <a:ea typeface="Calibri" panose="020F0502020204030204" pitchFamily="34" charset="0"/>
                <a:hlinkClick r:id="rId4"/>
              </a:rPr>
              <a:t>f</a:t>
            </a:r>
            <a:r>
              <a:rPr lang="sl-SI" sz="1800" u="sng" dirty="0">
                <a:solidFill>
                  <a:srgbClr val="0563C1"/>
                </a:solidFill>
                <a:effectLst/>
                <a:latin typeface="Calibri" panose="020F0502020204030204" pitchFamily="34" charset="0"/>
                <a:ea typeface="Calibri" panose="020F0502020204030204" pitchFamily="34" charset="0"/>
              </a:rPr>
              <a:t>           </a:t>
            </a:r>
            <a:endParaRPr lang="sl-SI" b="1" dirty="0">
              <a:solidFill>
                <a:srgbClr val="7030A0"/>
              </a:solidFill>
            </a:endParaRPr>
          </a:p>
        </p:txBody>
      </p:sp>
      <p:pic>
        <p:nvPicPr>
          <p:cNvPr id="16" name="Slika 15">
            <a:extLst>
              <a:ext uri="{FF2B5EF4-FFF2-40B4-BE49-F238E27FC236}">
                <a16:creationId xmlns:a16="http://schemas.microsoft.com/office/drawing/2014/main" id="{96F61924-B19D-6B1D-7871-3F5F19E278C6}"/>
              </a:ext>
            </a:extLst>
          </p:cNvPr>
          <p:cNvPicPr>
            <a:picLocks noChangeAspect="1"/>
          </p:cNvPicPr>
          <p:nvPr/>
        </p:nvPicPr>
        <p:blipFill>
          <a:blip r:embed="rId5"/>
          <a:stretch>
            <a:fillRect/>
          </a:stretch>
        </p:blipFill>
        <p:spPr>
          <a:xfrm>
            <a:off x="9056947" y="2972533"/>
            <a:ext cx="1839990" cy="2093055"/>
          </a:xfrm>
          <a:prstGeom prst="rect">
            <a:avLst/>
          </a:prstGeom>
        </p:spPr>
      </p:pic>
    </p:spTree>
    <p:extLst>
      <p:ext uri="{BB962C8B-B14F-4D97-AF65-F5344CB8AC3E}">
        <p14:creationId xmlns:p14="http://schemas.microsoft.com/office/powerpoint/2010/main" val="2219060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548FCF8-B762-62F9-EBE4-AFD19FBF8689}"/>
              </a:ext>
            </a:extLst>
          </p:cNvPr>
          <p:cNvPicPr>
            <a:picLocks noChangeAspect="1"/>
          </p:cNvPicPr>
          <p:nvPr/>
        </p:nvPicPr>
        <p:blipFill>
          <a:blip r:embed="rId2"/>
          <a:srcRect t="5211" b="1507"/>
          <a:stretch>
            <a:fillRect/>
          </a:stretch>
        </p:blipFill>
        <p:spPr>
          <a:xfrm>
            <a:off x="363314" y="820055"/>
            <a:ext cx="9144000" cy="5599794"/>
          </a:xfrm>
          <a:prstGeom prst="rect">
            <a:avLst/>
          </a:prstGeom>
          <a:noFill/>
          <a:ln cap="flat">
            <a:noFill/>
          </a:ln>
        </p:spPr>
      </p:pic>
      <p:sp>
        <p:nvSpPr>
          <p:cNvPr id="5" name="PoljeZBesedilom 4">
            <a:extLst>
              <a:ext uri="{FF2B5EF4-FFF2-40B4-BE49-F238E27FC236}">
                <a16:creationId xmlns:a16="http://schemas.microsoft.com/office/drawing/2014/main" id="{B15D3DD0-BC1F-A0CF-CE2E-7EFECB61FBCD}"/>
              </a:ext>
            </a:extLst>
          </p:cNvPr>
          <p:cNvSpPr txBox="1"/>
          <p:nvPr/>
        </p:nvSpPr>
        <p:spPr>
          <a:xfrm>
            <a:off x="1738996" y="22652"/>
            <a:ext cx="5919104"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2400" b="1" i="0" u="none" strike="noStrike" kern="1200" cap="none" spc="0" baseline="0" dirty="0">
                <a:solidFill>
                  <a:srgbClr val="002060"/>
                </a:solidFill>
                <a:uFillTx/>
                <a:latin typeface="Calibri"/>
              </a:rPr>
              <a:t>Evropski zeleni dogovor (EZD)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2400" b="0" i="0" u="none" strike="noStrike" kern="1200" cap="none" spc="0" baseline="0" dirty="0">
                <a:solidFill>
                  <a:srgbClr val="002060"/>
                </a:solidFill>
                <a:uFillTx/>
                <a:latin typeface="Calibri"/>
              </a:rPr>
              <a:t>Postati prva podnebno nevtralna celina</a:t>
            </a:r>
          </a:p>
        </p:txBody>
      </p:sp>
      <p:sp>
        <p:nvSpPr>
          <p:cNvPr id="7" name="PoljeZBesedilom 6">
            <a:extLst>
              <a:ext uri="{FF2B5EF4-FFF2-40B4-BE49-F238E27FC236}">
                <a16:creationId xmlns:a16="http://schemas.microsoft.com/office/drawing/2014/main" id="{196A4C35-EE68-C5CF-A5EA-CEE8FF3E9F1B}"/>
              </a:ext>
            </a:extLst>
          </p:cNvPr>
          <p:cNvSpPr txBox="1"/>
          <p:nvPr/>
        </p:nvSpPr>
        <p:spPr>
          <a:xfrm>
            <a:off x="9429750" y="4238625"/>
            <a:ext cx="2762250" cy="830997"/>
          </a:xfrm>
          <a:prstGeom prst="rect">
            <a:avLst/>
          </a:prstGeom>
          <a:noFill/>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l-SI" sz="1600" b="0" i="0" u="none" strike="noStrike" kern="1200" cap="none" spc="0" baseline="0" dirty="0">
                <a:solidFill>
                  <a:srgbClr val="002060"/>
                </a:solidFill>
                <a:uFillTx/>
                <a:latin typeface="Calibri"/>
                <a:hlinkClick r:id="rId3"/>
              </a:rPr>
              <a:t>https://ec.europa.eu/info/strategy/priorities-2019-2024/european-green-deal_sl</a:t>
            </a:r>
            <a:r>
              <a:rPr lang="sl-SI" sz="1600" b="0" i="0" u="none" strike="noStrike" kern="1200" cap="none" spc="0" baseline="0" dirty="0">
                <a:solidFill>
                  <a:srgbClr val="002060"/>
                </a:solidFill>
                <a:uFillTx/>
                <a:latin typeface="Calibri"/>
              </a:rPr>
              <a:t> </a:t>
            </a:r>
          </a:p>
        </p:txBody>
      </p:sp>
      <p:pic>
        <p:nvPicPr>
          <p:cNvPr id="8" name="Picture 2">
            <a:extLst>
              <a:ext uri="{FF2B5EF4-FFF2-40B4-BE49-F238E27FC236}">
                <a16:creationId xmlns:a16="http://schemas.microsoft.com/office/drawing/2014/main" id="{0626426D-7844-C272-E5A1-5DBF00583566}"/>
              </a:ext>
            </a:extLst>
          </p:cNvPr>
          <p:cNvPicPr>
            <a:picLocks noChangeAspect="1"/>
          </p:cNvPicPr>
          <p:nvPr/>
        </p:nvPicPr>
        <p:blipFill>
          <a:blip r:embed="rId4"/>
          <a:srcRect l="43746" r="41071" b="84978"/>
          <a:stretch>
            <a:fillRect/>
          </a:stretch>
        </p:blipFill>
        <p:spPr>
          <a:xfrm>
            <a:off x="10127796" y="257173"/>
            <a:ext cx="1709059" cy="838203"/>
          </a:xfrm>
          <a:prstGeom prst="rect">
            <a:avLst/>
          </a:prstGeom>
          <a:noFill/>
          <a:ln cap="flat">
            <a:noFill/>
          </a:ln>
        </p:spPr>
      </p:pic>
    </p:spTree>
    <p:extLst>
      <p:ext uri="{BB962C8B-B14F-4D97-AF65-F5344CB8AC3E}">
        <p14:creationId xmlns:p14="http://schemas.microsoft.com/office/powerpoint/2010/main" val="299074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AFEF8A2B-E052-2FC6-C62D-74FE6E965B1A}"/>
              </a:ext>
            </a:extLst>
          </p:cNvPr>
          <p:cNvSpPr/>
          <p:nvPr/>
        </p:nvSpPr>
        <p:spPr>
          <a:xfrm>
            <a:off x="-41561" y="5324475"/>
            <a:ext cx="12192000" cy="153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3" name="Slika 2">
            <a:extLst>
              <a:ext uri="{FF2B5EF4-FFF2-40B4-BE49-F238E27FC236}">
                <a16:creationId xmlns:a16="http://schemas.microsoft.com/office/drawing/2014/main" id="{2B7F4DDA-BC48-E4AE-380F-54925EB41BD5}"/>
              </a:ext>
            </a:extLst>
          </p:cNvPr>
          <p:cNvPicPr>
            <a:picLocks noChangeAspect="1"/>
          </p:cNvPicPr>
          <p:nvPr/>
        </p:nvPicPr>
        <p:blipFill rotWithShape="1">
          <a:blip r:embed="rId2"/>
          <a:srcRect l="443" t="5211" r="-1" b="1507"/>
          <a:stretch/>
        </p:blipFill>
        <p:spPr>
          <a:xfrm>
            <a:off x="197430" y="41960"/>
            <a:ext cx="10256153" cy="6661832"/>
          </a:xfrm>
          <a:prstGeom prst="rect">
            <a:avLst/>
          </a:prstGeom>
          <a:noFill/>
          <a:ln cap="flat">
            <a:noFill/>
          </a:ln>
        </p:spPr>
      </p:pic>
      <p:sp>
        <p:nvSpPr>
          <p:cNvPr id="12" name="PoljeZBesedilom 11">
            <a:extLst>
              <a:ext uri="{FF2B5EF4-FFF2-40B4-BE49-F238E27FC236}">
                <a16:creationId xmlns:a16="http://schemas.microsoft.com/office/drawing/2014/main" id="{0B37C027-8BFD-FE80-F571-71DE0A29585F}"/>
              </a:ext>
            </a:extLst>
          </p:cNvPr>
          <p:cNvSpPr txBox="1"/>
          <p:nvPr/>
        </p:nvSpPr>
        <p:spPr>
          <a:xfrm>
            <a:off x="9153314" y="4993311"/>
            <a:ext cx="2092193" cy="662233"/>
          </a:xfrm>
          <a:prstGeom prst="rect">
            <a:avLst/>
          </a:prstGeom>
          <a:noFill/>
        </p:spPr>
        <p:txBody>
          <a:bodyPr wrap="square">
            <a:spAutoFit/>
          </a:bodyPr>
          <a:lstStyle/>
          <a:p>
            <a:pPr marL="0" algn="l" rtl="0" eaLnBrk="1" latinLnBrk="0" hangingPunct="1">
              <a:lnSpc>
                <a:spcPct val="105000"/>
              </a:lnSpc>
              <a:spcBef>
                <a:spcPts val="0"/>
              </a:spcBef>
              <a:spcAft>
                <a:spcPts val="800"/>
              </a:spcAft>
            </a:pPr>
            <a:r>
              <a:rPr lang="sl-SI" sz="1800" b="1" kern="1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1.2 Podpiranje pravičnosti</a:t>
            </a:r>
            <a:endParaRPr lang="sl-SI" dirty="0">
              <a:solidFill>
                <a:srgbClr val="7030A0"/>
              </a:solidFill>
              <a:effectLst/>
            </a:endParaRPr>
          </a:p>
        </p:txBody>
      </p:sp>
      <p:pic>
        <p:nvPicPr>
          <p:cNvPr id="13" name="Slika 12">
            <a:extLst>
              <a:ext uri="{FF2B5EF4-FFF2-40B4-BE49-F238E27FC236}">
                <a16:creationId xmlns:a16="http://schemas.microsoft.com/office/drawing/2014/main" id="{79541A7D-C4F7-E7AD-E073-493E8B5A4B9B}"/>
              </a:ext>
            </a:extLst>
          </p:cNvPr>
          <p:cNvPicPr>
            <a:picLocks noChangeAspect="1"/>
          </p:cNvPicPr>
          <p:nvPr/>
        </p:nvPicPr>
        <p:blipFill rotWithShape="1">
          <a:blip r:embed="rId3"/>
          <a:srcRect t="20001"/>
          <a:stretch/>
        </p:blipFill>
        <p:spPr bwMode="auto">
          <a:xfrm>
            <a:off x="8232768" y="4978089"/>
            <a:ext cx="761347" cy="692772"/>
          </a:xfrm>
          <a:prstGeom prst="rect">
            <a:avLst/>
          </a:prstGeom>
          <a:ln>
            <a:noFill/>
          </a:ln>
          <a:extLst>
            <a:ext uri="{53640926-AAD7-44D8-BBD7-CCE9431645EC}">
              <a14:shadowObscured xmlns:a14="http://schemas.microsoft.com/office/drawing/2010/main"/>
            </a:ext>
          </a:extLst>
        </p:spPr>
      </p:pic>
      <p:sp>
        <p:nvSpPr>
          <p:cNvPr id="15" name="PoljeZBesedilom 14">
            <a:extLst>
              <a:ext uri="{FF2B5EF4-FFF2-40B4-BE49-F238E27FC236}">
                <a16:creationId xmlns:a16="http://schemas.microsoft.com/office/drawing/2014/main" id="{FF205AA0-907D-C0DC-4520-74E5A61AA523}"/>
              </a:ext>
            </a:extLst>
          </p:cNvPr>
          <p:cNvSpPr txBox="1"/>
          <p:nvPr/>
        </p:nvSpPr>
        <p:spPr>
          <a:xfrm>
            <a:off x="10370732" y="2303562"/>
            <a:ext cx="2212959" cy="646331"/>
          </a:xfrm>
          <a:prstGeom prst="rect">
            <a:avLst/>
          </a:prstGeom>
          <a:noFill/>
        </p:spPr>
        <p:txBody>
          <a:bodyPr wrap="square">
            <a:spAutoFit/>
          </a:bodyPr>
          <a:lstStyle/>
          <a:p>
            <a:r>
              <a:rPr lang="sl-SI" sz="1800" b="1" kern="0" dirty="0">
                <a:solidFill>
                  <a:srgbClr val="7030A0"/>
                </a:solidFill>
                <a:effectLst/>
                <a:latin typeface="Calibri" panose="020F0502020204030204" pitchFamily="34" charset="0"/>
                <a:ea typeface="Times New Roman" panose="02020603050405020304" pitchFamily="18" charset="0"/>
              </a:rPr>
              <a:t>1.3 Promoviranje narave</a:t>
            </a:r>
            <a:endParaRPr lang="sl-SI" dirty="0">
              <a:solidFill>
                <a:srgbClr val="7030A0"/>
              </a:solidFill>
            </a:endParaRPr>
          </a:p>
        </p:txBody>
      </p:sp>
      <p:pic>
        <p:nvPicPr>
          <p:cNvPr id="16" name="Slika 15">
            <a:extLst>
              <a:ext uri="{FF2B5EF4-FFF2-40B4-BE49-F238E27FC236}">
                <a16:creationId xmlns:a16="http://schemas.microsoft.com/office/drawing/2014/main" id="{DD69DC40-A34E-EEF3-83EC-0583DE6B91B0}"/>
              </a:ext>
            </a:extLst>
          </p:cNvPr>
          <p:cNvPicPr>
            <a:picLocks noChangeAspect="1"/>
          </p:cNvPicPr>
          <p:nvPr/>
        </p:nvPicPr>
        <p:blipFill rotWithShape="1">
          <a:blip r:embed="rId3"/>
          <a:srcRect t="20001"/>
          <a:stretch/>
        </p:blipFill>
        <p:spPr bwMode="auto">
          <a:xfrm>
            <a:off x="9682514" y="2235006"/>
            <a:ext cx="761347" cy="692772"/>
          </a:xfrm>
          <a:prstGeom prst="rect">
            <a:avLst/>
          </a:prstGeom>
          <a:ln>
            <a:noFill/>
          </a:ln>
          <a:extLst>
            <a:ext uri="{53640926-AAD7-44D8-BBD7-CCE9431645EC}">
              <a14:shadowObscured xmlns:a14="http://schemas.microsoft.com/office/drawing/2010/main"/>
            </a:ext>
          </a:extLst>
        </p:spPr>
      </p:pic>
      <p:pic>
        <p:nvPicPr>
          <p:cNvPr id="17" name="Slika 16">
            <a:extLst>
              <a:ext uri="{FF2B5EF4-FFF2-40B4-BE49-F238E27FC236}">
                <a16:creationId xmlns:a16="http://schemas.microsoft.com/office/drawing/2014/main" id="{DB9B7360-40A1-07DE-4BE6-1BE3334320E0}"/>
              </a:ext>
            </a:extLst>
          </p:cNvPr>
          <p:cNvPicPr>
            <a:picLocks noChangeAspect="1"/>
          </p:cNvPicPr>
          <p:nvPr/>
        </p:nvPicPr>
        <p:blipFill rotWithShape="1">
          <a:blip r:embed="rId3"/>
          <a:srcRect t="20001"/>
          <a:stretch/>
        </p:blipFill>
        <p:spPr bwMode="auto">
          <a:xfrm>
            <a:off x="9426938" y="415038"/>
            <a:ext cx="761347" cy="692772"/>
          </a:xfrm>
          <a:prstGeom prst="rect">
            <a:avLst/>
          </a:prstGeom>
          <a:ln>
            <a:noFill/>
          </a:ln>
          <a:extLst>
            <a:ext uri="{53640926-AAD7-44D8-BBD7-CCE9431645EC}">
              <a14:shadowObscured xmlns:a14="http://schemas.microsoft.com/office/drawing/2010/main"/>
            </a:ext>
          </a:extLst>
        </p:spPr>
      </p:pic>
      <p:sp>
        <p:nvSpPr>
          <p:cNvPr id="19" name="PoljeZBesedilom 18">
            <a:extLst>
              <a:ext uri="{FF2B5EF4-FFF2-40B4-BE49-F238E27FC236}">
                <a16:creationId xmlns:a16="http://schemas.microsoft.com/office/drawing/2014/main" id="{0E68970B-ED40-E61A-74DD-76D5CD6E8F40}"/>
              </a:ext>
            </a:extLst>
          </p:cNvPr>
          <p:cNvSpPr txBox="1"/>
          <p:nvPr/>
        </p:nvSpPr>
        <p:spPr>
          <a:xfrm>
            <a:off x="10135361" y="579186"/>
            <a:ext cx="2143125" cy="646331"/>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3.3 Raziskovalno mišljenje</a:t>
            </a:r>
            <a:endParaRPr lang="sl-SI" dirty="0">
              <a:solidFill>
                <a:srgbClr val="7030A0"/>
              </a:solidFill>
              <a:effectLst/>
            </a:endParaRPr>
          </a:p>
        </p:txBody>
      </p:sp>
      <p:pic>
        <p:nvPicPr>
          <p:cNvPr id="20" name="Slika 19">
            <a:extLst>
              <a:ext uri="{FF2B5EF4-FFF2-40B4-BE49-F238E27FC236}">
                <a16:creationId xmlns:a16="http://schemas.microsoft.com/office/drawing/2014/main" id="{DBB4FB79-5C74-1E2D-9870-9DB3937F4443}"/>
              </a:ext>
            </a:extLst>
          </p:cNvPr>
          <p:cNvPicPr>
            <a:picLocks noChangeAspect="1"/>
          </p:cNvPicPr>
          <p:nvPr/>
        </p:nvPicPr>
        <p:blipFill rotWithShape="1">
          <a:blip r:embed="rId3"/>
          <a:srcRect t="20001"/>
          <a:stretch/>
        </p:blipFill>
        <p:spPr bwMode="auto">
          <a:xfrm>
            <a:off x="9004346" y="5742044"/>
            <a:ext cx="761347" cy="692772"/>
          </a:xfrm>
          <a:prstGeom prst="rect">
            <a:avLst/>
          </a:prstGeom>
          <a:ln>
            <a:noFill/>
          </a:ln>
          <a:extLst>
            <a:ext uri="{53640926-AAD7-44D8-BBD7-CCE9431645EC}">
              <a14:shadowObscured xmlns:a14="http://schemas.microsoft.com/office/drawing/2010/main"/>
            </a:ext>
          </a:extLst>
        </p:spPr>
      </p:pic>
      <p:sp>
        <p:nvSpPr>
          <p:cNvPr id="22" name="PoljeZBesedilom 21">
            <a:extLst>
              <a:ext uri="{FF2B5EF4-FFF2-40B4-BE49-F238E27FC236}">
                <a16:creationId xmlns:a16="http://schemas.microsoft.com/office/drawing/2014/main" id="{B1F847EC-B247-5A2A-C5FC-A323967F1061}"/>
              </a:ext>
            </a:extLst>
          </p:cNvPr>
          <p:cNvSpPr txBox="1"/>
          <p:nvPr/>
        </p:nvSpPr>
        <p:spPr>
          <a:xfrm>
            <a:off x="3949002" y="6142282"/>
            <a:ext cx="3195697" cy="369332"/>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4.2 Kolektivno ukrepanje</a:t>
            </a:r>
            <a:endParaRPr lang="sl-SI" dirty="0">
              <a:solidFill>
                <a:srgbClr val="7030A0"/>
              </a:solidFill>
              <a:effectLst/>
            </a:endParaRPr>
          </a:p>
        </p:txBody>
      </p:sp>
      <p:pic>
        <p:nvPicPr>
          <p:cNvPr id="4" name="Picture 2">
            <a:extLst>
              <a:ext uri="{FF2B5EF4-FFF2-40B4-BE49-F238E27FC236}">
                <a16:creationId xmlns:a16="http://schemas.microsoft.com/office/drawing/2014/main" id="{9A740736-7190-76FA-7F08-5B4B3B92D2F4}"/>
              </a:ext>
            </a:extLst>
          </p:cNvPr>
          <p:cNvPicPr>
            <a:picLocks noChangeAspect="1"/>
          </p:cNvPicPr>
          <p:nvPr/>
        </p:nvPicPr>
        <p:blipFill>
          <a:blip r:embed="rId4"/>
          <a:srcRect l="43746" r="41071" b="84978"/>
          <a:stretch>
            <a:fillRect/>
          </a:stretch>
        </p:blipFill>
        <p:spPr>
          <a:xfrm>
            <a:off x="10952665" y="0"/>
            <a:ext cx="1259895" cy="617912"/>
          </a:xfrm>
          <a:prstGeom prst="rect">
            <a:avLst/>
          </a:prstGeom>
          <a:noFill/>
          <a:ln cap="flat">
            <a:noFill/>
          </a:ln>
        </p:spPr>
      </p:pic>
      <p:pic>
        <p:nvPicPr>
          <p:cNvPr id="5" name="Slika 4">
            <a:extLst>
              <a:ext uri="{FF2B5EF4-FFF2-40B4-BE49-F238E27FC236}">
                <a16:creationId xmlns:a16="http://schemas.microsoft.com/office/drawing/2014/main" id="{DFA26602-B480-691C-E2DB-F5D5A9F09B1D}"/>
              </a:ext>
            </a:extLst>
          </p:cNvPr>
          <p:cNvPicPr>
            <a:picLocks noChangeAspect="1"/>
          </p:cNvPicPr>
          <p:nvPr/>
        </p:nvPicPr>
        <p:blipFill rotWithShape="1">
          <a:blip r:embed="rId3"/>
          <a:srcRect t="20001"/>
          <a:stretch/>
        </p:blipFill>
        <p:spPr bwMode="auto">
          <a:xfrm>
            <a:off x="3187655" y="5767042"/>
            <a:ext cx="761347" cy="692772"/>
          </a:xfrm>
          <a:prstGeom prst="rect">
            <a:avLst/>
          </a:prstGeom>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F12C3300-6C8B-144B-787F-51E24DDFDA84}"/>
              </a:ext>
            </a:extLst>
          </p:cNvPr>
          <p:cNvSpPr txBox="1"/>
          <p:nvPr/>
        </p:nvSpPr>
        <p:spPr>
          <a:xfrm>
            <a:off x="9766069" y="5796596"/>
            <a:ext cx="2249825" cy="646331"/>
          </a:xfrm>
          <a:prstGeom prst="rect">
            <a:avLst/>
          </a:prstGeom>
          <a:noFill/>
        </p:spPr>
        <p:txBody>
          <a:bodyPr wrap="square">
            <a:spAutoFit/>
          </a:bodyPr>
          <a:lstStyle/>
          <a:p>
            <a:pPr marL="73152" marR="36576" algn="l" rtl="0" eaLnBrk="1" latinLnBrk="0" hangingPunct="1">
              <a:spcBef>
                <a:spcPts val="0"/>
              </a:spcBef>
              <a:spcAft>
                <a:spcPts val="0"/>
              </a:spcAft>
            </a:pPr>
            <a:r>
              <a:rPr lang="sl-SI" sz="1800" b="1" kern="1200" dirty="0">
                <a:solidFill>
                  <a:srgbClr val="7030A0"/>
                </a:solidFill>
                <a:effectLst/>
                <a:latin typeface="Calibri" panose="020F0502020204030204" pitchFamily="34" charset="0"/>
                <a:ea typeface="+mn-ea"/>
                <a:cs typeface="+mn-cs"/>
              </a:rPr>
              <a:t>4.2 Kolektivno ukrepanje</a:t>
            </a:r>
            <a:endParaRPr lang="sl-SI" dirty="0">
              <a:solidFill>
                <a:srgbClr val="7030A0"/>
              </a:solidFill>
              <a:effectLst/>
            </a:endParaRPr>
          </a:p>
        </p:txBody>
      </p:sp>
      <p:sp>
        <p:nvSpPr>
          <p:cNvPr id="9" name="PoljeZBesedilom 8">
            <a:extLst>
              <a:ext uri="{FF2B5EF4-FFF2-40B4-BE49-F238E27FC236}">
                <a16:creationId xmlns:a16="http://schemas.microsoft.com/office/drawing/2014/main" id="{ABEBE8EE-9490-3164-1F34-F4F12E8C4A8F}"/>
              </a:ext>
            </a:extLst>
          </p:cNvPr>
          <p:cNvSpPr txBox="1"/>
          <p:nvPr/>
        </p:nvSpPr>
        <p:spPr>
          <a:xfrm>
            <a:off x="2321160" y="761698"/>
            <a:ext cx="2807494" cy="369332"/>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4.1 Politična angažiranost</a:t>
            </a:r>
            <a:endParaRPr lang="sl-SI" dirty="0">
              <a:solidFill>
                <a:srgbClr val="7030A0"/>
              </a:solidFill>
              <a:effectLst/>
            </a:endParaRPr>
          </a:p>
        </p:txBody>
      </p:sp>
      <p:sp>
        <p:nvSpPr>
          <p:cNvPr id="11" name="PoljeZBesedilom 10">
            <a:extLst>
              <a:ext uri="{FF2B5EF4-FFF2-40B4-BE49-F238E27FC236}">
                <a16:creationId xmlns:a16="http://schemas.microsoft.com/office/drawing/2014/main" id="{7200EDC9-B196-792B-46C5-D28B706432CF}"/>
              </a:ext>
            </a:extLst>
          </p:cNvPr>
          <p:cNvSpPr txBox="1"/>
          <p:nvPr/>
        </p:nvSpPr>
        <p:spPr>
          <a:xfrm>
            <a:off x="3990222" y="5742044"/>
            <a:ext cx="2976775" cy="371384"/>
          </a:xfrm>
          <a:prstGeom prst="rect">
            <a:avLst/>
          </a:prstGeom>
          <a:noFill/>
        </p:spPr>
        <p:txBody>
          <a:bodyPr wrap="square">
            <a:spAutoFit/>
          </a:bodyPr>
          <a:lstStyle/>
          <a:p>
            <a:pPr marL="0" algn="l" rtl="0" eaLnBrk="1" latinLnBrk="0" hangingPunct="1">
              <a:lnSpc>
                <a:spcPct val="105000"/>
              </a:lnSpc>
              <a:spcBef>
                <a:spcPts val="0"/>
              </a:spcBef>
              <a:spcAft>
                <a:spcPts val="800"/>
              </a:spcAft>
            </a:pPr>
            <a:r>
              <a:rPr lang="sl-SI" sz="1800" b="1" kern="1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1.2 Podpiranje pravičnosti</a:t>
            </a:r>
            <a:endParaRPr lang="sl-SI" dirty="0">
              <a:solidFill>
                <a:srgbClr val="7030A0"/>
              </a:solidFill>
              <a:effectLst/>
            </a:endParaRPr>
          </a:p>
        </p:txBody>
      </p:sp>
      <p:pic>
        <p:nvPicPr>
          <p:cNvPr id="14" name="Slika 13">
            <a:extLst>
              <a:ext uri="{FF2B5EF4-FFF2-40B4-BE49-F238E27FC236}">
                <a16:creationId xmlns:a16="http://schemas.microsoft.com/office/drawing/2014/main" id="{AB8A5621-6F3B-A902-A837-BBC3CAB4E8CE}"/>
              </a:ext>
            </a:extLst>
          </p:cNvPr>
          <p:cNvPicPr>
            <a:picLocks noChangeAspect="1"/>
          </p:cNvPicPr>
          <p:nvPr/>
        </p:nvPicPr>
        <p:blipFill rotWithShape="1">
          <a:blip r:embed="rId3"/>
          <a:srcRect t="20001"/>
          <a:stretch/>
        </p:blipFill>
        <p:spPr bwMode="auto">
          <a:xfrm>
            <a:off x="1409808" y="137077"/>
            <a:ext cx="985065" cy="896340"/>
          </a:xfrm>
          <a:prstGeom prst="rect">
            <a:avLst/>
          </a:prstGeom>
          <a:ln>
            <a:noFill/>
          </a:ln>
          <a:extLst>
            <a:ext uri="{53640926-AAD7-44D8-BBD7-CCE9431645EC}">
              <a14:shadowObscured xmlns:a14="http://schemas.microsoft.com/office/drawing/2010/main"/>
            </a:ext>
          </a:extLst>
        </p:spPr>
      </p:pic>
      <p:sp>
        <p:nvSpPr>
          <p:cNvPr id="18" name="PoljeZBesedilom 17">
            <a:extLst>
              <a:ext uri="{FF2B5EF4-FFF2-40B4-BE49-F238E27FC236}">
                <a16:creationId xmlns:a16="http://schemas.microsoft.com/office/drawing/2014/main" id="{40491A18-DAAD-A372-82DB-59318B5A32AE}"/>
              </a:ext>
            </a:extLst>
          </p:cNvPr>
          <p:cNvSpPr txBox="1"/>
          <p:nvPr/>
        </p:nvSpPr>
        <p:spPr>
          <a:xfrm>
            <a:off x="2321160" y="49782"/>
            <a:ext cx="3444872" cy="369332"/>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
        <p:nvSpPr>
          <p:cNvPr id="23" name="PoljeZBesedilom 22">
            <a:extLst>
              <a:ext uri="{FF2B5EF4-FFF2-40B4-BE49-F238E27FC236}">
                <a16:creationId xmlns:a16="http://schemas.microsoft.com/office/drawing/2014/main" id="{AFDBB3A4-569D-C221-6484-A7F22DD24B5C}"/>
              </a:ext>
            </a:extLst>
          </p:cNvPr>
          <p:cNvSpPr txBox="1"/>
          <p:nvPr/>
        </p:nvSpPr>
        <p:spPr>
          <a:xfrm>
            <a:off x="2321160" y="290409"/>
            <a:ext cx="6310312"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25" name="PoljeZBesedilom 24">
            <a:extLst>
              <a:ext uri="{FF2B5EF4-FFF2-40B4-BE49-F238E27FC236}">
                <a16:creationId xmlns:a16="http://schemas.microsoft.com/office/drawing/2014/main" id="{BEE39DB9-2C1A-7E6B-9621-9917F43F5567}"/>
              </a:ext>
            </a:extLst>
          </p:cNvPr>
          <p:cNvSpPr txBox="1"/>
          <p:nvPr/>
        </p:nvSpPr>
        <p:spPr>
          <a:xfrm>
            <a:off x="2308062" y="533020"/>
            <a:ext cx="2112169" cy="369332"/>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3.2 Prilagodljivost</a:t>
            </a:r>
            <a:endParaRPr lang="sl-SI" dirty="0">
              <a:solidFill>
                <a:srgbClr val="7030A0"/>
              </a:solidFill>
              <a:effectLst/>
            </a:endParaRPr>
          </a:p>
        </p:txBody>
      </p:sp>
    </p:spTree>
    <p:extLst>
      <p:ext uri="{BB962C8B-B14F-4D97-AF65-F5344CB8AC3E}">
        <p14:creationId xmlns:p14="http://schemas.microsoft.com/office/powerpoint/2010/main" val="346729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A2A78DB-8109-8304-F5E5-3B7EDA85E6E4}"/>
              </a:ext>
            </a:extLst>
          </p:cNvPr>
          <p:cNvPicPr>
            <a:picLocks noChangeAspect="1"/>
          </p:cNvPicPr>
          <p:nvPr/>
        </p:nvPicPr>
        <p:blipFill rotWithShape="1">
          <a:blip r:embed="rId2"/>
          <a:srcRect l="15833" t="8181" r="63491" b="72034"/>
          <a:stretch/>
        </p:blipFill>
        <p:spPr bwMode="auto">
          <a:xfrm>
            <a:off x="169683" y="2529427"/>
            <a:ext cx="4191379" cy="2160000"/>
          </a:xfrm>
          <a:prstGeom prst="rect">
            <a:avLst/>
          </a:prstGeom>
          <a:ln>
            <a:noFill/>
          </a:ln>
          <a:extLst>
            <a:ext uri="{53640926-AAD7-44D8-BBD7-CCE9431645EC}">
              <a14:shadowObscured xmlns:a14="http://schemas.microsoft.com/office/drawing/2010/main"/>
            </a:ext>
          </a:extLst>
        </p:spPr>
      </p:pic>
      <p:pic>
        <p:nvPicPr>
          <p:cNvPr id="5" name="Slika 4">
            <a:extLst>
              <a:ext uri="{FF2B5EF4-FFF2-40B4-BE49-F238E27FC236}">
                <a16:creationId xmlns:a16="http://schemas.microsoft.com/office/drawing/2014/main" id="{81BBC7E4-645E-43B5-5B8C-AC445A681A8D}"/>
              </a:ext>
            </a:extLst>
          </p:cNvPr>
          <p:cNvPicPr>
            <a:picLocks noChangeAspect="1"/>
          </p:cNvPicPr>
          <p:nvPr/>
        </p:nvPicPr>
        <p:blipFill rotWithShape="1">
          <a:blip r:embed="rId2"/>
          <a:srcRect l="15833" t="30155" r="51042" b="14726"/>
          <a:stretch/>
        </p:blipFill>
        <p:spPr>
          <a:xfrm>
            <a:off x="4361062" y="-54000"/>
            <a:ext cx="7712987" cy="6912000"/>
          </a:xfrm>
          <a:prstGeom prst="rect">
            <a:avLst/>
          </a:prstGeom>
        </p:spPr>
      </p:pic>
      <p:pic>
        <p:nvPicPr>
          <p:cNvPr id="6" name="Picture 2">
            <a:extLst>
              <a:ext uri="{FF2B5EF4-FFF2-40B4-BE49-F238E27FC236}">
                <a16:creationId xmlns:a16="http://schemas.microsoft.com/office/drawing/2014/main" id="{5FE68A3C-9B9C-A6E7-AA29-3AC8D0B1E60A}"/>
              </a:ext>
            </a:extLst>
          </p:cNvPr>
          <p:cNvPicPr>
            <a:picLocks noChangeAspect="1"/>
          </p:cNvPicPr>
          <p:nvPr/>
        </p:nvPicPr>
        <p:blipFill>
          <a:blip r:embed="rId3"/>
          <a:srcRect l="43746" r="41071" b="84978"/>
          <a:stretch>
            <a:fillRect/>
          </a:stretch>
        </p:blipFill>
        <p:spPr>
          <a:xfrm>
            <a:off x="269421" y="256079"/>
            <a:ext cx="1709059" cy="838203"/>
          </a:xfrm>
          <a:prstGeom prst="rect">
            <a:avLst/>
          </a:prstGeom>
          <a:noFill/>
          <a:ln cap="flat">
            <a:noFill/>
          </a:ln>
        </p:spPr>
      </p:pic>
    </p:spTree>
    <p:extLst>
      <p:ext uri="{BB962C8B-B14F-4D97-AF65-F5344CB8AC3E}">
        <p14:creationId xmlns:p14="http://schemas.microsoft.com/office/powerpoint/2010/main" val="2637053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83410B5-37C9-181B-DC38-4B67997387DA}"/>
              </a:ext>
            </a:extLst>
          </p:cNvPr>
          <p:cNvSpPr txBox="1"/>
          <p:nvPr/>
        </p:nvSpPr>
        <p:spPr>
          <a:xfrm>
            <a:off x="807584" y="4404063"/>
            <a:ext cx="10576832" cy="1938992"/>
          </a:xfrm>
          <a:prstGeom prst="rect">
            <a:avLst/>
          </a:prstGeom>
          <a:noFill/>
        </p:spPr>
        <p:txBody>
          <a:bodyPr wrap="square">
            <a:spAutoFit/>
          </a:bodyPr>
          <a:lstStyle/>
          <a:p>
            <a:pPr indent="648335" algn="l" hangingPunct="0">
              <a:spcBef>
                <a:spcPts val="1200"/>
              </a:spcBef>
            </a:pPr>
            <a:r>
              <a:rPr lang="x-none" sz="2400" dirty="0">
                <a:effectLst/>
                <a:latin typeface="Calibri" panose="020F0502020204030204" pitchFamily="34" charset="0"/>
                <a:ea typeface="Times New Roman" panose="02020603050405020304" pitchFamily="18" charset="0"/>
              </a:rPr>
              <a:t>Šest </a:t>
            </a:r>
            <a:r>
              <a:rPr lang="x-none" sz="2400" b="1" dirty="0">
                <a:effectLst/>
                <a:latin typeface="Calibri" panose="020F0502020204030204" pitchFamily="34" charset="0"/>
                <a:ea typeface="Times New Roman" panose="02020603050405020304" pitchFamily="18" charset="0"/>
              </a:rPr>
              <a:t>tematskih prednostnih ciljev </a:t>
            </a:r>
            <a:r>
              <a:rPr lang="sl-SI" sz="2400" b="1" dirty="0">
                <a:latin typeface="Calibri" panose="020F0502020204030204" pitchFamily="34" charset="0"/>
                <a:ea typeface="Times New Roman" panose="02020603050405020304" pitchFamily="18" charset="0"/>
              </a:rPr>
              <a:t>8</a:t>
            </a:r>
            <a:r>
              <a:rPr lang="sl-SI" sz="2400" b="1" dirty="0">
                <a:effectLst/>
                <a:latin typeface="Calibri" panose="020F0502020204030204" pitchFamily="34" charset="0"/>
                <a:ea typeface="Times New Roman" panose="02020603050405020304" pitchFamily="18" charset="0"/>
              </a:rPr>
              <a:t>. OAP</a:t>
            </a:r>
            <a:r>
              <a:rPr lang="x-none" sz="2400" dirty="0">
                <a:effectLst/>
                <a:latin typeface="Calibri" panose="020F0502020204030204" pitchFamily="34" charset="0"/>
                <a:ea typeface="Times New Roman" panose="02020603050405020304" pitchFamily="18" charset="0"/>
              </a:rPr>
              <a:t>se nanaša na </a:t>
            </a:r>
            <a:r>
              <a:rPr lang="x-none" sz="2400" u="sng" dirty="0">
                <a:effectLst/>
                <a:latin typeface="Calibri" panose="020F0502020204030204" pitchFamily="34" charset="0"/>
                <a:ea typeface="Times New Roman" panose="02020603050405020304" pitchFamily="18" charset="0"/>
              </a:rPr>
              <a:t>zmanjšanje emisij toplogrednih plinov</a:t>
            </a:r>
            <a:r>
              <a:rPr lang="x-none" sz="2400" dirty="0">
                <a:effectLst/>
                <a:latin typeface="Calibri" panose="020F0502020204030204" pitchFamily="34" charset="0"/>
                <a:ea typeface="Times New Roman" panose="02020603050405020304" pitchFamily="18" charset="0"/>
              </a:rPr>
              <a:t>, </a:t>
            </a:r>
            <a:r>
              <a:rPr lang="x-none" sz="2400" u="sng" dirty="0">
                <a:effectLst/>
                <a:latin typeface="Calibri" panose="020F0502020204030204" pitchFamily="34" charset="0"/>
                <a:ea typeface="Times New Roman" panose="02020603050405020304" pitchFamily="18" charset="0"/>
              </a:rPr>
              <a:t>prilagajanje podnebnim spremembam</a:t>
            </a:r>
            <a:r>
              <a:rPr lang="x-none" sz="2400" dirty="0">
                <a:effectLst/>
                <a:latin typeface="Calibri" panose="020F0502020204030204" pitchFamily="34" charset="0"/>
                <a:ea typeface="Times New Roman" panose="02020603050405020304" pitchFamily="18" charset="0"/>
              </a:rPr>
              <a:t>, model regenerativne rasti, ambicije za ničelno onesnaževanje, varovanje in obnavljanje biotske raznovrstnosti ter </a:t>
            </a:r>
            <a:r>
              <a:rPr lang="x-none" sz="2400" u="sng" dirty="0">
                <a:effectLst/>
                <a:latin typeface="Calibri" panose="020F0502020204030204" pitchFamily="34" charset="0"/>
                <a:ea typeface="Times New Roman" panose="02020603050405020304" pitchFamily="18" charset="0"/>
              </a:rPr>
              <a:t>zmanjševanje ključnih okoljskih in podnebnih vplivov, povezanih s proizvodnjo in potrošnjo</a:t>
            </a:r>
            <a:r>
              <a:rPr lang="x-none" sz="2400" dirty="0">
                <a:effectLst/>
                <a:latin typeface="Calibri" panose="020F0502020204030204" pitchFamily="34" charset="0"/>
                <a:ea typeface="Times New Roman" panose="02020603050405020304" pitchFamily="18" charset="0"/>
              </a:rPr>
              <a:t>. </a:t>
            </a:r>
            <a:endParaRPr lang="sl-SI" sz="3200" dirty="0">
              <a:effectLst/>
              <a:latin typeface="Arial" panose="020B0604020202020204" pitchFamily="34" charset="0"/>
              <a:ea typeface="Times New Roman" panose="02020603050405020304" pitchFamily="18" charset="0"/>
            </a:endParaRPr>
          </a:p>
        </p:txBody>
      </p:sp>
      <p:sp>
        <p:nvSpPr>
          <p:cNvPr id="5" name="PoljeZBesedilom 4">
            <a:extLst>
              <a:ext uri="{FF2B5EF4-FFF2-40B4-BE49-F238E27FC236}">
                <a16:creationId xmlns:a16="http://schemas.microsoft.com/office/drawing/2014/main" id="{02ACF3FB-D519-CC96-9B99-8A81A94FB4BB}"/>
              </a:ext>
            </a:extLst>
          </p:cNvPr>
          <p:cNvSpPr txBox="1"/>
          <p:nvPr/>
        </p:nvSpPr>
        <p:spPr>
          <a:xfrm>
            <a:off x="881743" y="382012"/>
            <a:ext cx="10834006" cy="3892219"/>
          </a:xfrm>
          <a:prstGeom prst="rect">
            <a:avLst/>
          </a:prstGeom>
          <a:noFill/>
        </p:spPr>
        <p:txBody>
          <a:bodyPr wrap="square">
            <a:spAutoFit/>
          </a:bodyPr>
          <a:lstStyle/>
          <a:p>
            <a:pPr indent="648335" algn="l" hangingPunct="0">
              <a:lnSpc>
                <a:spcPct val="130000"/>
              </a:lnSpc>
              <a:spcBef>
                <a:spcPts val="1200"/>
              </a:spcBef>
            </a:pPr>
            <a:r>
              <a:rPr lang="x-none" sz="2400" b="1" dirty="0">
                <a:effectLst/>
                <a:latin typeface="Calibri" panose="020F0502020204030204" pitchFamily="34" charset="0"/>
                <a:ea typeface="Times New Roman" panose="02020603050405020304" pitchFamily="18" charset="0"/>
              </a:rPr>
              <a:t>Osmi okoljski akcijski program do 2030</a:t>
            </a:r>
            <a:r>
              <a:rPr lang="sl-SI" sz="2400" dirty="0">
                <a:effectLst/>
                <a:latin typeface="Calibri" panose="020F0502020204030204" pitchFamily="34" charset="0"/>
                <a:ea typeface="Times New Roman" panose="02020603050405020304" pitchFamily="18" charset="0"/>
              </a:rPr>
              <a:t> (</a:t>
            </a:r>
            <a:r>
              <a:rPr lang="sl-SI" sz="2400" b="1" dirty="0">
                <a:effectLst/>
                <a:latin typeface="Calibri" panose="020F0502020204030204" pitchFamily="34" charset="0"/>
                <a:ea typeface="Times New Roman" panose="02020603050405020304" pitchFamily="18" charset="0"/>
              </a:rPr>
              <a:t>8. OAP</a:t>
            </a:r>
            <a:r>
              <a:rPr lang="sl-SI" sz="2400" dirty="0">
                <a:effectLst/>
                <a:latin typeface="Calibri" panose="020F0502020204030204" pitchFamily="34" charset="0"/>
                <a:ea typeface="Times New Roman" panose="02020603050405020304" pitchFamily="18" charset="0"/>
              </a:rPr>
              <a:t>, </a:t>
            </a:r>
            <a:r>
              <a:rPr lang="sl-SI" sz="2400" u="sng" dirty="0">
                <a:solidFill>
                  <a:srgbClr val="0563C1"/>
                </a:solidFill>
                <a:effectLst/>
                <a:latin typeface="Calibri" panose="020F0502020204030204" pitchFamily="34" charset="0"/>
                <a:ea typeface="Times New Roman" panose="02020603050405020304" pitchFamily="18" charset="0"/>
                <a:hlinkClick r:id="rId2"/>
              </a:rPr>
              <a:t>https://eur-lex.europa.eu/legal-content/SL/TXT/PDF/?uri=CELEX:32022D0591&amp;from=EN</a:t>
            </a:r>
            <a:r>
              <a:rPr lang="sl-SI" sz="2400" dirty="0">
                <a:effectLst/>
                <a:latin typeface="Calibri" panose="020F0502020204030204" pitchFamily="34" charset="0"/>
                <a:ea typeface="Times New Roman" panose="02020603050405020304" pitchFamily="18" charset="0"/>
              </a:rPr>
              <a:t>)</a:t>
            </a:r>
            <a:r>
              <a:rPr lang="x-none" sz="2400" dirty="0">
                <a:effectLst/>
                <a:latin typeface="Calibri" panose="020F0502020204030204" pitchFamily="34" charset="0"/>
                <a:ea typeface="Times New Roman" panose="02020603050405020304" pitchFamily="18" charset="0"/>
              </a:rPr>
              <a:t>, sprejet marca </a:t>
            </a:r>
            <a:r>
              <a:rPr lang="sl-SI" sz="2400" dirty="0">
                <a:effectLst/>
                <a:latin typeface="Calibri" panose="020F0502020204030204" pitchFamily="34" charset="0"/>
                <a:ea typeface="Times New Roman" panose="02020603050405020304" pitchFamily="18" charset="0"/>
              </a:rPr>
              <a:t>2022, je usklajen z EZD in predstavlja njegov sestavni del. Ohranja in razširja dolgoročni prednostni cilj 7. OAP, torej da »</a:t>
            </a:r>
            <a:r>
              <a:rPr lang="sl-SI" sz="2400" i="1" dirty="0">
                <a:effectLst/>
                <a:latin typeface="Calibri" panose="020F0502020204030204" pitchFamily="34" charset="0"/>
                <a:ea typeface="Times New Roman" panose="02020603050405020304" pitchFamily="18" charset="0"/>
              </a:rPr>
              <a:t>bodo najpozneje do leta 2050 ob upoštevanju </a:t>
            </a:r>
            <a:r>
              <a:rPr lang="sl-SI" sz="2400" i="1" dirty="0">
                <a:effectLst/>
                <a:highlight>
                  <a:srgbClr val="FFFF00"/>
                </a:highlight>
                <a:latin typeface="Calibri" panose="020F0502020204030204" pitchFamily="34" charset="0"/>
                <a:ea typeface="Times New Roman" panose="02020603050405020304" pitchFamily="18" charset="0"/>
              </a:rPr>
              <a:t>omejitev našega planeta </a:t>
            </a:r>
            <a:r>
              <a:rPr lang="sl-SI" sz="2400" i="1" dirty="0">
                <a:effectLst/>
                <a:latin typeface="Calibri" panose="020F0502020204030204" pitchFamily="34" charset="0"/>
                <a:ea typeface="Times New Roman" panose="02020603050405020304" pitchFamily="18" charset="0"/>
              </a:rPr>
              <a:t>ljudje </a:t>
            </a:r>
            <a:r>
              <a:rPr lang="sl-SI" sz="2400" i="1" dirty="0">
                <a:effectLst/>
                <a:highlight>
                  <a:srgbClr val="FFFF00"/>
                </a:highlight>
                <a:latin typeface="Calibri" panose="020F0502020204030204" pitchFamily="34" charset="0"/>
                <a:ea typeface="Times New Roman" panose="02020603050405020304" pitchFamily="18" charset="0"/>
              </a:rPr>
              <a:t>dobro živeli </a:t>
            </a:r>
            <a:r>
              <a:rPr lang="sl-SI" sz="2400" i="1" dirty="0">
                <a:effectLst/>
                <a:latin typeface="Calibri" panose="020F0502020204030204" pitchFamily="34" charset="0"/>
                <a:ea typeface="Times New Roman" panose="02020603050405020304" pitchFamily="18" charset="0"/>
              </a:rPr>
              <a:t>v </a:t>
            </a:r>
            <a:r>
              <a:rPr lang="sl-SI" sz="2400" i="1" dirty="0">
                <a:effectLst/>
                <a:highlight>
                  <a:srgbClr val="FFFF00"/>
                </a:highlight>
                <a:latin typeface="Calibri" panose="020F0502020204030204" pitchFamily="34" charset="0"/>
                <a:ea typeface="Times New Roman" panose="02020603050405020304" pitchFamily="18" charset="0"/>
              </a:rPr>
              <a:t>gospodarstvu blaginje</a:t>
            </a:r>
            <a:r>
              <a:rPr lang="sl-SI" sz="2400" i="1" dirty="0">
                <a:effectLst/>
                <a:latin typeface="Calibri" panose="020F0502020204030204" pitchFamily="34" charset="0"/>
                <a:ea typeface="Times New Roman" panose="02020603050405020304" pitchFamily="18" charset="0"/>
              </a:rPr>
              <a:t>, kjer se </a:t>
            </a:r>
            <a:r>
              <a:rPr lang="sl-SI" sz="2400" i="1" dirty="0">
                <a:effectLst/>
                <a:highlight>
                  <a:srgbClr val="FFFF00"/>
                </a:highlight>
                <a:latin typeface="Calibri" panose="020F0502020204030204" pitchFamily="34" charset="0"/>
                <a:ea typeface="Times New Roman" panose="02020603050405020304" pitchFamily="18" charset="0"/>
              </a:rPr>
              <a:t>nič ne zavrže</a:t>
            </a:r>
            <a:r>
              <a:rPr lang="sl-SI" sz="2400" i="1" dirty="0">
                <a:effectLst/>
                <a:latin typeface="Calibri" panose="020F0502020204030204" pitchFamily="34" charset="0"/>
                <a:ea typeface="Times New Roman" panose="02020603050405020304" pitchFamily="18" charset="0"/>
              </a:rPr>
              <a:t>, kjer je </a:t>
            </a:r>
            <a:r>
              <a:rPr lang="sl-SI" sz="2400" i="1" dirty="0">
                <a:effectLst/>
                <a:highlight>
                  <a:srgbClr val="FFFF00"/>
                </a:highlight>
                <a:latin typeface="Calibri" panose="020F0502020204030204" pitchFamily="34" charset="0"/>
                <a:ea typeface="Times New Roman" panose="02020603050405020304" pitchFamily="18" charset="0"/>
              </a:rPr>
              <a:t>rast obnovljiva</a:t>
            </a:r>
            <a:r>
              <a:rPr lang="sl-SI" sz="2400" i="1" dirty="0">
                <a:effectLst/>
                <a:latin typeface="Calibri" panose="020F0502020204030204" pitchFamily="34" charset="0"/>
                <a:ea typeface="Times New Roman" panose="02020603050405020304" pitchFamily="18" charset="0"/>
              </a:rPr>
              <a:t>, kjer je dosežena </a:t>
            </a:r>
            <a:r>
              <a:rPr lang="sl-SI" sz="2400" i="1" dirty="0">
                <a:effectLst/>
                <a:highlight>
                  <a:srgbClr val="FFFF00"/>
                </a:highlight>
                <a:latin typeface="Calibri" panose="020F0502020204030204" pitchFamily="34" charset="0"/>
                <a:ea typeface="Times New Roman" panose="02020603050405020304" pitchFamily="18" charset="0"/>
              </a:rPr>
              <a:t>podnebna nevtralnost </a:t>
            </a:r>
            <a:r>
              <a:rPr lang="sl-SI" sz="2400" i="1" dirty="0">
                <a:effectLst/>
                <a:latin typeface="Calibri" panose="020F0502020204030204" pitchFamily="34" charset="0"/>
                <a:ea typeface="Times New Roman" panose="02020603050405020304" pitchFamily="18" charset="0"/>
              </a:rPr>
              <a:t>v Uniji ter kjer je </a:t>
            </a:r>
            <a:r>
              <a:rPr lang="sl-SI" sz="2400" i="1" dirty="0">
                <a:effectLst/>
                <a:highlight>
                  <a:srgbClr val="FFFF00"/>
                </a:highlight>
                <a:latin typeface="Calibri" panose="020F0502020204030204" pitchFamily="34" charset="0"/>
                <a:ea typeface="Times New Roman" panose="02020603050405020304" pitchFamily="18" charset="0"/>
              </a:rPr>
              <a:t>raven neenakosti znatno zmanjšana</a:t>
            </a:r>
            <a:r>
              <a:rPr lang="sl-SI" sz="2400" i="1" dirty="0">
                <a:effectLst/>
                <a:latin typeface="Calibri" panose="020F0502020204030204" pitchFamily="34" charset="0"/>
                <a:ea typeface="Times New Roman" panose="02020603050405020304" pitchFamily="18" charset="0"/>
              </a:rPr>
              <a:t>. </a:t>
            </a:r>
            <a:r>
              <a:rPr lang="sl-SI" sz="2400" i="1" dirty="0">
                <a:effectLst/>
                <a:highlight>
                  <a:srgbClr val="FFFF00"/>
                </a:highlight>
                <a:latin typeface="Calibri" panose="020F0502020204030204" pitchFamily="34" charset="0"/>
                <a:ea typeface="Times New Roman" panose="02020603050405020304" pitchFamily="18" charset="0"/>
              </a:rPr>
              <a:t>Zdravo okolje </a:t>
            </a:r>
            <a:r>
              <a:rPr lang="sl-SI" sz="2400" i="1" dirty="0">
                <a:effectLst/>
                <a:latin typeface="Calibri" panose="020F0502020204030204" pitchFamily="34" charset="0"/>
                <a:ea typeface="Times New Roman" panose="02020603050405020304" pitchFamily="18" charset="0"/>
              </a:rPr>
              <a:t>je temelj dobrega počutja vseh ljudi</a:t>
            </a:r>
            <a:r>
              <a:rPr lang="sl-SI" sz="2400" dirty="0">
                <a:effectLst/>
                <a:latin typeface="Calibri" panose="020F0502020204030204" pitchFamily="34" charset="0"/>
                <a:ea typeface="Times New Roman" panose="02020603050405020304" pitchFamily="18" charset="0"/>
              </a:rPr>
              <a:t>, …« Poudarjena je tudi </a:t>
            </a:r>
            <a:r>
              <a:rPr lang="sl-SI" sz="2400" dirty="0">
                <a:effectLst/>
                <a:highlight>
                  <a:srgbClr val="FFFF00"/>
                </a:highlight>
                <a:latin typeface="Calibri" panose="020F0502020204030204" pitchFamily="34" charset="0"/>
                <a:ea typeface="Times New Roman" panose="02020603050405020304" pitchFamily="18" charset="0"/>
              </a:rPr>
              <a:t>medgeneracijska odgovornost. </a:t>
            </a:r>
            <a:endParaRPr lang="sl-SI" sz="3200" dirty="0">
              <a:effectLst/>
              <a:highlight>
                <a:srgbClr val="FFFF00"/>
              </a:highligh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6705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A5E4-D59C-8A3D-7F3F-E9C04E614935}"/>
              </a:ext>
            </a:extLst>
          </p:cNvPr>
          <p:cNvSpPr txBox="1">
            <a:spLocks noGrp="1"/>
          </p:cNvSpPr>
          <p:nvPr>
            <p:ph type="title"/>
          </p:nvPr>
        </p:nvSpPr>
        <p:spPr>
          <a:xfrm>
            <a:off x="579295" y="5274276"/>
            <a:ext cx="2677854" cy="945552"/>
          </a:xfrm>
        </p:spPr>
        <p:txBody>
          <a:bodyPr anchorCtr="1">
            <a:normAutofit fontScale="90000"/>
          </a:bodyPr>
          <a:lstStyle/>
          <a:p>
            <a:pPr algn="ctr"/>
            <a:r>
              <a:rPr lang="sl-SI" b="1" dirty="0">
                <a:solidFill>
                  <a:srgbClr val="0070C0"/>
                </a:solidFill>
                <a:latin typeface="Arial Narrow" panose="020B0606020202030204" pitchFamily="34" charset="0"/>
              </a:rPr>
              <a:t>Trajnostni energetski krog</a:t>
            </a:r>
            <a:br>
              <a:rPr lang="sl-SI" b="1" dirty="0">
                <a:solidFill>
                  <a:srgbClr val="FF0000"/>
                </a:solidFill>
                <a:latin typeface="Arial Narrow" panose="020B0606020202030204" pitchFamily="34" charset="0"/>
              </a:rPr>
            </a:br>
            <a:r>
              <a:rPr lang="en-US" sz="3200" b="1" dirty="0">
                <a:latin typeface="Arial Narrow" panose="020B0606020202030204" pitchFamily="34" charset="0"/>
              </a:rPr>
              <a:t>Andrej </a:t>
            </a:r>
            <a:r>
              <a:rPr lang="en-US" sz="3200" b="1" dirty="0" err="1">
                <a:latin typeface="Arial Narrow" panose="020B0606020202030204" pitchFamily="34" charset="0"/>
              </a:rPr>
              <a:t>Pečjak</a:t>
            </a:r>
            <a:endParaRPr lang="en-US" b="1" dirty="0">
              <a:solidFill>
                <a:srgbClr val="C55A11"/>
              </a:solidFill>
              <a:latin typeface="Arial Narrow" panose="020B0606020202030204" pitchFamily="34" charset="0"/>
            </a:endParaRPr>
          </a:p>
        </p:txBody>
      </p:sp>
      <p:pic>
        <p:nvPicPr>
          <p:cNvPr id="3" name="Picture 2" descr="C:\LAGER\METRON\projekti\SUSTAINABLE_GRID\Slike\P1080736.JPG">
            <a:extLst>
              <a:ext uri="{FF2B5EF4-FFF2-40B4-BE49-F238E27FC236}">
                <a16:creationId xmlns:a16="http://schemas.microsoft.com/office/drawing/2014/main" id="{A129F9E0-7990-517D-500A-6644EE635086}"/>
              </a:ext>
            </a:extLst>
          </p:cNvPr>
          <p:cNvPicPr>
            <a:picLocks noChangeAspect="1"/>
          </p:cNvPicPr>
          <p:nvPr/>
        </p:nvPicPr>
        <p:blipFill>
          <a:blip r:embed="rId2"/>
          <a:srcRect/>
          <a:stretch>
            <a:fillRect/>
          </a:stretch>
        </p:blipFill>
        <p:spPr>
          <a:xfrm>
            <a:off x="163403" y="1409373"/>
            <a:ext cx="5752371" cy="3326404"/>
          </a:xfrm>
          <a:prstGeom prst="rect">
            <a:avLst/>
          </a:prstGeom>
          <a:noFill/>
          <a:ln cap="flat">
            <a:noFill/>
          </a:ln>
        </p:spPr>
      </p:pic>
      <p:pic>
        <p:nvPicPr>
          <p:cNvPr id="4" name="Picture 2">
            <a:extLst>
              <a:ext uri="{FF2B5EF4-FFF2-40B4-BE49-F238E27FC236}">
                <a16:creationId xmlns:a16="http://schemas.microsoft.com/office/drawing/2014/main" id="{E7A7CB22-FF05-6FF6-0AAE-1BAC02754EA6}"/>
              </a:ext>
            </a:extLst>
          </p:cNvPr>
          <p:cNvPicPr>
            <a:picLocks noChangeAspect="1"/>
          </p:cNvPicPr>
          <p:nvPr/>
        </p:nvPicPr>
        <p:blipFill>
          <a:blip r:embed="rId3"/>
          <a:stretch>
            <a:fillRect/>
          </a:stretch>
        </p:blipFill>
        <p:spPr>
          <a:xfrm>
            <a:off x="3863541" y="3690554"/>
            <a:ext cx="4731517" cy="3167445"/>
          </a:xfrm>
          <a:prstGeom prst="rect">
            <a:avLst/>
          </a:prstGeom>
          <a:noFill/>
          <a:ln cap="flat">
            <a:noFill/>
          </a:ln>
        </p:spPr>
      </p:pic>
      <p:pic>
        <p:nvPicPr>
          <p:cNvPr id="5" name="Picture 7">
            <a:extLst>
              <a:ext uri="{FF2B5EF4-FFF2-40B4-BE49-F238E27FC236}">
                <a16:creationId xmlns:a16="http://schemas.microsoft.com/office/drawing/2014/main" id="{5309A22F-A7B1-A6C8-2503-03035A604B68}"/>
              </a:ext>
            </a:extLst>
          </p:cNvPr>
          <p:cNvPicPr>
            <a:picLocks noChangeAspect="1"/>
          </p:cNvPicPr>
          <p:nvPr/>
        </p:nvPicPr>
        <p:blipFill>
          <a:blip r:embed="rId4"/>
          <a:stretch>
            <a:fillRect/>
          </a:stretch>
        </p:blipFill>
        <p:spPr>
          <a:xfrm>
            <a:off x="7422952" y="1409373"/>
            <a:ext cx="4642545" cy="3483900"/>
          </a:xfrm>
          <a:prstGeom prst="rect">
            <a:avLst/>
          </a:prstGeom>
          <a:noFill/>
          <a:ln cap="flat">
            <a:noFill/>
          </a:ln>
        </p:spPr>
      </p:pic>
      <p:grpSp>
        <p:nvGrpSpPr>
          <p:cNvPr id="6" name="Group 6">
            <a:extLst>
              <a:ext uri="{FF2B5EF4-FFF2-40B4-BE49-F238E27FC236}">
                <a16:creationId xmlns:a16="http://schemas.microsoft.com/office/drawing/2014/main" id="{05E10DA7-3829-440E-CAEE-80DE821FDEE3}"/>
              </a:ext>
            </a:extLst>
          </p:cNvPr>
          <p:cNvGrpSpPr/>
          <p:nvPr/>
        </p:nvGrpSpPr>
        <p:grpSpPr>
          <a:xfrm>
            <a:off x="10266627" y="115260"/>
            <a:ext cx="1837852" cy="928115"/>
            <a:chOff x="10266627" y="115260"/>
            <a:chExt cx="1837852" cy="928115"/>
          </a:xfrm>
        </p:grpSpPr>
        <p:sp>
          <p:nvSpPr>
            <p:cNvPr id="7" name="Rounded Rectangle 8">
              <a:extLst>
                <a:ext uri="{FF2B5EF4-FFF2-40B4-BE49-F238E27FC236}">
                  <a16:creationId xmlns:a16="http://schemas.microsoft.com/office/drawing/2014/main" id="{7E36EBA3-43E5-CDD4-53B4-6B77AD320C93}"/>
                </a:ext>
              </a:extLst>
            </p:cNvPr>
            <p:cNvSpPr/>
            <p:nvPr/>
          </p:nvSpPr>
          <p:spPr>
            <a:xfrm>
              <a:off x="10266627" y="115260"/>
              <a:ext cx="1837852" cy="92811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l-SI" sz="1800" b="0" i="0" u="none" strike="noStrike" kern="1200" cap="none" spc="0" baseline="0">
                <a:solidFill>
                  <a:srgbClr val="000000"/>
                </a:solidFill>
                <a:uFillTx/>
                <a:latin typeface="Calibri"/>
              </a:endParaRPr>
            </a:p>
          </p:txBody>
        </p:sp>
        <p:sp>
          <p:nvSpPr>
            <p:cNvPr id="8" name="Rounded Rectangle 4">
              <a:extLst>
                <a:ext uri="{FF2B5EF4-FFF2-40B4-BE49-F238E27FC236}">
                  <a16:creationId xmlns:a16="http://schemas.microsoft.com/office/drawing/2014/main" id="{5F66BFD6-EEA9-A961-698B-7333CC2B1000}"/>
                </a:ext>
              </a:extLst>
            </p:cNvPr>
            <p:cNvSpPr/>
            <p:nvPr/>
          </p:nvSpPr>
          <p:spPr>
            <a:xfrm>
              <a:off x="10293190" y="160559"/>
              <a:ext cx="1784735" cy="837498"/>
            </a:xfrm>
            <a:prstGeom prst="rect">
              <a:avLst/>
            </a:prstGeom>
            <a:solidFill>
              <a:srgbClr val="FFFFFF"/>
            </a:solidFill>
            <a:ln cap="flat">
              <a:noFill/>
              <a:prstDash val="solid"/>
            </a:ln>
          </p:spPr>
          <p:txBody>
            <a:bodyPr vert="horz" wrap="square" lIns="121916" tIns="60963" rIns="121916" bIns="60963"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endParaRPr lang="sl-SI" sz="3200" b="0" i="0" u="none" strike="noStrike" kern="1200" cap="none" spc="0" baseline="0">
                <a:solidFill>
                  <a:srgbClr val="FFFFFF"/>
                </a:solidFill>
                <a:uFillTx/>
                <a:latin typeface="Calibri"/>
              </a:endParaRPr>
            </a:p>
          </p:txBody>
        </p:sp>
      </p:grpSp>
      <p:pic>
        <p:nvPicPr>
          <p:cNvPr id="9" name="Picture 6">
            <a:extLst>
              <a:ext uri="{FF2B5EF4-FFF2-40B4-BE49-F238E27FC236}">
                <a16:creationId xmlns:a16="http://schemas.microsoft.com/office/drawing/2014/main" id="{595227E0-B6E4-3F8A-C9CC-A0BA6A4D02EE}"/>
              </a:ext>
            </a:extLst>
          </p:cNvPr>
          <p:cNvPicPr>
            <a:picLocks noChangeAspect="1"/>
          </p:cNvPicPr>
          <p:nvPr/>
        </p:nvPicPr>
        <p:blipFill>
          <a:blip r:embed="rId5"/>
          <a:srcRect/>
          <a:stretch>
            <a:fillRect/>
          </a:stretch>
        </p:blipFill>
        <p:spPr>
          <a:xfrm>
            <a:off x="8897632" y="5000998"/>
            <a:ext cx="1238847" cy="679225"/>
          </a:xfrm>
          <a:prstGeom prst="rect">
            <a:avLst/>
          </a:prstGeom>
          <a:noFill/>
          <a:ln cap="flat">
            <a:noFill/>
          </a:ln>
        </p:spPr>
      </p:pic>
      <p:sp>
        <p:nvSpPr>
          <p:cNvPr id="11" name="PoljeZBesedilom 10">
            <a:extLst>
              <a:ext uri="{FF2B5EF4-FFF2-40B4-BE49-F238E27FC236}">
                <a16:creationId xmlns:a16="http://schemas.microsoft.com/office/drawing/2014/main" id="{E2828273-825B-A997-D85A-E96DBA2EFCB1}"/>
              </a:ext>
            </a:extLst>
          </p:cNvPr>
          <p:cNvSpPr txBox="1"/>
          <p:nvPr/>
        </p:nvSpPr>
        <p:spPr>
          <a:xfrm>
            <a:off x="679555" y="160559"/>
            <a:ext cx="11160020" cy="1070871"/>
          </a:xfrm>
          <a:prstGeom prst="rect">
            <a:avLst/>
          </a:prstGeom>
          <a:noFill/>
        </p:spPr>
        <p:txBody>
          <a:bodyPr wrap="square">
            <a:spAutoFit/>
          </a:bodyPr>
          <a:lstStyle/>
          <a:p>
            <a:pPr marL="0" algn="l" rtl="0" eaLnBrk="1" latinLnBrk="0" hangingPunct="1">
              <a:lnSpc>
                <a:spcPct val="107000"/>
              </a:lnSpc>
              <a:spcBef>
                <a:spcPts val="0"/>
              </a:spcBef>
              <a:spcAft>
                <a:spcPts val="800"/>
              </a:spcAft>
            </a:pPr>
            <a:r>
              <a:rPr lang="sl-SI"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INOVATIVNO POVEZOVANJE MOBILNOSTNEGA IN ENERGETSKEGA SISTEMA: Uvajanje </a:t>
            </a:r>
            <a:r>
              <a:rPr lang="sl-SI" sz="1800" b="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fotovoltaičnih</a:t>
            </a:r>
            <a:r>
              <a:rPr lang="sl-SI"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panelov na stavbah ter drugih pozidanih površinah, v povezavi z elektro-mobilnostjo in razpršenim skladiščenjem v baterijah.</a:t>
            </a:r>
          </a:p>
          <a:p>
            <a:pPr marL="0" algn="l" rtl="0" eaLnBrk="1" latinLnBrk="0" hangingPunct="1">
              <a:lnSpc>
                <a:spcPct val="107000"/>
              </a:lnSpc>
              <a:spcBef>
                <a:spcPts val="0"/>
              </a:spcBef>
              <a:spcAft>
                <a:spcPts val="800"/>
              </a:spcAft>
            </a:pPr>
            <a:r>
              <a:rPr lang="sl-SI"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Možno zmanjšanje ekološkega odtisa</a:t>
            </a:r>
            <a:r>
              <a:rPr lang="sl-SI" b="1" dirty="0">
                <a:solidFill>
                  <a:srgbClr val="000000"/>
                </a:solidFill>
                <a:latin typeface="Calibri" panose="020F0502020204030204" pitchFamily="34" charset="0"/>
                <a:ea typeface="Calibri" panose="020F0502020204030204" pitchFamily="34" charset="0"/>
                <a:cs typeface="Calibri" panose="020F0502020204030204" pitchFamily="34" charset="0"/>
              </a:rPr>
              <a:t>: -9,3 %! </a:t>
            </a:r>
            <a:endParaRPr lang="sl-SI" dirty="0">
              <a:effectLst/>
            </a:endParaRPr>
          </a:p>
        </p:txBody>
      </p:sp>
      <p:sp>
        <p:nvSpPr>
          <p:cNvPr id="12" name="PoljeZBesedilom 11">
            <a:extLst>
              <a:ext uri="{FF2B5EF4-FFF2-40B4-BE49-F238E27FC236}">
                <a16:creationId xmlns:a16="http://schemas.microsoft.com/office/drawing/2014/main" id="{D4513AE6-C9FC-1F39-099C-2E24DCCDFFBD}"/>
              </a:ext>
            </a:extLst>
          </p:cNvPr>
          <p:cNvSpPr txBox="1"/>
          <p:nvPr/>
        </p:nvSpPr>
        <p:spPr>
          <a:xfrm>
            <a:off x="8781452" y="5680223"/>
            <a:ext cx="3076575" cy="830997"/>
          </a:xfrm>
          <a:prstGeom prst="rect">
            <a:avLst/>
          </a:prstGeom>
          <a:noFill/>
        </p:spPr>
        <p:txBody>
          <a:bodyPr wrap="square">
            <a:spAutoFit/>
          </a:bodyPr>
          <a:lstStyle/>
          <a:p>
            <a:pPr lvl="0"/>
            <a:r>
              <a:rPr lang="sl-SI" sz="1600" b="1" dirty="0">
                <a:hlinkClick r:id="rId6"/>
              </a:rPr>
              <a:t>https://eauto.si/sl/projekti-3/trajnostni-energetski-krog/</a:t>
            </a:r>
            <a:r>
              <a:rPr lang="sl-SI" sz="1600" b="1" dirty="0"/>
              <a:t> </a:t>
            </a:r>
          </a:p>
          <a:p>
            <a:pPr lvl="0"/>
            <a:endParaRPr lang="en-US" sz="1600" b="1" dirty="0"/>
          </a:p>
        </p:txBody>
      </p:sp>
    </p:spTree>
    <p:extLst>
      <p:ext uri="{BB962C8B-B14F-4D97-AF65-F5344CB8AC3E}">
        <p14:creationId xmlns:p14="http://schemas.microsoft.com/office/powerpoint/2010/main" val="3539603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F20B49C-2742-BEF5-1FC4-0BDF91111602}"/>
              </a:ext>
            </a:extLst>
          </p:cNvPr>
          <p:cNvSpPr txBox="1"/>
          <p:nvPr/>
        </p:nvSpPr>
        <p:spPr>
          <a:xfrm>
            <a:off x="228600" y="71483"/>
            <a:ext cx="6134100" cy="402418"/>
          </a:xfrm>
          <a:prstGeom prst="rect">
            <a:avLst/>
          </a:prstGeom>
          <a:noFill/>
        </p:spPr>
        <p:txBody>
          <a:bodyPr wrap="square">
            <a:spAutoFit/>
          </a:bodyPr>
          <a:lstStyle/>
          <a:p>
            <a:pPr>
              <a:lnSpc>
                <a:spcPct val="105000"/>
              </a:lnSpc>
              <a:spcAft>
                <a:spcPts val="800"/>
              </a:spcAft>
            </a:pP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Primeri za kompetence, po knjigi </a:t>
            </a:r>
            <a:r>
              <a:rPr lang="sl-SI" sz="2000" b="1" dirty="0" err="1">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GreenComp</a:t>
            </a: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sl-SI"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ravokotnik 7">
            <a:extLst>
              <a:ext uri="{FF2B5EF4-FFF2-40B4-BE49-F238E27FC236}">
                <a16:creationId xmlns:a16="http://schemas.microsoft.com/office/drawing/2014/main" id="{6DB5E72E-6893-E77F-8CF4-AD1A8B73E801}"/>
              </a:ext>
            </a:extLst>
          </p:cNvPr>
          <p:cNvSpPr/>
          <p:nvPr/>
        </p:nvSpPr>
        <p:spPr>
          <a:xfrm>
            <a:off x="0" y="5324475"/>
            <a:ext cx="12192000" cy="153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aphicFrame>
        <p:nvGraphicFramePr>
          <p:cNvPr id="9" name="Tabela 8">
            <a:extLst>
              <a:ext uri="{FF2B5EF4-FFF2-40B4-BE49-F238E27FC236}">
                <a16:creationId xmlns:a16="http://schemas.microsoft.com/office/drawing/2014/main" id="{D2600FCE-9CF3-9C30-640B-B2100789F51E}"/>
              </a:ext>
            </a:extLst>
          </p:cNvPr>
          <p:cNvGraphicFramePr>
            <a:graphicFrameLocks noGrp="1"/>
          </p:cNvGraphicFramePr>
          <p:nvPr>
            <p:extLst>
              <p:ext uri="{D42A27DB-BD31-4B8C-83A1-F6EECF244321}">
                <p14:modId xmlns:p14="http://schemas.microsoft.com/office/powerpoint/2010/main" val="1530136533"/>
              </p:ext>
            </p:extLst>
          </p:nvPr>
        </p:nvGraphicFramePr>
        <p:xfrm>
          <a:off x="104776" y="406716"/>
          <a:ext cx="12096751" cy="6443034"/>
        </p:xfrm>
        <a:graphic>
          <a:graphicData uri="http://schemas.openxmlformats.org/drawingml/2006/table">
            <a:tbl>
              <a:tblPr firstRow="1" firstCol="1" lastRow="1" lastCol="1" bandRow="1" bandCol="1"/>
              <a:tblGrid>
                <a:gridCol w="1222186">
                  <a:extLst>
                    <a:ext uri="{9D8B030D-6E8A-4147-A177-3AD203B41FA5}">
                      <a16:colId xmlns:a16="http://schemas.microsoft.com/office/drawing/2014/main" val="3353813748"/>
                    </a:ext>
                  </a:extLst>
                </a:gridCol>
                <a:gridCol w="1453150">
                  <a:extLst>
                    <a:ext uri="{9D8B030D-6E8A-4147-A177-3AD203B41FA5}">
                      <a16:colId xmlns:a16="http://schemas.microsoft.com/office/drawing/2014/main" val="533788914"/>
                    </a:ext>
                  </a:extLst>
                </a:gridCol>
                <a:gridCol w="9421415">
                  <a:extLst>
                    <a:ext uri="{9D8B030D-6E8A-4147-A177-3AD203B41FA5}">
                      <a16:colId xmlns:a16="http://schemas.microsoft.com/office/drawing/2014/main" val="419525915"/>
                    </a:ext>
                  </a:extLst>
                </a:gridCol>
              </a:tblGrid>
              <a:tr h="623895">
                <a:tc>
                  <a:txBody>
                    <a:bodyPr/>
                    <a:lstStyle/>
                    <a:p>
                      <a:pPr>
                        <a:lnSpc>
                          <a:spcPct val="105000"/>
                        </a:lnSpc>
                        <a:spcAft>
                          <a:spcPts val="800"/>
                        </a:spcAft>
                      </a:pPr>
                      <a:r>
                        <a:rPr lang="sl-SI" sz="1600" b="1" kern="100">
                          <a:effectLst/>
                          <a:latin typeface="Calibri" panose="020F0502020204030204" pitchFamily="34" charset="0"/>
                          <a:ea typeface="Times New Roman" panose="02020603050405020304" pitchFamily="18" charset="0"/>
                          <a:cs typeface="Calibri" panose="020F0502020204030204" pitchFamily="34" charset="0"/>
                        </a:rPr>
                        <a:t>PODROČJE</a:t>
                      </a:r>
                      <a:endParaRPr lang="sl-S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a:effectLst/>
                          <a:latin typeface="Calibri" panose="020F0502020204030204" pitchFamily="34" charset="0"/>
                          <a:ea typeface="Times New Roman" panose="02020603050405020304" pitchFamily="18" charset="0"/>
                          <a:cs typeface="Calibri" panose="020F0502020204030204" pitchFamily="34" charset="0"/>
                        </a:rPr>
                        <a:t>KOMPETENCA</a:t>
                      </a:r>
                      <a:endParaRPr lang="sl-S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OPISNIK</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sl-SI" sz="1600" b="1" i="1" kern="100" dirty="0">
                          <a:effectLst/>
                          <a:latin typeface="Calibri" panose="020F0502020204030204" pitchFamily="34" charset="0"/>
                          <a:ea typeface="Times New Roman" panose="02020603050405020304" pitchFamily="18" charset="0"/>
                          <a:cs typeface="Calibri" panose="020F0502020204030204" pitchFamily="34" charset="0"/>
                        </a:rPr>
                        <a:t>PRIMER</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03774"/>
                  </a:ext>
                </a:extLst>
              </a:tr>
              <a:tr h="1413386">
                <a:tc rowSpan="3">
                  <a:txBody>
                    <a:bodyPr/>
                    <a:lstStyle/>
                    <a:p>
                      <a:pPr>
                        <a:lnSpc>
                          <a:spcPct val="105000"/>
                        </a:lnSpc>
                        <a:spcAft>
                          <a:spcPts val="800"/>
                        </a:spcAft>
                      </a:pPr>
                      <a:r>
                        <a:rPr lang="sl-SI" sz="1600" b="1" i="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sl-SI" sz="1600" b="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sl-SI" sz="1600" b="1" i="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Poosebljanje vrednot </a:t>
                      </a:r>
                      <a:r>
                        <a:rPr lang="sl-SI" sz="1600" b="1" i="1"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trajnostnosti</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577"/>
                    </a:solidFill>
                  </a:tcPr>
                </a:tc>
                <a:tc>
                  <a:txBody>
                    <a:bodyPr/>
                    <a:lstStyle/>
                    <a:p>
                      <a:pPr>
                        <a:lnSpc>
                          <a:spcPct val="105000"/>
                        </a:lnSpc>
                        <a:spcAft>
                          <a:spcPts val="800"/>
                        </a:spcAft>
                      </a:pPr>
                      <a:r>
                        <a:rPr lang="sl-SI" sz="1600" b="1"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Vrednotenje trajnostnosti</a:t>
                      </a:r>
                      <a:endParaRPr lang="sl-S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a:lnSpc>
                          <a:spcPct val="105000"/>
                        </a:lnSpc>
                        <a:spcAft>
                          <a:spcPts val="800"/>
                        </a:spcAft>
                      </a:pPr>
                      <a:r>
                        <a:rPr lang="sl-SI" sz="1600" kern="100" dirty="0">
                          <a:effectLst/>
                          <a:latin typeface="Calibri" panose="020F0502020204030204" pitchFamily="34" charset="0"/>
                          <a:ea typeface="Times New Roman" panose="02020603050405020304" pitchFamily="18" charset="0"/>
                          <a:cs typeface="Calibri" panose="020F0502020204030204" pitchFamily="34" charset="0"/>
                        </a:rPr>
                        <a:t>Razmisliti o lastnih vrednotah; prepoznati in pojasniti, kako se vrednote razlikujejo med ljudmi in skozi čas, ter hkrati kritično oceniti, kako so usklajene z vrednotami </a:t>
                      </a:r>
                      <a:r>
                        <a:rPr lang="sl-SI" sz="1600"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kern="100" dirty="0">
                          <a:effectLst/>
                          <a:latin typeface="Calibri" panose="020F0502020204030204" pitchFamily="34" charset="0"/>
                          <a:ea typeface="Times New Roman" panose="02020603050405020304" pitchFamily="18" charset="0"/>
                          <a:cs typeface="Calibri" panose="020F0502020204030204" pitchFamily="34" charset="0"/>
                        </a:rPr>
                        <a:t>.</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Glede na očitne napetosti med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trajnostnostjo</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in potrošništvom v zvezi z rabo naravnih virov bi morali biti vsi sposobni razmisliti o tem, kakšen vpliv bi imelo kupovanje hitre mode ali vikend oddih z letalom na sistemski ravni (CTR 12). Mdr.: vpliv na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ogljični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odtis (CTR 13) in ekološki odtis (kalkulator ekološkega odtisa). </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714903"/>
                  </a:ext>
                </a:extLst>
              </a:tr>
              <a:tr h="2466040">
                <a:tc vMerge="1">
                  <a:txBody>
                    <a:bodyPr/>
                    <a:lstStyle/>
                    <a:p>
                      <a:endParaRPr lang="sl-SI"/>
                    </a:p>
                  </a:txBody>
                  <a:tcPr/>
                </a:tc>
                <a:tc>
                  <a:txBody>
                    <a:bodyPr/>
                    <a:lstStyle/>
                    <a:p>
                      <a:pPr>
                        <a:lnSpc>
                          <a:spcPct val="105000"/>
                        </a:lnSpc>
                        <a:spcAft>
                          <a:spcPts val="800"/>
                        </a:spcAft>
                      </a:pPr>
                      <a:r>
                        <a:rPr lang="sl-SI" sz="1600" b="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Podpiranje pravičnosti</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a:lnSpc>
                          <a:spcPct val="105000"/>
                        </a:lnSpc>
                        <a:spcAft>
                          <a:spcPts val="800"/>
                        </a:spcAft>
                      </a:pPr>
                      <a:r>
                        <a:rPr lang="sl-SI" sz="1600" kern="100" dirty="0">
                          <a:effectLst/>
                          <a:latin typeface="Calibri" panose="020F0502020204030204" pitchFamily="34" charset="0"/>
                          <a:ea typeface="Times New Roman" panose="02020603050405020304" pitchFamily="18" charset="0"/>
                          <a:cs typeface="Calibri" panose="020F0502020204030204" pitchFamily="34" charset="0"/>
                        </a:rPr>
                        <a:t>Podpirati enakopravnost in pravičnost za trenutne in prihodnje generacije ter se učiti o </a:t>
                      </a:r>
                      <a:r>
                        <a:rPr lang="sl-SI" sz="1600"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kern="100" dirty="0">
                          <a:effectLst/>
                          <a:latin typeface="Calibri" panose="020F0502020204030204" pitchFamily="34" charset="0"/>
                          <a:ea typeface="Times New Roman" panose="02020603050405020304" pitchFamily="18" charset="0"/>
                          <a:cs typeface="Calibri" panose="020F0502020204030204" pitchFamily="34" charset="0"/>
                        </a:rPr>
                        <a:t> od preteklih generacij.</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Pobuda fundacije Ustavimo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ekocid</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(‘Stop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Ecocide</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Foundation</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a:t>
                      </a:r>
                      <a:r>
                        <a:rPr lang="sl-SI" sz="1600" i="1" u="sng" kern="1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2"/>
                        </a:rPr>
                        <a:t>https://www.stopecocide.earth/</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pripravlja zakon o kaznivih dejanjih zoper okolje ali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ekocidu</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ki je opredeljen kot »protipravna ali objestna dejanja, storjena z zavedanjem, da obstaja velika verjetnost, da bodo ta dejanja povzročila resno in množično ali dolgoročno škodo okolju« (CTR 14, 15, 16). Primeri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ekocida</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vključujejo krčenje gozdov, ki so mdr. zelo pomembni za ponore CO</a:t>
                      </a:r>
                      <a:r>
                        <a:rPr lang="sl-SI" sz="1600" i="1" kern="100" baseline="-25000" dirty="0">
                          <a:effectLst/>
                          <a:latin typeface="Calibri" panose="020F0502020204030204" pitchFamily="34" charset="0"/>
                          <a:ea typeface="Times New Roman" panose="02020603050405020304" pitchFamily="18" charset="0"/>
                          <a:cs typeface="Calibri" panose="020F0502020204030204" pitchFamily="34" charset="0"/>
                        </a:rPr>
                        <a:t>2</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(kot je izsekavanje Amazonskega pragozda, izsekavanje pragozdov za nasade palm, …), emisije TGP pri črpanju nafte in zemeljskega plina, iz kmetijske dejavnosti in proizvodnje cementa,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radiokativna</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kontaminacije (jedrske nesreče; Černobil,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Fukušima</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 druga uničevanja ekosistemov, pobijanje zaščitenih živalskih vrst, …</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902284"/>
                  </a:ext>
                </a:extLst>
              </a:tr>
              <a:tr h="1939713">
                <a:tc vMerge="1">
                  <a:txBody>
                    <a:bodyPr/>
                    <a:lstStyle/>
                    <a:p>
                      <a:endParaRPr lang="sl-SI"/>
                    </a:p>
                  </a:txBody>
                  <a:tcPr/>
                </a:tc>
                <a:tc>
                  <a:txBody>
                    <a:bodyPr/>
                    <a:lstStyle/>
                    <a:p>
                      <a:pPr>
                        <a:lnSpc>
                          <a:spcPct val="105000"/>
                        </a:lnSpc>
                        <a:spcAft>
                          <a:spcPts val="800"/>
                        </a:spcAft>
                      </a:pPr>
                      <a:r>
                        <a:rPr lang="sl-SI" sz="1600" b="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Promoviranje narave</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a:lnSpc>
                          <a:spcPct val="105000"/>
                        </a:lnSpc>
                        <a:spcAft>
                          <a:spcPts val="800"/>
                        </a:spcAft>
                      </a:pPr>
                      <a:r>
                        <a:rPr lang="sl-SI" sz="1600" kern="100" dirty="0">
                          <a:effectLst/>
                          <a:latin typeface="Calibri" panose="020F0502020204030204" pitchFamily="34" charset="0"/>
                          <a:ea typeface="Times New Roman" panose="02020603050405020304" pitchFamily="18" charset="0"/>
                          <a:cs typeface="Calibri" panose="020F0502020204030204" pitchFamily="34" charset="0"/>
                        </a:rPr>
                        <a:t>Priznavati, da smo ljudje del narave, in spoštovati potrebe ter pravice drugih vrst živih bitij in narave same, da bi povrnili in obnovili zdrave ter odporne ekosisteme.</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Primeri znanja (Z), spretnosti (S) in odnosov (O): </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Z: Ve, da lahko uničevanje in izčrpavanje naravnih virov privede do katastrof in konfliktov (npr. izguba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biodiverzitete</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suše, množične migracije in vojna).</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S: Zna prepoznati procese ali dejanja, ki se izogibajo rabi naravnih virov oz. jo zmanjšujejo.</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O: Nenehno si prizadeva za obnavljanje narave.</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694502"/>
                  </a:ext>
                </a:extLst>
              </a:tr>
            </a:tbl>
          </a:graphicData>
        </a:graphic>
      </p:graphicFrame>
      <p:pic>
        <p:nvPicPr>
          <p:cNvPr id="10" name="Slika 9">
            <a:extLst>
              <a:ext uri="{FF2B5EF4-FFF2-40B4-BE49-F238E27FC236}">
                <a16:creationId xmlns:a16="http://schemas.microsoft.com/office/drawing/2014/main" id="{1032CE67-10B8-AB2B-0AA6-50CB63090AFD}"/>
              </a:ext>
            </a:extLst>
          </p:cNvPr>
          <p:cNvPicPr>
            <a:picLocks noChangeAspect="1"/>
          </p:cNvPicPr>
          <p:nvPr/>
        </p:nvPicPr>
        <p:blipFill rotWithShape="1">
          <a:blip r:embed="rId3"/>
          <a:srcRect t="20001"/>
          <a:stretch/>
        </p:blipFill>
        <p:spPr bwMode="auto">
          <a:xfrm>
            <a:off x="11106150" y="8248"/>
            <a:ext cx="1085850" cy="9880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1608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F20B49C-2742-BEF5-1FC4-0BDF91111602}"/>
              </a:ext>
            </a:extLst>
          </p:cNvPr>
          <p:cNvSpPr txBox="1"/>
          <p:nvPr/>
        </p:nvSpPr>
        <p:spPr>
          <a:xfrm>
            <a:off x="228600" y="71483"/>
            <a:ext cx="6134100" cy="402418"/>
          </a:xfrm>
          <a:prstGeom prst="rect">
            <a:avLst/>
          </a:prstGeom>
          <a:noFill/>
        </p:spPr>
        <p:txBody>
          <a:bodyPr wrap="square">
            <a:spAutoFit/>
          </a:bodyPr>
          <a:lstStyle/>
          <a:p>
            <a:pPr>
              <a:lnSpc>
                <a:spcPct val="105000"/>
              </a:lnSpc>
              <a:spcAft>
                <a:spcPts val="800"/>
              </a:spcAft>
            </a:pP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Primeri za kompetence, po knjigi </a:t>
            </a:r>
            <a:r>
              <a:rPr lang="sl-SI" sz="2000" b="1" dirty="0" err="1">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GreenComp</a:t>
            </a: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sl-SI"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ravokotnik 7">
            <a:extLst>
              <a:ext uri="{FF2B5EF4-FFF2-40B4-BE49-F238E27FC236}">
                <a16:creationId xmlns:a16="http://schemas.microsoft.com/office/drawing/2014/main" id="{6DB5E72E-6893-E77F-8CF4-AD1A8B73E801}"/>
              </a:ext>
            </a:extLst>
          </p:cNvPr>
          <p:cNvSpPr/>
          <p:nvPr/>
        </p:nvSpPr>
        <p:spPr>
          <a:xfrm>
            <a:off x="0" y="5324475"/>
            <a:ext cx="12192000" cy="153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aphicFrame>
        <p:nvGraphicFramePr>
          <p:cNvPr id="9" name="Tabela 8">
            <a:extLst>
              <a:ext uri="{FF2B5EF4-FFF2-40B4-BE49-F238E27FC236}">
                <a16:creationId xmlns:a16="http://schemas.microsoft.com/office/drawing/2014/main" id="{D2600FCE-9CF3-9C30-640B-B2100789F51E}"/>
              </a:ext>
            </a:extLst>
          </p:cNvPr>
          <p:cNvGraphicFramePr>
            <a:graphicFrameLocks noGrp="1"/>
          </p:cNvGraphicFramePr>
          <p:nvPr>
            <p:extLst>
              <p:ext uri="{D42A27DB-BD31-4B8C-83A1-F6EECF244321}">
                <p14:modId xmlns:p14="http://schemas.microsoft.com/office/powerpoint/2010/main" val="1746145008"/>
              </p:ext>
            </p:extLst>
          </p:nvPr>
        </p:nvGraphicFramePr>
        <p:xfrm>
          <a:off x="104776" y="406717"/>
          <a:ext cx="12096751" cy="6469208"/>
        </p:xfrm>
        <a:graphic>
          <a:graphicData uri="http://schemas.openxmlformats.org/drawingml/2006/table">
            <a:tbl>
              <a:tblPr firstRow="1" firstCol="1" lastRow="1" lastCol="1" bandRow="1" bandCol="1"/>
              <a:tblGrid>
                <a:gridCol w="1222186">
                  <a:extLst>
                    <a:ext uri="{9D8B030D-6E8A-4147-A177-3AD203B41FA5}">
                      <a16:colId xmlns:a16="http://schemas.microsoft.com/office/drawing/2014/main" val="3353813748"/>
                    </a:ext>
                  </a:extLst>
                </a:gridCol>
                <a:gridCol w="1453150">
                  <a:extLst>
                    <a:ext uri="{9D8B030D-6E8A-4147-A177-3AD203B41FA5}">
                      <a16:colId xmlns:a16="http://schemas.microsoft.com/office/drawing/2014/main" val="533788914"/>
                    </a:ext>
                  </a:extLst>
                </a:gridCol>
                <a:gridCol w="9421415">
                  <a:extLst>
                    <a:ext uri="{9D8B030D-6E8A-4147-A177-3AD203B41FA5}">
                      <a16:colId xmlns:a16="http://schemas.microsoft.com/office/drawing/2014/main" val="419525915"/>
                    </a:ext>
                  </a:extLst>
                </a:gridCol>
              </a:tblGrid>
              <a:tr h="614349">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PODROČJE</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a:effectLst/>
                          <a:latin typeface="Calibri" panose="020F0502020204030204" pitchFamily="34" charset="0"/>
                          <a:ea typeface="Times New Roman" panose="02020603050405020304" pitchFamily="18" charset="0"/>
                          <a:cs typeface="Calibri" panose="020F0502020204030204" pitchFamily="34" charset="0"/>
                        </a:rPr>
                        <a:t>KOMPETENCA</a:t>
                      </a:r>
                      <a:endParaRPr lang="sl-S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OPISNIK</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sl-SI" sz="1600" b="1" i="1" kern="100" dirty="0">
                          <a:effectLst/>
                          <a:latin typeface="Calibri" panose="020F0502020204030204" pitchFamily="34" charset="0"/>
                          <a:ea typeface="Times New Roman" panose="02020603050405020304" pitchFamily="18" charset="0"/>
                          <a:cs typeface="Calibri" panose="020F0502020204030204" pitchFamily="34" charset="0"/>
                        </a:rPr>
                        <a:t>PRIMER</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03774"/>
                  </a:ext>
                </a:extLst>
              </a:tr>
              <a:tr h="1684445">
                <a:tc rowSpan="3">
                  <a:txBody>
                    <a:bodyPr/>
                    <a:lstStyle/>
                    <a:p>
                      <a:pPr marL="107950">
                        <a:lnSpc>
                          <a:spcPct val="107000"/>
                        </a:lnSpc>
                      </a:pPr>
                      <a:r>
                        <a:rPr lang="sl-SI" sz="16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 </a:t>
                      </a:r>
                      <a:r>
                        <a:rPr lang="sl-SI" sz="1600" b="1" i="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Sprejemanje kompleks-</a:t>
                      </a:r>
                      <a:r>
                        <a:rPr lang="sl-SI" sz="1600" b="1" i="1" kern="100" dirty="0" err="1">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nosti</a:t>
                      </a:r>
                      <a:r>
                        <a:rPr lang="sl-SI" sz="1600" b="1" i="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 v </a:t>
                      </a:r>
                      <a:r>
                        <a:rPr lang="sl-SI" sz="1600" b="1" i="1" kern="100" dirty="0" err="1">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trajnostnosti</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577"/>
                    </a:solidFill>
                  </a:tcPr>
                </a:tc>
                <a:tc>
                  <a:txBody>
                    <a:bodyPr/>
                    <a:lstStyle/>
                    <a:p>
                      <a:pPr marL="71755" marR="36195">
                        <a:lnSpc>
                          <a:spcPct val="107000"/>
                        </a:lnSpc>
                        <a:spcBef>
                          <a:spcPts val="200"/>
                        </a:spcBef>
                        <a:spcAft>
                          <a:spcPts val="200"/>
                        </a:spcAft>
                      </a:pPr>
                      <a:r>
                        <a:rPr lang="sl-SI" sz="16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sz="105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Pristopiti k problemu </a:t>
                      </a:r>
                      <a:r>
                        <a:rPr lang="sl-SI" sz="1600" kern="1200" dirty="0" err="1">
                          <a:solidFill>
                            <a:schemeClr val="tx1"/>
                          </a:solidFill>
                          <a:effectLst/>
                          <a:latin typeface="+mn-lt"/>
                          <a:ea typeface="+mn-ea"/>
                          <a:cs typeface="+mn-cs"/>
                        </a:rPr>
                        <a:t>trajnostnosti</a:t>
                      </a:r>
                      <a:r>
                        <a:rPr lang="sl-SI" sz="1600" kern="1200" dirty="0">
                          <a:solidFill>
                            <a:schemeClr val="tx1"/>
                          </a:solidFill>
                          <a:effectLst/>
                          <a:latin typeface="+mn-lt"/>
                          <a:ea typeface="+mn-ea"/>
                          <a:cs typeface="+mn-cs"/>
                        </a:rPr>
                        <a:t> z vseh strani; upoštevati čas, prostor in kontekst, da bi razumeli medsebojen vpliv elementov znotraj sistemov in med njimi.</a:t>
                      </a:r>
                      <a:endParaRPr lang="sl-SI" sz="1600" dirty="0">
                        <a:effectLst/>
                      </a:endParaRPr>
                    </a:p>
                    <a:p>
                      <a:r>
                        <a:rPr lang="sl-SI" sz="1600" i="1" kern="1200" dirty="0">
                          <a:solidFill>
                            <a:schemeClr val="tx1"/>
                          </a:solidFill>
                          <a:effectLst/>
                          <a:latin typeface="+mn-lt"/>
                          <a:ea typeface="+mn-ea"/>
                          <a:cs typeface="+mn-cs"/>
                        </a:rPr>
                        <a:t>Zelene tehnologije pogosto obljubljajo pozitivne rezultate na področju </a:t>
                      </a:r>
                      <a:r>
                        <a:rPr lang="sl-SI" sz="1600" i="1" kern="1200" dirty="0" err="1">
                          <a:solidFill>
                            <a:schemeClr val="tx1"/>
                          </a:solidFill>
                          <a:effectLst/>
                          <a:latin typeface="+mn-lt"/>
                          <a:ea typeface="+mn-ea"/>
                          <a:cs typeface="+mn-cs"/>
                        </a:rPr>
                        <a:t>trajnostnosti</a:t>
                      </a:r>
                      <a:r>
                        <a:rPr lang="sl-SI" sz="1600" i="1" kern="1200" dirty="0">
                          <a:solidFill>
                            <a:schemeClr val="tx1"/>
                          </a:solidFill>
                          <a:effectLst/>
                          <a:latin typeface="+mn-lt"/>
                          <a:ea typeface="+mn-ea"/>
                          <a:cs typeface="+mn-cs"/>
                        </a:rPr>
                        <a:t>, vendar imajo lahko nezaželene posledice na sistemski ravni (npr. izguba </a:t>
                      </a:r>
                      <a:r>
                        <a:rPr lang="sl-SI" sz="1600" i="1" kern="1200" dirty="0" err="1">
                          <a:solidFill>
                            <a:schemeClr val="tx1"/>
                          </a:solidFill>
                          <a:effectLst/>
                          <a:latin typeface="+mn-lt"/>
                          <a:ea typeface="+mn-ea"/>
                          <a:cs typeface="+mn-cs"/>
                        </a:rPr>
                        <a:t>biodiverzitete</a:t>
                      </a:r>
                      <a:r>
                        <a:rPr lang="sl-SI" sz="1600" i="1" kern="1200" dirty="0">
                          <a:solidFill>
                            <a:schemeClr val="tx1"/>
                          </a:solidFill>
                          <a:effectLst/>
                          <a:latin typeface="+mn-lt"/>
                          <a:ea typeface="+mn-ea"/>
                          <a:cs typeface="+mn-cs"/>
                        </a:rPr>
                        <a:t> in povečana konkurenca za nakup zemljišč zaradi proizvodnje </a:t>
                      </a:r>
                      <a:r>
                        <a:rPr lang="sl-SI" sz="1600" i="1" kern="1200" dirty="0" err="1">
                          <a:solidFill>
                            <a:schemeClr val="tx1"/>
                          </a:solidFill>
                          <a:effectLst/>
                          <a:latin typeface="+mn-lt"/>
                          <a:ea typeface="+mn-ea"/>
                          <a:cs typeface="+mn-cs"/>
                        </a:rPr>
                        <a:t>biogoriv</a:t>
                      </a:r>
                      <a:r>
                        <a:rPr lang="sl-SI" sz="1600" i="1" kern="1200" dirty="0">
                          <a:solidFill>
                            <a:schemeClr val="tx1"/>
                          </a:solidFill>
                          <a:effectLst/>
                          <a:latin typeface="+mn-lt"/>
                          <a:ea typeface="+mn-ea"/>
                          <a:cs typeface="+mn-cs"/>
                        </a:rPr>
                        <a:t>; prehranska </a:t>
                      </a:r>
                      <a:r>
                        <a:rPr lang="sl-SI" sz="1600" i="1" kern="1200" dirty="0" err="1">
                          <a:solidFill>
                            <a:schemeClr val="tx1"/>
                          </a:solidFill>
                          <a:effectLst/>
                          <a:latin typeface="+mn-lt"/>
                          <a:ea typeface="+mn-ea"/>
                          <a:cs typeface="+mn-cs"/>
                        </a:rPr>
                        <a:t>tverganja</a:t>
                      </a:r>
                      <a:r>
                        <a:rPr lang="sl-SI" sz="1600" i="1" kern="1200" dirty="0">
                          <a:solidFill>
                            <a:schemeClr val="tx1"/>
                          </a:solidFill>
                          <a:effectLst/>
                          <a:latin typeface="+mn-lt"/>
                          <a:ea typeface="+mn-ea"/>
                          <a:cs typeface="+mn-cs"/>
                        </a:rPr>
                        <a:t> zaradi dviga cen hrane; izsekavanje pragozdov za proizvodnjo palminega olja). Brez celostnega razumevanja kompleksnih problemov in možnih rešitev bi te posledice morda težko prepoznali (zajetih je več CTR-jev).</a:t>
                      </a: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714903"/>
                  </a:ext>
                </a:extLst>
              </a:tr>
              <a:tr h="2234206">
                <a:tc vMerge="1">
                  <a:txBody>
                    <a:bodyPr/>
                    <a:lstStyle/>
                    <a:p>
                      <a:endParaRPr lang="sl-SI"/>
                    </a:p>
                  </a:txBody>
                  <a:tcPr/>
                </a:tc>
                <a:tc>
                  <a:txBody>
                    <a:bodyPr/>
                    <a:lstStyle/>
                    <a:p>
                      <a:pPr marL="71755" marR="36195">
                        <a:lnSpc>
                          <a:spcPct val="107000"/>
                        </a:lnSpc>
                        <a:spcBef>
                          <a:spcPts val="200"/>
                        </a:spcBef>
                        <a:spcAft>
                          <a:spcPts val="200"/>
                        </a:spcAft>
                      </a:pPr>
                      <a:r>
                        <a:rPr lang="sl-SI" sz="16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2.2 Kritično mišljenje</a:t>
                      </a:r>
                      <a:endParaRPr lang="sl-SI" sz="105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Vrednotiti informacije in argumente, prepoznati predpostavke, podvomiti o statusu </a:t>
                      </a:r>
                      <a:r>
                        <a:rPr lang="sl-SI" sz="1600" kern="1200" dirty="0" err="1">
                          <a:solidFill>
                            <a:schemeClr val="tx1"/>
                          </a:solidFill>
                          <a:effectLst/>
                          <a:latin typeface="+mn-lt"/>
                          <a:ea typeface="+mn-ea"/>
                          <a:cs typeface="+mn-cs"/>
                        </a:rPr>
                        <a:t>quo</a:t>
                      </a:r>
                      <a:r>
                        <a:rPr lang="sl-SI" sz="1600" kern="1200" dirty="0">
                          <a:solidFill>
                            <a:schemeClr val="tx1"/>
                          </a:solidFill>
                          <a:effectLst/>
                          <a:latin typeface="+mn-lt"/>
                          <a:ea typeface="+mn-ea"/>
                          <a:cs typeface="+mn-cs"/>
                        </a:rPr>
                        <a:t> in razmisliti o tem, kako osebna, družbena in kulturna ozadja vplivajo na mišljenje ter sklepanje.</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Primeri znanja (Z), spretnosti (S) in odnosov (O): </a:t>
                      </a:r>
                    </a:p>
                    <a:p>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Z</a:t>
                      </a:r>
                      <a:r>
                        <a:rPr lang="sl-SI" sz="1600" i="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sl-SI" sz="1600" i="1" kern="100" dirty="0">
                          <a:solidFill>
                            <a:schemeClr val="tx1"/>
                          </a:solidFill>
                          <a:effectLst/>
                          <a:latin typeface="Calibri" panose="020F0502020204030204" pitchFamily="34" charset="0"/>
                          <a:ea typeface="+mn-ea"/>
                          <a:cs typeface="Calibri" panose="020F0502020204030204" pitchFamily="34" charset="0"/>
                        </a:rPr>
                        <a:t>Ve, da so trditve o </a:t>
                      </a:r>
                      <a:r>
                        <a:rPr lang="sl-SI" sz="1600" i="1" kern="100" dirty="0" err="1">
                          <a:solidFill>
                            <a:schemeClr val="tx1"/>
                          </a:solidFill>
                          <a:effectLst/>
                          <a:latin typeface="Calibri" panose="020F0502020204030204" pitchFamily="34" charset="0"/>
                          <a:ea typeface="+mn-ea"/>
                          <a:cs typeface="Calibri" panose="020F0502020204030204" pitchFamily="34" charset="0"/>
                        </a:rPr>
                        <a:t>trajnostnosti</a:t>
                      </a:r>
                      <a:r>
                        <a:rPr lang="sl-SI" sz="1600" i="1" kern="100" dirty="0">
                          <a:solidFill>
                            <a:schemeClr val="tx1"/>
                          </a:solidFill>
                          <a:effectLst/>
                          <a:latin typeface="Calibri" panose="020F0502020204030204" pitchFamily="34" charset="0"/>
                          <a:ea typeface="+mn-ea"/>
                          <a:cs typeface="Calibri" panose="020F0502020204030204" pitchFamily="34" charset="0"/>
                        </a:rPr>
                        <a:t> brez trdnih dokazov pogosto samo komunikacijske strategije, poznane tudi kot zeleno zavajanje.</a:t>
                      </a:r>
                      <a:endParaRPr lang="sl-SI" sz="1600" i="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 Zna temeljito preučiti vire informacij in komunikacijske poti glede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da bi ocenil kakovost informacij, ki jih ponujajo. / Zna pregledati različne vire dokazov in oceniti njihovo stopnjo zanesljivosti pri oblikovanju mnenj o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Calibri" panose="020F0502020204030204" pitchFamily="34" charset="0"/>
                          <a:cs typeface="Calibri" panose="020F0502020204030204" pitchFamily="34" charset="0"/>
                        </a:rPr>
                        <a:t> O: Zaupa znanosti, tudi če nima vsega potrebnega znanja, da bi v celoti razumel znanstvene trditve.</a:t>
                      </a:r>
                      <a:endParaRPr lang="sl-SI" sz="1600" dirty="0">
                        <a:effectLst/>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902284"/>
                  </a:ext>
                </a:extLst>
              </a:tr>
              <a:tr h="1910035">
                <a:tc vMerge="1">
                  <a:txBody>
                    <a:bodyPr/>
                    <a:lstStyle/>
                    <a:p>
                      <a:endParaRPr lang="sl-SI"/>
                    </a:p>
                  </a:txBody>
                  <a:tcPr/>
                </a:tc>
                <a:tc>
                  <a:txBody>
                    <a:bodyPr/>
                    <a:lstStyle/>
                    <a:p>
                      <a:pPr marL="107950">
                        <a:lnSpc>
                          <a:spcPct val="107000"/>
                        </a:lnSpc>
                        <a:spcBef>
                          <a:spcPts val="200"/>
                        </a:spcBef>
                        <a:spcAft>
                          <a:spcPts val="200"/>
                        </a:spcAft>
                      </a:pPr>
                      <a:r>
                        <a:rPr lang="sl-SI" sz="16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2.3 Formuliranje problema</a:t>
                      </a:r>
                      <a:endParaRPr lang="sl-SI" sz="105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Formulirati trenutne ali potencialne izzive kot problem </a:t>
                      </a:r>
                      <a:r>
                        <a:rPr lang="sl-SI" sz="1600" kern="1200" dirty="0" err="1">
                          <a:solidFill>
                            <a:schemeClr val="tx1"/>
                          </a:solidFill>
                          <a:effectLst/>
                          <a:latin typeface="+mn-lt"/>
                          <a:ea typeface="+mn-ea"/>
                          <a:cs typeface="+mn-cs"/>
                        </a:rPr>
                        <a:t>trajnostnosti</a:t>
                      </a:r>
                      <a:r>
                        <a:rPr lang="sl-SI" sz="1600" kern="1200" dirty="0">
                          <a:solidFill>
                            <a:schemeClr val="tx1"/>
                          </a:solidFill>
                          <a:effectLst/>
                          <a:latin typeface="+mn-lt"/>
                          <a:ea typeface="+mn-ea"/>
                          <a:cs typeface="+mn-cs"/>
                        </a:rPr>
                        <a:t> v smislu zahtevnosti, vpletenih oseb, časovnega in geografskega obsega, da bi prepoznali primerne pristope k napovedovanju in preprečevanju problemov ter k blažitvi obstoječih problemov in prilagajanju nanje.</a:t>
                      </a:r>
                      <a:endParaRPr lang="sl-SI" sz="1600" dirty="0">
                        <a:effectLst/>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Z: </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Ve, da so problemi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pogosto</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kompleksni</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 in da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nekaterih</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 ne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moremo</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rešiti</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 v </a:t>
                      </a:r>
                      <a:r>
                        <a:rPr lang="it-IT" sz="1600" i="1" kern="100" dirty="0" err="1">
                          <a:effectLst/>
                          <a:latin typeface="Calibri" panose="020F0502020204030204" pitchFamily="34" charset="0"/>
                          <a:ea typeface="Times New Roman" panose="02020603050405020304" pitchFamily="18" charset="0"/>
                          <a:cs typeface="Calibri" panose="020F0502020204030204" pitchFamily="34" charset="0"/>
                        </a:rPr>
                        <a:t>celoti</a:t>
                      </a:r>
                      <a:r>
                        <a:rPr lang="it-IT" sz="1600" i="1" kern="100" dirty="0">
                          <a:effectLst/>
                          <a:latin typeface="Calibri" panose="020F0502020204030204" pitchFamily="34" charset="0"/>
                          <a:ea typeface="Times New Roman" panose="02020603050405020304" pitchFamily="18" charset="0"/>
                          <a:cs typeface="Calibri" panose="020F0502020204030204" pitchFamily="34" charset="0"/>
                        </a:rPr>
                        <a:t>.</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 Zna uporabiti prožen, sistemski, prilagodljiv pristop življenjskega kroga pri formuliranju trenutnih in potencialnih izzivov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O: Zavezan je k predstavljanju problema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kot kompleksnega, namesto da bi ga preveč poenostavil.</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694502"/>
                  </a:ext>
                </a:extLst>
              </a:tr>
            </a:tbl>
          </a:graphicData>
        </a:graphic>
      </p:graphicFrame>
      <p:pic>
        <p:nvPicPr>
          <p:cNvPr id="10" name="Slika 9">
            <a:extLst>
              <a:ext uri="{FF2B5EF4-FFF2-40B4-BE49-F238E27FC236}">
                <a16:creationId xmlns:a16="http://schemas.microsoft.com/office/drawing/2014/main" id="{1032CE67-10B8-AB2B-0AA6-50CB63090AFD}"/>
              </a:ext>
            </a:extLst>
          </p:cNvPr>
          <p:cNvPicPr>
            <a:picLocks noChangeAspect="1"/>
          </p:cNvPicPr>
          <p:nvPr/>
        </p:nvPicPr>
        <p:blipFill rotWithShape="1">
          <a:blip r:embed="rId2"/>
          <a:srcRect t="20001"/>
          <a:stretch/>
        </p:blipFill>
        <p:spPr bwMode="auto">
          <a:xfrm>
            <a:off x="11106150" y="8248"/>
            <a:ext cx="1085850" cy="9880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6446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F20B49C-2742-BEF5-1FC4-0BDF91111602}"/>
              </a:ext>
            </a:extLst>
          </p:cNvPr>
          <p:cNvSpPr txBox="1"/>
          <p:nvPr/>
        </p:nvSpPr>
        <p:spPr>
          <a:xfrm>
            <a:off x="228600" y="71483"/>
            <a:ext cx="6134100" cy="402418"/>
          </a:xfrm>
          <a:prstGeom prst="rect">
            <a:avLst/>
          </a:prstGeom>
          <a:noFill/>
        </p:spPr>
        <p:txBody>
          <a:bodyPr wrap="square">
            <a:spAutoFit/>
          </a:bodyPr>
          <a:lstStyle/>
          <a:p>
            <a:pPr>
              <a:lnSpc>
                <a:spcPct val="105000"/>
              </a:lnSpc>
              <a:spcAft>
                <a:spcPts val="800"/>
              </a:spcAft>
            </a:pP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Primeri za kompetence, po knjigi </a:t>
            </a:r>
            <a:r>
              <a:rPr lang="sl-SI" sz="2000" b="1" dirty="0" err="1">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GreenComp</a:t>
            </a: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sl-SI"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ravokotnik 7">
            <a:extLst>
              <a:ext uri="{FF2B5EF4-FFF2-40B4-BE49-F238E27FC236}">
                <a16:creationId xmlns:a16="http://schemas.microsoft.com/office/drawing/2014/main" id="{6DB5E72E-6893-E77F-8CF4-AD1A8B73E801}"/>
              </a:ext>
            </a:extLst>
          </p:cNvPr>
          <p:cNvSpPr/>
          <p:nvPr/>
        </p:nvSpPr>
        <p:spPr>
          <a:xfrm>
            <a:off x="0" y="5324475"/>
            <a:ext cx="12192000" cy="153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aphicFrame>
        <p:nvGraphicFramePr>
          <p:cNvPr id="9" name="Tabela 8">
            <a:extLst>
              <a:ext uri="{FF2B5EF4-FFF2-40B4-BE49-F238E27FC236}">
                <a16:creationId xmlns:a16="http://schemas.microsoft.com/office/drawing/2014/main" id="{D2600FCE-9CF3-9C30-640B-B2100789F51E}"/>
              </a:ext>
            </a:extLst>
          </p:cNvPr>
          <p:cNvGraphicFramePr>
            <a:graphicFrameLocks noGrp="1"/>
          </p:cNvGraphicFramePr>
          <p:nvPr>
            <p:extLst>
              <p:ext uri="{D42A27DB-BD31-4B8C-83A1-F6EECF244321}">
                <p14:modId xmlns:p14="http://schemas.microsoft.com/office/powerpoint/2010/main" val="763161651"/>
              </p:ext>
            </p:extLst>
          </p:nvPr>
        </p:nvGraphicFramePr>
        <p:xfrm>
          <a:off x="104776" y="406717"/>
          <a:ext cx="12096751" cy="6179338"/>
        </p:xfrm>
        <a:graphic>
          <a:graphicData uri="http://schemas.openxmlformats.org/drawingml/2006/table">
            <a:tbl>
              <a:tblPr firstRow="1" firstCol="1" lastRow="1" lastCol="1" bandRow="1" bandCol="1"/>
              <a:tblGrid>
                <a:gridCol w="1222186">
                  <a:extLst>
                    <a:ext uri="{9D8B030D-6E8A-4147-A177-3AD203B41FA5}">
                      <a16:colId xmlns:a16="http://schemas.microsoft.com/office/drawing/2014/main" val="3353813748"/>
                    </a:ext>
                  </a:extLst>
                </a:gridCol>
                <a:gridCol w="1453150">
                  <a:extLst>
                    <a:ext uri="{9D8B030D-6E8A-4147-A177-3AD203B41FA5}">
                      <a16:colId xmlns:a16="http://schemas.microsoft.com/office/drawing/2014/main" val="533788914"/>
                    </a:ext>
                  </a:extLst>
                </a:gridCol>
                <a:gridCol w="9421415">
                  <a:extLst>
                    <a:ext uri="{9D8B030D-6E8A-4147-A177-3AD203B41FA5}">
                      <a16:colId xmlns:a16="http://schemas.microsoft.com/office/drawing/2014/main" val="419525915"/>
                    </a:ext>
                  </a:extLst>
                </a:gridCol>
              </a:tblGrid>
              <a:tr h="614349">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PODROČJE</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a:effectLst/>
                          <a:latin typeface="Calibri" panose="020F0502020204030204" pitchFamily="34" charset="0"/>
                          <a:ea typeface="Times New Roman" panose="02020603050405020304" pitchFamily="18" charset="0"/>
                          <a:cs typeface="Calibri" panose="020F0502020204030204" pitchFamily="34" charset="0"/>
                        </a:rPr>
                        <a:t>KOMPETENCA</a:t>
                      </a:r>
                      <a:endParaRPr lang="sl-S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OPISNIK</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sl-SI" sz="1600" b="1" i="1" kern="100" dirty="0">
                          <a:effectLst/>
                          <a:latin typeface="Calibri" panose="020F0502020204030204" pitchFamily="34" charset="0"/>
                          <a:ea typeface="Times New Roman" panose="02020603050405020304" pitchFamily="18" charset="0"/>
                          <a:cs typeface="Calibri" panose="020F0502020204030204" pitchFamily="34" charset="0"/>
                        </a:rPr>
                        <a:t>PRIMER</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03774"/>
                  </a:ext>
                </a:extLst>
              </a:tr>
              <a:tr h="1550684">
                <a:tc rowSpan="3">
                  <a:txBody>
                    <a:bodyPr/>
                    <a:lstStyle/>
                    <a:p>
                      <a:pPr marL="109728" algn="l" rtl="0" eaLnBrk="1" fontAlgn="ctr" latinLnBrk="0" hangingPunct="1">
                        <a:lnSpc>
                          <a:spcPct val="107000"/>
                        </a:lnSpc>
                        <a:spcBef>
                          <a:spcPts val="0"/>
                        </a:spcBef>
                        <a:spcAft>
                          <a:spcPts val="0"/>
                        </a:spcAft>
                      </a:pPr>
                      <a:r>
                        <a:rPr lang="sl-SI" sz="1600" b="1" i="1" u="none" strike="noStrike" kern="100">
                          <a:solidFill>
                            <a:srgbClr val="000000"/>
                          </a:solidFill>
                          <a:effectLst/>
                          <a:latin typeface="Calibri" panose="020F0502020204030204" pitchFamily="34" charset="0"/>
                        </a:rPr>
                        <a:t>3 Zamišljanje trajnostnih prihodnosti</a:t>
                      </a:r>
                      <a:endParaRPr lang="sl-SI" sz="1600" b="0" i="0" u="none" strike="noStrike">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577"/>
                    </a:solidFill>
                  </a:tcPr>
                </a:tc>
                <a:tc>
                  <a:txBody>
                    <a:bodyPr/>
                    <a:lstStyle/>
                    <a:p>
                      <a:pPr marL="73152" marR="36576"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3.1  </a:t>
                      </a:r>
                    </a:p>
                    <a:p>
                      <a:pPr marL="73152" marR="36576"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Pismenost za prihodnost</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Zamisliti si alternativne trajnostne prihodnosti, tako da si predstavljamo in razvijemo alternativne scenarije ter prepoznamo korake, ki so potrebni za doseganje želene trajnostne prihodnosti.</a:t>
                      </a:r>
                      <a:endParaRPr lang="sl-SI" sz="1600" dirty="0">
                        <a:effectLst/>
                      </a:endParaRPr>
                    </a:p>
                    <a:p>
                      <a:pPr rtl="0" eaLnBrk="1" latinLnBrk="0" hangingPunct="1"/>
                      <a:r>
                        <a:rPr lang="sl-SI" sz="1600" i="1" kern="1200" dirty="0">
                          <a:solidFill>
                            <a:schemeClr val="tx1"/>
                          </a:solidFill>
                          <a:effectLst/>
                          <a:latin typeface="+mn-lt"/>
                          <a:ea typeface="+mn-ea"/>
                          <a:cs typeface="+mn-cs"/>
                        </a:rPr>
                        <a:t>Spodbujanje ‘pismenosti za prihodnost’ kot življenjske spretnosti učečih se in učiteljev (CTR 4) je misija globalne neprofitne organizacije </a:t>
                      </a:r>
                      <a:r>
                        <a:rPr lang="sl-SI" sz="1600" i="1" kern="1200" dirty="0" err="1">
                          <a:solidFill>
                            <a:schemeClr val="tx1"/>
                          </a:solidFill>
                          <a:effectLst/>
                          <a:latin typeface="+mn-lt"/>
                          <a:ea typeface="+mn-ea"/>
                          <a:cs typeface="+mn-cs"/>
                        </a:rPr>
                        <a:t>Teach</a:t>
                      </a:r>
                      <a:r>
                        <a:rPr lang="sl-SI" sz="1600" i="1" kern="1200" dirty="0">
                          <a:solidFill>
                            <a:schemeClr val="tx1"/>
                          </a:solidFill>
                          <a:effectLst/>
                          <a:latin typeface="+mn-lt"/>
                          <a:ea typeface="+mn-ea"/>
                          <a:cs typeface="+mn-cs"/>
                        </a:rPr>
                        <a:t> </a:t>
                      </a:r>
                      <a:r>
                        <a:rPr lang="sl-SI" sz="1600" i="1" kern="1200" dirty="0" err="1">
                          <a:solidFill>
                            <a:schemeClr val="tx1"/>
                          </a:solidFill>
                          <a:effectLst/>
                          <a:latin typeface="+mn-lt"/>
                          <a:ea typeface="+mn-ea"/>
                          <a:cs typeface="+mn-cs"/>
                        </a:rPr>
                        <a:t>the</a:t>
                      </a:r>
                      <a:r>
                        <a:rPr lang="sl-SI" sz="1600" i="1" kern="1200" dirty="0">
                          <a:solidFill>
                            <a:schemeClr val="tx1"/>
                          </a:solidFill>
                          <a:effectLst/>
                          <a:latin typeface="+mn-lt"/>
                          <a:ea typeface="+mn-ea"/>
                          <a:cs typeface="+mn-cs"/>
                        </a:rPr>
                        <a:t> Future (»Poduči </a:t>
                      </a:r>
                      <a:r>
                        <a:rPr lang="sl-SI" sz="1600" i="1" kern="1200" baseline="0" dirty="0">
                          <a:solidFill>
                            <a:schemeClr val="tx1"/>
                          </a:solidFill>
                          <a:effectLst/>
                          <a:latin typeface="+mn-lt"/>
                          <a:ea typeface="+mn-ea"/>
                          <a:cs typeface="+mn-cs"/>
                        </a:rPr>
                        <a:t>prihodnost</a:t>
                      </a:r>
                      <a:r>
                        <a:rPr lang="sl-SI" sz="1600" i="1" kern="1200" dirty="0">
                          <a:solidFill>
                            <a:schemeClr val="tx1"/>
                          </a:solidFill>
                          <a:effectLst/>
                          <a:latin typeface="+mn-lt"/>
                          <a:ea typeface="+mn-ea"/>
                          <a:cs typeface="+mn-cs"/>
                        </a:rPr>
                        <a:t>«, </a:t>
                      </a:r>
                      <a:r>
                        <a:rPr lang="sl-SI" sz="1600" i="1" kern="1200" dirty="0">
                          <a:solidFill>
                            <a:schemeClr val="tx1"/>
                          </a:solidFill>
                          <a:effectLst/>
                          <a:latin typeface="+mn-lt"/>
                          <a:ea typeface="+mn-ea"/>
                          <a:cs typeface="+mn-cs"/>
                          <a:hlinkClick r:id="rId2"/>
                        </a:rPr>
                        <a:t>https://www.teachthefuture.org/</a:t>
                      </a:r>
                      <a:r>
                        <a:rPr lang="sl-SI" sz="1600" i="1" kern="1200" dirty="0">
                          <a:solidFill>
                            <a:schemeClr val="tx1"/>
                          </a:solidFill>
                          <a:effectLst/>
                          <a:latin typeface="+mn-lt"/>
                          <a:ea typeface="+mn-ea"/>
                          <a:cs typeface="+mn-cs"/>
                        </a:rPr>
                        <a:t>). Zahvaljujoč njenim virom za vseživljenjsko učenje, si lahko učeči se predstavljajo bolj trajnostne prihodnosti, npr. kjer imajo skupnosti dostop do čiste vode, čiste energije in zdrave hrane (številni CTR, vključno s 6, 7, 2, 13). </a:t>
                      </a:r>
                      <a:endParaRPr lang="sl-SI" sz="1600" dirty="0">
                        <a:effectLst/>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714903"/>
                  </a:ext>
                </a:extLst>
              </a:tr>
              <a:tr h="1876014">
                <a:tc vMerge="1">
                  <a:txBody>
                    <a:bodyPr/>
                    <a:lstStyle/>
                    <a:p>
                      <a:endParaRPr lang="sl-SI"/>
                    </a:p>
                  </a:txBody>
                  <a:tcPr/>
                </a:tc>
                <a:tc>
                  <a:txBody>
                    <a:bodyPr/>
                    <a:lstStyle/>
                    <a:p>
                      <a:pPr marL="73152" marR="36576"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3.2 Prilagodljivost</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lnSpc>
                          <a:spcPct val="100000"/>
                        </a:lnSpc>
                        <a:spcBef>
                          <a:spcPts val="0"/>
                        </a:spcBef>
                        <a:spcAft>
                          <a:spcPts val="0"/>
                        </a:spcAft>
                      </a:pPr>
                      <a:r>
                        <a:rPr lang="sl-SI" sz="1600" kern="1200" dirty="0">
                          <a:solidFill>
                            <a:schemeClr val="tx1"/>
                          </a:solidFill>
                          <a:effectLst/>
                          <a:latin typeface="+mn-lt"/>
                          <a:ea typeface="+mn-ea"/>
                          <a:cs typeface="+mn-cs"/>
                        </a:rPr>
                        <a:t>Obvladati prehode in izzive v kompleksnih situacijah, povezanih s </a:t>
                      </a:r>
                      <a:r>
                        <a:rPr lang="sl-SI" sz="1600" kern="1200" dirty="0" err="1">
                          <a:solidFill>
                            <a:schemeClr val="tx1"/>
                          </a:solidFill>
                          <a:effectLst/>
                          <a:latin typeface="+mn-lt"/>
                          <a:ea typeface="+mn-ea"/>
                          <a:cs typeface="+mn-cs"/>
                        </a:rPr>
                        <a:t>trajnostnostjo</a:t>
                      </a:r>
                      <a:r>
                        <a:rPr lang="sl-SI" sz="1600" kern="1200" dirty="0">
                          <a:solidFill>
                            <a:schemeClr val="tx1"/>
                          </a:solidFill>
                          <a:effectLst/>
                          <a:latin typeface="+mn-lt"/>
                          <a:ea typeface="+mn-ea"/>
                          <a:cs typeface="+mn-cs"/>
                        </a:rPr>
                        <a:t> ter sprejemati odločitve glede prihodnosti ob upoštevanju negotovosti, dvoumnosti in tveganj.</a:t>
                      </a:r>
                      <a:endParaRPr lang="sl-SI" sz="16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Primeri znanja (Z), spretnosti (S) in odnosov (O): </a:t>
                      </a:r>
                    </a:p>
                    <a:p>
                      <a:pPr>
                        <a:lnSpc>
                          <a:spcPct val="100000"/>
                        </a:lnSpc>
                        <a:spcBef>
                          <a:spcPts val="0"/>
                        </a:spcBef>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Z</a:t>
                      </a:r>
                      <a:r>
                        <a:rPr lang="sl-SI" sz="1600" i="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sl-SI" sz="1600" i="1" kern="100" dirty="0">
                          <a:solidFill>
                            <a:schemeClr val="tx1"/>
                          </a:solidFill>
                          <a:effectLst/>
                          <a:latin typeface="Calibri" panose="020F0502020204030204" pitchFamily="34" charset="0"/>
                          <a:ea typeface="+mn-ea"/>
                          <a:cs typeface="Calibri" panose="020F0502020204030204" pitchFamily="34" charset="0"/>
                        </a:rPr>
                        <a:t>Ve, kateri vidiki osebnega življenjskega sloga imajo večji vpliv na </a:t>
                      </a:r>
                      <a:r>
                        <a:rPr lang="sl-SI" sz="1600" i="1" kern="100" dirty="0" err="1">
                          <a:solidFill>
                            <a:schemeClr val="tx1"/>
                          </a:solidFill>
                          <a:effectLst/>
                          <a:latin typeface="Calibri" panose="020F0502020204030204" pitchFamily="34" charset="0"/>
                          <a:ea typeface="+mn-ea"/>
                          <a:cs typeface="Calibri" panose="020F0502020204030204" pitchFamily="34" charset="0"/>
                        </a:rPr>
                        <a:t>trajnostnost</a:t>
                      </a:r>
                      <a:r>
                        <a:rPr lang="sl-SI" sz="1600" i="1" kern="100" dirty="0">
                          <a:solidFill>
                            <a:schemeClr val="tx1"/>
                          </a:solidFill>
                          <a:effectLst/>
                          <a:latin typeface="Calibri" panose="020F0502020204030204" pitchFamily="34" charset="0"/>
                          <a:ea typeface="+mn-ea"/>
                          <a:cs typeface="Calibri" panose="020F0502020204030204" pitchFamily="34" charset="0"/>
                        </a:rPr>
                        <a:t> in jih je treba prilagoditi (npr. letalska potovanja, uporaba avtomobilov, uživanje mesa, hitra moda)..</a:t>
                      </a:r>
                      <a:endParaRPr lang="sl-SI" sz="1600" i="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 Sposoben je upoštevati lokalne okoliščine, kadar obravnava vprašanja in priložnosti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Calibri" panose="020F0502020204030204" pitchFamily="34" charset="0"/>
                          <a:cs typeface="Calibri" panose="020F0502020204030204" pitchFamily="34" charset="0"/>
                        </a:rPr>
                        <a:t> O: Pripravljen je prenehati z </a:t>
                      </a:r>
                      <a:r>
                        <a:rPr lang="sl-SI" sz="1600" i="1" kern="100" dirty="0" err="1">
                          <a:effectLst/>
                          <a:latin typeface="Calibri" panose="020F0502020204030204" pitchFamily="34" charset="0"/>
                          <a:ea typeface="Calibri" panose="020F0502020204030204" pitchFamily="34" charset="0"/>
                          <a:cs typeface="Calibri" panose="020F0502020204030204" pitchFamily="34" charset="0"/>
                        </a:rPr>
                        <a:t>netrajnostnimi</a:t>
                      </a:r>
                      <a:r>
                        <a:rPr lang="sl-SI" sz="1600" i="1" kern="100" dirty="0">
                          <a:effectLst/>
                          <a:latin typeface="Calibri" panose="020F0502020204030204" pitchFamily="34" charset="0"/>
                          <a:ea typeface="Calibri" panose="020F0502020204030204" pitchFamily="34" charset="0"/>
                          <a:cs typeface="Calibri" panose="020F0502020204030204" pitchFamily="34" charset="0"/>
                        </a:rPr>
                        <a:t> praksami in poskusiti alternativne rešitve.</a:t>
                      </a:r>
                      <a:endParaRPr lang="sl-SI" sz="1600" dirty="0">
                        <a:effectLst/>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902284"/>
                  </a:ext>
                </a:extLst>
              </a:tr>
              <a:tr h="1910035">
                <a:tc vMerge="1">
                  <a:txBody>
                    <a:bodyPr/>
                    <a:lstStyle/>
                    <a:p>
                      <a:endParaRPr lang="sl-SI"/>
                    </a:p>
                  </a:txBody>
                  <a:tcPr/>
                </a:tc>
                <a:tc>
                  <a:txBody>
                    <a:bodyPr/>
                    <a:lstStyle/>
                    <a:p>
                      <a:pPr marL="73152" marR="36576"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3.3 Raziskovalno mišljenje</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Prevzeti odnosni način razmišljanja z raziskovanjem in povezovanjem različnih disciplin, s pomočjo ustvarjalnosti in eksperimentiranja z novimi idejami ali metodami.</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Primeri znanja (Z), spretnosti (S) in odnosov (O): </a:t>
                      </a:r>
                      <a:endParaRPr lang="sl-SI" sz="1600" dirty="0">
                        <a:effectLst/>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Z</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Ve, da se moramo lotiti problemov </a:t>
                      </a:r>
                      <a:r>
                        <a:rPr lang="sl-SI" sz="1600" i="1" kern="100" noProof="0" dirty="0" err="1">
                          <a:effectLst/>
                          <a:latin typeface="Calibri" panose="020F0502020204030204" pitchFamily="34" charset="0"/>
                          <a:ea typeface="Times New Roman" panose="02020603050405020304" pitchFamily="18" charset="0"/>
                          <a:cs typeface="Calibri" panose="020F0502020204030204" pitchFamily="34" charset="0"/>
                        </a:rPr>
                        <a:t>trajnostnostni</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s pomočjo kombiniranja različnih ved, kultur znanja in pogledov, da bi sprožili sistemske spremembe.</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 Zna uporabljati dokaze in raziskave za boljše razumevanje, razlaganje, napovedovanje in obvladovanje sprememb v smeri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O: Nagnjen je k eksperimentiranju in se ne boji neuspeha, kadar se sooča z izzivi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a:t>
                      </a:r>
                    </a:p>
                    <a:p>
                      <a:pPr>
                        <a:lnSpc>
                          <a:spcPct val="105000"/>
                        </a:lnSpc>
                        <a:spcAft>
                          <a:spcPts val="0"/>
                        </a:spcAft>
                      </a:pPr>
                      <a:endParaRPr lang="sl-SI"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694502"/>
                  </a:ext>
                </a:extLst>
              </a:tr>
            </a:tbl>
          </a:graphicData>
        </a:graphic>
      </p:graphicFrame>
      <p:pic>
        <p:nvPicPr>
          <p:cNvPr id="10" name="Slika 9">
            <a:extLst>
              <a:ext uri="{FF2B5EF4-FFF2-40B4-BE49-F238E27FC236}">
                <a16:creationId xmlns:a16="http://schemas.microsoft.com/office/drawing/2014/main" id="{1032CE67-10B8-AB2B-0AA6-50CB63090AFD}"/>
              </a:ext>
            </a:extLst>
          </p:cNvPr>
          <p:cNvPicPr>
            <a:picLocks noChangeAspect="1"/>
          </p:cNvPicPr>
          <p:nvPr/>
        </p:nvPicPr>
        <p:blipFill rotWithShape="1">
          <a:blip r:embed="rId3"/>
          <a:srcRect t="20001"/>
          <a:stretch/>
        </p:blipFill>
        <p:spPr bwMode="auto">
          <a:xfrm>
            <a:off x="11106150" y="8248"/>
            <a:ext cx="1085850" cy="9880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5039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F20B49C-2742-BEF5-1FC4-0BDF91111602}"/>
              </a:ext>
            </a:extLst>
          </p:cNvPr>
          <p:cNvSpPr txBox="1"/>
          <p:nvPr/>
        </p:nvSpPr>
        <p:spPr>
          <a:xfrm>
            <a:off x="228600" y="71483"/>
            <a:ext cx="6134100" cy="402418"/>
          </a:xfrm>
          <a:prstGeom prst="rect">
            <a:avLst/>
          </a:prstGeom>
          <a:noFill/>
        </p:spPr>
        <p:txBody>
          <a:bodyPr wrap="square">
            <a:spAutoFit/>
          </a:bodyPr>
          <a:lstStyle/>
          <a:p>
            <a:pPr>
              <a:lnSpc>
                <a:spcPct val="105000"/>
              </a:lnSpc>
              <a:spcAft>
                <a:spcPts val="800"/>
              </a:spcAft>
            </a:pP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Primeri za kompetence, po knjigi </a:t>
            </a:r>
            <a:r>
              <a:rPr lang="sl-SI" sz="2000" b="1" dirty="0" err="1">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GreenComp</a:t>
            </a:r>
            <a:r>
              <a:rPr lang="sl-SI" sz="2000" b="1" dirty="0">
                <a:solidFill>
                  <a:schemeClr val="accent6">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sl-SI"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ravokotnik 7">
            <a:extLst>
              <a:ext uri="{FF2B5EF4-FFF2-40B4-BE49-F238E27FC236}">
                <a16:creationId xmlns:a16="http://schemas.microsoft.com/office/drawing/2014/main" id="{6DB5E72E-6893-E77F-8CF4-AD1A8B73E801}"/>
              </a:ext>
            </a:extLst>
          </p:cNvPr>
          <p:cNvSpPr/>
          <p:nvPr/>
        </p:nvSpPr>
        <p:spPr>
          <a:xfrm>
            <a:off x="0" y="5324475"/>
            <a:ext cx="12192000" cy="153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aphicFrame>
        <p:nvGraphicFramePr>
          <p:cNvPr id="9" name="Tabela 8">
            <a:extLst>
              <a:ext uri="{FF2B5EF4-FFF2-40B4-BE49-F238E27FC236}">
                <a16:creationId xmlns:a16="http://schemas.microsoft.com/office/drawing/2014/main" id="{D2600FCE-9CF3-9C30-640B-B2100789F51E}"/>
              </a:ext>
            </a:extLst>
          </p:cNvPr>
          <p:cNvGraphicFramePr>
            <a:graphicFrameLocks noGrp="1"/>
          </p:cNvGraphicFramePr>
          <p:nvPr>
            <p:extLst>
              <p:ext uri="{D42A27DB-BD31-4B8C-83A1-F6EECF244321}">
                <p14:modId xmlns:p14="http://schemas.microsoft.com/office/powerpoint/2010/main" val="1008523340"/>
              </p:ext>
            </p:extLst>
          </p:nvPr>
        </p:nvGraphicFramePr>
        <p:xfrm>
          <a:off x="104776" y="406717"/>
          <a:ext cx="12096751" cy="6489833"/>
        </p:xfrm>
        <a:graphic>
          <a:graphicData uri="http://schemas.openxmlformats.org/drawingml/2006/table">
            <a:tbl>
              <a:tblPr firstRow="1" firstCol="1" lastRow="1" lastCol="1" bandRow="1" bandCol="1"/>
              <a:tblGrid>
                <a:gridCol w="1222186">
                  <a:extLst>
                    <a:ext uri="{9D8B030D-6E8A-4147-A177-3AD203B41FA5}">
                      <a16:colId xmlns:a16="http://schemas.microsoft.com/office/drawing/2014/main" val="3353813748"/>
                    </a:ext>
                  </a:extLst>
                </a:gridCol>
                <a:gridCol w="1492438">
                  <a:extLst>
                    <a:ext uri="{9D8B030D-6E8A-4147-A177-3AD203B41FA5}">
                      <a16:colId xmlns:a16="http://schemas.microsoft.com/office/drawing/2014/main" val="533788914"/>
                    </a:ext>
                  </a:extLst>
                </a:gridCol>
                <a:gridCol w="9382127">
                  <a:extLst>
                    <a:ext uri="{9D8B030D-6E8A-4147-A177-3AD203B41FA5}">
                      <a16:colId xmlns:a16="http://schemas.microsoft.com/office/drawing/2014/main" val="419525915"/>
                    </a:ext>
                  </a:extLst>
                </a:gridCol>
              </a:tblGrid>
              <a:tr h="614349">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PODROČJE</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a:effectLst/>
                          <a:latin typeface="Calibri" panose="020F0502020204030204" pitchFamily="34" charset="0"/>
                          <a:ea typeface="Times New Roman" panose="02020603050405020304" pitchFamily="18" charset="0"/>
                          <a:cs typeface="Calibri" panose="020F0502020204030204" pitchFamily="34" charset="0"/>
                        </a:rPr>
                        <a:t>KOMPETENCA</a:t>
                      </a:r>
                      <a:endParaRPr lang="sl-S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800"/>
                        </a:spcAft>
                      </a:pPr>
                      <a:r>
                        <a:rPr lang="sl-SI" sz="1600" b="1" kern="100" dirty="0">
                          <a:effectLst/>
                          <a:latin typeface="Calibri" panose="020F0502020204030204" pitchFamily="34" charset="0"/>
                          <a:ea typeface="Times New Roman" panose="02020603050405020304" pitchFamily="18" charset="0"/>
                          <a:cs typeface="Calibri" panose="020F0502020204030204" pitchFamily="34" charset="0"/>
                        </a:rPr>
                        <a:t>OPISNIK</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sl-SI" sz="1600" b="1" i="1" kern="100" dirty="0">
                          <a:effectLst/>
                          <a:latin typeface="Calibri" panose="020F0502020204030204" pitchFamily="34" charset="0"/>
                          <a:ea typeface="Times New Roman" panose="02020603050405020304" pitchFamily="18" charset="0"/>
                          <a:cs typeface="Calibri" panose="020F0502020204030204" pitchFamily="34" charset="0"/>
                        </a:rPr>
                        <a:t>PRIMER</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03774"/>
                  </a:ext>
                </a:extLst>
              </a:tr>
              <a:tr h="1402180">
                <a:tc rowSpan="3">
                  <a:txBody>
                    <a:bodyPr/>
                    <a:lstStyle/>
                    <a:p>
                      <a:pPr marL="109728" algn="l" rtl="0" eaLnBrk="1" fontAlgn="ctr" latinLnBrk="0" hangingPunct="1">
                        <a:lnSpc>
                          <a:spcPct val="107000"/>
                        </a:lnSpc>
                        <a:spcBef>
                          <a:spcPts val="0"/>
                        </a:spcBef>
                        <a:spcAft>
                          <a:spcPts val="0"/>
                        </a:spcAft>
                      </a:pPr>
                      <a:r>
                        <a:rPr lang="sl-SI" sz="1600" b="1" i="1" u="none" strike="noStrike" kern="100" dirty="0">
                          <a:solidFill>
                            <a:srgbClr val="000000"/>
                          </a:solidFill>
                          <a:effectLst/>
                          <a:latin typeface="Calibri" panose="020F0502020204030204" pitchFamily="34" charset="0"/>
                        </a:rPr>
                        <a:t>4 </a:t>
                      </a:r>
                    </a:p>
                    <a:p>
                      <a:pPr marL="109728" algn="l" rtl="0" eaLnBrk="1" fontAlgn="ctr" latinLnBrk="0" hangingPunct="1">
                        <a:lnSpc>
                          <a:spcPct val="107000"/>
                        </a:lnSpc>
                        <a:spcBef>
                          <a:spcPts val="0"/>
                        </a:spcBef>
                        <a:spcAft>
                          <a:spcPts val="0"/>
                        </a:spcAft>
                      </a:pPr>
                      <a:r>
                        <a:rPr lang="sl-SI" sz="1600" b="1" i="1" u="none" strike="noStrike" kern="100" dirty="0">
                          <a:solidFill>
                            <a:srgbClr val="000000"/>
                          </a:solidFill>
                          <a:effectLst/>
                          <a:latin typeface="Calibri" panose="020F0502020204030204" pitchFamily="34" charset="0"/>
                        </a:rPr>
                        <a:t>Ukrepanje za </a:t>
                      </a:r>
                      <a:r>
                        <a:rPr lang="sl-SI" sz="1600" b="1" i="1" u="none" strike="noStrike" kern="100" dirty="0" err="1">
                          <a:solidFill>
                            <a:srgbClr val="000000"/>
                          </a:solidFill>
                          <a:effectLst/>
                          <a:latin typeface="Calibri" panose="020F0502020204030204" pitchFamily="34" charset="0"/>
                        </a:rPr>
                        <a:t>trajnostnost</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577"/>
                    </a:solidFill>
                  </a:tcPr>
                </a:tc>
                <a:tc>
                  <a:txBody>
                    <a:bodyPr/>
                    <a:lstStyle/>
                    <a:p>
                      <a:pPr marL="73152" marR="36576"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4.1 Politična angažiranost</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Krmariti po političnem sistemu, določiti politično odgovornost za </a:t>
                      </a:r>
                      <a:r>
                        <a:rPr lang="sl-SI" sz="1600" kern="1200" dirty="0" err="1">
                          <a:solidFill>
                            <a:schemeClr val="tx1"/>
                          </a:solidFill>
                          <a:effectLst/>
                          <a:latin typeface="+mn-lt"/>
                          <a:ea typeface="+mn-ea"/>
                          <a:cs typeface="+mn-cs"/>
                        </a:rPr>
                        <a:t>netrajnostno</a:t>
                      </a:r>
                      <a:r>
                        <a:rPr lang="sl-SI" sz="1600" kern="1200" dirty="0">
                          <a:solidFill>
                            <a:schemeClr val="tx1"/>
                          </a:solidFill>
                          <a:effectLst/>
                          <a:latin typeface="+mn-lt"/>
                          <a:ea typeface="+mn-ea"/>
                          <a:cs typeface="+mn-cs"/>
                        </a:rPr>
                        <a:t> ravnanje in zahtevati učinkovite politike za </a:t>
                      </a:r>
                      <a:r>
                        <a:rPr lang="sl-SI" sz="1600" kern="1200" dirty="0" err="1">
                          <a:solidFill>
                            <a:schemeClr val="tx1"/>
                          </a:solidFill>
                          <a:effectLst/>
                          <a:latin typeface="+mn-lt"/>
                          <a:ea typeface="+mn-ea"/>
                          <a:cs typeface="+mn-cs"/>
                        </a:rPr>
                        <a:t>trajnostnost</a:t>
                      </a:r>
                      <a:r>
                        <a:rPr lang="sl-SI" sz="1600" kern="1200" dirty="0">
                          <a:solidFill>
                            <a:schemeClr val="tx1"/>
                          </a:solidFill>
                          <a:effectLst/>
                          <a:latin typeface="+mn-lt"/>
                          <a:ea typeface="+mn-ea"/>
                          <a:cs typeface="+mn-cs"/>
                        </a:rPr>
                        <a:t>.</a:t>
                      </a:r>
                    </a:p>
                    <a:p>
                      <a:pPr rtl="0" eaLnBrk="1" latinLnBrk="0" hangingPunct="1"/>
                      <a:endParaRPr lang="sl-SI" sz="1600" dirty="0">
                        <a:effectLst/>
                      </a:endParaRPr>
                    </a:p>
                    <a:p>
                      <a:r>
                        <a:rPr lang="sl-SI" sz="1600" i="1" kern="1200" dirty="0">
                          <a:solidFill>
                            <a:schemeClr val="tx1"/>
                          </a:solidFill>
                          <a:effectLst/>
                          <a:latin typeface="+mn-lt"/>
                          <a:ea typeface="+mn-ea"/>
                          <a:cs typeface="+mn-cs"/>
                        </a:rPr>
                        <a:t>Primeri mladih, ki so še posebej glasno zahtevali politično ukrepanje vlad, vključujejo gibanje Petki za prihodnost (angl. </a:t>
                      </a:r>
                      <a:r>
                        <a:rPr lang="sl-SI" sz="1600" i="1" kern="1200" dirty="0" err="1">
                          <a:solidFill>
                            <a:schemeClr val="tx1"/>
                          </a:solidFill>
                          <a:effectLst/>
                          <a:latin typeface="+mn-lt"/>
                          <a:ea typeface="+mn-ea"/>
                          <a:cs typeface="+mn-cs"/>
                        </a:rPr>
                        <a:t>Fridays</a:t>
                      </a:r>
                      <a:r>
                        <a:rPr lang="sl-SI" sz="1600" i="1" kern="1200" dirty="0">
                          <a:solidFill>
                            <a:schemeClr val="tx1"/>
                          </a:solidFill>
                          <a:effectLst/>
                          <a:latin typeface="+mn-lt"/>
                          <a:ea typeface="+mn-ea"/>
                          <a:cs typeface="+mn-cs"/>
                        </a:rPr>
                        <a:t> </a:t>
                      </a:r>
                      <a:r>
                        <a:rPr lang="sl-SI" sz="1600" i="1" kern="1200" dirty="0" err="1">
                          <a:solidFill>
                            <a:schemeClr val="tx1"/>
                          </a:solidFill>
                          <a:effectLst/>
                          <a:latin typeface="+mn-lt"/>
                          <a:ea typeface="+mn-ea"/>
                          <a:cs typeface="+mn-cs"/>
                        </a:rPr>
                        <a:t>for</a:t>
                      </a:r>
                      <a:r>
                        <a:rPr lang="sl-SI" sz="1600" i="1" kern="1200" dirty="0">
                          <a:solidFill>
                            <a:schemeClr val="tx1"/>
                          </a:solidFill>
                          <a:effectLst/>
                          <a:latin typeface="+mn-lt"/>
                          <a:ea typeface="+mn-ea"/>
                          <a:cs typeface="+mn-cs"/>
                        </a:rPr>
                        <a:t> Future) in Upor proti izumrtju (angl. </a:t>
                      </a:r>
                      <a:r>
                        <a:rPr lang="sl-SI" sz="1600" i="1" kern="1200" dirty="0" err="1">
                          <a:solidFill>
                            <a:schemeClr val="tx1"/>
                          </a:solidFill>
                          <a:effectLst/>
                          <a:latin typeface="+mn-lt"/>
                          <a:ea typeface="+mn-ea"/>
                          <a:cs typeface="+mn-cs"/>
                        </a:rPr>
                        <a:t>Extinction</a:t>
                      </a:r>
                      <a:r>
                        <a:rPr lang="sl-SI" sz="1600" i="1" kern="1200" dirty="0">
                          <a:solidFill>
                            <a:schemeClr val="tx1"/>
                          </a:solidFill>
                          <a:effectLst/>
                          <a:latin typeface="+mn-lt"/>
                          <a:ea typeface="+mn-ea"/>
                          <a:cs typeface="+mn-cs"/>
                        </a:rPr>
                        <a:t> </a:t>
                      </a:r>
                      <a:r>
                        <a:rPr lang="sl-SI" sz="1600" i="1" kern="1200" dirty="0" err="1">
                          <a:solidFill>
                            <a:schemeClr val="tx1"/>
                          </a:solidFill>
                          <a:effectLst/>
                          <a:latin typeface="+mn-lt"/>
                          <a:ea typeface="+mn-ea"/>
                          <a:cs typeface="+mn-cs"/>
                        </a:rPr>
                        <a:t>Rebellion</a:t>
                      </a:r>
                      <a:r>
                        <a:rPr lang="sl-SI" sz="1600" i="1" kern="1200" dirty="0">
                          <a:solidFill>
                            <a:schemeClr val="tx1"/>
                          </a:solidFill>
                          <a:effectLst/>
                          <a:latin typeface="+mn-lt"/>
                          <a:ea typeface="+mn-ea"/>
                          <a:cs typeface="+mn-cs"/>
                        </a:rPr>
                        <a:t>)(CTR 13, 16).</a:t>
                      </a: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714903"/>
                  </a:ext>
                </a:extLst>
              </a:tr>
              <a:tr h="2024929">
                <a:tc vMerge="1">
                  <a:txBody>
                    <a:bodyPr/>
                    <a:lstStyle/>
                    <a:p>
                      <a:endParaRPr lang="sl-SI"/>
                    </a:p>
                  </a:txBody>
                  <a:tcPr/>
                </a:tc>
                <a:tc>
                  <a:txBody>
                    <a:bodyPr/>
                    <a:lstStyle/>
                    <a:p>
                      <a:pPr marL="73152" marR="36576"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4.2 Kolektivno ukrepanje</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Ukrepati za doseganje sprememb v sodelovanju z drugimi.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600" i="1" kern="1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solidFill>
                            <a:schemeClr val="tx1"/>
                          </a:solidFill>
                          <a:effectLst/>
                          <a:latin typeface="Calibri" panose="020F0502020204030204" pitchFamily="34" charset="0"/>
                          <a:ea typeface="+mn-ea"/>
                          <a:cs typeface="Calibri" panose="020F0502020204030204" pitchFamily="34" charset="0"/>
                        </a:rPr>
                        <a:t>Kolektivno ukrepanje narašča v digitalni dobi, omogoča pa ga tehnologija. Primer: Izobraževalna koalicija za podnebje (angl. </a:t>
                      </a:r>
                      <a:r>
                        <a:rPr lang="sl-SI" sz="1600" i="1" kern="100" dirty="0" err="1">
                          <a:solidFill>
                            <a:schemeClr val="tx1"/>
                          </a:solidFill>
                          <a:effectLst/>
                          <a:latin typeface="Calibri" panose="020F0502020204030204" pitchFamily="34" charset="0"/>
                          <a:ea typeface="+mn-ea"/>
                          <a:cs typeface="Calibri" panose="020F0502020204030204" pitchFamily="34" charset="0"/>
                        </a:rPr>
                        <a:t>European</a:t>
                      </a:r>
                      <a:r>
                        <a:rPr lang="sl-SI" sz="1600" i="1" kern="100" dirty="0">
                          <a:solidFill>
                            <a:schemeClr val="tx1"/>
                          </a:solidFill>
                          <a:effectLst/>
                          <a:latin typeface="Calibri" panose="020F0502020204030204" pitchFamily="34" charset="0"/>
                          <a:ea typeface="+mn-ea"/>
                          <a:cs typeface="Calibri" panose="020F0502020204030204" pitchFamily="34" charset="0"/>
                        </a:rPr>
                        <a:t> </a:t>
                      </a:r>
                      <a:r>
                        <a:rPr lang="sl-SI" sz="1600" i="1" kern="100" dirty="0" err="1">
                          <a:solidFill>
                            <a:schemeClr val="tx1"/>
                          </a:solidFill>
                          <a:effectLst/>
                          <a:latin typeface="Calibri" panose="020F0502020204030204" pitchFamily="34" charset="0"/>
                          <a:ea typeface="+mn-ea"/>
                          <a:cs typeface="Calibri" panose="020F0502020204030204" pitchFamily="34" charset="0"/>
                        </a:rPr>
                        <a:t>Education</a:t>
                      </a:r>
                      <a:r>
                        <a:rPr lang="sl-SI" sz="1600" i="1" kern="100" dirty="0">
                          <a:solidFill>
                            <a:schemeClr val="tx1"/>
                          </a:solidFill>
                          <a:effectLst/>
                          <a:latin typeface="Calibri" panose="020F0502020204030204" pitchFamily="34" charset="0"/>
                          <a:ea typeface="+mn-ea"/>
                          <a:cs typeface="Calibri" panose="020F0502020204030204" pitchFamily="34" charset="0"/>
                        </a:rPr>
                        <a:t> </a:t>
                      </a:r>
                      <a:r>
                        <a:rPr lang="sl-SI" sz="1600" i="1" kern="100" dirty="0" err="1">
                          <a:solidFill>
                            <a:schemeClr val="tx1"/>
                          </a:solidFill>
                          <a:effectLst/>
                          <a:latin typeface="Calibri" panose="020F0502020204030204" pitchFamily="34" charset="0"/>
                          <a:ea typeface="+mn-ea"/>
                          <a:cs typeface="Calibri" panose="020F0502020204030204" pitchFamily="34" charset="0"/>
                        </a:rPr>
                        <a:t>for</a:t>
                      </a:r>
                      <a:r>
                        <a:rPr lang="sl-SI" sz="1600" i="1" kern="100" dirty="0">
                          <a:solidFill>
                            <a:schemeClr val="tx1"/>
                          </a:solidFill>
                          <a:effectLst/>
                          <a:latin typeface="Calibri" panose="020F0502020204030204" pitchFamily="34" charset="0"/>
                          <a:ea typeface="+mn-ea"/>
                          <a:cs typeface="Calibri" panose="020F0502020204030204" pitchFamily="34" charset="0"/>
                        </a:rPr>
                        <a:t> </a:t>
                      </a:r>
                      <a:r>
                        <a:rPr lang="sl-SI" sz="1600" i="1" kern="100" dirty="0" err="1">
                          <a:solidFill>
                            <a:schemeClr val="tx1"/>
                          </a:solidFill>
                          <a:effectLst/>
                          <a:latin typeface="Calibri" panose="020F0502020204030204" pitchFamily="34" charset="0"/>
                          <a:ea typeface="+mn-ea"/>
                          <a:cs typeface="Calibri" panose="020F0502020204030204" pitchFamily="34" charset="0"/>
                        </a:rPr>
                        <a:t>Climate</a:t>
                      </a:r>
                      <a:r>
                        <a:rPr lang="sl-SI" sz="1600" i="1" kern="100" dirty="0">
                          <a:solidFill>
                            <a:schemeClr val="tx1"/>
                          </a:solidFill>
                          <a:effectLst/>
                          <a:latin typeface="Calibri" panose="020F0502020204030204" pitchFamily="34" charset="0"/>
                          <a:ea typeface="+mn-ea"/>
                          <a:cs typeface="Calibri" panose="020F0502020204030204" pitchFamily="34" charset="0"/>
                        </a:rPr>
                        <a:t> </a:t>
                      </a:r>
                      <a:r>
                        <a:rPr lang="sl-SI" sz="1600" i="1" kern="100" dirty="0" err="1">
                          <a:solidFill>
                            <a:schemeClr val="tx1"/>
                          </a:solidFill>
                          <a:effectLst/>
                          <a:latin typeface="Calibri" panose="020F0502020204030204" pitchFamily="34" charset="0"/>
                          <a:ea typeface="+mn-ea"/>
                          <a:cs typeface="Calibri" panose="020F0502020204030204" pitchFamily="34" charset="0"/>
                        </a:rPr>
                        <a:t>Coalition</a:t>
                      </a:r>
                      <a:r>
                        <a:rPr lang="sl-SI" sz="1600" i="1" kern="100" dirty="0">
                          <a:solidFill>
                            <a:schemeClr val="tx1"/>
                          </a:solidFill>
                          <a:effectLst/>
                          <a:latin typeface="Calibri" panose="020F0502020204030204" pitchFamily="34" charset="0"/>
                          <a:ea typeface="+mn-ea"/>
                          <a:cs typeface="Calibri" panose="020F0502020204030204" pitchFamily="34" charset="0"/>
                        </a:rPr>
                        <a:t>), digitalna platforma, ki omogoča članom izkustvene skupnosti, da kolektivno sprejemajo odločitve, delujejo sodelovalno in skupaj ustvarjajo rešitve za </a:t>
                      </a:r>
                      <a:r>
                        <a:rPr lang="sl-SI" sz="1600" i="1" kern="100" dirty="0" err="1">
                          <a:solidFill>
                            <a:schemeClr val="tx1"/>
                          </a:solidFill>
                          <a:effectLst/>
                          <a:latin typeface="Calibri" panose="020F0502020204030204" pitchFamily="34" charset="0"/>
                          <a:ea typeface="+mn-ea"/>
                          <a:cs typeface="Calibri" panose="020F0502020204030204" pitchFamily="34" charset="0"/>
                        </a:rPr>
                        <a:t>trajnostnost</a:t>
                      </a:r>
                      <a:r>
                        <a:rPr lang="sl-SI" sz="1600" i="1" kern="100" dirty="0">
                          <a:solidFill>
                            <a:schemeClr val="tx1"/>
                          </a:solidFill>
                          <a:effectLst/>
                          <a:latin typeface="Calibri" panose="020F0502020204030204" pitchFamily="34" charset="0"/>
                          <a:ea typeface="+mn-ea"/>
                          <a:cs typeface="Calibri" panose="020F0502020204030204" pitchFamily="34" charset="0"/>
                        </a:rPr>
                        <a:t> (CTR 13).</a:t>
                      </a:r>
                      <a:endParaRPr lang="sl-SI" sz="16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Primeri znanja (Z), spretnosti (S) in odnosov (O): </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Z</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Pozna glavne deležnike na področju </a:t>
                      </a:r>
                      <a:r>
                        <a:rPr lang="sl-SI" sz="1600" i="1" kern="100" noProof="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v lastni skupnosti in ve, </a:t>
                      </a:r>
                      <a:r>
                        <a:rPr lang="sl-SI" sz="1600" i="1" kern="100" noProof="0" dirty="0" err="1">
                          <a:effectLst/>
                          <a:latin typeface="Calibri" panose="020F0502020204030204" pitchFamily="34" charset="0"/>
                          <a:ea typeface="Times New Roman" panose="02020603050405020304" pitchFamily="18" charset="0"/>
                          <a:cs typeface="Calibri" panose="020F0502020204030204" pitchFamily="34" charset="0"/>
                        </a:rPr>
                        <a:t>kakon</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stopiti v stik z njimi.</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 </a:t>
                      </a:r>
                      <a:r>
                        <a:rPr lang="pl-PL" sz="1600" i="1" kern="100" dirty="0">
                          <a:effectLst/>
                          <a:latin typeface="Calibri" panose="020F0502020204030204" pitchFamily="34" charset="0"/>
                          <a:ea typeface="Times New Roman" panose="02020603050405020304" pitchFamily="18" charset="0"/>
                          <a:cs typeface="Calibri" panose="020F0502020204030204" pitchFamily="34" charset="0"/>
                        </a:rPr>
                        <a:t>Zna sodelovati z drugimi v procesih uvajanja sprememb za trajnostnost.</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O: Zavezan k uvajanju sprememb za bolj vključujočo in pravično prihodnost.</a:t>
                      </a: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902284"/>
                  </a:ext>
                </a:extLst>
              </a:tr>
              <a:tr h="1910035">
                <a:tc vMerge="1">
                  <a:txBody>
                    <a:bodyPr/>
                    <a:lstStyle/>
                    <a:p>
                      <a:endParaRPr lang="sl-SI"/>
                    </a:p>
                  </a:txBody>
                  <a:tcPr/>
                </a:tc>
                <a:tc>
                  <a:txBody>
                    <a:bodyPr/>
                    <a:lstStyle/>
                    <a:p>
                      <a:pPr marL="109728" algn="l" rtl="0" eaLnBrk="1" fontAlgn="ctr" latinLnBrk="0" hangingPunct="1">
                        <a:spcBef>
                          <a:spcPts val="0"/>
                        </a:spcBef>
                        <a:spcAft>
                          <a:spcPts val="0"/>
                        </a:spcAft>
                      </a:pPr>
                      <a:r>
                        <a:rPr lang="sl-SI" sz="1600" b="1" i="0" u="none" strike="noStrike" kern="1200" dirty="0">
                          <a:solidFill>
                            <a:srgbClr val="000000"/>
                          </a:solidFill>
                          <a:effectLst/>
                          <a:latin typeface="Calibri" panose="020F0502020204030204" pitchFamily="34" charset="0"/>
                        </a:rPr>
                        <a:t>4.3</a:t>
                      </a:r>
                      <a:r>
                        <a:rPr lang="sl-SI" sz="1600" b="0" i="0" u="none" strike="noStrike" kern="1200" dirty="0">
                          <a:solidFill>
                            <a:srgbClr val="000000"/>
                          </a:solidFill>
                          <a:effectLst/>
                          <a:latin typeface="Calibri" panose="020F0502020204030204" pitchFamily="34" charset="0"/>
                        </a:rPr>
                        <a:t> </a:t>
                      </a:r>
                      <a:r>
                        <a:rPr lang="sl-SI" sz="1600" b="1" i="0" u="none" strike="noStrike" kern="1200" dirty="0">
                          <a:solidFill>
                            <a:srgbClr val="000000"/>
                          </a:solidFill>
                          <a:effectLst/>
                          <a:latin typeface="Calibri" panose="020F0502020204030204" pitchFamily="34" charset="0"/>
                        </a:rPr>
                        <a:t>Individualna iniciativa</a:t>
                      </a:r>
                      <a:endParaRPr lang="sl-SI" sz="1600" b="0" i="0" u="none" strike="noStrike" dirty="0">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rtl="0" eaLnBrk="1" latinLnBrk="0" hangingPunct="1"/>
                      <a:r>
                        <a:rPr lang="sl-SI" sz="1600" kern="1200" dirty="0">
                          <a:solidFill>
                            <a:schemeClr val="tx1"/>
                          </a:solidFill>
                          <a:effectLst/>
                          <a:latin typeface="+mn-lt"/>
                          <a:ea typeface="+mn-ea"/>
                          <a:cs typeface="+mn-cs"/>
                        </a:rPr>
                        <a:t>Prepoznati lasten potencial za </a:t>
                      </a:r>
                      <a:r>
                        <a:rPr lang="sl-SI" sz="1600" kern="1200" dirty="0" err="1">
                          <a:solidFill>
                            <a:schemeClr val="tx1"/>
                          </a:solidFill>
                          <a:effectLst/>
                          <a:latin typeface="+mn-lt"/>
                          <a:ea typeface="+mn-ea"/>
                          <a:cs typeface="+mn-cs"/>
                        </a:rPr>
                        <a:t>trajnostnost</a:t>
                      </a:r>
                      <a:r>
                        <a:rPr lang="sl-SI" sz="1600" kern="1200" dirty="0">
                          <a:solidFill>
                            <a:schemeClr val="tx1"/>
                          </a:solidFill>
                          <a:effectLst/>
                          <a:latin typeface="+mn-lt"/>
                          <a:ea typeface="+mn-ea"/>
                          <a:cs typeface="+mn-cs"/>
                        </a:rPr>
                        <a:t> in aktivno prispevati k izboljšanju možnosti za skupnost in planet.</a:t>
                      </a:r>
                    </a:p>
                    <a:p>
                      <a:pPr rtl="0" eaLnBrk="1" latinLnBrk="0" hangingPunct="1"/>
                      <a:endParaRPr lang="sl-SI" sz="16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Primeri znanja (Z), spretnosti (S) in odnosov (O): </a:t>
                      </a:r>
                      <a:endParaRPr lang="sl-SI" sz="1600" dirty="0">
                        <a:effectLst/>
                      </a:endParaRP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Z</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Ve, da je treba ukrepati preventivno, kadar bi določeno ukrepanje ali </a:t>
                      </a:r>
                      <a:r>
                        <a:rPr lang="sl-SI" sz="1600" i="1" kern="100" noProof="0" dirty="0" err="1">
                          <a:effectLst/>
                          <a:latin typeface="Calibri" panose="020F0502020204030204" pitchFamily="34" charset="0"/>
                          <a:ea typeface="Times New Roman" panose="02020603050405020304" pitchFamily="18" charset="0"/>
                          <a:cs typeface="Calibri" panose="020F0502020204030204" pitchFamily="34" charset="0"/>
                        </a:rPr>
                        <a:t>neukrepanje</a:t>
                      </a:r>
                      <a:r>
                        <a:rPr lang="sl-SI" sz="1600" i="1" kern="100" noProof="0" dirty="0">
                          <a:effectLst/>
                          <a:latin typeface="Calibri" panose="020F0502020204030204" pitchFamily="34" charset="0"/>
                          <a:ea typeface="Times New Roman" panose="02020603050405020304" pitchFamily="18" charset="0"/>
                          <a:cs typeface="Calibri" panose="020F0502020204030204" pitchFamily="34" charset="0"/>
                        </a:rPr>
                        <a:t> lahko škodovalo zdravju ljudi in vseh živih bitij (previdnostno načelo).</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S: Sposoben je pokazati lastno iniciativo in vztrajati pri doseganju ciljev </a:t>
                      </a:r>
                      <a:r>
                        <a:rPr lang="sl-SI" sz="1600" i="1" kern="100" dirty="0" err="1">
                          <a:effectLst/>
                          <a:latin typeface="Calibri" panose="020F0502020204030204" pitchFamily="34" charset="0"/>
                          <a:ea typeface="Times New Roman" panose="02020603050405020304" pitchFamily="18" charset="0"/>
                          <a:cs typeface="Calibri" panose="020F0502020204030204" pitchFamily="34" charset="0"/>
                        </a:rPr>
                        <a:t>trajnostnosti</a:t>
                      </a: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tudi v negotovih situacijah.</a:t>
                      </a:r>
                    </a:p>
                    <a:p>
                      <a:pPr>
                        <a:lnSpc>
                          <a:spcPct val="105000"/>
                        </a:lnSpc>
                        <a:spcAft>
                          <a:spcPts val="0"/>
                        </a:spcAft>
                      </a:pPr>
                      <a:r>
                        <a:rPr lang="sl-SI" sz="1600" i="1" kern="100" dirty="0">
                          <a:effectLst/>
                          <a:latin typeface="Calibri" panose="020F0502020204030204" pitchFamily="34" charset="0"/>
                          <a:ea typeface="Times New Roman" panose="02020603050405020304" pitchFamily="18" charset="0"/>
                          <a:cs typeface="Calibri" panose="020F0502020204030204" pitchFamily="34" charset="0"/>
                        </a:rPr>
                        <a:t> O: </a:t>
                      </a:r>
                      <a:r>
                        <a:rPr lang="pt-BR" sz="1600" i="1" kern="100" dirty="0">
                          <a:effectLst/>
                          <a:latin typeface="Calibri" panose="020F0502020204030204" pitchFamily="34" charset="0"/>
                          <a:ea typeface="Times New Roman" panose="02020603050405020304" pitchFamily="18" charset="0"/>
                          <a:cs typeface="Calibri" panose="020F0502020204030204" pitchFamily="34" charset="0"/>
                        </a:rPr>
                        <a:t>Zaveda se, da so vsakdanja dejanja pomembna.</a:t>
                      </a:r>
                      <a:endParaRPr lang="sl-SI"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 marR="3738" marT="3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694502"/>
                  </a:ext>
                </a:extLst>
              </a:tr>
            </a:tbl>
          </a:graphicData>
        </a:graphic>
      </p:graphicFrame>
      <p:pic>
        <p:nvPicPr>
          <p:cNvPr id="10" name="Slika 9">
            <a:extLst>
              <a:ext uri="{FF2B5EF4-FFF2-40B4-BE49-F238E27FC236}">
                <a16:creationId xmlns:a16="http://schemas.microsoft.com/office/drawing/2014/main" id="{1032CE67-10B8-AB2B-0AA6-50CB63090AFD}"/>
              </a:ext>
            </a:extLst>
          </p:cNvPr>
          <p:cNvPicPr>
            <a:picLocks noChangeAspect="1"/>
          </p:cNvPicPr>
          <p:nvPr/>
        </p:nvPicPr>
        <p:blipFill rotWithShape="1">
          <a:blip r:embed="rId2"/>
          <a:srcRect t="20001"/>
          <a:stretch/>
        </p:blipFill>
        <p:spPr bwMode="auto">
          <a:xfrm>
            <a:off x="11106150" y="8248"/>
            <a:ext cx="1085850" cy="9880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823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6B6DF2B2-6315-8ECC-7902-0F5094A41F9E}"/>
              </a:ext>
            </a:extLst>
          </p:cNvPr>
          <p:cNvSpPr txBox="1"/>
          <p:nvPr/>
        </p:nvSpPr>
        <p:spPr>
          <a:xfrm>
            <a:off x="871980" y="434393"/>
            <a:ext cx="3758938" cy="2539798"/>
          </a:xfrm>
          <a:prstGeom prst="rect">
            <a:avLst/>
          </a:prstGeom>
          <a:noFill/>
        </p:spPr>
        <p:txBody>
          <a:bodyPr wrap="square">
            <a:spAutoFit/>
          </a:bodyPr>
          <a:lstStyle/>
          <a:p>
            <a:pPr>
              <a:lnSpc>
                <a:spcPct val="107000"/>
              </a:lnSpc>
              <a:spcAft>
                <a:spcPts val="800"/>
              </a:spcAft>
            </a:pPr>
            <a:r>
              <a:rPr lang="sl-SI" sz="3600">
                <a:effectLst/>
                <a:latin typeface="Calibri" panose="020F0502020204030204" pitchFamily="34" charset="0"/>
                <a:ea typeface="Calibri" panose="020F0502020204030204" pitchFamily="34" charset="0"/>
                <a:cs typeface="Calibri" panose="020F0502020204030204" pitchFamily="34" charset="0"/>
              </a:rPr>
              <a:t>SLOVENIJA</a:t>
            </a:r>
          </a:p>
          <a:p>
            <a:pPr>
              <a:lnSpc>
                <a:spcPct val="107000"/>
              </a:lnSpc>
              <a:spcAft>
                <a:spcPts val="800"/>
              </a:spcAft>
            </a:pPr>
            <a:r>
              <a:rPr lang="sl-SI" sz="3600">
                <a:effectLst/>
                <a:latin typeface="Calibri" panose="020F0502020204030204" pitchFamily="34" charset="0"/>
                <a:ea typeface="Calibri" panose="020F0502020204030204" pitchFamily="34" charset="0"/>
                <a:cs typeface="Calibri" panose="020F0502020204030204" pitchFamily="34" charset="0"/>
              </a:rPr>
              <a:t>Delež sektorjev v skupnih emisijah TGP za leto 2018</a:t>
            </a:r>
            <a:endParaRPr lang="sl-SI"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Slika 5">
            <a:extLst>
              <a:ext uri="{FF2B5EF4-FFF2-40B4-BE49-F238E27FC236}">
                <a16:creationId xmlns:a16="http://schemas.microsoft.com/office/drawing/2014/main" id="{E5B59F6E-8D60-F850-7487-A1815BBBD3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67" t="5635" r="7141" b="11302"/>
          <a:stretch/>
        </p:blipFill>
        <p:spPr bwMode="auto">
          <a:xfrm>
            <a:off x="4887522" y="-131898"/>
            <a:ext cx="7304478" cy="7121795"/>
          </a:xfrm>
          <a:prstGeom prst="rect">
            <a:avLst/>
          </a:prstGeom>
          <a:noFill/>
          <a:ln>
            <a:noFill/>
          </a:ln>
        </p:spPr>
      </p:pic>
      <p:pic>
        <p:nvPicPr>
          <p:cNvPr id="2" name="Slika 1">
            <a:extLst>
              <a:ext uri="{FF2B5EF4-FFF2-40B4-BE49-F238E27FC236}">
                <a16:creationId xmlns:a16="http://schemas.microsoft.com/office/drawing/2014/main" id="{D2E938DB-134B-2C2C-856E-55CF7D0B5CE1}"/>
              </a:ext>
            </a:extLst>
          </p:cNvPr>
          <p:cNvPicPr>
            <a:picLocks noChangeAspect="1"/>
          </p:cNvPicPr>
          <p:nvPr/>
        </p:nvPicPr>
        <p:blipFill rotWithShape="1">
          <a:blip r:embed="rId3"/>
          <a:srcRect l="7172" t="17413" r="75262" b="73569"/>
          <a:stretch/>
        </p:blipFill>
        <p:spPr bwMode="auto">
          <a:xfrm>
            <a:off x="4225918" y="367798"/>
            <a:ext cx="1994716" cy="576000"/>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607D65C4-34BF-FB56-B055-C839E5E68133}"/>
              </a:ext>
            </a:extLst>
          </p:cNvPr>
          <p:cNvSpPr txBox="1"/>
          <p:nvPr/>
        </p:nvSpPr>
        <p:spPr>
          <a:xfrm>
            <a:off x="225418" y="3428999"/>
            <a:ext cx="4851407" cy="1200329"/>
          </a:xfrm>
          <a:prstGeom prst="rect">
            <a:avLst/>
          </a:prstGeom>
          <a:noFill/>
        </p:spPr>
        <p:txBody>
          <a:bodyPr wrap="square">
            <a:spAutoFit/>
          </a:bodyPr>
          <a:lstStyle/>
          <a:p>
            <a:r>
              <a:rPr lang="sl-SI" b="1" dirty="0"/>
              <a:t>Več, razlage, metodologija: </a:t>
            </a:r>
          </a:p>
          <a:p>
            <a:endParaRPr lang="sl-SI" b="1" dirty="0"/>
          </a:p>
          <a:p>
            <a:r>
              <a:rPr lang="sl-SI" b="1" dirty="0"/>
              <a:t>[PB03] Izpusti toplogrednih plinov</a:t>
            </a:r>
          </a:p>
          <a:p>
            <a:endParaRPr lang="sl-SI" b="1" dirty="0"/>
          </a:p>
        </p:txBody>
      </p:sp>
      <p:sp>
        <p:nvSpPr>
          <p:cNvPr id="8" name="PoljeZBesedilom 7">
            <a:extLst>
              <a:ext uri="{FF2B5EF4-FFF2-40B4-BE49-F238E27FC236}">
                <a16:creationId xmlns:a16="http://schemas.microsoft.com/office/drawing/2014/main" id="{71724C03-425B-B7ED-7510-A150BFFE284E}"/>
              </a:ext>
            </a:extLst>
          </p:cNvPr>
          <p:cNvSpPr txBox="1"/>
          <p:nvPr/>
        </p:nvSpPr>
        <p:spPr>
          <a:xfrm>
            <a:off x="225418" y="4375498"/>
            <a:ext cx="6096000" cy="338554"/>
          </a:xfrm>
          <a:prstGeom prst="rect">
            <a:avLst/>
          </a:prstGeom>
          <a:noFill/>
        </p:spPr>
        <p:txBody>
          <a:bodyPr wrap="square">
            <a:spAutoFit/>
          </a:bodyPr>
          <a:lstStyle/>
          <a:p>
            <a:r>
              <a:rPr lang="sl-SI" sz="1600" dirty="0">
                <a:hlinkClick r:id="rId4"/>
              </a:rPr>
              <a:t>http://kazalci.arso.gov.si/sl/content/izpusti-toplogrednih-plinov-8</a:t>
            </a:r>
            <a:r>
              <a:rPr lang="sl-SI" sz="1600" dirty="0"/>
              <a:t> </a:t>
            </a:r>
          </a:p>
        </p:txBody>
      </p:sp>
      <p:pic>
        <p:nvPicPr>
          <p:cNvPr id="3" name="Slika 2">
            <a:extLst>
              <a:ext uri="{FF2B5EF4-FFF2-40B4-BE49-F238E27FC236}">
                <a16:creationId xmlns:a16="http://schemas.microsoft.com/office/drawing/2014/main" id="{D99BA100-C5D5-A6B3-28CC-920DA6882851}"/>
              </a:ext>
            </a:extLst>
          </p:cNvPr>
          <p:cNvPicPr>
            <a:picLocks noChangeAspect="1"/>
          </p:cNvPicPr>
          <p:nvPr/>
        </p:nvPicPr>
        <p:blipFill rotWithShape="1">
          <a:blip r:embed="rId5"/>
          <a:srcRect t="20001"/>
          <a:stretch/>
        </p:blipFill>
        <p:spPr bwMode="auto">
          <a:xfrm>
            <a:off x="318462" y="4980005"/>
            <a:ext cx="761347" cy="692772"/>
          </a:xfrm>
          <a:prstGeom prst="rect">
            <a:avLst/>
          </a:prstGeom>
          <a:ln>
            <a:noFill/>
          </a:ln>
          <a:extLst>
            <a:ext uri="{53640926-AAD7-44D8-BBD7-CCE9431645EC}">
              <a14:shadowObscured xmlns:a14="http://schemas.microsoft.com/office/drawing/2010/main"/>
            </a:ext>
          </a:extLst>
        </p:spPr>
      </p:pic>
      <p:sp>
        <p:nvSpPr>
          <p:cNvPr id="7" name="PoljeZBesedilom 6">
            <a:extLst>
              <a:ext uri="{FF2B5EF4-FFF2-40B4-BE49-F238E27FC236}">
                <a16:creationId xmlns:a16="http://schemas.microsoft.com/office/drawing/2014/main" id="{09DC8B20-46F1-295E-F81C-7CB52E8E7C9E}"/>
              </a:ext>
            </a:extLst>
          </p:cNvPr>
          <p:cNvSpPr txBox="1"/>
          <p:nvPr/>
        </p:nvSpPr>
        <p:spPr>
          <a:xfrm>
            <a:off x="1157465" y="4978435"/>
            <a:ext cx="2501591"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dirty="0">
              <a:solidFill>
                <a:srgbClr val="7030A0"/>
              </a:solidFill>
              <a:effectLst/>
            </a:endParaRPr>
          </a:p>
        </p:txBody>
      </p:sp>
      <p:sp>
        <p:nvSpPr>
          <p:cNvPr id="9" name="PoljeZBesedilom 8">
            <a:extLst>
              <a:ext uri="{FF2B5EF4-FFF2-40B4-BE49-F238E27FC236}">
                <a16:creationId xmlns:a16="http://schemas.microsoft.com/office/drawing/2014/main" id="{50C3378A-F212-D9D0-5D2B-067C9D5551D6}"/>
              </a:ext>
            </a:extLst>
          </p:cNvPr>
          <p:cNvSpPr txBox="1"/>
          <p:nvPr/>
        </p:nvSpPr>
        <p:spPr>
          <a:xfrm>
            <a:off x="1158770" y="5326391"/>
            <a:ext cx="2400300" cy="375552"/>
          </a:xfrm>
          <a:prstGeom prst="rect">
            <a:avLst/>
          </a:prstGeom>
          <a:noFill/>
        </p:spPr>
        <p:txBody>
          <a:bodyPr wrap="square">
            <a:spAutoFit/>
          </a:bodyPr>
          <a:lstStyle/>
          <a:p>
            <a:pPr marL="73152" marR="36576" algn="l" rtl="0" eaLnBrk="1" latinLnBrk="0" hangingPunct="1">
              <a:lnSpc>
                <a:spcPct val="107000"/>
              </a:lnSpc>
              <a:spcBef>
                <a:spcPts val="200"/>
              </a:spcBef>
              <a:spcAft>
                <a:spcPts val="200"/>
              </a:spcAft>
            </a:pPr>
            <a:r>
              <a:rPr lang="sl-SI" sz="1800" b="1" kern="100" dirty="0">
                <a:solidFill>
                  <a:srgbClr val="7030A0"/>
                </a:solidFill>
                <a:effectLst/>
                <a:latin typeface="Calibri" panose="020F0502020204030204" pitchFamily="34" charset="0"/>
                <a:ea typeface="Gill Sans MT" panose="020B0502020104020203" pitchFamily="34" charset="-18"/>
                <a:cs typeface="Gill Sans MT" panose="020B0502020104020203" pitchFamily="34" charset="-18"/>
              </a:rPr>
              <a:t>2.2 Kritično mišljenje</a:t>
            </a:r>
            <a:endParaRPr lang="sl-SI" dirty="0">
              <a:solidFill>
                <a:srgbClr val="7030A0"/>
              </a:solidFill>
              <a:effectLst/>
            </a:endParaRPr>
          </a:p>
        </p:txBody>
      </p:sp>
    </p:spTree>
    <p:extLst>
      <p:ext uri="{BB962C8B-B14F-4D97-AF65-F5344CB8AC3E}">
        <p14:creationId xmlns:p14="http://schemas.microsoft.com/office/powerpoint/2010/main" val="216488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8EF524A0-FF1C-5F85-721C-E54D8BC75FEE}"/>
              </a:ext>
            </a:extLst>
          </p:cNvPr>
          <p:cNvSpPr txBox="1"/>
          <p:nvPr/>
        </p:nvSpPr>
        <p:spPr>
          <a:xfrm>
            <a:off x="1143000" y="419002"/>
            <a:ext cx="10334625" cy="3166380"/>
          </a:xfrm>
          <a:prstGeom prst="rect">
            <a:avLst/>
          </a:prstGeom>
          <a:noFill/>
        </p:spPr>
        <p:txBody>
          <a:bodyPr wrap="square">
            <a:spAutoFit/>
          </a:bodyPr>
          <a:lstStyle/>
          <a:p>
            <a:pPr>
              <a:lnSpc>
                <a:spcPct val="107000"/>
              </a:lnSpc>
              <a:spcAft>
                <a:spcPts val="800"/>
              </a:spcAft>
            </a:pPr>
            <a:r>
              <a:rPr lang="sl-SI" sz="3200" b="1" kern="100" dirty="0">
                <a:solidFill>
                  <a:srgbClr val="00B050"/>
                </a:solidFill>
                <a:ea typeface="Calibri" panose="020F0502020204030204" pitchFamily="34" charset="0"/>
                <a:cs typeface="Microsoft Uighur" panose="02000000000000000000" pitchFamily="2" charset="-78"/>
              </a:rPr>
              <a:t>PODROBNEJE O NEKATERIH TEMAH:</a:t>
            </a:r>
          </a:p>
          <a:p>
            <a:pPr>
              <a:lnSpc>
                <a:spcPct val="107000"/>
              </a:lnSpc>
              <a:spcAft>
                <a:spcPts val="800"/>
              </a:spcAft>
            </a:pPr>
            <a:endParaRPr lang="sl-SI" sz="4400" b="1" kern="100" dirty="0">
              <a:solidFill>
                <a:srgbClr val="00B050"/>
              </a:solidFill>
              <a:latin typeface="Microsoft Uighur" panose="02000000000000000000" pitchFamily="2" charset="-78"/>
              <a:ea typeface="Calibri" panose="020F0502020204030204" pitchFamily="34" charset="0"/>
              <a:cs typeface="Microsoft Uighur" panose="02000000000000000000" pitchFamily="2" charset="-78"/>
            </a:endParaRPr>
          </a:p>
          <a:p>
            <a:pPr>
              <a:lnSpc>
                <a:spcPct val="107000"/>
              </a:lnSpc>
              <a:spcAft>
                <a:spcPts val="800"/>
              </a:spcAft>
            </a:pPr>
            <a:r>
              <a:rPr lang="sl-SI" sz="4400" b="1" kern="100" dirty="0">
                <a:solidFill>
                  <a:srgbClr val="00B050"/>
                </a:solidFill>
                <a:latin typeface="Microsoft Uighur" panose="02000000000000000000" pitchFamily="2" charset="-78"/>
                <a:ea typeface="Calibri" panose="020F0502020204030204" pitchFamily="34" charset="0"/>
                <a:cs typeface="Microsoft Uighur" panose="02000000000000000000" pitchFamily="2" charset="-78"/>
              </a:rPr>
              <a:t> </a:t>
            </a:r>
          </a:p>
          <a:p>
            <a:pPr>
              <a:lnSpc>
                <a:spcPct val="107000"/>
              </a:lnSpc>
              <a:spcAft>
                <a:spcPts val="800"/>
              </a:spcAft>
            </a:pPr>
            <a:endParaRPr lang="sl-SI" sz="4400" kern="100" dirty="0">
              <a:solidFill>
                <a:srgbClr val="00B050"/>
              </a:solidFill>
              <a:effectLst/>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Grafika 1">
            <a:extLst>
              <a:ext uri="{FF2B5EF4-FFF2-40B4-BE49-F238E27FC236}">
                <a16:creationId xmlns:a16="http://schemas.microsoft.com/office/drawing/2014/main" id="{36D935B9-AC4C-A03E-772A-8F7203DF4D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6000" y="1155382"/>
            <a:ext cx="9024000" cy="5076000"/>
          </a:xfrm>
          <a:prstGeom prst="rect">
            <a:avLst/>
          </a:prstGeom>
        </p:spPr>
      </p:pic>
    </p:spTree>
    <p:extLst>
      <p:ext uri="{BB962C8B-B14F-4D97-AF65-F5344CB8AC3E}">
        <p14:creationId xmlns:p14="http://schemas.microsoft.com/office/powerpoint/2010/main" val="298020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6B6DF2B2-6315-8ECC-7902-0F5094A41F9E}"/>
              </a:ext>
            </a:extLst>
          </p:cNvPr>
          <p:cNvSpPr txBox="1"/>
          <p:nvPr/>
        </p:nvSpPr>
        <p:spPr>
          <a:xfrm>
            <a:off x="0" y="951248"/>
            <a:ext cx="2931165" cy="671915"/>
          </a:xfrm>
          <a:prstGeom prst="rect">
            <a:avLst/>
          </a:prstGeom>
          <a:noFill/>
        </p:spPr>
        <p:txBody>
          <a:bodyPr wrap="square">
            <a:spAutoFit/>
          </a:bodyPr>
          <a:lstStyle/>
          <a:p>
            <a:pPr>
              <a:lnSpc>
                <a:spcPct val="107000"/>
              </a:lnSpc>
              <a:spcAft>
                <a:spcPts val="800"/>
              </a:spcAft>
            </a:pPr>
            <a:r>
              <a:rPr lang="sl-SI" sz="1800">
                <a:effectLst/>
                <a:latin typeface="Calibri" panose="020F0502020204030204" pitchFamily="34" charset="0"/>
                <a:ea typeface="Calibri" panose="020F0502020204030204" pitchFamily="34" charset="0"/>
                <a:cs typeface="Calibri" panose="020F0502020204030204" pitchFamily="34" charset="0"/>
              </a:rPr>
              <a:t>Delež sektorjev v skupnih emisijah TGP za leto 2018</a:t>
            </a:r>
            <a:endParaRPr lang="sl-SI"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Slika 5">
            <a:extLst>
              <a:ext uri="{FF2B5EF4-FFF2-40B4-BE49-F238E27FC236}">
                <a16:creationId xmlns:a16="http://schemas.microsoft.com/office/drawing/2014/main" id="{E5B59F6E-8D60-F850-7487-A1815BBBD3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61" t="6751" r="8415" b="9556"/>
          <a:stretch/>
        </p:blipFill>
        <p:spPr bwMode="auto">
          <a:xfrm>
            <a:off x="129919" y="1865492"/>
            <a:ext cx="2000250" cy="2040755"/>
          </a:xfrm>
          <a:prstGeom prst="rect">
            <a:avLst/>
          </a:prstGeom>
          <a:noFill/>
          <a:ln>
            <a:solidFill>
              <a:schemeClr val="bg2">
                <a:lumMod val="75000"/>
              </a:schemeClr>
            </a:solidFill>
          </a:ln>
        </p:spPr>
      </p:pic>
      <p:sp>
        <p:nvSpPr>
          <p:cNvPr id="8" name="PoljeZBesedilom 7">
            <a:extLst>
              <a:ext uri="{FF2B5EF4-FFF2-40B4-BE49-F238E27FC236}">
                <a16:creationId xmlns:a16="http://schemas.microsoft.com/office/drawing/2014/main" id="{6689DB15-07AA-9D8A-A8DC-BF6AB3961BAA}"/>
              </a:ext>
            </a:extLst>
          </p:cNvPr>
          <p:cNvSpPr txBox="1"/>
          <p:nvPr/>
        </p:nvSpPr>
        <p:spPr>
          <a:xfrm>
            <a:off x="3267075" y="308434"/>
            <a:ext cx="8524875" cy="1077218"/>
          </a:xfrm>
          <a:prstGeom prst="rect">
            <a:avLst/>
          </a:prstGeom>
          <a:noFill/>
        </p:spPr>
        <p:txBody>
          <a:bodyPr wrap="square">
            <a:spAutoFit/>
          </a:bodyPr>
          <a:lstStyle/>
          <a:p>
            <a:pPr indent="648335" algn="ctr" hangingPunct="0">
              <a:spcBef>
                <a:spcPts val="1200"/>
              </a:spcBef>
            </a:pPr>
            <a:r>
              <a:rPr lang="x-none" sz="3200" b="1" dirty="0">
                <a:effectLst/>
                <a:latin typeface="Calibri" panose="020F0502020204030204" pitchFamily="34" charset="0"/>
                <a:ea typeface="Times New Roman" panose="02020603050405020304" pitchFamily="18" charset="0"/>
              </a:rPr>
              <a:t>Količina emisij po sektorjih v različnih letih (vir: IJS CEU)</a:t>
            </a:r>
            <a:endParaRPr lang="sl-SI" sz="4000" b="1" dirty="0">
              <a:effectLst/>
              <a:latin typeface="Arial" panose="020B0604020202020204" pitchFamily="34" charset="0"/>
              <a:ea typeface="Times New Roman" panose="02020603050405020304" pitchFamily="18" charset="0"/>
            </a:endParaRPr>
          </a:p>
        </p:txBody>
      </p:sp>
      <p:pic>
        <p:nvPicPr>
          <p:cNvPr id="9" name="Slika 8">
            <a:extLst>
              <a:ext uri="{FF2B5EF4-FFF2-40B4-BE49-F238E27FC236}">
                <a16:creationId xmlns:a16="http://schemas.microsoft.com/office/drawing/2014/main" id="{6031284B-4D01-1F60-A808-503A7878E3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3698" y="1560258"/>
            <a:ext cx="9908302" cy="5194168"/>
          </a:xfrm>
          <a:prstGeom prst="rect">
            <a:avLst/>
          </a:prstGeom>
          <a:noFill/>
          <a:ln>
            <a:noFill/>
          </a:ln>
        </p:spPr>
      </p:pic>
      <p:sp>
        <p:nvSpPr>
          <p:cNvPr id="3" name="PoljeZBesedilom 2">
            <a:extLst>
              <a:ext uri="{FF2B5EF4-FFF2-40B4-BE49-F238E27FC236}">
                <a16:creationId xmlns:a16="http://schemas.microsoft.com/office/drawing/2014/main" id="{CD269953-B2CB-6CC3-E50B-9BC6E6AF9DC2}"/>
              </a:ext>
            </a:extLst>
          </p:cNvPr>
          <p:cNvSpPr txBox="1"/>
          <p:nvPr/>
        </p:nvSpPr>
        <p:spPr>
          <a:xfrm>
            <a:off x="-1" y="308434"/>
            <a:ext cx="2543175" cy="470000"/>
          </a:xfrm>
          <a:prstGeom prst="rect">
            <a:avLst/>
          </a:prstGeom>
          <a:noFill/>
        </p:spPr>
        <p:txBody>
          <a:bodyPr wrap="square">
            <a:spAutoFit/>
          </a:bodyPr>
          <a:lstStyle/>
          <a:p>
            <a:pPr>
              <a:lnSpc>
                <a:spcPct val="107000"/>
              </a:lnSpc>
              <a:spcAft>
                <a:spcPts val="800"/>
              </a:spcAft>
            </a:pPr>
            <a:r>
              <a:rPr lang="sl-SI" sz="2400" b="1" dirty="0">
                <a:effectLst/>
                <a:latin typeface="Calibri" panose="020F0502020204030204" pitchFamily="34" charset="0"/>
                <a:ea typeface="Calibri" panose="020F0502020204030204" pitchFamily="34" charset="0"/>
                <a:cs typeface="Calibri" panose="020F0502020204030204" pitchFamily="34" charset="0"/>
              </a:rPr>
              <a:t>SLOVENIJA</a:t>
            </a:r>
          </a:p>
        </p:txBody>
      </p:sp>
    </p:spTree>
    <p:extLst>
      <p:ext uri="{BB962C8B-B14F-4D97-AF65-F5344CB8AC3E}">
        <p14:creationId xmlns:p14="http://schemas.microsoft.com/office/powerpoint/2010/main" val="1452917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6987F306-D3BB-6CF3-DE62-59683FEDE719}"/>
              </a:ext>
            </a:extLst>
          </p:cNvPr>
          <p:cNvSpPr txBox="1"/>
          <p:nvPr/>
        </p:nvSpPr>
        <p:spPr>
          <a:xfrm>
            <a:off x="1492576" y="1692983"/>
            <a:ext cx="8765849" cy="400110"/>
          </a:xfrm>
          <a:prstGeom prst="rect">
            <a:avLst/>
          </a:prstGeom>
          <a:noFill/>
        </p:spPr>
        <p:txBody>
          <a:bodyPr wrap="square">
            <a:spAutoFit/>
          </a:bodyPr>
          <a:lstStyle/>
          <a:p>
            <a:r>
              <a:rPr lang="sl-SI"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Pregled skupnih emisij TGP (vir: IJS-CEU, Podnebno ogledalo 2022)</a:t>
            </a:r>
            <a:endParaRPr lang="sl-SI" sz="2000" b="1" dirty="0">
              <a:solidFill>
                <a:srgbClr val="002060"/>
              </a:solidFill>
            </a:endParaRPr>
          </a:p>
        </p:txBody>
      </p:sp>
      <p:pic>
        <p:nvPicPr>
          <p:cNvPr id="6" name="Slika 5">
            <a:extLst>
              <a:ext uri="{FF2B5EF4-FFF2-40B4-BE49-F238E27FC236}">
                <a16:creationId xmlns:a16="http://schemas.microsoft.com/office/drawing/2014/main" id="{33CEB47E-85ED-F4D9-BC00-868B7A829FE9}"/>
              </a:ext>
            </a:extLst>
          </p:cNvPr>
          <p:cNvPicPr>
            <a:picLocks noChangeAspect="1"/>
          </p:cNvPicPr>
          <p:nvPr/>
        </p:nvPicPr>
        <p:blipFill>
          <a:blip r:embed="rId2">
            <a:extLst>
              <a:ext uri="{28A0092B-C50C-407E-A947-70E740481C1C}">
                <a14:useLocalDpi xmlns:a14="http://schemas.microsoft.com/office/drawing/2010/main" val="0"/>
              </a:ext>
            </a:extLst>
          </a:blip>
          <a:srcRect l="400"/>
          <a:stretch>
            <a:fillRect/>
          </a:stretch>
        </p:blipFill>
        <p:spPr bwMode="auto">
          <a:xfrm>
            <a:off x="864117" y="2471059"/>
            <a:ext cx="10463764" cy="873808"/>
          </a:xfrm>
          <a:prstGeom prst="rect">
            <a:avLst/>
          </a:prstGeom>
          <a:noFill/>
          <a:ln>
            <a:noFill/>
          </a:ln>
        </p:spPr>
      </p:pic>
      <p:pic>
        <p:nvPicPr>
          <p:cNvPr id="7" name="Slika 6">
            <a:extLst>
              <a:ext uri="{FF2B5EF4-FFF2-40B4-BE49-F238E27FC236}">
                <a16:creationId xmlns:a16="http://schemas.microsoft.com/office/drawing/2014/main" id="{45787EC0-6BCC-F822-F0D0-358498188A83}"/>
              </a:ext>
            </a:extLst>
          </p:cNvPr>
          <p:cNvPicPr>
            <a:picLocks noChangeAspect="1"/>
          </p:cNvPicPr>
          <p:nvPr/>
        </p:nvPicPr>
        <p:blipFill>
          <a:blip r:embed="rId3">
            <a:extLst>
              <a:ext uri="{28A0092B-C50C-407E-A947-70E740481C1C}">
                <a14:useLocalDpi xmlns:a14="http://schemas.microsoft.com/office/drawing/2010/main" val="0"/>
              </a:ext>
            </a:extLst>
          </a:blip>
          <a:srcRect l="618" r="793"/>
          <a:stretch>
            <a:fillRect/>
          </a:stretch>
        </p:blipFill>
        <p:spPr bwMode="auto">
          <a:xfrm>
            <a:off x="864118" y="3346197"/>
            <a:ext cx="10463763" cy="2490823"/>
          </a:xfrm>
          <a:prstGeom prst="rect">
            <a:avLst/>
          </a:prstGeom>
          <a:noFill/>
          <a:ln>
            <a:noFill/>
          </a:ln>
        </p:spPr>
      </p:pic>
      <p:sp>
        <p:nvSpPr>
          <p:cNvPr id="2" name="PoljeZBesedilom 1">
            <a:extLst>
              <a:ext uri="{FF2B5EF4-FFF2-40B4-BE49-F238E27FC236}">
                <a16:creationId xmlns:a16="http://schemas.microsoft.com/office/drawing/2014/main" id="{2ABA8152-4252-48C5-46E0-26FE5999BEE6}"/>
              </a:ext>
            </a:extLst>
          </p:cNvPr>
          <p:cNvSpPr txBox="1"/>
          <p:nvPr/>
        </p:nvSpPr>
        <p:spPr>
          <a:xfrm>
            <a:off x="864117" y="550980"/>
            <a:ext cx="2543175" cy="470000"/>
          </a:xfrm>
          <a:prstGeom prst="rect">
            <a:avLst/>
          </a:prstGeom>
          <a:noFill/>
        </p:spPr>
        <p:txBody>
          <a:bodyPr wrap="square">
            <a:spAutoFit/>
          </a:bodyPr>
          <a:lstStyle/>
          <a:p>
            <a:pPr>
              <a:lnSpc>
                <a:spcPct val="107000"/>
              </a:lnSpc>
              <a:spcAft>
                <a:spcPts val="800"/>
              </a:spcAft>
            </a:pPr>
            <a:r>
              <a:rPr lang="sl-SI" sz="2400" b="1" dirty="0">
                <a:effectLst/>
                <a:latin typeface="Calibri" panose="020F0502020204030204" pitchFamily="34" charset="0"/>
                <a:ea typeface="Calibri" panose="020F0502020204030204" pitchFamily="34" charset="0"/>
                <a:cs typeface="Calibri" panose="020F0502020204030204" pitchFamily="34" charset="0"/>
              </a:rPr>
              <a:t>SLOVENIJA</a:t>
            </a:r>
          </a:p>
        </p:txBody>
      </p:sp>
    </p:spTree>
    <p:extLst>
      <p:ext uri="{BB962C8B-B14F-4D97-AF65-F5344CB8AC3E}">
        <p14:creationId xmlns:p14="http://schemas.microsoft.com/office/powerpoint/2010/main" val="3597742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F170B4-5B7A-26E5-D14F-03002509638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2049" name="Slika 2">
            <a:extLst>
              <a:ext uri="{FF2B5EF4-FFF2-40B4-BE49-F238E27FC236}">
                <a16:creationId xmlns:a16="http://schemas.microsoft.com/office/drawing/2014/main" id="{4052EF02-20D8-7EE4-D7CE-6D3E23439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0" y="234000"/>
            <a:ext cx="6624000" cy="662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44693DAC-CA68-6FEE-95E6-31BF3E0A63A5}"/>
              </a:ext>
            </a:extLst>
          </p:cNvPr>
          <p:cNvSpPr>
            <a:spLocks noChangeArrowheads="1"/>
          </p:cNvSpPr>
          <p:nvPr/>
        </p:nvSpPr>
        <p:spPr bwMode="auto">
          <a:xfrm>
            <a:off x="495299" y="836384"/>
            <a:ext cx="440055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647700" algn="r"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Slika: Časovni potek spremembe letnega povprečja temperature zraka v Sloveniji do konca 21. stoletja glede na različne scenarije, vključno z razponi odstopanj. Prikazan je odklon od povprečja 1981–2010 (vir: ARSO)</a:t>
            </a:r>
          </a:p>
        </p:txBody>
      </p:sp>
      <p:pic>
        <p:nvPicPr>
          <p:cNvPr id="4" name="Slika 3">
            <a:extLst>
              <a:ext uri="{FF2B5EF4-FFF2-40B4-BE49-F238E27FC236}">
                <a16:creationId xmlns:a16="http://schemas.microsoft.com/office/drawing/2014/main" id="{3EA64748-7F91-B252-759A-BF28DCF2D7E0}"/>
              </a:ext>
            </a:extLst>
          </p:cNvPr>
          <p:cNvPicPr>
            <a:picLocks noChangeAspect="1"/>
          </p:cNvPicPr>
          <p:nvPr/>
        </p:nvPicPr>
        <p:blipFill rotWithShape="1">
          <a:blip r:embed="rId3"/>
          <a:srcRect t="20001"/>
          <a:stretch/>
        </p:blipFill>
        <p:spPr bwMode="auto">
          <a:xfrm>
            <a:off x="672150" y="4162664"/>
            <a:ext cx="876331" cy="797399"/>
          </a:xfrm>
          <a:prstGeom prst="rect">
            <a:avLst/>
          </a:prstGeom>
          <a:ln>
            <a:noFill/>
          </a:ln>
          <a:extLst>
            <a:ext uri="{53640926-AAD7-44D8-BBD7-CCE9431645EC}">
              <a14:shadowObscured xmlns:a14="http://schemas.microsoft.com/office/drawing/2010/main"/>
            </a:ext>
          </a:extLst>
        </p:spPr>
      </p:pic>
      <p:sp>
        <p:nvSpPr>
          <p:cNvPr id="5" name="PoljeZBesedilom 4">
            <a:extLst>
              <a:ext uri="{FF2B5EF4-FFF2-40B4-BE49-F238E27FC236}">
                <a16:creationId xmlns:a16="http://schemas.microsoft.com/office/drawing/2014/main" id="{9244496F-6D99-B99E-516B-7E0665BA6776}"/>
              </a:ext>
            </a:extLst>
          </p:cNvPr>
          <p:cNvSpPr txBox="1"/>
          <p:nvPr/>
        </p:nvSpPr>
        <p:spPr>
          <a:xfrm>
            <a:off x="1632658" y="4267291"/>
            <a:ext cx="2435832" cy="646331"/>
          </a:xfrm>
          <a:prstGeom prst="rect">
            <a:avLst/>
          </a:prstGeom>
          <a:noFill/>
        </p:spPr>
        <p:txBody>
          <a:bodyPr wrap="square">
            <a:spAutoFit/>
          </a:bodyPr>
          <a:lstStyle/>
          <a:p>
            <a:pPr marL="73152" marR="36576" algn="l" rtl="0" eaLnBrk="1" fontAlgn="ctr" latinLnBrk="0" hangingPunct="1">
              <a:spcBef>
                <a:spcPts val="0"/>
              </a:spcBef>
              <a:spcAft>
                <a:spcPts val="0"/>
              </a:spcAft>
            </a:pPr>
            <a:r>
              <a:rPr lang="sl-SI" sz="1800" b="1" i="0" kern="1200" dirty="0">
                <a:solidFill>
                  <a:srgbClr val="7030A0"/>
                </a:solidFill>
                <a:effectLst/>
                <a:latin typeface="Calibri" panose="020F0502020204030204" pitchFamily="34" charset="0"/>
                <a:ea typeface="+mn-ea"/>
                <a:cs typeface="+mn-cs"/>
              </a:rPr>
              <a:t>3.1  Pismenost za prihodnost</a:t>
            </a:r>
            <a:endParaRPr lang="sl-SI" dirty="0">
              <a:solidFill>
                <a:srgbClr val="7030A0"/>
              </a:solidFill>
              <a:effectLst/>
            </a:endParaRPr>
          </a:p>
        </p:txBody>
      </p:sp>
    </p:spTree>
    <p:extLst>
      <p:ext uri="{BB962C8B-B14F-4D97-AF65-F5344CB8AC3E}">
        <p14:creationId xmlns:p14="http://schemas.microsoft.com/office/powerpoint/2010/main" val="1806449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3">
            <a:extLst>
              <a:ext uri="{FF2B5EF4-FFF2-40B4-BE49-F238E27FC236}">
                <a16:creationId xmlns:a16="http://schemas.microsoft.com/office/drawing/2014/main" id="{A1695344-B2CD-D51B-D8F2-2EC88EDC9026}"/>
              </a:ext>
            </a:extLst>
          </p:cNvPr>
          <p:cNvSpPr txBox="1">
            <a:spLocks/>
          </p:cNvSpPr>
          <p:nvPr/>
        </p:nvSpPr>
        <p:spPr>
          <a:xfrm>
            <a:off x="592200" y="2651304"/>
            <a:ext cx="11106657" cy="960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r>
              <a:rPr lang="sl-SI" sz="4800" b="1" dirty="0">
                <a:solidFill>
                  <a:schemeClr val="accent6">
                    <a:lumMod val="50000"/>
                  </a:schemeClr>
                </a:solidFill>
                <a:latin typeface="Monotype Corsiva" panose="03010101010201010101" pitchFamily="66" charset="0"/>
              </a:rPr>
              <a:t>NAJLEPŠA HVALA ZA POZORNOST!</a:t>
            </a:r>
            <a:endParaRPr lang="sl-SI" dirty="0">
              <a:solidFill>
                <a:schemeClr val="accent6">
                  <a:lumMod val="50000"/>
                </a:schemeClr>
              </a:solidFill>
              <a:latin typeface="Monotype Corsiva" panose="03010101010201010101" pitchFamily="66" charset="0"/>
            </a:endParaRPr>
          </a:p>
        </p:txBody>
      </p:sp>
      <p:sp>
        <p:nvSpPr>
          <p:cNvPr id="3" name="Podnaslov 4">
            <a:extLst>
              <a:ext uri="{FF2B5EF4-FFF2-40B4-BE49-F238E27FC236}">
                <a16:creationId xmlns:a16="http://schemas.microsoft.com/office/drawing/2014/main" id="{DD341822-36C0-5E77-F393-E0D96768B9B3}"/>
              </a:ext>
            </a:extLst>
          </p:cNvPr>
          <p:cNvSpPr txBox="1">
            <a:spLocks/>
          </p:cNvSpPr>
          <p:nvPr/>
        </p:nvSpPr>
        <p:spPr>
          <a:xfrm>
            <a:off x="893704" y="3899941"/>
            <a:ext cx="10706096" cy="1865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sl-SI" sz="4800" dirty="0">
                <a:solidFill>
                  <a:schemeClr val="accent6">
                    <a:lumMod val="50000"/>
                  </a:schemeClr>
                </a:solidFill>
                <a:latin typeface="Monotype Corsiva" panose="03010101010201010101" pitchFamily="66" charset="0"/>
              </a:rPr>
              <a:t>Dr. Darja Piciga </a:t>
            </a:r>
            <a:endParaRPr lang="sl-SI" sz="1800" i="1" dirty="0">
              <a:solidFill>
                <a:srgbClr val="455F51"/>
              </a:solidFill>
              <a:latin typeface="Monotype Corsiva" panose="03010101010201010101" pitchFamily="66" charset="0"/>
              <a:cs typeface="Arial" pitchFamily="34"/>
            </a:endParaRPr>
          </a:p>
          <a:p>
            <a:pPr marL="0" indent="0" algn="ctr">
              <a:spcBef>
                <a:spcPts val="0"/>
              </a:spcBef>
              <a:buNone/>
            </a:pPr>
            <a:r>
              <a:rPr lang="sl-SI" i="1" dirty="0">
                <a:solidFill>
                  <a:srgbClr val="455F51"/>
                </a:solidFill>
                <a:latin typeface="Monotype Corsiva" panose="03010101010201010101" pitchFamily="66" charset="0"/>
                <a:cs typeface="Arial" pitchFamily="34"/>
              </a:rPr>
              <a:t>Strokovnjakinja za podnebne spremembe, zeleno gospodarstvo, trajnostni razvoj, </a:t>
            </a:r>
          </a:p>
          <a:p>
            <a:pPr marL="0" indent="0" algn="ctr">
              <a:spcBef>
                <a:spcPts val="0"/>
              </a:spcBef>
              <a:buNone/>
            </a:pPr>
            <a:r>
              <a:rPr lang="sl-SI" i="1" dirty="0">
                <a:solidFill>
                  <a:srgbClr val="455F51"/>
                </a:solidFill>
                <a:latin typeface="Monotype Corsiva" panose="03010101010201010101" pitchFamily="66" charset="0"/>
                <a:cs typeface="Arial" pitchFamily="34"/>
              </a:rPr>
              <a:t>vzgojo in izobraževanje za TR, integralno razvojno načrtovanje</a:t>
            </a:r>
            <a:br>
              <a:rPr lang="sl-SI" i="1" dirty="0">
                <a:solidFill>
                  <a:srgbClr val="455F51"/>
                </a:solidFill>
                <a:latin typeface="Monotype Corsiva" panose="03010101010201010101" pitchFamily="66" charset="0"/>
                <a:cs typeface="Arial" pitchFamily="34"/>
              </a:rPr>
            </a:br>
            <a:endParaRPr lang="sl-SI" sz="800" i="1" dirty="0">
              <a:solidFill>
                <a:srgbClr val="455F51"/>
              </a:solidFill>
              <a:latin typeface="Monotype Corsiva" panose="03010101010201010101" pitchFamily="66" charset="0"/>
              <a:cs typeface="Arial" pitchFamily="34"/>
            </a:endParaRPr>
          </a:p>
          <a:p>
            <a:pPr marL="0" indent="0">
              <a:spcBef>
                <a:spcPts val="0"/>
              </a:spcBef>
              <a:buNone/>
            </a:pPr>
            <a:r>
              <a:rPr lang="sl-SI" dirty="0">
                <a:solidFill>
                  <a:srgbClr val="455F51"/>
                </a:solidFill>
                <a:latin typeface="Monotype Corsiva" panose="03010101010201010101" pitchFamily="66" charset="0"/>
                <a:cs typeface="Times New Roman" pitchFamily="18"/>
              </a:rPr>
              <a:t> </a:t>
            </a:r>
          </a:p>
          <a:p>
            <a:pPr marL="0" indent="0">
              <a:spcBef>
                <a:spcPts val="0"/>
              </a:spcBef>
              <a:buNone/>
            </a:pPr>
            <a:endParaRPr lang="sl-SI" dirty="0">
              <a:solidFill>
                <a:srgbClr val="455F51"/>
              </a:solidFill>
            </a:endParaRPr>
          </a:p>
        </p:txBody>
      </p:sp>
      <p:pic>
        <p:nvPicPr>
          <p:cNvPr id="4" name="Slika 12">
            <a:extLst>
              <a:ext uri="{FF2B5EF4-FFF2-40B4-BE49-F238E27FC236}">
                <a16:creationId xmlns:a16="http://schemas.microsoft.com/office/drawing/2014/main" id="{940F19AB-F820-47A0-62E4-23194D8DAC6D}"/>
              </a:ext>
            </a:extLst>
          </p:cNvPr>
          <p:cNvPicPr>
            <a:picLocks noChangeAspect="1"/>
          </p:cNvPicPr>
          <p:nvPr/>
        </p:nvPicPr>
        <p:blipFill>
          <a:blip r:embed="rId2"/>
          <a:srcRect l="21283" t="1775" r="21288" b="6601"/>
          <a:stretch>
            <a:fillRect/>
          </a:stretch>
        </p:blipFill>
        <p:spPr>
          <a:xfrm>
            <a:off x="6246752" y="5603210"/>
            <a:ext cx="626953" cy="646233"/>
          </a:xfrm>
          <a:prstGeom prst="rect">
            <a:avLst/>
          </a:prstGeom>
          <a:noFill/>
          <a:ln w="57150" cap="flat">
            <a:solidFill>
              <a:srgbClr val="006600"/>
            </a:solidFill>
            <a:prstDash val="solid"/>
            <a:miter/>
          </a:ln>
        </p:spPr>
      </p:pic>
      <p:sp>
        <p:nvSpPr>
          <p:cNvPr id="5" name="PoljeZBesedilom 4">
            <a:extLst>
              <a:ext uri="{FF2B5EF4-FFF2-40B4-BE49-F238E27FC236}">
                <a16:creationId xmlns:a16="http://schemas.microsoft.com/office/drawing/2014/main" id="{1D2AAE4A-3918-E7B3-0666-D74E8CB7F1FE}"/>
              </a:ext>
            </a:extLst>
          </p:cNvPr>
          <p:cNvSpPr txBox="1"/>
          <p:nvPr/>
        </p:nvSpPr>
        <p:spPr>
          <a:xfrm>
            <a:off x="6046278" y="5666047"/>
            <a:ext cx="6094428" cy="461665"/>
          </a:xfrm>
          <a:prstGeom prst="rect">
            <a:avLst/>
          </a:prstGeom>
          <a:noFill/>
        </p:spPr>
        <p:txBody>
          <a:bodyPr wrap="square">
            <a:spAutoFit/>
          </a:bodyPr>
          <a:lstStyle/>
          <a:p>
            <a:pPr algn="ctr">
              <a:defRPr sz="1800" b="0" i="0" u="none" strike="noStrike" kern="0" cap="none" spc="0" baseline="0">
                <a:solidFill>
                  <a:srgbClr val="000000"/>
                </a:solidFill>
                <a:uFillTx/>
              </a:defRPr>
            </a:pPr>
            <a:r>
              <a:rPr lang="sl-SI" sz="2400" b="0" i="0" u="none" strike="noStrike" kern="1200" cap="none" spc="0" baseline="0" dirty="0">
                <a:solidFill>
                  <a:srgbClr val="000000"/>
                </a:solidFill>
                <a:uFillTx/>
                <a:latin typeface="Monotype Corsiva" panose="03010101010201010101" pitchFamily="66" charset="0"/>
                <a:ea typeface="Times New Roman" pitchFamily="18"/>
                <a:cs typeface="Arial Unicode MS"/>
                <a:hlinkClick r:id="rId3"/>
              </a:rPr>
              <a:t>http://integralna-zelena-slovenija.si/</a:t>
            </a:r>
            <a:r>
              <a:rPr lang="sl-SI" sz="2400" b="0" i="0" u="none" strike="noStrike" kern="1200" cap="none" spc="0" baseline="0" dirty="0">
                <a:solidFill>
                  <a:srgbClr val="000000"/>
                </a:solidFill>
                <a:uFillTx/>
                <a:latin typeface="Monotype Corsiva" panose="03010101010201010101" pitchFamily="66" charset="0"/>
                <a:ea typeface="Times New Roman" pitchFamily="18"/>
                <a:cs typeface="Arial Unicode MS"/>
              </a:rPr>
              <a:t> </a:t>
            </a:r>
          </a:p>
        </p:txBody>
      </p:sp>
      <p:sp>
        <p:nvSpPr>
          <p:cNvPr id="8" name="Naslov 3">
            <a:extLst>
              <a:ext uri="{FF2B5EF4-FFF2-40B4-BE49-F238E27FC236}">
                <a16:creationId xmlns:a16="http://schemas.microsoft.com/office/drawing/2014/main" id="{E2141633-9A0C-1CDB-43FE-5AA4D3C96CF2}"/>
              </a:ext>
            </a:extLst>
          </p:cNvPr>
          <p:cNvSpPr txBox="1">
            <a:spLocks/>
          </p:cNvSpPr>
          <p:nvPr/>
        </p:nvSpPr>
        <p:spPr>
          <a:xfrm>
            <a:off x="393700" y="26124"/>
            <a:ext cx="11305157" cy="21525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r>
              <a:rPr lang="sl-SI" sz="4400" b="1" dirty="0">
                <a:solidFill>
                  <a:schemeClr val="accent6">
                    <a:lumMod val="50000"/>
                  </a:schemeClr>
                </a:solidFill>
                <a:latin typeface="Monotype Corsiva" panose="03010101010201010101" pitchFamily="66" charset="0"/>
              </a:rPr>
              <a:t>Še več zanimivega in koristnega:</a:t>
            </a:r>
          </a:p>
          <a:p>
            <a:pPr algn="ctr">
              <a:lnSpc>
                <a:spcPct val="100000"/>
              </a:lnSpc>
            </a:pPr>
            <a:r>
              <a:rPr lang="sl-SI" sz="4400" b="1" dirty="0">
                <a:solidFill>
                  <a:schemeClr val="accent6">
                    <a:lumMod val="50000"/>
                  </a:schemeClr>
                </a:solidFill>
                <a:latin typeface="Monotype Corsiva" panose="03010101010201010101" pitchFamily="66" charset="0"/>
              </a:rPr>
              <a:t>Konferenca IRDO 2023, 9. junij, </a:t>
            </a:r>
            <a:r>
              <a:rPr lang="sl-SI" sz="4400" b="0" i="0" dirty="0">
                <a:solidFill>
                  <a:srgbClr val="000000"/>
                </a:solidFill>
                <a:effectLst/>
                <a:latin typeface="Monotype Corsiva" panose="03010101010201010101" pitchFamily="66" charset="0"/>
                <a:hlinkClick r:id="rId4"/>
              </a:rPr>
              <a:t>www.irdo.si/</a:t>
            </a:r>
            <a:r>
              <a:rPr lang="sl-SI" sz="4400" b="0" i="0" dirty="0">
                <a:solidFill>
                  <a:srgbClr val="000000"/>
                </a:solidFill>
                <a:effectLst/>
                <a:latin typeface="Monotype Corsiva" panose="03010101010201010101" pitchFamily="66" charset="0"/>
              </a:rPr>
              <a:t>.</a:t>
            </a:r>
          </a:p>
          <a:p>
            <a:pPr>
              <a:lnSpc>
                <a:spcPct val="100000"/>
              </a:lnSpc>
            </a:pPr>
            <a:endParaRPr lang="sl-SI" sz="4400" dirty="0">
              <a:solidFill>
                <a:schemeClr val="accent6">
                  <a:lumMod val="50000"/>
                </a:schemeClr>
              </a:solidFill>
              <a:latin typeface="Monotype Corsiva" panose="03010101010201010101" pitchFamily="66" charset="0"/>
            </a:endParaRPr>
          </a:p>
        </p:txBody>
      </p:sp>
      <p:sp>
        <p:nvSpPr>
          <p:cNvPr id="10" name="PoljeZBesedilom 9">
            <a:extLst>
              <a:ext uri="{FF2B5EF4-FFF2-40B4-BE49-F238E27FC236}">
                <a16:creationId xmlns:a16="http://schemas.microsoft.com/office/drawing/2014/main" id="{8DB3E1AB-5E48-5F34-10D1-F1164B760A5A}"/>
              </a:ext>
            </a:extLst>
          </p:cNvPr>
          <p:cNvSpPr txBox="1"/>
          <p:nvPr/>
        </p:nvSpPr>
        <p:spPr>
          <a:xfrm>
            <a:off x="893704" y="5496769"/>
            <a:ext cx="6096000" cy="954107"/>
          </a:xfrm>
          <a:prstGeom prst="rect">
            <a:avLst/>
          </a:prstGeom>
          <a:noFill/>
        </p:spPr>
        <p:txBody>
          <a:bodyPr wrap="square">
            <a:spAutoFit/>
          </a:bodyPr>
          <a:lstStyle/>
          <a:p>
            <a:pPr marL="0" indent="0" algn="ctr">
              <a:spcBef>
                <a:spcPts val="0"/>
              </a:spcBef>
              <a:buNone/>
            </a:pPr>
            <a:r>
              <a:rPr lang="sl-SI" sz="2800" i="1" u="sng" dirty="0">
                <a:solidFill>
                  <a:srgbClr val="455F51"/>
                </a:solidFill>
                <a:latin typeface="Monotype Corsiva" panose="03010101010201010101" pitchFamily="66" charset="0"/>
                <a:cs typeface="Arial" pitchFamily="34"/>
                <a:hlinkClick r:id="rId5"/>
              </a:rPr>
              <a:t>dpiciga@gmail.com</a:t>
            </a:r>
            <a:endParaRPr lang="sl-SI" sz="2800" i="1" u="sng" dirty="0">
              <a:solidFill>
                <a:srgbClr val="455F51"/>
              </a:solidFill>
              <a:latin typeface="Monotype Corsiva" panose="03010101010201010101" pitchFamily="66" charset="0"/>
              <a:cs typeface="Times New Roman" pitchFamily="18"/>
            </a:endParaRPr>
          </a:p>
          <a:p>
            <a:pPr marL="0" indent="0" algn="ctr">
              <a:spcBef>
                <a:spcPts val="0"/>
              </a:spcBef>
              <a:buNone/>
            </a:pPr>
            <a:r>
              <a:rPr lang="sl-SI" sz="2800" i="1" dirty="0">
                <a:solidFill>
                  <a:srgbClr val="455F51"/>
                </a:solidFill>
                <a:latin typeface="Monotype Corsiva" panose="03010101010201010101" pitchFamily="66" charset="0"/>
                <a:cs typeface="Arial" pitchFamily="34"/>
              </a:rPr>
              <a:t>+386 41 399 715</a:t>
            </a:r>
            <a:endParaRPr lang="sl-SI" sz="2800" dirty="0">
              <a:solidFill>
                <a:srgbClr val="455F51"/>
              </a:solidFill>
              <a:latin typeface="Monotype Corsiva" panose="03010101010201010101" pitchFamily="66" charset="0"/>
              <a:cs typeface="Times New Roman" pitchFamily="18"/>
            </a:endParaRPr>
          </a:p>
        </p:txBody>
      </p:sp>
      <p:pic>
        <p:nvPicPr>
          <p:cNvPr id="13" name="Slika 12">
            <a:extLst>
              <a:ext uri="{FF2B5EF4-FFF2-40B4-BE49-F238E27FC236}">
                <a16:creationId xmlns:a16="http://schemas.microsoft.com/office/drawing/2014/main" id="{D11EAFF2-6DCE-A895-6652-08BCC1B69E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7762" y="1559148"/>
            <a:ext cx="1880870" cy="907415"/>
          </a:xfrm>
          <a:prstGeom prst="rect">
            <a:avLst/>
          </a:prstGeom>
          <a:noFill/>
          <a:ln>
            <a:noFill/>
          </a:ln>
        </p:spPr>
      </p:pic>
    </p:spTree>
    <p:extLst>
      <p:ext uri="{BB962C8B-B14F-4D97-AF65-F5344CB8AC3E}">
        <p14:creationId xmlns:p14="http://schemas.microsoft.com/office/powerpoint/2010/main" val="534654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diagram&#10;&#10;Opis je samodejno ustvarjen">
            <a:extLst>
              <a:ext uri="{FF2B5EF4-FFF2-40B4-BE49-F238E27FC236}">
                <a16:creationId xmlns:a16="http://schemas.microsoft.com/office/drawing/2014/main" id="{861B765D-4510-44EF-6AD2-651A3A7C0B5E}"/>
              </a:ext>
            </a:extLst>
          </p:cNvPr>
          <p:cNvPicPr>
            <a:picLocks noChangeAspect="1"/>
          </p:cNvPicPr>
          <p:nvPr/>
        </p:nvPicPr>
        <p:blipFill rotWithShape="1">
          <a:blip r:embed="rId2"/>
          <a:srcRect l="41645" t="16296" r="21937" b="5750"/>
          <a:stretch/>
        </p:blipFill>
        <p:spPr bwMode="auto">
          <a:xfrm>
            <a:off x="924378" y="53655"/>
            <a:ext cx="5607051" cy="6750689"/>
          </a:xfrm>
          <a:prstGeom prst="rect">
            <a:avLst/>
          </a:prstGeom>
          <a:ln>
            <a:noFill/>
          </a:ln>
          <a:extLst>
            <a:ext uri="{53640926-AAD7-44D8-BBD7-CCE9431645EC}">
              <a14:shadowObscured xmlns:a14="http://schemas.microsoft.com/office/drawing/2010/main"/>
            </a:ext>
          </a:extLst>
        </p:spPr>
      </p:pic>
      <p:sp>
        <p:nvSpPr>
          <p:cNvPr id="5" name="PoljeZBesedilom 4">
            <a:extLst>
              <a:ext uri="{FF2B5EF4-FFF2-40B4-BE49-F238E27FC236}">
                <a16:creationId xmlns:a16="http://schemas.microsoft.com/office/drawing/2014/main" id="{5B7CE86B-04AF-7249-0A70-D1D42D1C4779}"/>
              </a:ext>
            </a:extLst>
          </p:cNvPr>
          <p:cNvSpPr txBox="1"/>
          <p:nvPr/>
        </p:nvSpPr>
        <p:spPr>
          <a:xfrm>
            <a:off x="7630885" y="3617463"/>
            <a:ext cx="3733801" cy="1846659"/>
          </a:xfrm>
          <a:prstGeom prst="rect">
            <a:avLst/>
          </a:prstGeom>
          <a:noFill/>
        </p:spPr>
        <p:txBody>
          <a:bodyPr wrap="square">
            <a:spAutoFit/>
          </a:bodyPr>
          <a:lstStyle/>
          <a:p>
            <a:r>
              <a:rPr lang="en-US" sz="2000" b="1" dirty="0"/>
              <a:t>Competencies for ESD (Education for Sustainable Development) teachers</a:t>
            </a:r>
            <a:r>
              <a:rPr lang="sl-SI" sz="2000" b="1" dirty="0"/>
              <a:t>, 2008</a:t>
            </a:r>
          </a:p>
          <a:p>
            <a:r>
              <a:rPr lang="sl-SI" dirty="0">
                <a:hlinkClick r:id="rId3"/>
              </a:rPr>
              <a:t>https://unece.org/fileadmin/DAM/env/esd/inf.meeting.docs/EGonInd/8mtg/CSCT%20Handbook_Extract.pdf</a:t>
            </a:r>
            <a:r>
              <a:rPr lang="sl-SI" dirty="0"/>
              <a:t> </a:t>
            </a:r>
          </a:p>
        </p:txBody>
      </p:sp>
      <p:sp>
        <p:nvSpPr>
          <p:cNvPr id="7" name="PoljeZBesedilom 6">
            <a:extLst>
              <a:ext uri="{FF2B5EF4-FFF2-40B4-BE49-F238E27FC236}">
                <a16:creationId xmlns:a16="http://schemas.microsoft.com/office/drawing/2014/main" id="{273A6FA9-5393-9749-2D14-79CEACD36DDC}"/>
              </a:ext>
            </a:extLst>
          </p:cNvPr>
          <p:cNvSpPr txBox="1"/>
          <p:nvPr/>
        </p:nvSpPr>
        <p:spPr>
          <a:xfrm>
            <a:off x="6678385" y="362634"/>
            <a:ext cx="5415644" cy="1754326"/>
          </a:xfrm>
          <a:prstGeom prst="rect">
            <a:avLst/>
          </a:prstGeom>
          <a:noFill/>
        </p:spPr>
        <p:txBody>
          <a:bodyPr wrap="square">
            <a:spAutoFit/>
          </a:bodyPr>
          <a:lstStyle/>
          <a:p>
            <a:r>
              <a:rPr lang="sl-SI" b="1" dirty="0"/>
              <a:t>DINAMIČNI MODEL KOMPETENC UČITELJEV VZGOJE IN IZOBRAŽEVANJA ZA TRAJNOSTNI RAZVOJ</a:t>
            </a:r>
          </a:p>
          <a:p>
            <a:endParaRPr lang="sl-SI" b="1" dirty="0"/>
          </a:p>
          <a:p>
            <a:r>
              <a:rPr lang="sl-SI" b="1" dirty="0"/>
              <a:t>ZA IZOBRAŽEVANJE UČITELJEV</a:t>
            </a:r>
          </a:p>
          <a:p>
            <a:endParaRPr lang="sl-SI" b="1" dirty="0"/>
          </a:p>
          <a:p>
            <a:r>
              <a:rPr lang="sl-SI" b="1" dirty="0"/>
              <a:t>2008, UNECE, V OKVIRU DESETLETJA VITR</a:t>
            </a:r>
          </a:p>
        </p:txBody>
      </p:sp>
    </p:spTree>
    <p:extLst>
      <p:ext uri="{BB962C8B-B14F-4D97-AF65-F5344CB8AC3E}">
        <p14:creationId xmlns:p14="http://schemas.microsoft.com/office/powerpoint/2010/main" val="3607963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621ED5F7-9148-98A0-47F5-9BCDB02DE2F1}"/>
              </a:ext>
            </a:extLst>
          </p:cNvPr>
          <p:cNvSpPr txBox="1"/>
          <p:nvPr/>
        </p:nvSpPr>
        <p:spPr>
          <a:xfrm>
            <a:off x="-220120" y="127740"/>
            <a:ext cx="11440569" cy="402418"/>
          </a:xfrm>
          <a:prstGeom prst="rect">
            <a:avLst/>
          </a:prstGeom>
          <a:noFill/>
        </p:spPr>
        <p:txBody>
          <a:bodyPr wrap="square">
            <a:spAutoFit/>
          </a:bodyPr>
          <a:lstStyle/>
          <a:p>
            <a:pPr marL="827405">
              <a:lnSpc>
                <a:spcPct val="106000"/>
              </a:lnSpc>
              <a:spcBef>
                <a:spcPts val="490"/>
              </a:spcBef>
              <a:spcAft>
                <a:spcPts val="800"/>
              </a:spcAft>
            </a:pPr>
            <a:r>
              <a:rPr lang="sl-SI" sz="20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Preglednica 1: Področja, kompetence in opisniki okvira </a:t>
            </a:r>
            <a:r>
              <a:rPr lang="sl-SI" sz="2000" b="1" i="1" dirty="0" err="1">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rPr>
              <a:t>GreenComp</a:t>
            </a:r>
            <a:r>
              <a:rPr lang="sl-SI" sz="2000" b="1" i="1"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rPr>
              <a:t> (str</a:t>
            </a:r>
            <a:r>
              <a:rPr lang="sl-SI" sz="2000" b="1" i="1" dirty="0">
                <a:solidFill>
                  <a:schemeClr val="accent6">
                    <a:lumMod val="75000"/>
                  </a:schemeClr>
                </a:solidFill>
                <a:latin typeface="Arial Narrow" panose="020B0606020202030204" pitchFamily="34" charset="0"/>
                <a:ea typeface="Calibri" panose="020F0502020204030204" pitchFamily="34" charset="0"/>
                <a:cs typeface="Times New Roman" panose="02020603050405020304" pitchFamily="18" charset="0"/>
              </a:rPr>
              <a:t>. 14 – 15)</a:t>
            </a:r>
            <a:endParaRPr lang="sl-SI"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a 1">
            <a:extLst>
              <a:ext uri="{FF2B5EF4-FFF2-40B4-BE49-F238E27FC236}">
                <a16:creationId xmlns:a16="http://schemas.microsoft.com/office/drawing/2014/main" id="{E410FD9E-6141-2784-A543-15943C8C7AE6}"/>
              </a:ext>
            </a:extLst>
          </p:cNvPr>
          <p:cNvGraphicFramePr>
            <a:graphicFrameLocks noGrp="1"/>
          </p:cNvGraphicFramePr>
          <p:nvPr>
            <p:extLst>
              <p:ext uri="{D42A27DB-BD31-4B8C-83A1-F6EECF244321}">
                <p14:modId xmlns:p14="http://schemas.microsoft.com/office/powerpoint/2010/main" val="415309970"/>
              </p:ext>
            </p:extLst>
          </p:nvPr>
        </p:nvGraphicFramePr>
        <p:xfrm>
          <a:off x="396940" y="695260"/>
          <a:ext cx="10823509" cy="5724201"/>
        </p:xfrm>
        <a:graphic>
          <a:graphicData uri="http://schemas.openxmlformats.org/drawingml/2006/table">
            <a:tbl>
              <a:tblPr firstRow="1" firstCol="1" lastRow="1" lastCol="1" bandRow="1" bandCol="1"/>
              <a:tblGrid>
                <a:gridCol w="1857862">
                  <a:extLst>
                    <a:ext uri="{9D8B030D-6E8A-4147-A177-3AD203B41FA5}">
                      <a16:colId xmlns:a16="http://schemas.microsoft.com/office/drawing/2014/main" val="2727657232"/>
                    </a:ext>
                  </a:extLst>
                </a:gridCol>
                <a:gridCol w="2014343">
                  <a:extLst>
                    <a:ext uri="{9D8B030D-6E8A-4147-A177-3AD203B41FA5}">
                      <a16:colId xmlns:a16="http://schemas.microsoft.com/office/drawing/2014/main" val="3888781069"/>
                    </a:ext>
                  </a:extLst>
                </a:gridCol>
                <a:gridCol w="6951304">
                  <a:extLst>
                    <a:ext uri="{9D8B030D-6E8A-4147-A177-3AD203B41FA5}">
                      <a16:colId xmlns:a16="http://schemas.microsoft.com/office/drawing/2014/main" val="3046737151"/>
                    </a:ext>
                  </a:extLst>
                </a:gridCol>
              </a:tblGrid>
              <a:tr h="488008">
                <a:tc>
                  <a:txBody>
                    <a:bodyPr/>
                    <a:lstStyle/>
                    <a:p>
                      <a:pPr algn="ctr">
                        <a:lnSpc>
                          <a:spcPct val="107000"/>
                        </a:lnSpc>
                        <a:spcBef>
                          <a:spcPts val="300"/>
                        </a:spcBef>
                        <a:spcAft>
                          <a:spcPts val="300"/>
                        </a:spcAft>
                      </a:pPr>
                      <a:r>
                        <a:rPr lang="sl-SI" sz="1800" b="1" kern="100" dirty="0">
                          <a:solidFill>
                            <a:srgbClr val="548235"/>
                          </a:solidFill>
                          <a:effectLst/>
                          <a:latin typeface="Calibri" panose="020F0502020204030204" pitchFamily="34" charset="0"/>
                          <a:ea typeface="Gill Sans MT" panose="020B0502020104020203" pitchFamily="34" charset="-18"/>
                          <a:cs typeface="Gill Sans MT" panose="020B0502020104020203" pitchFamily="34" charset="-18"/>
                        </a:rPr>
                        <a:t>PODROČJE</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sl-SI" sz="1800" b="1" kern="100" dirty="0">
                          <a:solidFill>
                            <a:srgbClr val="548235"/>
                          </a:solidFill>
                          <a:effectLst/>
                          <a:latin typeface="Calibri" panose="020F0502020204030204" pitchFamily="34" charset="0"/>
                          <a:ea typeface="Gill Sans MT" panose="020B0502020104020203" pitchFamily="34" charset="-18"/>
                          <a:cs typeface="Gill Sans MT" panose="020B0502020104020203" pitchFamily="34" charset="-18"/>
                        </a:rPr>
                        <a:t>KOMPETENCA</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sl-SI" sz="1800" b="1" kern="100" dirty="0">
                          <a:solidFill>
                            <a:srgbClr val="548235"/>
                          </a:solidFill>
                          <a:effectLst/>
                          <a:latin typeface="Calibri" panose="020F0502020204030204" pitchFamily="34" charset="0"/>
                          <a:ea typeface="Gill Sans MT" panose="020B0502020104020203" pitchFamily="34" charset="-18"/>
                          <a:cs typeface="Gill Sans MT" panose="020B0502020104020203" pitchFamily="34" charset="-18"/>
                        </a:rPr>
                        <a:t>OPISNIK</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078155"/>
                  </a:ext>
                </a:extLst>
              </a:tr>
              <a:tr h="882482">
                <a:tc rowSpan="3">
                  <a:txBody>
                    <a:bodyPr/>
                    <a:lstStyle/>
                    <a:p>
                      <a:pPr marL="107950">
                        <a:lnSpc>
                          <a:spcPct val="107000"/>
                        </a:lnSpc>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1 </a:t>
                      </a:r>
                      <a:r>
                        <a:rPr lang="sl-SI" sz="1800" b="1" i="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Poosebljanje vrednot </a:t>
                      </a:r>
                      <a:r>
                        <a:rPr lang="sl-SI" sz="1800" b="1" i="1" kern="100" dirty="0" err="1">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trajnostnosti</a:t>
                      </a:r>
                      <a:endParaRPr lang="sl-SI" sz="105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577"/>
                    </a:solidFill>
                  </a:tcPr>
                </a:tc>
                <a:tc>
                  <a:txBody>
                    <a:bodyPr/>
                    <a:lstStyle/>
                    <a:p>
                      <a:pPr marL="71755" marR="36195">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1.1 Vrednotenje </a:t>
                      </a:r>
                      <a:r>
                        <a:rPr lang="sl-SI" sz="1800" b="1" kern="100" dirty="0" err="1">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trajnostnosti</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marL="50165" marR="36195">
                        <a:lnSpc>
                          <a:spcPct val="107000"/>
                        </a:lnSpc>
                        <a:spcBef>
                          <a:spcPts val="240"/>
                        </a:spcBef>
                        <a:spcAft>
                          <a:spcPts val="100"/>
                        </a:spcAft>
                      </a:pP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Razmisliti o lastnih vrednotah; prepoznati in pojasniti, kako se vrednote razlikujejo med ljudmi in skozi čas, ter hkrati kritično oceniti, kako so usklajene z vrednotami </a:t>
                      </a:r>
                      <a:r>
                        <a:rPr lang="sl-SI" sz="1600" kern="100" dirty="0" err="1">
                          <a:effectLst/>
                          <a:latin typeface="Calibri" panose="020F0502020204030204" pitchFamily="34" charset="0"/>
                          <a:ea typeface="Gill Sans MT" panose="020B0502020104020203" pitchFamily="34" charset="-18"/>
                          <a:cs typeface="Gill Sans MT" panose="020B0502020104020203" pitchFamily="34" charset="-18"/>
                        </a:rPr>
                        <a:t>trajnostnosti</a:t>
                      </a: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139394"/>
                  </a:ext>
                </a:extLst>
              </a:tr>
              <a:tr h="659152">
                <a:tc vMerge="1">
                  <a:txBody>
                    <a:bodyPr/>
                    <a:lstStyle/>
                    <a:p>
                      <a:endParaRPr lang="sl-SI"/>
                    </a:p>
                  </a:txBody>
                  <a:tcPr/>
                </a:tc>
                <a:tc>
                  <a:txBody>
                    <a:bodyPr/>
                    <a:lstStyle/>
                    <a:p>
                      <a:pPr marL="71755" marR="36195">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1.2 Podpiranje pravičnosti</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marL="50165" marR="36830">
                        <a:lnSpc>
                          <a:spcPct val="107000"/>
                        </a:lnSpc>
                        <a:spcBef>
                          <a:spcPts val="240"/>
                        </a:spcBef>
                        <a:spcAft>
                          <a:spcPts val="100"/>
                        </a:spcAft>
                      </a:pP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Podpirati enakopravnost in pravičnost za trenutne in prihodnje generacije ter se učiti o </a:t>
                      </a:r>
                      <a:r>
                        <a:rPr lang="sl-SI" sz="1600" kern="100" dirty="0" err="1">
                          <a:effectLst/>
                          <a:latin typeface="Calibri" panose="020F0502020204030204" pitchFamily="34" charset="0"/>
                          <a:ea typeface="Gill Sans MT" panose="020B0502020104020203" pitchFamily="34" charset="-18"/>
                          <a:cs typeface="Gill Sans MT" panose="020B0502020104020203" pitchFamily="34" charset="-18"/>
                        </a:rPr>
                        <a:t>trajnostnosti</a:t>
                      </a: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 od preteklih generacij.</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4587176"/>
                  </a:ext>
                </a:extLst>
              </a:tr>
              <a:tr h="741467">
                <a:tc vMerge="1">
                  <a:txBody>
                    <a:bodyPr/>
                    <a:lstStyle/>
                    <a:p>
                      <a:endParaRPr lang="sl-SI"/>
                    </a:p>
                  </a:txBody>
                  <a:tcPr/>
                </a:tc>
                <a:tc>
                  <a:txBody>
                    <a:bodyPr/>
                    <a:lstStyle/>
                    <a:p>
                      <a:pPr marL="71755" marR="36195">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1.3 Promoviranje narave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marL="50165" marR="36830">
                        <a:lnSpc>
                          <a:spcPct val="107000"/>
                        </a:lnSpc>
                        <a:spcBef>
                          <a:spcPts val="240"/>
                        </a:spcBef>
                        <a:spcAft>
                          <a:spcPts val="100"/>
                        </a:spcAft>
                      </a:pP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Priznavati, da smo ljudje del narave, in spoštovati potrebe ter pravice drugih vrst živih bitij in narave same, da bi povrnili in obnovili zdrave ter odporne ekosisteme.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074251"/>
                  </a:ext>
                </a:extLst>
              </a:tr>
              <a:tr h="741467">
                <a:tc rowSpan="3">
                  <a:txBody>
                    <a:bodyPr/>
                    <a:lstStyle/>
                    <a:p>
                      <a:pPr marL="107950">
                        <a:lnSpc>
                          <a:spcPct val="107000"/>
                        </a:lnSpc>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 </a:t>
                      </a:r>
                      <a:r>
                        <a:rPr lang="sl-SI" sz="1800" b="1" i="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Sprejemanje kompleksnosti v </a:t>
                      </a:r>
                      <a:r>
                        <a:rPr lang="sl-SI" sz="1800" b="1" i="1" kern="100" dirty="0" err="1">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trajnostnosti</a:t>
                      </a:r>
                      <a:endParaRPr lang="sl-SI" sz="105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D7D"/>
                    </a:solidFill>
                  </a:tcPr>
                </a:tc>
                <a:tc>
                  <a:txBody>
                    <a:bodyPr/>
                    <a:lstStyle/>
                    <a:p>
                      <a:pPr marL="71755" marR="36195">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2.1 Sistemsko mišljenje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AE2"/>
                    </a:solidFill>
                  </a:tcPr>
                </a:tc>
                <a:tc>
                  <a:txBody>
                    <a:bodyPr/>
                    <a:lstStyle/>
                    <a:p>
                      <a:pPr marL="50165" marR="36830">
                        <a:lnSpc>
                          <a:spcPct val="107000"/>
                        </a:lnSpc>
                        <a:spcBef>
                          <a:spcPts val="240"/>
                        </a:spcBef>
                        <a:spcAft>
                          <a:spcPts val="100"/>
                        </a:spcAft>
                      </a:pP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Pristopiti k problemu </a:t>
                      </a:r>
                      <a:r>
                        <a:rPr lang="sl-SI" sz="1600" kern="100" dirty="0" err="1">
                          <a:effectLst/>
                          <a:latin typeface="Calibri" panose="020F0502020204030204" pitchFamily="34" charset="0"/>
                          <a:ea typeface="Gill Sans MT" panose="020B0502020104020203" pitchFamily="34" charset="-18"/>
                          <a:cs typeface="Gill Sans MT" panose="020B0502020104020203" pitchFamily="34" charset="-18"/>
                        </a:rPr>
                        <a:t>trajnostnosti</a:t>
                      </a: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 z vseh strani; upoštevati čas, prostor in kontekst, da bi razumeli medsebojen vpliv elementov znotraj sistemov in med njimi.</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235170"/>
                  </a:ext>
                </a:extLst>
              </a:tr>
              <a:tr h="882482">
                <a:tc vMerge="1">
                  <a:txBody>
                    <a:bodyPr/>
                    <a:lstStyle/>
                    <a:p>
                      <a:endParaRPr lang="sl-SI"/>
                    </a:p>
                  </a:txBody>
                  <a:tcPr/>
                </a:tc>
                <a:tc>
                  <a:txBody>
                    <a:bodyPr/>
                    <a:lstStyle/>
                    <a:p>
                      <a:pPr marL="71755" marR="36195">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2.2 Kritično mišljenje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AE2"/>
                    </a:solidFill>
                  </a:tcPr>
                </a:tc>
                <a:tc>
                  <a:txBody>
                    <a:bodyPr/>
                    <a:lstStyle/>
                    <a:p>
                      <a:pPr marL="50165" marR="36830">
                        <a:lnSpc>
                          <a:spcPct val="107000"/>
                        </a:lnSpc>
                        <a:spcBef>
                          <a:spcPts val="240"/>
                        </a:spcBef>
                        <a:spcAft>
                          <a:spcPts val="100"/>
                        </a:spcAft>
                      </a:pP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Vrednotiti informacije in argumente, prepoznati predpostavke, podvomiti o statusu </a:t>
                      </a:r>
                      <a:r>
                        <a:rPr lang="sl-SI" sz="1600" kern="100" dirty="0" err="1">
                          <a:effectLst/>
                          <a:latin typeface="Calibri" panose="020F0502020204030204" pitchFamily="34" charset="0"/>
                          <a:ea typeface="Gill Sans MT" panose="020B0502020104020203" pitchFamily="34" charset="-18"/>
                          <a:cs typeface="Gill Sans MT" panose="020B0502020104020203" pitchFamily="34" charset="-18"/>
                        </a:rPr>
                        <a:t>quo</a:t>
                      </a: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 in razmisliti o tem, kako osebna, družbena in kulturna ozadja vplivajo na mišljenje ter sklepanje.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961460"/>
                  </a:ext>
                </a:extLst>
              </a:tr>
              <a:tr h="1329143">
                <a:tc vMerge="1">
                  <a:txBody>
                    <a:bodyPr/>
                    <a:lstStyle/>
                    <a:p>
                      <a:endParaRPr lang="sl-SI"/>
                    </a:p>
                  </a:txBody>
                  <a:tcPr/>
                </a:tc>
                <a:tc>
                  <a:txBody>
                    <a:bodyPr/>
                    <a:lstStyle/>
                    <a:p>
                      <a:pPr marL="107950">
                        <a:lnSpc>
                          <a:spcPct val="107000"/>
                        </a:lnSpc>
                        <a:spcBef>
                          <a:spcPts val="200"/>
                        </a:spcBef>
                        <a:spcAft>
                          <a:spcPts val="200"/>
                        </a:spcAft>
                      </a:pPr>
                      <a:r>
                        <a:rPr lang="sl-SI" sz="1800" b="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rPr>
                        <a:t>2.3 Formuliranje problema</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AE2"/>
                    </a:solidFill>
                  </a:tcPr>
                </a:tc>
                <a:tc>
                  <a:txBody>
                    <a:bodyPr/>
                    <a:lstStyle/>
                    <a:p>
                      <a:pPr marL="50165" marR="36830">
                        <a:lnSpc>
                          <a:spcPct val="100000"/>
                        </a:lnSpc>
                        <a:spcBef>
                          <a:spcPts val="240"/>
                        </a:spcBef>
                        <a:spcAft>
                          <a:spcPts val="0"/>
                        </a:spcAft>
                      </a:pP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Formulirati trenutne ali potencialne izzive kot problem </a:t>
                      </a:r>
                      <a:r>
                        <a:rPr lang="sl-SI" sz="1600" kern="100" dirty="0" err="1">
                          <a:effectLst/>
                          <a:latin typeface="Calibri" panose="020F0502020204030204" pitchFamily="34" charset="0"/>
                          <a:ea typeface="Gill Sans MT" panose="020B0502020104020203" pitchFamily="34" charset="-18"/>
                          <a:cs typeface="Gill Sans MT" panose="020B0502020104020203" pitchFamily="34" charset="-18"/>
                        </a:rPr>
                        <a:t>trajnostnosti</a:t>
                      </a:r>
                      <a:r>
                        <a:rPr lang="sl-SI" sz="1600" kern="100" dirty="0">
                          <a:effectLst/>
                          <a:latin typeface="Calibri" panose="020F0502020204030204" pitchFamily="34" charset="0"/>
                          <a:ea typeface="Gill Sans MT" panose="020B0502020104020203" pitchFamily="34" charset="-18"/>
                          <a:cs typeface="Gill Sans MT" panose="020B0502020104020203" pitchFamily="34" charset="-18"/>
                        </a:rPr>
                        <a:t> v smislu zahtevnosti, vpletenih oseb, časovnega in geografskega obsega, da bi prepoznali primerne pristope k napovedovanju in preprečevanju problemov ter k blažitvi obstoječih problemov in prilagajanju nanje.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779637"/>
                  </a:ext>
                </a:extLst>
              </a:tr>
            </a:tbl>
          </a:graphicData>
        </a:graphic>
      </p:graphicFrame>
      <p:pic>
        <p:nvPicPr>
          <p:cNvPr id="3" name="Slika 2">
            <a:extLst>
              <a:ext uri="{FF2B5EF4-FFF2-40B4-BE49-F238E27FC236}">
                <a16:creationId xmlns:a16="http://schemas.microsoft.com/office/drawing/2014/main" id="{96F61924-B19D-6B1D-7871-3F5F19E278C6}"/>
              </a:ext>
            </a:extLst>
          </p:cNvPr>
          <p:cNvPicPr>
            <a:picLocks noChangeAspect="1"/>
          </p:cNvPicPr>
          <p:nvPr/>
        </p:nvPicPr>
        <p:blipFill rotWithShape="1">
          <a:blip r:embed="rId2"/>
          <a:srcRect t="20001"/>
          <a:stretch/>
        </p:blipFill>
        <p:spPr bwMode="auto">
          <a:xfrm>
            <a:off x="11021114" y="-2448"/>
            <a:ext cx="1170886" cy="10652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921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621ED5F7-9148-98A0-47F5-9BCDB02DE2F1}"/>
              </a:ext>
            </a:extLst>
          </p:cNvPr>
          <p:cNvSpPr txBox="1"/>
          <p:nvPr/>
        </p:nvSpPr>
        <p:spPr>
          <a:xfrm>
            <a:off x="504825" y="251565"/>
            <a:ext cx="9896475" cy="402546"/>
          </a:xfrm>
          <a:prstGeom prst="rect">
            <a:avLst/>
          </a:prstGeom>
          <a:noFill/>
        </p:spPr>
        <p:txBody>
          <a:bodyPr wrap="square">
            <a:spAutoFit/>
          </a:bodyPr>
          <a:lstStyle/>
          <a:p>
            <a:pPr marL="827405">
              <a:lnSpc>
                <a:spcPct val="106000"/>
              </a:lnSpc>
              <a:spcBef>
                <a:spcPts val="490"/>
              </a:spcBef>
              <a:spcAft>
                <a:spcPts val="800"/>
              </a:spcAft>
            </a:pPr>
            <a:r>
              <a:rPr lang="sl-SI" sz="2000" b="1" dirty="0">
                <a:solidFill>
                  <a:schemeClr val="accent6">
                    <a:lumMod val="75000"/>
                  </a:schemeClr>
                </a:solidFill>
                <a:effectLst/>
                <a:ea typeface="Calibri" panose="020F0502020204030204" pitchFamily="34" charset="0"/>
                <a:cs typeface="Times New Roman" panose="02020603050405020304" pitchFamily="18" charset="0"/>
              </a:rPr>
              <a:t>Preglednica 1 - nadaljevanje: Področja, kompetence in opisniki okvira </a:t>
            </a:r>
            <a:r>
              <a:rPr lang="sl-SI" sz="2000" b="1" i="1" dirty="0" err="1">
                <a:solidFill>
                  <a:schemeClr val="accent6">
                    <a:lumMod val="75000"/>
                  </a:schemeClr>
                </a:solidFill>
                <a:effectLst/>
                <a:ea typeface="Calibri" panose="020F0502020204030204" pitchFamily="34" charset="0"/>
                <a:cs typeface="Times New Roman" panose="02020603050405020304" pitchFamily="18" charset="0"/>
              </a:rPr>
              <a:t>GreenComp</a:t>
            </a:r>
            <a:endParaRPr lang="sl-SI" b="1" dirty="0">
              <a:solidFill>
                <a:schemeClr val="accent6">
                  <a:lumMod val="75000"/>
                </a:schemeClr>
              </a:solidFill>
              <a:effectLst/>
              <a:ea typeface="Calibri" panose="020F0502020204030204" pitchFamily="34" charset="0"/>
              <a:cs typeface="Times New Roman" panose="02020603050405020304" pitchFamily="18" charset="0"/>
            </a:endParaRPr>
          </a:p>
        </p:txBody>
      </p:sp>
      <p:graphicFrame>
        <p:nvGraphicFramePr>
          <p:cNvPr id="5" name="Tabela 4">
            <a:extLst>
              <a:ext uri="{FF2B5EF4-FFF2-40B4-BE49-F238E27FC236}">
                <a16:creationId xmlns:a16="http://schemas.microsoft.com/office/drawing/2014/main" id="{311E6992-4029-8013-3515-7C6934915FDB}"/>
              </a:ext>
            </a:extLst>
          </p:cNvPr>
          <p:cNvGraphicFramePr>
            <a:graphicFrameLocks noGrp="1"/>
          </p:cNvGraphicFramePr>
          <p:nvPr>
            <p:extLst>
              <p:ext uri="{D42A27DB-BD31-4B8C-83A1-F6EECF244321}">
                <p14:modId xmlns:p14="http://schemas.microsoft.com/office/powerpoint/2010/main" val="733051809"/>
              </p:ext>
            </p:extLst>
          </p:nvPr>
        </p:nvGraphicFramePr>
        <p:xfrm>
          <a:off x="387415" y="733360"/>
          <a:ext cx="10823509" cy="5644033"/>
        </p:xfrm>
        <a:graphic>
          <a:graphicData uri="http://schemas.openxmlformats.org/drawingml/2006/table">
            <a:tbl>
              <a:tblPr firstRow="1" firstCol="1" lastRow="1" lastCol="1" bandRow="1" bandCol="1"/>
              <a:tblGrid>
                <a:gridCol w="1857862">
                  <a:extLst>
                    <a:ext uri="{9D8B030D-6E8A-4147-A177-3AD203B41FA5}">
                      <a16:colId xmlns:a16="http://schemas.microsoft.com/office/drawing/2014/main" val="2727657232"/>
                    </a:ext>
                  </a:extLst>
                </a:gridCol>
                <a:gridCol w="2014343">
                  <a:extLst>
                    <a:ext uri="{9D8B030D-6E8A-4147-A177-3AD203B41FA5}">
                      <a16:colId xmlns:a16="http://schemas.microsoft.com/office/drawing/2014/main" val="3888781069"/>
                    </a:ext>
                  </a:extLst>
                </a:gridCol>
                <a:gridCol w="6951304">
                  <a:extLst>
                    <a:ext uri="{9D8B030D-6E8A-4147-A177-3AD203B41FA5}">
                      <a16:colId xmlns:a16="http://schemas.microsoft.com/office/drawing/2014/main" val="3046737151"/>
                    </a:ext>
                  </a:extLst>
                </a:gridCol>
              </a:tblGrid>
              <a:tr h="488008">
                <a:tc>
                  <a:txBody>
                    <a:bodyPr/>
                    <a:lstStyle/>
                    <a:p>
                      <a:pPr algn="ctr">
                        <a:lnSpc>
                          <a:spcPct val="107000"/>
                        </a:lnSpc>
                        <a:spcBef>
                          <a:spcPts val="300"/>
                        </a:spcBef>
                        <a:spcAft>
                          <a:spcPts val="300"/>
                        </a:spcAft>
                      </a:pPr>
                      <a:r>
                        <a:rPr lang="sl-SI" sz="1800" b="1" kern="100" dirty="0">
                          <a:solidFill>
                            <a:srgbClr val="548235"/>
                          </a:solidFill>
                          <a:effectLst/>
                          <a:latin typeface="Calibri" panose="020F0502020204030204" pitchFamily="34" charset="0"/>
                          <a:ea typeface="Gill Sans MT" panose="020B0502020104020203" pitchFamily="34" charset="-18"/>
                          <a:cs typeface="Gill Sans MT" panose="020B0502020104020203" pitchFamily="34" charset="-18"/>
                        </a:rPr>
                        <a:t>PODROČJE</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sl-SI" sz="1800" b="1" kern="100" dirty="0">
                          <a:solidFill>
                            <a:srgbClr val="548235"/>
                          </a:solidFill>
                          <a:effectLst/>
                          <a:latin typeface="Calibri" panose="020F0502020204030204" pitchFamily="34" charset="0"/>
                          <a:ea typeface="Gill Sans MT" panose="020B0502020104020203" pitchFamily="34" charset="-18"/>
                          <a:cs typeface="Gill Sans MT" panose="020B0502020104020203" pitchFamily="34" charset="-18"/>
                        </a:rPr>
                        <a:t>KOMPETENCA</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sl-SI" sz="1800" b="1" kern="100" dirty="0">
                          <a:solidFill>
                            <a:srgbClr val="548235"/>
                          </a:solidFill>
                          <a:effectLst/>
                          <a:latin typeface="Calibri" panose="020F0502020204030204" pitchFamily="34" charset="0"/>
                          <a:ea typeface="Gill Sans MT" panose="020B0502020104020203" pitchFamily="34" charset="-18"/>
                          <a:cs typeface="Gill Sans MT" panose="020B0502020104020203" pitchFamily="34" charset="-18"/>
                        </a:rPr>
                        <a:t>OPISNIK</a:t>
                      </a:r>
                      <a:endParaRPr lang="sl-SI" sz="10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078155"/>
                  </a:ext>
                </a:extLst>
              </a:tr>
              <a:tr h="882482">
                <a:tc rowSpan="3">
                  <a:txBody>
                    <a:bodyPr/>
                    <a:lstStyle/>
                    <a:p>
                      <a:pPr marL="107950">
                        <a:lnSpc>
                          <a:spcPct val="107000"/>
                        </a:lnSpc>
                      </a:pPr>
                      <a:r>
                        <a:rPr lang="sl-SI" sz="1800" b="1" i="1" kern="100" dirty="0">
                          <a:solidFill>
                            <a:srgbClr val="000000"/>
                          </a:solidFill>
                          <a:effectLst/>
                          <a:latin typeface="Calibri" panose="020F0502020204030204" pitchFamily="34" charset="0"/>
                          <a:ea typeface="+mn-ea"/>
                          <a:cs typeface="+mn-cs"/>
                        </a:rPr>
                        <a:t>3 Zamišljanje trajnostnih prihodnosti</a:t>
                      </a:r>
                      <a:endParaRPr lang="sl-SI" sz="1800" b="1" i="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577"/>
                    </a:solidFill>
                  </a:tcPr>
                </a:tc>
                <a:tc>
                  <a:txBody>
                    <a:bodyPr/>
                    <a:lstStyle/>
                    <a:p>
                      <a:pPr marL="71755" marR="36195">
                        <a:lnSpc>
                          <a:spcPct val="100000"/>
                        </a:lnSpc>
                        <a:spcBef>
                          <a:spcPts val="0"/>
                        </a:spcBef>
                        <a:spcAft>
                          <a:spcPts val="0"/>
                        </a:spcAft>
                      </a:pPr>
                      <a:r>
                        <a:rPr lang="sl-SI" sz="1800" b="1" kern="1200" dirty="0">
                          <a:solidFill>
                            <a:schemeClr val="tx1"/>
                          </a:solidFill>
                          <a:effectLst/>
                          <a:latin typeface="+mn-lt"/>
                          <a:ea typeface="+mn-ea"/>
                          <a:cs typeface="+mn-cs"/>
                        </a:rPr>
                        <a:t>3.1  Pismenost za prihodnost</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marL="50165" marR="36195">
                        <a:lnSpc>
                          <a:spcPct val="100000"/>
                        </a:lnSpc>
                        <a:spcBef>
                          <a:spcPts val="200"/>
                        </a:spcBef>
                        <a:spcAft>
                          <a:spcPts val="200"/>
                        </a:spcAft>
                      </a:pPr>
                      <a:r>
                        <a:rPr lang="sl-SI" sz="1600" kern="100" dirty="0">
                          <a:solidFill>
                            <a:schemeClr val="tx1"/>
                          </a:solidFill>
                          <a:effectLst/>
                          <a:latin typeface="Calibri" panose="020F0502020204030204" pitchFamily="34" charset="0"/>
                          <a:ea typeface="+mn-ea"/>
                          <a:cs typeface="+mn-cs"/>
                        </a:rPr>
                        <a:t>Zamisliti si alternativne trajnostne prihodnosti, tako da si predstavljamo in razvijemo alternativne scenarije ter prepoznamo korake, ki so potrebni za doseganje želene trajnostne prihodnosti.</a:t>
                      </a:r>
                      <a:endParaRPr lang="sl-SI" sz="1600" kern="100" dirty="0">
                        <a:solidFill>
                          <a:schemeClr val="tx1"/>
                        </a:solidFill>
                        <a:effectLst/>
                        <a:latin typeface="Calibri" panose="020F0502020204030204" pitchFamily="34" charset="0"/>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139394"/>
                  </a:ext>
                </a:extLst>
              </a:tr>
              <a:tr h="659152">
                <a:tc vMerge="1">
                  <a:txBody>
                    <a:bodyPr/>
                    <a:lstStyle/>
                    <a:p>
                      <a:endParaRPr lang="sl-SI"/>
                    </a:p>
                  </a:txBody>
                  <a:tcPr/>
                </a:tc>
                <a:tc>
                  <a:txBody>
                    <a:bodyPr/>
                    <a:lstStyle/>
                    <a:p>
                      <a:pPr marL="71755" marR="36195">
                        <a:lnSpc>
                          <a:spcPct val="100000"/>
                        </a:lnSpc>
                        <a:spcBef>
                          <a:spcPts val="0"/>
                        </a:spcBef>
                        <a:spcAft>
                          <a:spcPts val="0"/>
                        </a:spcAft>
                      </a:pPr>
                      <a:r>
                        <a:rPr lang="sl-SI" sz="1800" b="1" kern="1200" dirty="0">
                          <a:solidFill>
                            <a:schemeClr val="tx1"/>
                          </a:solidFill>
                          <a:effectLst/>
                          <a:latin typeface="+mn-lt"/>
                          <a:ea typeface="+mn-ea"/>
                          <a:cs typeface="+mn-cs"/>
                        </a:rPr>
                        <a:t>3.2 Prilagodljivost</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marL="50165" marR="36830">
                        <a:lnSpc>
                          <a:spcPct val="100000"/>
                        </a:lnSpc>
                        <a:spcBef>
                          <a:spcPts val="200"/>
                        </a:spcBef>
                        <a:spcAft>
                          <a:spcPts val="200"/>
                        </a:spcAft>
                      </a:pPr>
                      <a:r>
                        <a:rPr lang="sl-SI" sz="1600" kern="100" dirty="0">
                          <a:solidFill>
                            <a:schemeClr val="tx1"/>
                          </a:solidFill>
                          <a:effectLst/>
                          <a:latin typeface="Calibri" panose="020F0502020204030204" pitchFamily="34" charset="0"/>
                          <a:ea typeface="+mn-ea"/>
                          <a:cs typeface="+mn-cs"/>
                        </a:rPr>
                        <a:t>Obvladati prehode in izzive v kompleksnih situacijah, povezanih s </a:t>
                      </a:r>
                      <a:r>
                        <a:rPr lang="sl-SI" sz="1600" kern="100" dirty="0" err="1">
                          <a:solidFill>
                            <a:schemeClr val="tx1"/>
                          </a:solidFill>
                          <a:effectLst/>
                          <a:latin typeface="Calibri" panose="020F0502020204030204" pitchFamily="34" charset="0"/>
                          <a:ea typeface="+mn-ea"/>
                          <a:cs typeface="+mn-cs"/>
                        </a:rPr>
                        <a:t>trajnostnostjo</a:t>
                      </a:r>
                      <a:r>
                        <a:rPr lang="sl-SI" sz="1600" kern="100" dirty="0">
                          <a:solidFill>
                            <a:schemeClr val="tx1"/>
                          </a:solidFill>
                          <a:effectLst/>
                          <a:latin typeface="Calibri" panose="020F0502020204030204" pitchFamily="34" charset="0"/>
                          <a:ea typeface="+mn-ea"/>
                          <a:cs typeface="+mn-cs"/>
                        </a:rPr>
                        <a:t> ter sprejemati odločitve glede prihodnosti ob upoštevanju negotovosti, dvoumnosti in tveganj.</a:t>
                      </a:r>
                      <a:endParaRPr lang="sl-SI" sz="1600" kern="100" dirty="0">
                        <a:solidFill>
                          <a:schemeClr val="tx1"/>
                        </a:solidFill>
                        <a:effectLst/>
                        <a:latin typeface="Calibri" panose="020F0502020204030204" pitchFamily="34" charset="0"/>
                        <a:ea typeface="Gill Sans MT" panose="020B0502020104020203" pitchFamily="34" charset="-18"/>
                        <a:cs typeface="Gill Sans MT" panose="020B0502020104020203" pitchFamily="34" charset="-1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4587176"/>
                  </a:ext>
                </a:extLst>
              </a:tr>
              <a:tr h="741467">
                <a:tc vMerge="1">
                  <a:txBody>
                    <a:bodyPr/>
                    <a:lstStyle/>
                    <a:p>
                      <a:endParaRPr lang="sl-SI"/>
                    </a:p>
                  </a:txBody>
                  <a:tcPr/>
                </a:tc>
                <a:tc>
                  <a:txBody>
                    <a:bodyPr/>
                    <a:lstStyle/>
                    <a:p>
                      <a:pPr marL="71755" marR="36195">
                        <a:lnSpc>
                          <a:spcPct val="100000"/>
                        </a:lnSpc>
                        <a:spcBef>
                          <a:spcPts val="0"/>
                        </a:spcBef>
                        <a:spcAft>
                          <a:spcPts val="0"/>
                        </a:spcAft>
                      </a:pPr>
                      <a:r>
                        <a:rPr lang="sl-SI" sz="1800" b="1" kern="1200" dirty="0">
                          <a:solidFill>
                            <a:schemeClr val="tx1"/>
                          </a:solidFill>
                          <a:effectLst/>
                          <a:latin typeface="+mn-lt"/>
                          <a:ea typeface="+mn-ea"/>
                          <a:cs typeface="+mn-cs"/>
                        </a:rPr>
                        <a:t>3.3 Raziskovalno mišljenje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EE1"/>
                    </a:solidFill>
                  </a:tcPr>
                </a:tc>
                <a:tc>
                  <a:txBody>
                    <a:bodyPr/>
                    <a:lstStyle/>
                    <a:p>
                      <a:pPr marL="50165" marR="36830">
                        <a:lnSpc>
                          <a:spcPct val="100000"/>
                        </a:lnSpc>
                        <a:spcBef>
                          <a:spcPts val="200"/>
                        </a:spcBef>
                        <a:spcAft>
                          <a:spcPts val="200"/>
                        </a:spcAft>
                      </a:pPr>
                      <a:r>
                        <a:rPr lang="sl-SI" sz="1600" kern="100" dirty="0">
                          <a:solidFill>
                            <a:schemeClr val="tx1"/>
                          </a:solidFill>
                          <a:effectLst/>
                          <a:latin typeface="Calibri" panose="020F0502020204030204" pitchFamily="34" charset="0"/>
                          <a:ea typeface="+mn-ea"/>
                          <a:cs typeface="+mn-cs"/>
                        </a:rPr>
                        <a:t>Prevzeti odnosni način razmišljanja z raziskovanjem in povezovanjem različnih disciplin, s pomočjo ustvarjalnosti in eksperimentiranja z novimi idejami ali metodami.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074251"/>
                  </a:ext>
                </a:extLst>
              </a:tr>
              <a:tr h="741467">
                <a:tc rowSpan="3">
                  <a:txBody>
                    <a:bodyPr/>
                    <a:lstStyle/>
                    <a:p>
                      <a:pPr marL="107950">
                        <a:lnSpc>
                          <a:spcPct val="107000"/>
                        </a:lnSpc>
                      </a:pPr>
                      <a:r>
                        <a:rPr lang="sl-SI" sz="1800" b="1" i="1" kern="100" dirty="0">
                          <a:solidFill>
                            <a:srgbClr val="000000"/>
                          </a:solidFill>
                          <a:effectLst/>
                          <a:latin typeface="Calibri" panose="020F0502020204030204" pitchFamily="34" charset="0"/>
                          <a:ea typeface="+mn-ea"/>
                          <a:cs typeface="+mn-cs"/>
                        </a:rPr>
                        <a:t>4 Ukrepanje za </a:t>
                      </a:r>
                      <a:r>
                        <a:rPr lang="sl-SI" sz="1800" b="1" i="1" kern="100" dirty="0" err="1">
                          <a:solidFill>
                            <a:srgbClr val="000000"/>
                          </a:solidFill>
                          <a:effectLst/>
                          <a:latin typeface="Calibri" panose="020F0502020204030204" pitchFamily="34" charset="0"/>
                          <a:ea typeface="+mn-ea"/>
                          <a:cs typeface="+mn-cs"/>
                        </a:rPr>
                        <a:t>trajnostnost</a:t>
                      </a:r>
                      <a:endParaRPr lang="sl-SI" sz="1800" b="1" i="1" kern="100" dirty="0">
                        <a:solidFill>
                          <a:srgbClr val="000000"/>
                        </a:solidFill>
                        <a:effectLst/>
                        <a:latin typeface="Calibri" panose="020F0502020204030204" pitchFamily="34" charset="0"/>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D7D"/>
                    </a:solidFill>
                  </a:tcPr>
                </a:tc>
                <a:tc>
                  <a:txBody>
                    <a:bodyPr/>
                    <a:lstStyle/>
                    <a:p>
                      <a:pPr marL="71755" marR="36195">
                        <a:lnSpc>
                          <a:spcPct val="100000"/>
                        </a:lnSpc>
                        <a:spcBef>
                          <a:spcPts val="0"/>
                        </a:spcBef>
                        <a:spcAft>
                          <a:spcPts val="0"/>
                        </a:spcAft>
                      </a:pPr>
                      <a:r>
                        <a:rPr lang="sl-SI" sz="1800" b="1" kern="1200" dirty="0">
                          <a:solidFill>
                            <a:schemeClr val="tx1"/>
                          </a:solidFill>
                          <a:effectLst/>
                          <a:latin typeface="+mn-lt"/>
                          <a:ea typeface="+mn-ea"/>
                          <a:cs typeface="+mn-cs"/>
                        </a:rPr>
                        <a:t>4.1 Politična angažiranost</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AE2"/>
                    </a:solidFill>
                  </a:tcPr>
                </a:tc>
                <a:tc>
                  <a:txBody>
                    <a:bodyPr/>
                    <a:lstStyle/>
                    <a:p>
                      <a:pPr marL="50165" marR="36830">
                        <a:lnSpc>
                          <a:spcPct val="100000"/>
                        </a:lnSpc>
                        <a:spcBef>
                          <a:spcPts val="200"/>
                        </a:spcBef>
                        <a:spcAft>
                          <a:spcPts val="200"/>
                        </a:spcAft>
                      </a:pPr>
                      <a:r>
                        <a:rPr lang="sl-SI" sz="1600" kern="100" dirty="0">
                          <a:solidFill>
                            <a:schemeClr val="tx1"/>
                          </a:solidFill>
                          <a:effectLst/>
                          <a:latin typeface="Calibri" panose="020F0502020204030204" pitchFamily="34" charset="0"/>
                          <a:ea typeface="+mn-ea"/>
                          <a:cs typeface="+mn-cs"/>
                        </a:rPr>
                        <a:t>Krmariti po političnem sistemu, določiti politično odgovornost za </a:t>
                      </a:r>
                      <a:r>
                        <a:rPr lang="sl-SI" sz="1600" kern="100" dirty="0" err="1">
                          <a:solidFill>
                            <a:schemeClr val="tx1"/>
                          </a:solidFill>
                          <a:effectLst/>
                          <a:latin typeface="Calibri" panose="020F0502020204030204" pitchFamily="34" charset="0"/>
                          <a:ea typeface="+mn-ea"/>
                          <a:cs typeface="+mn-cs"/>
                        </a:rPr>
                        <a:t>netrajnostno</a:t>
                      </a:r>
                      <a:r>
                        <a:rPr lang="sl-SI" sz="1600" kern="100" dirty="0">
                          <a:solidFill>
                            <a:schemeClr val="tx1"/>
                          </a:solidFill>
                          <a:effectLst/>
                          <a:latin typeface="Calibri" panose="020F0502020204030204" pitchFamily="34" charset="0"/>
                          <a:ea typeface="+mn-ea"/>
                          <a:cs typeface="+mn-cs"/>
                        </a:rPr>
                        <a:t> ravnanje in zahtevati učinkovite politike za </a:t>
                      </a:r>
                      <a:r>
                        <a:rPr lang="sl-SI" sz="1600" kern="100" dirty="0" err="1">
                          <a:solidFill>
                            <a:schemeClr val="tx1"/>
                          </a:solidFill>
                          <a:effectLst/>
                          <a:latin typeface="Calibri" panose="020F0502020204030204" pitchFamily="34" charset="0"/>
                          <a:ea typeface="+mn-ea"/>
                          <a:cs typeface="+mn-cs"/>
                        </a:rPr>
                        <a:t>trajnostnost</a:t>
                      </a:r>
                      <a:r>
                        <a:rPr lang="sl-SI" sz="1600" kern="100" dirty="0">
                          <a:solidFill>
                            <a:schemeClr val="tx1"/>
                          </a:solidFill>
                          <a:effectLst/>
                          <a:latin typeface="Calibri" panose="020F0502020204030204" pitchFamily="34" charset="0"/>
                          <a:ea typeface="+mn-ea"/>
                          <a:cs typeface="+mn-cs"/>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235170"/>
                  </a:ext>
                </a:extLst>
              </a:tr>
              <a:tr h="729946">
                <a:tc vMerge="1">
                  <a:txBody>
                    <a:bodyPr/>
                    <a:lstStyle/>
                    <a:p>
                      <a:endParaRPr lang="sl-SI"/>
                    </a:p>
                  </a:txBody>
                  <a:tcPr/>
                </a:tc>
                <a:tc>
                  <a:txBody>
                    <a:bodyPr/>
                    <a:lstStyle/>
                    <a:p>
                      <a:pPr marL="71755" marR="36195">
                        <a:lnSpc>
                          <a:spcPct val="100000"/>
                        </a:lnSpc>
                        <a:spcBef>
                          <a:spcPts val="0"/>
                        </a:spcBef>
                        <a:spcAft>
                          <a:spcPts val="0"/>
                        </a:spcAft>
                      </a:pPr>
                      <a:r>
                        <a:rPr lang="sl-SI" sz="1800" b="1" kern="1200" dirty="0">
                          <a:solidFill>
                            <a:schemeClr val="tx1"/>
                          </a:solidFill>
                          <a:effectLst/>
                          <a:latin typeface="+mn-lt"/>
                          <a:ea typeface="+mn-ea"/>
                          <a:cs typeface="+mn-cs"/>
                        </a:rPr>
                        <a:t>4.2 Kolektivno ukrepanje</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AE2"/>
                    </a:solidFill>
                  </a:tcPr>
                </a:tc>
                <a:tc>
                  <a:txBody>
                    <a:bodyPr/>
                    <a:lstStyle/>
                    <a:p>
                      <a:pPr marL="50165" marR="36830">
                        <a:lnSpc>
                          <a:spcPct val="100000"/>
                        </a:lnSpc>
                        <a:spcBef>
                          <a:spcPts val="200"/>
                        </a:spcBef>
                        <a:spcAft>
                          <a:spcPts val="200"/>
                        </a:spcAft>
                      </a:pPr>
                      <a:r>
                        <a:rPr lang="sl-SI" sz="1600" kern="100" dirty="0">
                          <a:solidFill>
                            <a:schemeClr val="tx1"/>
                          </a:solidFill>
                          <a:effectLst/>
                          <a:latin typeface="Calibri" panose="020F0502020204030204" pitchFamily="34" charset="0"/>
                          <a:ea typeface="+mn-ea"/>
                          <a:cs typeface="+mn-cs"/>
                        </a:rPr>
                        <a:t>Ukrepati za doseganje sprememb v sodelovanju z drugimi.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961460"/>
                  </a:ext>
                </a:extLst>
              </a:tr>
              <a:tr h="1329143">
                <a:tc vMerge="1">
                  <a:txBody>
                    <a:bodyPr/>
                    <a:lstStyle/>
                    <a:p>
                      <a:endParaRPr lang="sl-SI"/>
                    </a:p>
                  </a:txBody>
                  <a:tcPr/>
                </a:tc>
                <a:tc>
                  <a:txBody>
                    <a:bodyPr/>
                    <a:lstStyle/>
                    <a:p>
                      <a:pPr marL="107950">
                        <a:lnSpc>
                          <a:spcPct val="100000"/>
                        </a:lnSpc>
                        <a:spcBef>
                          <a:spcPts val="0"/>
                        </a:spcBef>
                        <a:spcAft>
                          <a:spcPts val="0"/>
                        </a:spcAft>
                      </a:pPr>
                      <a:r>
                        <a:rPr lang="sl-SI" sz="1800" b="1" kern="1200" dirty="0">
                          <a:solidFill>
                            <a:schemeClr val="tx1"/>
                          </a:solidFill>
                          <a:effectLst/>
                          <a:latin typeface="+mn-lt"/>
                          <a:ea typeface="+mn-ea"/>
                          <a:cs typeface="+mn-cs"/>
                        </a:rPr>
                        <a:t>4.3</a:t>
                      </a:r>
                      <a:r>
                        <a:rPr lang="sl-SI" sz="1800" kern="1200" dirty="0">
                          <a:solidFill>
                            <a:schemeClr val="tx1"/>
                          </a:solidFill>
                          <a:effectLst/>
                          <a:latin typeface="+mn-lt"/>
                          <a:ea typeface="+mn-ea"/>
                          <a:cs typeface="+mn-cs"/>
                        </a:rPr>
                        <a:t> </a:t>
                      </a:r>
                      <a:r>
                        <a:rPr lang="sl-SI" sz="1800" b="1" kern="1200" dirty="0">
                          <a:solidFill>
                            <a:schemeClr val="tx1"/>
                          </a:solidFill>
                          <a:effectLst/>
                          <a:latin typeface="+mn-lt"/>
                          <a:ea typeface="+mn-ea"/>
                          <a:cs typeface="+mn-cs"/>
                        </a:rPr>
                        <a:t>Individualna iniciativa</a:t>
                      </a:r>
                      <a:endParaRPr lang="sl-SI" sz="1100" kern="100" dirty="0">
                        <a:effectLst/>
                        <a:latin typeface="Gill Sans MT" panose="020B0502020104020203" pitchFamily="34" charset="-18"/>
                        <a:ea typeface="Gill Sans MT" panose="020B0502020104020203" pitchFamily="34" charset="-18"/>
                        <a:cs typeface="Gill Sans MT" panose="020B0502020104020203" pitchFamily="34" charset="-1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AE2"/>
                    </a:solidFill>
                  </a:tcPr>
                </a:tc>
                <a:tc>
                  <a:txBody>
                    <a:bodyPr/>
                    <a:lstStyle/>
                    <a:p>
                      <a:pPr marL="50165" marR="36830">
                        <a:lnSpc>
                          <a:spcPct val="100000"/>
                        </a:lnSpc>
                        <a:spcBef>
                          <a:spcPts val="200"/>
                        </a:spcBef>
                        <a:spcAft>
                          <a:spcPts val="200"/>
                        </a:spcAft>
                      </a:pPr>
                      <a:r>
                        <a:rPr lang="sl-SI" sz="1600" kern="100" dirty="0">
                          <a:solidFill>
                            <a:schemeClr val="tx1"/>
                          </a:solidFill>
                          <a:effectLst/>
                          <a:latin typeface="Calibri" panose="020F0502020204030204" pitchFamily="34" charset="0"/>
                          <a:ea typeface="+mn-ea"/>
                          <a:cs typeface="+mn-cs"/>
                        </a:rPr>
                        <a:t>Prepoznati lasten potencial za </a:t>
                      </a:r>
                      <a:r>
                        <a:rPr lang="sl-SI" sz="1600" kern="100" dirty="0" err="1">
                          <a:solidFill>
                            <a:schemeClr val="tx1"/>
                          </a:solidFill>
                          <a:effectLst/>
                          <a:latin typeface="Calibri" panose="020F0502020204030204" pitchFamily="34" charset="0"/>
                          <a:ea typeface="+mn-ea"/>
                          <a:cs typeface="+mn-cs"/>
                        </a:rPr>
                        <a:t>trajnostnost</a:t>
                      </a:r>
                      <a:r>
                        <a:rPr lang="sl-SI" sz="1600" kern="100" dirty="0">
                          <a:solidFill>
                            <a:schemeClr val="tx1"/>
                          </a:solidFill>
                          <a:effectLst/>
                          <a:latin typeface="Calibri" panose="020F0502020204030204" pitchFamily="34" charset="0"/>
                          <a:ea typeface="+mn-ea"/>
                          <a:cs typeface="+mn-cs"/>
                        </a:rPr>
                        <a:t> in aktivno prispevati k izboljšanju možnosti za skupnost in planet.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779637"/>
                  </a:ext>
                </a:extLst>
              </a:tr>
            </a:tbl>
          </a:graphicData>
        </a:graphic>
      </p:graphicFrame>
      <p:pic>
        <p:nvPicPr>
          <p:cNvPr id="6" name="Slika 5">
            <a:extLst>
              <a:ext uri="{FF2B5EF4-FFF2-40B4-BE49-F238E27FC236}">
                <a16:creationId xmlns:a16="http://schemas.microsoft.com/office/drawing/2014/main" id="{E0C3E309-1D41-4969-0D5D-BFFC72D7998D}"/>
              </a:ext>
            </a:extLst>
          </p:cNvPr>
          <p:cNvPicPr>
            <a:picLocks noChangeAspect="1"/>
          </p:cNvPicPr>
          <p:nvPr/>
        </p:nvPicPr>
        <p:blipFill rotWithShape="1">
          <a:blip r:embed="rId2"/>
          <a:srcRect t="20001"/>
          <a:stretch/>
        </p:blipFill>
        <p:spPr bwMode="auto">
          <a:xfrm>
            <a:off x="11021114" y="-2448"/>
            <a:ext cx="1170886" cy="10652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0290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5B12F848-D710-9A50-B6EE-93AE9C048AF1}"/>
              </a:ext>
            </a:extLst>
          </p:cNvPr>
          <p:cNvSpPr txBox="1"/>
          <p:nvPr/>
        </p:nvSpPr>
        <p:spPr>
          <a:xfrm>
            <a:off x="123825" y="343585"/>
            <a:ext cx="3267076" cy="1015663"/>
          </a:xfrm>
          <a:prstGeom prst="rect">
            <a:avLst/>
          </a:prstGeom>
          <a:noFill/>
        </p:spPr>
        <p:txBody>
          <a:bodyPr wrap="square">
            <a:spAutoFit/>
          </a:bodyPr>
          <a:lstStyle/>
          <a:p>
            <a:r>
              <a:rPr lang="sl-SI" sz="2000" b="1" dirty="0">
                <a:solidFill>
                  <a:schemeClr val="accent6">
                    <a:lumMod val="75000"/>
                  </a:schemeClr>
                </a:solidFill>
              </a:rPr>
              <a:t>Priloga 2 – Izjave o znanju, spretnostih in odnosih (ZSO) (str. 40 – 51)</a:t>
            </a:r>
          </a:p>
        </p:txBody>
      </p:sp>
      <p:pic>
        <p:nvPicPr>
          <p:cNvPr id="8" name="Slika 7" descr="Slika, ki vsebuje besede besedilo&#10;&#10;Opis je samodejno ustvarjen">
            <a:extLst>
              <a:ext uri="{FF2B5EF4-FFF2-40B4-BE49-F238E27FC236}">
                <a16:creationId xmlns:a16="http://schemas.microsoft.com/office/drawing/2014/main" id="{451B0481-A05A-A0B6-71A2-894F11DFBC34}"/>
              </a:ext>
            </a:extLst>
          </p:cNvPr>
          <p:cNvPicPr>
            <a:picLocks noChangeAspect="1"/>
          </p:cNvPicPr>
          <p:nvPr/>
        </p:nvPicPr>
        <p:blipFill rotWithShape="1">
          <a:blip r:embed="rId2"/>
          <a:srcRect l="29929" t="8936" r="33935" b="5938"/>
          <a:stretch/>
        </p:blipFill>
        <p:spPr bwMode="auto">
          <a:xfrm>
            <a:off x="3619500" y="0"/>
            <a:ext cx="5181601" cy="6866318"/>
          </a:xfrm>
          <a:prstGeom prst="rect">
            <a:avLst/>
          </a:prstGeom>
          <a:ln>
            <a:noFill/>
          </a:ln>
          <a:extLst>
            <a:ext uri="{53640926-AAD7-44D8-BBD7-CCE9431645EC}">
              <a14:shadowObscured xmlns:a14="http://schemas.microsoft.com/office/drawing/2010/main"/>
            </a:ext>
          </a:extLst>
        </p:spPr>
      </p:pic>
      <p:sp>
        <p:nvSpPr>
          <p:cNvPr id="9" name="PoljeZBesedilom 8">
            <a:extLst>
              <a:ext uri="{FF2B5EF4-FFF2-40B4-BE49-F238E27FC236}">
                <a16:creationId xmlns:a16="http://schemas.microsoft.com/office/drawing/2014/main" id="{800E28FF-319F-ED82-36AD-1A820C84C29B}"/>
              </a:ext>
            </a:extLst>
          </p:cNvPr>
          <p:cNvSpPr txBox="1"/>
          <p:nvPr/>
        </p:nvSpPr>
        <p:spPr>
          <a:xfrm>
            <a:off x="8801101" y="267385"/>
            <a:ext cx="971550" cy="400110"/>
          </a:xfrm>
          <a:prstGeom prst="rect">
            <a:avLst/>
          </a:prstGeom>
          <a:noFill/>
        </p:spPr>
        <p:txBody>
          <a:bodyPr wrap="square">
            <a:spAutoFit/>
          </a:bodyPr>
          <a:lstStyle/>
          <a:p>
            <a:r>
              <a:rPr lang="sl-SI" sz="2000" b="1" dirty="0">
                <a:solidFill>
                  <a:schemeClr val="accent6">
                    <a:lumMod val="75000"/>
                  </a:schemeClr>
                </a:solidFill>
              </a:rPr>
              <a:t>str. 43</a:t>
            </a:r>
          </a:p>
        </p:txBody>
      </p:sp>
      <p:sp>
        <p:nvSpPr>
          <p:cNvPr id="10" name="PoljeZBesedilom 9">
            <a:extLst>
              <a:ext uri="{FF2B5EF4-FFF2-40B4-BE49-F238E27FC236}">
                <a16:creationId xmlns:a16="http://schemas.microsoft.com/office/drawing/2014/main" id="{13FB1C66-4CB6-9B33-5C9C-B42725C920B7}"/>
              </a:ext>
            </a:extLst>
          </p:cNvPr>
          <p:cNvSpPr txBox="1"/>
          <p:nvPr/>
        </p:nvSpPr>
        <p:spPr>
          <a:xfrm>
            <a:off x="238125" y="2391460"/>
            <a:ext cx="1962149" cy="707886"/>
          </a:xfrm>
          <a:prstGeom prst="rect">
            <a:avLst/>
          </a:prstGeom>
          <a:noFill/>
        </p:spPr>
        <p:txBody>
          <a:bodyPr wrap="square">
            <a:spAutoFit/>
          </a:bodyPr>
          <a:lstStyle/>
          <a:p>
            <a:r>
              <a:rPr lang="sl-SI" sz="2000" b="1" dirty="0">
                <a:solidFill>
                  <a:schemeClr val="accent6">
                    <a:lumMod val="75000"/>
                  </a:schemeClr>
                </a:solidFill>
              </a:rPr>
              <a:t>Skupaj 180 primerov izjav. </a:t>
            </a:r>
          </a:p>
        </p:txBody>
      </p:sp>
      <p:pic>
        <p:nvPicPr>
          <p:cNvPr id="11" name="Slika 10">
            <a:extLst>
              <a:ext uri="{FF2B5EF4-FFF2-40B4-BE49-F238E27FC236}">
                <a16:creationId xmlns:a16="http://schemas.microsoft.com/office/drawing/2014/main" id="{7BD5A9AA-9FFB-4F11-DB58-DDBCAD4C8A18}"/>
              </a:ext>
            </a:extLst>
          </p:cNvPr>
          <p:cNvPicPr>
            <a:picLocks noChangeAspect="1"/>
          </p:cNvPicPr>
          <p:nvPr/>
        </p:nvPicPr>
        <p:blipFill rotWithShape="1">
          <a:blip r:embed="rId3"/>
          <a:srcRect t="20001"/>
          <a:stretch/>
        </p:blipFill>
        <p:spPr bwMode="auto">
          <a:xfrm>
            <a:off x="11021114" y="-2448"/>
            <a:ext cx="1170886" cy="10652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99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669C3689-DA40-5606-8CFB-BB77C3203121}"/>
              </a:ext>
            </a:extLst>
          </p:cNvPr>
          <p:cNvSpPr txBox="1"/>
          <p:nvPr/>
        </p:nvSpPr>
        <p:spPr>
          <a:xfrm>
            <a:off x="334735" y="249218"/>
            <a:ext cx="10152290" cy="830997"/>
          </a:xfrm>
          <a:prstGeom prst="rect">
            <a:avLst/>
          </a:prstGeom>
          <a:noFill/>
        </p:spPr>
        <p:txBody>
          <a:bodyPr wrap="square">
            <a:spAutoFit/>
          </a:bodyPr>
          <a:lstStyle/>
          <a:p>
            <a:pPr>
              <a:spcAft>
                <a:spcPts val="600"/>
              </a:spcAft>
            </a:pPr>
            <a:r>
              <a:rPr lang="sl-SI" sz="24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Spreminjanje razumevanja okoljskih izzivov in razvoj pristopov k politiki in vrednotenju </a:t>
            </a:r>
            <a:r>
              <a:rPr lang="en-US"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a:t>
            </a:r>
            <a:r>
              <a:rPr lang="en-US" sz="2000" b="1" dirty="0" err="1">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Tabela</a:t>
            </a:r>
            <a:r>
              <a:rPr lang="en-US"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7.1 v EEA</a:t>
            </a:r>
            <a:r>
              <a:rPr lang="sl-SI"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a:t>
            </a:r>
            <a:r>
              <a:rPr lang="sl-SI" sz="2000" b="1" dirty="0" err="1">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Knowledge</a:t>
            </a:r>
            <a:r>
              <a:rPr lang="sl-SI"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a:t>
            </a:r>
            <a:r>
              <a:rPr lang="sl-SI" sz="2000" b="1" dirty="0" err="1">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for</a:t>
            </a:r>
            <a:r>
              <a:rPr lang="sl-SI"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a:t>
            </a:r>
            <a:r>
              <a:rPr lang="sl-SI" sz="2000" b="1" dirty="0" err="1">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Action</a:t>
            </a:r>
            <a:r>
              <a:rPr lang="sl-SI"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a:t>
            </a:r>
            <a:r>
              <a:rPr lang="en-US" sz="20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2021, 49)</a:t>
            </a:r>
            <a:endParaRPr lang="sl-SI" sz="2000"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endParaRPr>
          </a:p>
        </p:txBody>
      </p:sp>
      <p:graphicFrame>
        <p:nvGraphicFramePr>
          <p:cNvPr id="3" name="Tabela 11">
            <a:extLst>
              <a:ext uri="{FF2B5EF4-FFF2-40B4-BE49-F238E27FC236}">
                <a16:creationId xmlns:a16="http://schemas.microsoft.com/office/drawing/2014/main" id="{60F429DA-0E02-B9B4-06B3-849046775613}"/>
              </a:ext>
            </a:extLst>
          </p:cNvPr>
          <p:cNvGraphicFramePr>
            <a:graphicFrameLocks noGrp="1"/>
          </p:cNvGraphicFramePr>
          <p:nvPr/>
        </p:nvGraphicFramePr>
        <p:xfrm>
          <a:off x="424542" y="1206872"/>
          <a:ext cx="11522528" cy="4688016"/>
        </p:xfrm>
        <a:graphic>
          <a:graphicData uri="http://schemas.openxmlformats.org/drawingml/2006/table">
            <a:tbl>
              <a:tblPr firstRow="1" bandRow="1">
                <a:tableStyleId>{FABFCF23-3B69-468F-B69F-88F6DE6A72F2}</a:tableStyleId>
              </a:tblPr>
              <a:tblGrid>
                <a:gridCol w="1616528">
                  <a:extLst>
                    <a:ext uri="{9D8B030D-6E8A-4147-A177-3AD203B41FA5}">
                      <a16:colId xmlns:a16="http://schemas.microsoft.com/office/drawing/2014/main" val="3583616369"/>
                    </a:ext>
                  </a:extLst>
                </a:gridCol>
                <a:gridCol w="3026229">
                  <a:extLst>
                    <a:ext uri="{9D8B030D-6E8A-4147-A177-3AD203B41FA5}">
                      <a16:colId xmlns:a16="http://schemas.microsoft.com/office/drawing/2014/main" val="2768962137"/>
                    </a:ext>
                  </a:extLst>
                </a:gridCol>
                <a:gridCol w="1292679">
                  <a:extLst>
                    <a:ext uri="{9D8B030D-6E8A-4147-A177-3AD203B41FA5}">
                      <a16:colId xmlns:a16="http://schemas.microsoft.com/office/drawing/2014/main" val="1137586326"/>
                    </a:ext>
                  </a:extLst>
                </a:gridCol>
                <a:gridCol w="2941864">
                  <a:extLst>
                    <a:ext uri="{9D8B030D-6E8A-4147-A177-3AD203B41FA5}">
                      <a16:colId xmlns:a16="http://schemas.microsoft.com/office/drawing/2014/main" val="2439682574"/>
                    </a:ext>
                  </a:extLst>
                </a:gridCol>
                <a:gridCol w="2645228">
                  <a:extLst>
                    <a:ext uri="{9D8B030D-6E8A-4147-A177-3AD203B41FA5}">
                      <a16:colId xmlns:a16="http://schemas.microsoft.com/office/drawing/2014/main" val="1476102590"/>
                    </a:ext>
                  </a:extLst>
                </a:gridCol>
              </a:tblGrid>
              <a:tr h="370840">
                <a:tc>
                  <a:txBody>
                    <a:bodyPr/>
                    <a:lstStyle/>
                    <a:p>
                      <a:r>
                        <a:rPr lang="sl-SI"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Karakterizacija ključnih izzivov</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sl-SI" sz="1800" dirty="0">
                        <a:solidFill>
                          <a:schemeClr val="bg1"/>
                        </a:solidFill>
                      </a:endParaRPr>
                    </a:p>
                  </a:txBody>
                  <a:tcPr marL="68580" marR="68580" marT="0" marB="0"/>
                </a:tc>
                <a:tc>
                  <a:txBody>
                    <a:bodyPr/>
                    <a:lstStyle/>
                    <a:p>
                      <a:pPr algn="l">
                        <a:lnSpc>
                          <a:spcPct val="107000"/>
                        </a:lnSpc>
                        <a:spcAft>
                          <a:spcPts val="800"/>
                        </a:spcAft>
                      </a:pPr>
                      <a:r>
                        <a:rPr lang="sl-SI"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Ključne funkcije</a:t>
                      </a:r>
                      <a:endParaRPr lang="sl-SI"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l-SI"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 politiki od</a:t>
                      </a: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sl-SI" sz="2000" dirty="0">
                        <a:solidFill>
                          <a:schemeClr val="bg1"/>
                        </a:solidFill>
                      </a:endParaRPr>
                    </a:p>
                  </a:txBody>
                  <a:tcPr marL="68580" marR="68580" marT="0" marB="0"/>
                </a:tc>
                <a:tc>
                  <a:txBody>
                    <a:bodyPr/>
                    <a:lstStyle/>
                    <a:p>
                      <a:r>
                        <a:rPr lang="sl-SI"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Pristopi politike (primeri)</a:t>
                      </a: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sl-SI" sz="2000" dirty="0">
                        <a:solidFill>
                          <a:schemeClr val="bg1"/>
                        </a:solidFill>
                      </a:endParaRPr>
                    </a:p>
                  </a:txBody>
                  <a:tcPr marL="68580" marR="68580" marT="0" marB="0"/>
                </a:tc>
                <a:tc>
                  <a:txBody>
                    <a:bodyPr/>
                    <a:lstStyle/>
                    <a:p>
                      <a:pPr>
                        <a:lnSpc>
                          <a:spcPct val="107000"/>
                        </a:lnSpc>
                        <a:spcAft>
                          <a:spcPts val="800"/>
                        </a:spcAft>
                      </a:pPr>
                      <a:r>
                        <a:rPr lang="sl-SI"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Pristopi in orodja za vrednotenje (primeri)</a:t>
                      </a:r>
                      <a:endParaRPr lang="sl-SI"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235752"/>
                  </a:ext>
                </a:extLst>
              </a:tr>
              <a:tr h="370840">
                <a:tc>
                  <a:txBody>
                    <a:bodyPr/>
                    <a:lstStyle/>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Specifični</a:t>
                      </a:r>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Linearni vzročno-posledični, točkovni izvor, lokalni</a:t>
                      </a:r>
                    </a:p>
                  </a:txBody>
                  <a:tcPr marL="68580" marR="68580" marT="0" marB="0"/>
                </a:tc>
                <a:tc>
                  <a:txBody>
                    <a:bodyPr/>
                    <a:lstStyle/>
                    <a:p>
                      <a:r>
                        <a:rPr lang="sl-SI" sz="1600" dirty="0">
                          <a:effectLst/>
                          <a:latin typeface="Calibri" panose="020F0502020204030204" pitchFamily="34" charset="0"/>
                          <a:ea typeface="Calibri" panose="020F0502020204030204" pitchFamily="34" charset="0"/>
                          <a:cs typeface="Times New Roman" panose="02020603050405020304" pitchFamily="18" charset="0"/>
                        </a:rPr>
                        <a:t>70. let 20.stoletja</a:t>
                      </a:r>
                      <a:endParaRPr lang="sl-SI" sz="1600" dirty="0">
                        <a:highlight>
                          <a:srgbClr val="FFFF00"/>
                        </a:highlight>
                      </a:endParaRPr>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Ciljno usmerjene politike in instrumenti za enkratno uporabo</a:t>
                      </a:r>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Podatkovni nizi, indikatorji</a:t>
                      </a:r>
                    </a:p>
                  </a:txBody>
                  <a:tcPr marL="68580" marR="68580" marT="0" marB="0"/>
                </a:tc>
                <a:extLst>
                  <a:ext uri="{0D108BD9-81ED-4DB2-BD59-A6C34878D82A}">
                    <a16:rowId xmlns:a16="http://schemas.microsoft.com/office/drawing/2014/main" val="3985706920"/>
                  </a:ext>
                </a:extLst>
              </a:tr>
              <a:tr h="370840">
                <a:tc>
                  <a:txBody>
                    <a:bodyPr/>
                    <a:lstStyle/>
                    <a:p>
                      <a:pPr>
                        <a:lnSpc>
                          <a:spcPct val="107000"/>
                        </a:lnSpc>
                        <a:spcAft>
                          <a:spcPts val="800"/>
                        </a:spcAft>
                      </a:pPr>
                      <a:r>
                        <a:rPr lang="sl-SI" sz="1800">
                          <a:effectLst/>
                          <a:latin typeface="Calibri" panose="020F0502020204030204" pitchFamily="34" charset="0"/>
                          <a:ea typeface="Calibri" panose="020F0502020204030204" pitchFamily="34" charset="0"/>
                          <a:cs typeface="Times New Roman" panose="02020603050405020304" pitchFamily="18" charset="0"/>
                        </a:rPr>
                        <a:t>Razpršeni</a:t>
                      </a:r>
                    </a:p>
                  </a:txBody>
                  <a:tcPr marL="68580" marR="68580"/>
                </a:tc>
                <a:tc>
                  <a:txBody>
                    <a:bodyPr/>
                    <a:lstStyle/>
                    <a:p>
                      <a:r>
                        <a:rPr lang="sl-SI" sz="1600" dirty="0">
                          <a:effectLst/>
                          <a:latin typeface="Calibri" panose="020F0502020204030204" pitchFamily="34" charset="0"/>
                          <a:ea typeface="Calibri" panose="020F0502020204030204" pitchFamily="34" charset="0"/>
                          <a:cs typeface="Times New Roman" panose="02020603050405020304" pitchFamily="18" charset="0"/>
                        </a:rPr>
                        <a:t>Kumulativni vzroki, več izvorov </a:t>
                      </a:r>
                      <a:endParaRPr lang="sl-SI" sz="1600" dirty="0"/>
                    </a:p>
                  </a:txBody>
                  <a:tcPr marL="68580" marR="68580" marT="0" marB="0"/>
                </a:tc>
                <a:tc>
                  <a:txBody>
                    <a:bodyPr/>
                    <a:lstStyle/>
                    <a:p>
                      <a:r>
                        <a:rPr lang="sl-SI" sz="1600" dirty="0">
                          <a:effectLst/>
                          <a:latin typeface="Calibri" panose="020F0502020204030204" pitchFamily="34" charset="0"/>
                          <a:ea typeface="Calibri" panose="020F0502020204030204" pitchFamily="34" charset="0"/>
                          <a:cs typeface="Times New Roman" panose="02020603050405020304" pitchFamily="18" charset="0"/>
                        </a:rPr>
                        <a:t>90. let 20.st. </a:t>
                      </a:r>
                      <a:endParaRPr lang="sl-SI" sz="1600" dirty="0"/>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integracija politik, tržni instrumenti, ozaveščanje javnosti</a:t>
                      </a:r>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DPSIR, podatkovni nizi, indikatorji, okoljski računi, obeti</a:t>
                      </a:r>
                    </a:p>
                  </a:txBody>
                  <a:tcPr marL="68580" marR="68580" marT="0" marB="0"/>
                </a:tc>
                <a:extLst>
                  <a:ext uri="{0D108BD9-81ED-4DB2-BD59-A6C34878D82A}">
                    <a16:rowId xmlns:a16="http://schemas.microsoft.com/office/drawing/2014/main" val="49398608"/>
                  </a:ext>
                </a:extLst>
              </a:tr>
              <a:tr h="370840">
                <a:tc>
                  <a:txBody>
                    <a:bodyPr/>
                    <a:lstStyle/>
                    <a:p>
                      <a:pPr>
                        <a:lnSpc>
                          <a:spcPct val="107000"/>
                        </a:lnSpc>
                        <a:spcAft>
                          <a:spcPts val="800"/>
                        </a:spcAft>
                      </a:pPr>
                      <a:r>
                        <a:rPr lang="sl-SI" sz="1800">
                          <a:effectLst/>
                          <a:latin typeface="Calibri" panose="020F0502020204030204" pitchFamily="34" charset="0"/>
                          <a:ea typeface="Calibri" panose="020F0502020204030204" pitchFamily="34" charset="0"/>
                          <a:cs typeface="Times New Roman" panose="02020603050405020304" pitchFamily="18" charset="0"/>
                        </a:rPr>
                        <a:t>Sistemski</a:t>
                      </a:r>
                    </a:p>
                  </a:txBody>
                  <a:tcPr marL="68580" marR="68580"/>
                </a:tc>
                <a:tc>
                  <a:txBody>
                    <a:bodyPr/>
                    <a:lstStyle/>
                    <a:p>
                      <a:r>
                        <a:rPr lang="sl-SI" sz="1600" dirty="0">
                          <a:effectLst/>
                          <a:latin typeface="Calibri" panose="020F0502020204030204" pitchFamily="34" charset="0"/>
                          <a:ea typeface="Calibri" panose="020F0502020204030204" pitchFamily="34" charset="0"/>
                          <a:cs typeface="Times New Roman" panose="02020603050405020304" pitchFamily="18" charset="0"/>
                        </a:rPr>
                        <a:t>Sistemski vzroki, medsebojno povezani izvori </a:t>
                      </a:r>
                      <a:endParaRPr lang="sl-SI" sz="1600" dirty="0"/>
                    </a:p>
                  </a:txBody>
                  <a:tcPr marL="68580" marR="68580"/>
                </a:tc>
                <a:tc>
                  <a:txBody>
                    <a:bodyPr/>
                    <a:lstStyle/>
                    <a:p>
                      <a:r>
                        <a:rPr lang="sl-SI" sz="1600" dirty="0">
                          <a:effectLst/>
                          <a:latin typeface="Calibri" panose="020F0502020204030204" pitchFamily="34" charset="0"/>
                          <a:ea typeface="Calibri" panose="020F0502020204030204" pitchFamily="34" charset="0"/>
                          <a:cs typeface="Times New Roman" panose="02020603050405020304" pitchFamily="18" charset="0"/>
                        </a:rPr>
                        <a:t>2. desetletja 21.stoletja</a:t>
                      </a:r>
                      <a:endParaRPr lang="sl-SI" sz="1600" dirty="0">
                        <a:highlight>
                          <a:srgbClr val="FFFF00"/>
                        </a:highlight>
                      </a:endParaRPr>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Skladnost politik, sistemska osredotočenost (npr. </a:t>
                      </a:r>
                      <a:r>
                        <a:rPr lang="sl-SI" sz="1600" dirty="0" err="1">
                          <a:effectLst/>
                          <a:latin typeface="Calibri" panose="020F0502020204030204" pitchFamily="34" charset="0"/>
                          <a:ea typeface="Calibri" panose="020F0502020204030204" pitchFamily="34" charset="0"/>
                          <a:cs typeface="Times New Roman" panose="02020603050405020304" pitchFamily="18" charset="0"/>
                        </a:rPr>
                        <a:t>mobilnostni</a:t>
                      </a:r>
                      <a:r>
                        <a:rPr lang="sl-SI" sz="1600" dirty="0">
                          <a:effectLst/>
                          <a:latin typeface="Calibri" panose="020F0502020204030204" pitchFamily="34" charset="0"/>
                          <a:ea typeface="Calibri" panose="020F0502020204030204" pitchFamily="34" charset="0"/>
                          <a:cs typeface="Times New Roman" panose="02020603050405020304" pitchFamily="18" charset="0"/>
                        </a:rPr>
                        <a:t> sistem), dolgoročni in večdimenzionalni cilji (npr. cilji trajnostnega razvoja)</a:t>
                      </a:r>
                    </a:p>
                  </a:txBody>
                  <a:tcPr marL="68580" marR="68580"/>
                </a:tc>
                <a:tc>
                  <a:txBody>
                    <a:bodyPr/>
                    <a:lstStyle/>
                    <a:p>
                      <a:pPr>
                        <a:lnSpc>
                          <a:spcPct val="107000"/>
                        </a:lnSpc>
                        <a:spcAft>
                          <a:spcPts val="80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DPSIR, STEEPV, nabori podatkov, kazalniki, računi, na praksi temelječe znanje,  sistemsko vrednotenje, sodelovanje deležnikov, predvidevanja (</a:t>
                      </a:r>
                      <a:r>
                        <a:rPr lang="sl-SI" sz="1600" dirty="0" err="1">
                          <a:effectLst/>
                          <a:latin typeface="Calibri" panose="020F0502020204030204" pitchFamily="34" charset="0"/>
                          <a:ea typeface="Calibri" panose="020F0502020204030204" pitchFamily="34" charset="0"/>
                          <a:cs typeface="Times New Roman" panose="02020603050405020304" pitchFamily="18" charset="0"/>
                        </a:rPr>
                        <a:t>foresight</a:t>
                      </a:r>
                      <a:r>
                        <a:rPr lang="sl-SI"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560537457"/>
                  </a:ext>
                </a:extLst>
              </a:tr>
              <a:tr h="370840">
                <a:tc>
                  <a:txBody>
                    <a:bodyPr/>
                    <a:lstStyle/>
                    <a:p>
                      <a:pPr>
                        <a:lnSpc>
                          <a:spcPct val="107000"/>
                        </a:lnSpc>
                        <a:spcAft>
                          <a:spcPts val="800"/>
                        </a:spcAft>
                      </a:pPr>
                      <a:r>
                        <a:rPr lang="sl-SI" sz="1800" dirty="0" err="1">
                          <a:effectLst/>
                          <a:latin typeface="Calibri" panose="020F0502020204030204" pitchFamily="34" charset="0"/>
                          <a:ea typeface="Calibri" panose="020F0502020204030204" pitchFamily="34" charset="0"/>
                          <a:cs typeface="Times New Roman" panose="02020603050405020304" pitchFamily="18" charset="0"/>
                        </a:rPr>
                        <a:t>Trajnostnost</a:t>
                      </a: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a:tc>
                <a:tc>
                  <a:txBody>
                    <a:bodyPr/>
                    <a:lstStyle/>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Kot zgoraj; </a:t>
                      </a:r>
                    </a:p>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nestanovitno, negotovo, zapleteno, dvoumno (VUCA); </a:t>
                      </a:r>
                    </a:p>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nujno in v velikem obsegu</a:t>
                      </a:r>
                    </a:p>
                  </a:txBody>
                  <a:tcPr marL="68580" marR="68580"/>
                </a:tc>
                <a:tc>
                  <a:txBody>
                    <a:bodyPr/>
                    <a:lstStyle/>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90.let 20. st. in v fokusu danes</a:t>
                      </a:r>
                    </a:p>
                  </a:txBody>
                  <a:tcPr marL="68580" marR="68580"/>
                </a:tc>
                <a:tc>
                  <a:txBody>
                    <a:bodyPr/>
                    <a:lstStyle/>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Kot zgoraj; </a:t>
                      </a:r>
                    </a:p>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odprto upravljanje, participativno, inoviranje, eksperimentiranje</a:t>
                      </a:r>
                    </a:p>
                  </a:txBody>
                  <a:tcPr marL="68580" marR="68580"/>
                </a:tc>
                <a:tc>
                  <a:txBody>
                    <a:bodyPr/>
                    <a:lstStyle/>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Kot zgoraj; </a:t>
                      </a:r>
                    </a:p>
                    <a:p>
                      <a:pPr>
                        <a:lnSpc>
                          <a:spcPct val="107000"/>
                        </a:lnSpc>
                        <a:spcAft>
                          <a:spcPts val="0"/>
                        </a:spcAft>
                      </a:pPr>
                      <a:r>
                        <a:rPr lang="sl-SI" sz="1600" dirty="0">
                          <a:effectLst/>
                          <a:latin typeface="Calibri" panose="020F0502020204030204" pitchFamily="34" charset="0"/>
                          <a:ea typeface="Calibri" panose="020F0502020204030204" pitchFamily="34" charset="0"/>
                          <a:cs typeface="Times New Roman" panose="02020603050405020304" pitchFamily="18" charset="0"/>
                        </a:rPr>
                        <a:t>post-normalna znanost, usmerjeno v odziv, sodelovalno</a:t>
                      </a:r>
                    </a:p>
                  </a:txBody>
                  <a:tcPr marL="68580" marR="68580" marT="0" marB="0"/>
                </a:tc>
                <a:extLst>
                  <a:ext uri="{0D108BD9-81ED-4DB2-BD59-A6C34878D82A}">
                    <a16:rowId xmlns:a16="http://schemas.microsoft.com/office/drawing/2014/main" val="2165901496"/>
                  </a:ext>
                </a:extLst>
              </a:tr>
            </a:tbl>
          </a:graphicData>
        </a:graphic>
      </p:graphicFrame>
      <p:sp>
        <p:nvSpPr>
          <p:cNvPr id="4" name="PoljeZBesedilom 3">
            <a:extLst>
              <a:ext uri="{FF2B5EF4-FFF2-40B4-BE49-F238E27FC236}">
                <a16:creationId xmlns:a16="http://schemas.microsoft.com/office/drawing/2014/main" id="{B2C09DDD-6C40-C5DC-BE5E-8C5DC65C23BE}"/>
              </a:ext>
            </a:extLst>
          </p:cNvPr>
          <p:cNvSpPr txBox="1"/>
          <p:nvPr/>
        </p:nvSpPr>
        <p:spPr>
          <a:xfrm>
            <a:off x="244930" y="5852460"/>
            <a:ext cx="11702141" cy="584584"/>
          </a:xfrm>
          <a:prstGeom prst="rect">
            <a:avLst/>
          </a:prstGeom>
          <a:noFill/>
        </p:spPr>
        <p:txBody>
          <a:bodyPr wrap="square">
            <a:spAutoFit/>
          </a:bodyPr>
          <a:lstStyle/>
          <a:p>
            <a:pPr>
              <a:lnSpc>
                <a:spcPct val="107000"/>
              </a:lnSpc>
              <a:spcAft>
                <a:spcPts val="800"/>
              </a:spcAft>
            </a:pPr>
            <a:r>
              <a:rPr lang="sl-SI" sz="1500" b="1" dirty="0">
                <a:effectLst/>
                <a:latin typeface="Trebuchet MS" panose="020B0603020202020204" pitchFamily="34" charset="0"/>
                <a:ea typeface="Calibri" panose="020F0502020204030204" pitchFamily="34" charset="0"/>
                <a:cs typeface="Times New Roman" panose="02020603050405020304" pitchFamily="18" charset="0"/>
              </a:rPr>
              <a:t>Opomba: </a:t>
            </a:r>
            <a:r>
              <a:rPr lang="sl-SI" sz="1500" dirty="0">
                <a:effectLst/>
                <a:latin typeface="Trebuchet MS" panose="020B0603020202020204" pitchFamily="34" charset="0"/>
                <a:ea typeface="Calibri" panose="020F0502020204030204" pitchFamily="34" charset="0"/>
                <a:cs typeface="Times New Roman" panose="02020603050405020304" pitchFamily="18" charset="0"/>
              </a:rPr>
              <a:t>DPSIR = gonilniki, pritiski, stanje, vplivi in odzivi (</a:t>
            </a:r>
            <a:r>
              <a:rPr lang="en-US" sz="1500" dirty="0">
                <a:effectLst/>
                <a:latin typeface="Trebuchet MS" panose="020B0603020202020204" pitchFamily="34" charset="0"/>
                <a:ea typeface="Calibri" panose="020F0502020204030204" pitchFamily="34" charset="0"/>
                <a:cs typeface="Times New Roman" panose="02020603050405020304" pitchFamily="18" charset="0"/>
              </a:rPr>
              <a:t>drivers, pressures, state, impacts and responses)</a:t>
            </a:r>
            <a:r>
              <a:rPr lang="sl-SI" sz="1500" dirty="0">
                <a:effectLst/>
                <a:latin typeface="Trebuchet MS" panose="020B0603020202020204" pitchFamily="34" charset="0"/>
                <a:ea typeface="Calibri" panose="020F0502020204030204" pitchFamily="34" charset="0"/>
                <a:cs typeface="Times New Roman" panose="02020603050405020304" pitchFamily="18" charset="0"/>
              </a:rPr>
              <a:t>; STEEPV = družbeni, tehnološki, ekonomski, okoljski, politični in vrednotni (</a:t>
            </a:r>
            <a:r>
              <a:rPr lang="en-US" sz="1500" dirty="0">
                <a:effectLst/>
                <a:latin typeface="Trebuchet MS" panose="020B0603020202020204" pitchFamily="34" charset="0"/>
                <a:ea typeface="Calibri" panose="020F0502020204030204" pitchFamily="34" charset="0"/>
                <a:cs typeface="Times New Roman" panose="02020603050405020304" pitchFamily="18" charset="0"/>
              </a:rPr>
              <a:t>social, technological, economic, environmental, political and values)</a:t>
            </a:r>
            <a:r>
              <a:rPr lang="sl-SI" sz="1500" dirty="0">
                <a:effectLst/>
                <a:latin typeface="Trebuchet MS" panose="020B0603020202020204" pitchFamily="34" charset="0"/>
                <a:ea typeface="Calibri" panose="020F0502020204030204" pitchFamily="34" charset="0"/>
                <a:cs typeface="Times New Roman" panose="02020603050405020304" pitchFamily="18" charset="0"/>
              </a:rPr>
              <a:t>.</a:t>
            </a:r>
          </a:p>
        </p:txBody>
      </p:sp>
      <p:pic>
        <p:nvPicPr>
          <p:cNvPr id="5" name="Picture 3">
            <a:extLst>
              <a:ext uri="{FF2B5EF4-FFF2-40B4-BE49-F238E27FC236}">
                <a16:creationId xmlns:a16="http://schemas.microsoft.com/office/drawing/2014/main" id="{825512BF-68D9-8E80-DCBE-01D77C262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133" y="259671"/>
            <a:ext cx="1861130" cy="405045"/>
          </a:xfrm>
          <a:prstGeom prst="rect">
            <a:avLst/>
          </a:prstGeom>
        </p:spPr>
      </p:pic>
    </p:spTree>
    <p:extLst>
      <p:ext uri="{BB962C8B-B14F-4D97-AF65-F5344CB8AC3E}">
        <p14:creationId xmlns:p14="http://schemas.microsoft.com/office/powerpoint/2010/main" val="2026682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4|1.|1.1|1.1"/>
</p:tagLst>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3d6499c-a84d-4d49-82a2-af88d75068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5DD6FF8994924A91046684A356AC54" ma:contentTypeVersion="15" ma:contentTypeDescription="Create a new document." ma:contentTypeScope="" ma:versionID="f3deeba0095815f10104a1851aeed220">
  <xsd:schema xmlns:xsd="http://www.w3.org/2001/XMLSchema" xmlns:xs="http://www.w3.org/2001/XMLSchema" xmlns:p="http://schemas.microsoft.com/office/2006/metadata/properties" xmlns:ns3="83d6499c-a84d-4d49-82a2-af88d7506870" xmlns:ns4="50233e6d-0d9e-4c89-84bc-aa7c2bb910fb" targetNamespace="http://schemas.microsoft.com/office/2006/metadata/properties" ma:root="true" ma:fieldsID="eadb7cd1cf973ff1f1e9713970e3f923" ns3:_="" ns4:_="">
    <xsd:import namespace="83d6499c-a84d-4d49-82a2-af88d7506870"/>
    <xsd:import namespace="50233e6d-0d9e-4c89-84bc-aa7c2bb910f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Details" minOccurs="0"/>
                <xsd:element ref="ns4:SharingHintHash" minOccurs="0"/>
                <xsd:element ref="ns4:SharedWithUser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d6499c-a84d-4d49-82a2-af88d75068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233e6d-0d9e-4c89-84bc-aa7c2bb910fb"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00F94-7EE0-4429-9DA1-078B5BFCD2B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0233e6d-0d9e-4c89-84bc-aa7c2bb910fb"/>
    <ds:schemaRef ds:uri="http://purl.org/dc/elements/1.1/"/>
    <ds:schemaRef ds:uri="http://schemas.microsoft.com/office/2006/metadata/properties"/>
    <ds:schemaRef ds:uri="83d6499c-a84d-4d49-82a2-af88d7506870"/>
    <ds:schemaRef ds:uri="http://www.w3.org/XML/1998/namespace"/>
    <ds:schemaRef ds:uri="http://purl.org/dc/dcmitype/"/>
  </ds:schemaRefs>
</ds:datastoreItem>
</file>

<file path=customXml/itemProps2.xml><?xml version="1.0" encoding="utf-8"?>
<ds:datastoreItem xmlns:ds="http://schemas.openxmlformats.org/officeDocument/2006/customXml" ds:itemID="{8DB10313-4B86-42FA-91CB-C2316138400A}">
  <ds:schemaRefs>
    <ds:schemaRef ds:uri="http://schemas.microsoft.com/sharepoint/v3/contenttype/forms"/>
  </ds:schemaRefs>
</ds:datastoreItem>
</file>

<file path=customXml/itemProps3.xml><?xml version="1.0" encoding="utf-8"?>
<ds:datastoreItem xmlns:ds="http://schemas.openxmlformats.org/officeDocument/2006/customXml" ds:itemID="{EF3E8E68-9832-4FC0-BA34-A0557C3B2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d6499c-a84d-4d49-82a2-af88d7506870"/>
    <ds:schemaRef ds:uri="50233e6d-0d9e-4c89-84bc-aa7c2bb910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1756</TotalTime>
  <Words>4013</Words>
  <Application>Microsoft Office PowerPoint</Application>
  <PresentationFormat>Širokozaslonsko</PresentationFormat>
  <Paragraphs>423</Paragraphs>
  <Slides>43</Slides>
  <Notes>4</Notes>
  <HiddenSlides>0</HiddenSlides>
  <MMClips>0</MMClips>
  <ScaleCrop>false</ScaleCrop>
  <HeadingPairs>
    <vt:vector size="6" baseType="variant">
      <vt:variant>
        <vt:lpstr>Uporabljene pisave</vt:lpstr>
      </vt:variant>
      <vt:variant>
        <vt:i4>14</vt:i4>
      </vt:variant>
      <vt:variant>
        <vt:lpstr>Tema</vt:lpstr>
      </vt:variant>
      <vt:variant>
        <vt:i4>1</vt:i4>
      </vt:variant>
      <vt:variant>
        <vt:lpstr>Naslovi diapozitivov</vt:lpstr>
      </vt:variant>
      <vt:variant>
        <vt:i4>43</vt:i4>
      </vt:variant>
    </vt:vector>
  </HeadingPairs>
  <TitlesOfParts>
    <vt:vector size="58" baseType="lpstr">
      <vt:lpstr>Algerian</vt:lpstr>
      <vt:lpstr>Arial</vt:lpstr>
      <vt:lpstr>Arial Narrow</vt:lpstr>
      <vt:lpstr>Calibri</vt:lpstr>
      <vt:lpstr>Calibri Light</vt:lpstr>
      <vt:lpstr>Gill Sans MT</vt:lpstr>
      <vt:lpstr>Microsoft Uighur</vt:lpstr>
      <vt:lpstr>Monotype Corsiva</vt:lpstr>
      <vt:lpstr>Roboto</vt:lpstr>
      <vt:lpstr>Roboto Condensed</vt:lpstr>
      <vt:lpstr>Times New Roman</vt:lpstr>
      <vt:lpstr>Trebuchet MS</vt:lpstr>
      <vt:lpstr>Verdana</vt:lpstr>
      <vt:lpstr>Wingdings</vt:lpstr>
      <vt:lpstr>Officeova tema</vt:lpstr>
      <vt:lpstr>Podnebno kompetenten  učenec in učitelj</vt:lpstr>
      <vt:lpstr>PowerPointova predstavitev</vt:lpstr>
      <vt:lpstr>Kako se lahko odzovemo v vzgoji in izobraževanju?</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Spremenjeno podnebje – več ekstremnih pojavov</vt:lpstr>
      <vt:lpstr>PowerPointova predstavitev</vt:lpstr>
      <vt:lpstr>Predvideni učinki podnebnih sprememb</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Energetska prenova obstoječih stavb</vt:lpstr>
      <vt:lpstr>PowerPointova predstavitev</vt:lpstr>
      <vt:lpstr>PowerPointova predstavitev</vt:lpstr>
      <vt:lpstr>PowerPointova predstavitev</vt:lpstr>
      <vt:lpstr>PowerPointova predstavitev</vt:lpstr>
      <vt:lpstr>PowerPointova predstavitev</vt:lpstr>
      <vt:lpstr>PowerPointova predstavitev</vt:lpstr>
      <vt:lpstr>Trajnostni energetski krog Andrej Pečjak</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Zavod RS za šolstvo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Primož Krašna</dc:creator>
  <cp:lastModifiedBy>Darja Piciga</cp:lastModifiedBy>
  <cp:revision>60</cp:revision>
  <dcterms:created xsi:type="dcterms:W3CDTF">2023-03-20T13:12:53Z</dcterms:created>
  <dcterms:modified xsi:type="dcterms:W3CDTF">2023-04-13T07:15:28Z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0x0101006D5DD6FF8994924A91046684A356AC54</vt:lpwstr>
  </property>
</Properties>
</file>