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72" r:id="rId6"/>
    <p:sldId id="271" r:id="rId7"/>
    <p:sldId id="273" r:id="rId8"/>
    <p:sldId id="267" r:id="rId9"/>
    <p:sldId id="258" r:id="rId10"/>
    <p:sldId id="265" r:id="rId11"/>
    <p:sldId id="266" r:id="rId12"/>
    <p:sldId id="268" r:id="rId13"/>
    <p:sldId id="278" r:id="rId14"/>
    <p:sldId id="260" r:id="rId15"/>
    <p:sldId id="274" r:id="rId16"/>
    <p:sldId id="270" r:id="rId17"/>
    <p:sldId id="257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CC99"/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15. 04. 2023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792480" y="2708366"/>
            <a:ext cx="7456171" cy="2016033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izkustvenim in raziskovalnim delom med učenci v češki osnovni šoli</a:t>
            </a:r>
            <a:r>
              <a:rPr lang="sl-SI" dirty="0">
                <a:solidFill>
                  <a:srgbClr val="00B050"/>
                </a:solidFill>
              </a:rPr>
              <a:t/>
            </a:r>
            <a:br>
              <a:rPr lang="sl-SI" dirty="0">
                <a:solidFill>
                  <a:srgbClr val="00B050"/>
                </a:solidFill>
              </a:rPr>
            </a:br>
            <a:endParaRPr lang="sl-SI" dirty="0">
              <a:solidFill>
                <a:srgbClr val="00B050"/>
              </a:solidFill>
            </a:endParaRP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888272" y="5123993"/>
            <a:ext cx="6968491" cy="709389"/>
          </a:xfrm>
        </p:spPr>
        <p:txBody>
          <a:bodyPr>
            <a:normAutofit/>
          </a:bodyPr>
          <a:lstStyle/>
          <a:p>
            <a:r>
              <a:rPr lang="sl-SI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sl-SI" b="1" i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ag. Špela Eržen, profesorica na OŠ Naklo</a:t>
            </a:r>
            <a:endParaRPr lang="sl-SI" b="1" i="1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Dokazi učencev 2. </a:t>
            </a:r>
            <a:r>
              <a:rPr lang="sl-SI" dirty="0" smtClean="0"/>
              <a:t>razreda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7" name="Označba mesta vsebine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6" y="1270697"/>
            <a:ext cx="3771836" cy="5087143"/>
          </a:xfrm>
          <a:effectLst>
            <a:softEdge rad="31750"/>
          </a:effectLst>
        </p:spPr>
      </p:pic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" name="Označba mesta vsebine 7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7928" y="1272191"/>
            <a:ext cx="3769622" cy="5084157"/>
          </a:xfrm>
          <a:effectLst>
            <a:softEdge rad="31750"/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176" y="1272191"/>
            <a:ext cx="3769622" cy="508415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5031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Dokazi učencev </a:t>
            </a:r>
            <a:r>
              <a:rPr lang="sl-SI" dirty="0" smtClean="0"/>
              <a:t>8. </a:t>
            </a:r>
            <a:r>
              <a:rPr lang="sl-SI" dirty="0"/>
              <a:t>razreda</a:t>
            </a:r>
          </a:p>
        </p:txBody>
      </p:sp>
      <p:pic>
        <p:nvPicPr>
          <p:cNvPr id="2050" name="Picture 2" descr="https://lh6.googleusercontent.com/qhFdc6-eWjds_CB5rgiGUhpq_HocjXGpxkNvoMXSMb8mVeqT1jqEasTVzgew3q551kFYaZFtPmxsDKiJSyr0hgp98fi-zEuVZOyspettCIoBnS5_ALkk0v7ss8mo4cUfhp9FAOBwAg9aVdk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27600"/>
            <a:ext cx="5873750" cy="43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4.googleusercontent.com/TbNapXKKw4ML1LTWyZN8TbSXfwEV2mGJxPPVnbb1wzAHRVeEyseM0GblvOkSvr9W_kg7-NF0uEEDI0DbcjMrdLT6frph9_rtmDttKAoU_WDjSH-rCAB_fVhDOAlfPCysSLcqVK4LLRZdrws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31130"/>
            <a:ext cx="5864225" cy="43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756745"/>
            <a:ext cx="5864225" cy="5599604"/>
          </a:xfrm>
        </p:spPr>
        <p:txBody>
          <a:bodyPr/>
          <a:lstStyle/>
          <a:p>
            <a:r>
              <a:rPr lang="sl-SI" dirty="0" smtClean="0"/>
              <a:t>Ekspertne učiteljice z ravnateljem iz ZŠ Armenska, Brno</a:t>
            </a:r>
            <a:endParaRPr lang="sl-SI" dirty="0"/>
          </a:p>
        </p:txBody>
      </p:sp>
      <p:pic>
        <p:nvPicPr>
          <p:cNvPr id="11266" name="Picture 2" descr="https://lh3.googleusercontent.com/-EPNA42nasAF7grylw_fQR_Y9kyje37jKvPXCtlqxWfIFnbH37Wh5UYA4ngkVnErczbV8vvONfyXH-675YupKGuTwhN8QGtt-w1EW92FT7IXB5mlCn7etZHvVlPkKSVdPMnWKS68kvfZ6XM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01788"/>
            <a:ext cx="5873750" cy="44053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značba mesta vseb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01788"/>
            <a:ext cx="5873750" cy="440531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91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674913"/>
          </a:xfrm>
        </p:spPr>
        <p:txBody>
          <a:bodyPr/>
          <a:lstStyle/>
          <a:p>
            <a:r>
              <a:rPr lang="sl-SI" dirty="0" smtClean="0"/>
              <a:t>Delovni list za učence v češkem jeziku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346842" y="1253331"/>
            <a:ext cx="5067628" cy="473250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0972" y="827314"/>
            <a:ext cx="7930055" cy="5570155"/>
          </a:xfrm>
          <a:prstGeom prst="rect">
            <a:avLst/>
          </a:prstGeom>
        </p:spPr>
      </p:pic>
      <p:sp>
        <p:nvSpPr>
          <p:cNvPr id="10" name="Označba mesta vsebine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744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41779" y="1131806"/>
            <a:ext cx="4666593" cy="3408663"/>
          </a:xfrm>
        </p:spPr>
        <p:txBody>
          <a:bodyPr>
            <a:normAutofit/>
          </a:bodyPr>
          <a:lstStyle/>
          <a:p>
            <a:pPr marL="0" indent="0" algn="ctr"/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</a:t>
            </a:r>
            <a:r>
              <a:rPr lang="sl-SI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vašo </a:t>
            </a:r>
            <a:r>
              <a:rPr lang="sl-S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pozornost.</a:t>
            </a: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Ustvarjajte, </a:t>
            </a:r>
            <a:b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raziskujte </a:t>
            </a:r>
            <a:b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uživajte </a:t>
            </a:r>
            <a:b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pedagoškem poklicu.</a:t>
            </a:r>
            <a:endParaRPr lang="sl-SI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s://lh3.googleusercontent.com/3pVg8OIW5R3-2s1rbcAYmJO6jjwn7eGkdrkVS-radk9E7I2NE1wHs_FGXz8KnbEmhEEEtxa7QvvYbYtetpKSJ2KBP5wwDo0rb6ad3qHcR_mlXluRxGroeMay4y4PTkQFmdWro6N2tPakQxU=s204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55" y="895022"/>
            <a:ext cx="6695017" cy="50212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Učenci 6. razreda</a:t>
            </a:r>
            <a:endParaRPr lang="sl-SI" dirty="0"/>
          </a:p>
        </p:txBody>
      </p:sp>
      <p:pic>
        <p:nvPicPr>
          <p:cNvPr id="8194" name="Picture 2" descr="https://lh5.googleusercontent.com/ttw8CitBQqic7EpYYnCdhZjsyjuetpnz4U2KTFI2YMX3nDxIqlZk1txoDPwkH4xwrRldH0dEG6qocvVsSQOjfGgaRTpjTSwrV4iU7BLJCneCiWwrBWKK1YKxZ_3fZnBd5MG27CYIS6csS7Y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01788"/>
            <a:ext cx="5873750" cy="44053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lh5.googleusercontent.com/F8pGWZnVr_-8wmrCvH6p1dTnOX_Wlxb4L6bkUmXGQtFJwvh4I5574W0qVawRevMUIC8bykobWLNO_aP2Q98kKvWEXwROpHtU_rmNV18UXL8QsifzzlFWBHdBWO4vIpXSY-jizMUBU1n6qb4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05360"/>
            <a:ext cx="5864225" cy="43981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Učenci 6. razreda</a:t>
            </a:r>
          </a:p>
        </p:txBody>
      </p:sp>
      <p:pic>
        <p:nvPicPr>
          <p:cNvPr id="9218" name="Picture 2" descr="https://lh4.googleusercontent.com/QyMob8RLbDECCDFUcIbU-f-2NTR0eXs0cwb-ByJzCGbTmeGEH9mGsMKzxPbw4meFlPoes314geJic3ulHzYE4nAIxYg_zhY5hdEOL45K5YMO8ihc8hcSKeqviZvRsNcBruuBHV6Lq240-wg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01788"/>
            <a:ext cx="5873750" cy="44053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4.googleusercontent.com/Pzk__ivh0MwLujZYKZcGjU-94rNBiWta61P_e-qJan0aLbSGV8Msr76GDJtMTHAG0GI0poBwEWWp0UvIafnltxr8UE9C0WX9VTd5klqXTvZ2pYxQ5P8VMKAteFinLN6-JhcE7vmePlAyoMk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05360"/>
            <a:ext cx="5864225" cy="43981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3.googleusercontent.com/fZ-E7sfSWw-WornnvHv-nD7Zgq59b8Jv9KhgzUYv-xRERKSVY_UgMLQDZOuHflJBygB3ebObzNgofY4CKgr8SbdKW9unU1v_Coe4H-4VbSmLhy2YciQ1MyRhZjyW1arVjkMXRlF6dLTFnfQ=s204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0158" y="2347912"/>
            <a:ext cx="3884084" cy="29130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1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Učenci 6. razreda</a:t>
            </a:r>
          </a:p>
        </p:txBody>
      </p:sp>
      <p:pic>
        <p:nvPicPr>
          <p:cNvPr id="10242" name="Picture 2" descr="https://lh4.googleusercontent.com/gtlWW8xncoko5UIFwBFoACm6i35UZmw3vagNTdLMGCHzIyPjFFMj0pY59VWwXuxRwJoL32Mce_6iuTh1E0joL86bXPutHg0GFarwJTfFQif_x-rBltEZwaKRtjZLQAHUZaVPhlkITo-1zSE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01788"/>
            <a:ext cx="5873750" cy="44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lh5.googleusercontent.com/pcyjpzwXmkpJyLUbXEiHJ14gBYS4-O-6c0biDQnGN5zPlAp91oQHxS-hZBwicKcbheF0oXWkTtGPF5yB6YIjMfWJM1q1pTvX_MvQ_Sii3COVSWpmDLA3nZXhE1cvC63qlR9Lp1zvWkKzxG8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05360"/>
            <a:ext cx="5864225" cy="439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77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849085"/>
          </a:xfrm>
        </p:spPr>
        <p:txBody>
          <a:bodyPr/>
          <a:lstStyle/>
          <a:p>
            <a:r>
              <a:rPr lang="sl-SI" dirty="0"/>
              <a:t>Pedagoški proces – vozni red „izvedene ure“</a:t>
            </a:r>
          </a:p>
        </p:txBody>
      </p:sp>
      <p:pic>
        <p:nvPicPr>
          <p:cNvPr id="5122" name="Picture 2" descr="https://lh6.googleusercontent.com/CmHfEiLZlYl2aVMo277fdZ0LTLJ-nY3hsooXW_6yn4XSvpM9dYHXxP5OSz30lnAQBBgGELS4k36f6SQ2zk9hSK8ua0OhYcaba5_qha3HtPlA4NXtF1wVyyiIGnwE4FHoDVFSZJYdDGc6I-o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304" y="1132510"/>
            <a:ext cx="6965120" cy="522383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/>
          <p:cNvSpPr>
            <a:spLocks noGrp="1"/>
          </p:cNvSpPr>
          <p:nvPr>
            <p:ph sz="half" idx="2"/>
          </p:nvPr>
        </p:nvSpPr>
        <p:spPr>
          <a:xfrm>
            <a:off x="548640" y="1253331"/>
            <a:ext cx="11487784" cy="51030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l-SI" b="1" dirty="0"/>
              <a:t>UM </a:t>
            </a:r>
            <a:r>
              <a:rPr lang="sl-SI" b="1" dirty="0" smtClean="0"/>
              <a:t>(zaupanje, spoštovanje)</a:t>
            </a:r>
            <a:endParaRPr lang="sl-SI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b="1" dirty="0" smtClean="0"/>
              <a:t>    uporaba </a:t>
            </a:r>
            <a:r>
              <a:rPr lang="sl-SI" b="1" dirty="0"/>
              <a:t>čutil </a:t>
            </a:r>
            <a:endParaRPr lang="sl-SI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l-SI" b="1" dirty="0" smtClean="0"/>
              <a:t>    ogrodja </a:t>
            </a:r>
            <a:r>
              <a:rPr lang="sl-SI" b="1" dirty="0"/>
              <a:t>različnih polžev </a:t>
            </a:r>
          </a:p>
          <a:p>
            <a:pPr>
              <a:lnSpc>
                <a:spcPct val="150000"/>
              </a:lnSpc>
            </a:pPr>
            <a:r>
              <a:rPr lang="sl-SI" b="1" dirty="0"/>
              <a:t>zunanja telesna </a:t>
            </a:r>
            <a:r>
              <a:rPr lang="sl-SI" b="1" dirty="0" smtClean="0"/>
              <a:t>zgradba polža</a:t>
            </a:r>
            <a:endParaRPr lang="sl-SI" b="1" dirty="0"/>
          </a:p>
          <a:p>
            <a:pPr>
              <a:lnSpc>
                <a:spcPct val="150000"/>
              </a:lnSpc>
            </a:pPr>
            <a:r>
              <a:rPr lang="sl-SI" b="1" dirty="0"/>
              <a:t>r</a:t>
            </a:r>
            <a:r>
              <a:rPr lang="sl-SI" b="1" dirty="0" smtClean="0"/>
              <a:t>aziskovalno </a:t>
            </a:r>
            <a:r>
              <a:rPr lang="sl-SI" b="1" dirty="0"/>
              <a:t>delo učencev </a:t>
            </a:r>
            <a:endParaRPr lang="sl-SI" b="1" dirty="0" smtClean="0"/>
          </a:p>
          <a:p>
            <a:pPr>
              <a:lnSpc>
                <a:spcPct val="150000"/>
              </a:lnSpc>
            </a:pPr>
            <a:r>
              <a:rPr lang="sl-SI" b="1" dirty="0"/>
              <a:t>u</a:t>
            </a:r>
            <a:r>
              <a:rPr lang="sl-SI" b="1" dirty="0" smtClean="0"/>
              <a:t>gotovitve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34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Učenci 8. razreda</a:t>
            </a:r>
            <a:endParaRPr lang="sl-SI" dirty="0"/>
          </a:p>
        </p:txBody>
      </p:sp>
      <p:pic>
        <p:nvPicPr>
          <p:cNvPr id="1026" name="Picture 2" descr="https://lh6.googleusercontent.com/EBtZXz5UBV6jVYsY7S7YM42KVik004BU_hLgUlA6tnl1azzJWjTOqWM1me3elq7q2GI9I2lkjsxQsETNId0Fn8ME20LhR5jFAMAB5q3mE-R_ZE0fH-Jxi8glNND9i706IQMk8ToUJgn-TT4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627600"/>
            <a:ext cx="5873750" cy="435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EouburfJqPW0Hdj4OVy09iN1d3o9VcfSJ_QcanAsZ1eEg66dmx0jid1tU2ttl9GbWbNs4j51gPljbeW9uN6WJzG28f0dMw6zBDqSQ21dD0PF8vo-TXPSUQoA6VgLTHFtF-Q2wv-sFKmIo_M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631130"/>
            <a:ext cx="5864225" cy="434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1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Učenci 2. razreda</a:t>
            </a:r>
            <a:endParaRPr lang="sl-SI" dirty="0"/>
          </a:p>
        </p:txBody>
      </p:sp>
      <p:pic>
        <p:nvPicPr>
          <p:cNvPr id="3076" name="Picture 4" descr="https://lh3.googleusercontent.com/DeYdwA1fGMu5QdmxNuiBzMzQEOEi8NjZgAQBR1LCHGQIApFN9QyNhDGVJjqYV4N1X15wPFCNgnIawYa46ROaQ5Mu930np2cGaZwiJymgBILphadd6KiCQK68MmpHXnqwV2wX4CiKC-E0UMQ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361946"/>
            <a:ext cx="5873750" cy="44053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5.googleusercontent.com/KPnmq9GQfynZcwlB4YWv0lBoYxCwEru7zrNUXHwE7_wTabhZlkYAsxj2xmWNpJ7mOVHwcK2BYjxFpxxgnw9NgF8cn97Q5-6XwF_ovI2A9cLIiQPvSWNrYAWVKQBiqg2DxPyW85E26Byz4uU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361946"/>
            <a:ext cx="5864225" cy="439816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8221" y="152401"/>
            <a:ext cx="7748204" cy="1028700"/>
          </a:xfrm>
        </p:spPr>
        <p:txBody>
          <a:bodyPr/>
          <a:lstStyle/>
          <a:p>
            <a:r>
              <a:rPr lang="sl-SI" dirty="0"/>
              <a:t>Učenci 2. razreda</a:t>
            </a:r>
          </a:p>
        </p:txBody>
      </p:sp>
      <p:pic>
        <p:nvPicPr>
          <p:cNvPr id="4098" name="Picture 2" descr="https://lh4.googleusercontent.com/NzjCRK41T2mWFnHdQvvUS22IBPJQqP7qbBk3zbSsPh1nEkEFzgi1wFVguTE1Hh-o4NrqdXf4Omx9l6zwu4tN75PCN0j8d0vbmnrcE6epr65zij6KAejjsk6otBrHmdItDk8j6o-C-7FS3Vk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86" y="152401"/>
            <a:ext cx="3827859" cy="51038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lh3.googleusercontent.com/rqJE720pK-pP9V47vvWCxTudRjqQZps-wB-TEBwyLRVVQ9-gB-_UbRxgjs6reFDh0Kop_XTNUjoiknAk3VRQh35a38y_Rvr7H9Av1LRKFLHoYda3Fv240bYh6MIEtbCKfS6-icTCRJ3Y4F0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8566" y="1181101"/>
            <a:ext cx="3827859" cy="51038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iTrQSOtn7IJQSdCumPGN4k1l-wpGSVF9ciVviVufSCQJ4B2Ujn-zffjY7E1hH3OVrz1GXjNL78bk8lQiQ_3Vqedz9Aoh0hj4XHlLMruAqgCDnD-uqqTxW5Ys0CyyhpcMiRh9yqMq5CadEXA=s204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0039" y="1979415"/>
            <a:ext cx="5102036" cy="382652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6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0151" y="152401"/>
            <a:ext cx="11236273" cy="1028700"/>
          </a:xfrm>
        </p:spPr>
        <p:txBody>
          <a:bodyPr/>
          <a:lstStyle/>
          <a:p>
            <a:r>
              <a:rPr lang="sl-SI" dirty="0"/>
              <a:t>Učenci 2. razreda</a:t>
            </a:r>
          </a:p>
        </p:txBody>
      </p:sp>
      <p:pic>
        <p:nvPicPr>
          <p:cNvPr id="6146" name="Picture 2" descr="https://lh5.googleusercontent.com/W8BoZ_5-kyhDcymCZg86brXJCbNyzLHD1vNadgCihIFc0TAO6SiKp5UEfPoxX5z5HZX2npUotYmKZnr_mDRNHBS7qAQgq0nwZaK3hAvqUakv4rILjz4zvgs3QLlvXU2epLLg-WBs6x6nMsQ=s204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52" y="1252538"/>
            <a:ext cx="5873750" cy="44053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5.googleusercontent.com/UqQDKWq1_wPyyoiwNbsX-MRYaH3LxwIehr7p5Ee8dAWMPqojhlTw6p-acfHMfIaMG-cMfN7i2C7SXNixEKsb7xx_Kb8bJ7jaafxzvAp5dqq8emjVp2WBC1uPBIC3eeodg5V94fl8Md65ADg=s20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373" y="666751"/>
            <a:ext cx="3827859" cy="510381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Props1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200F94-7EE0-4429-9DA1-078B5BFCD2BC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50233e6d-0d9e-4c89-84bc-aa7c2bb910fb"/>
    <ds:schemaRef ds:uri="83d6499c-a84d-4d49-82a2-af88d7506870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109</Words>
  <Application>Microsoft Office PowerPoint</Application>
  <PresentationFormat>Širokozaslonsko</PresentationFormat>
  <Paragraphs>21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Officeova tema</vt:lpstr>
      <vt:lpstr>Z izkustvenim in raziskovalnim delom med učenci v češki osnovni šoli </vt:lpstr>
      <vt:lpstr>Učenci 6. razreda</vt:lpstr>
      <vt:lpstr>Učenci 6. razreda</vt:lpstr>
      <vt:lpstr>Učenci 6. razreda</vt:lpstr>
      <vt:lpstr>Pedagoški proces – vozni red „izvedene ure“</vt:lpstr>
      <vt:lpstr>Učenci 8. razreda</vt:lpstr>
      <vt:lpstr>Učenci 2. razreda</vt:lpstr>
      <vt:lpstr>Učenci 2. razreda</vt:lpstr>
      <vt:lpstr>Učenci 2. razreda</vt:lpstr>
      <vt:lpstr>Dokazi učencev 2. razreda</vt:lpstr>
      <vt:lpstr>Dokazi učencev 8. razreda</vt:lpstr>
      <vt:lpstr>PowerPointova predstavitev</vt:lpstr>
      <vt:lpstr>Delovni list za učence v češkem jeziku</vt:lpstr>
      <vt:lpstr>Hvala za vašo pozornost.  Ustvarjajte,  raziskujte  in uživajte  v pedagoškem poklicu.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Špela E</cp:lastModifiedBy>
  <cp:revision>49</cp:revision>
  <dcterms:created xsi:type="dcterms:W3CDTF">2023-03-20T13:12:53Z</dcterms:created>
  <dcterms:modified xsi:type="dcterms:W3CDTF">2023-04-15T20:42:02Z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