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9" r:id="rId6"/>
    <p:sldId id="273" r:id="rId7"/>
    <p:sldId id="277" r:id="rId8"/>
    <p:sldId id="296" r:id="rId9"/>
    <p:sldId id="281" r:id="rId10"/>
    <p:sldId id="280" r:id="rId11"/>
    <p:sldId id="282" r:id="rId12"/>
    <p:sldId id="283" r:id="rId13"/>
    <p:sldId id="285" r:id="rId14"/>
    <p:sldId id="287" r:id="rId15"/>
    <p:sldId id="286" r:id="rId16"/>
    <p:sldId id="279" r:id="rId17"/>
    <p:sldId id="288" r:id="rId18"/>
    <p:sldId id="261" r:id="rId19"/>
    <p:sldId id="260" r:id="rId20"/>
    <p:sldId id="262" r:id="rId21"/>
    <p:sldId id="294" r:id="rId22"/>
    <p:sldId id="263" r:id="rId23"/>
    <p:sldId id="266" r:id="rId24"/>
    <p:sldId id="295" r:id="rId2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C8"/>
    <a:srgbClr val="27AA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32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pPr/>
              <a:t>15.4.2023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 smtClean="0"/>
              <a:t>Kliknite, da uredite slog podnaslova matrice</a:t>
            </a:r>
            <a:endParaRPr lang="sl-SI" dirty="0"/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3040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96034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xmlns="" val="428801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36850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6905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027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85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xmlns="" val="287448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28694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hyperlink" Target="http://www.mojaobcina.si/img/1/H_MAX_1024x768/mkn_lb4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ske-cistilne-naprave.si/wp-content/uploads/2015/05/Aquatech-ARGO-3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bioloske-cistilne-naprave.si/wp-content/uploads/2015/05/Aquatech-ARGO-1.jpg" TargetMode="Externa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-ka.si/sites/default/files/upload/vo-ka/slike/cdocuments_and_settingsbrijammy_documentsn_horjul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4800" b="1" dirty="0" smtClean="0">
                <a:solidFill>
                  <a:srgbClr val="0095C8"/>
                </a:solidFill>
              </a:rPr>
              <a:t>Voda v mojem domačem okolju</a:t>
            </a:r>
            <a:r>
              <a:rPr lang="sl-SI" sz="4800" dirty="0" smtClean="0">
                <a:solidFill>
                  <a:srgbClr val="00B0F0"/>
                </a:solidFill>
              </a:rPr>
              <a:t/>
            </a:r>
            <a:br>
              <a:rPr lang="sl-SI" sz="4800" dirty="0" smtClean="0">
                <a:solidFill>
                  <a:srgbClr val="00B0F0"/>
                </a:solidFill>
              </a:rPr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l-SI" sz="2000" dirty="0" smtClean="0"/>
              <a:t>Mirica Založnik Simončič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xmlns="" val="5590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913775" y="369652"/>
            <a:ext cx="10364451" cy="11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sl-SI" sz="4000" b="1" i="0" u="none" strike="noStrike" cap="none" dirty="0" smtClean="0">
                <a:solidFill>
                  <a:srgbClr val="0095C8"/>
                </a:solidFill>
                <a:sym typeface="Questrial"/>
              </a:rPr>
              <a:t>Nova čistilna naprava</a:t>
            </a:r>
            <a:endParaRPr lang="sl-SI" sz="4000" b="1" i="0" u="none" strike="noStrike" cap="none" dirty="0">
              <a:solidFill>
                <a:srgbClr val="0095C8"/>
              </a:solidFill>
              <a:sym typeface="Questria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913774" y="1867711"/>
            <a:ext cx="10363826" cy="445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b="1" i="0" u="none" strike="noStrike" cap="none" dirty="0" smtClean="0">
                <a:solidFill>
                  <a:schemeClr val="dk1"/>
                </a:solidFill>
                <a:sym typeface="Questrial"/>
              </a:rPr>
              <a:t>Zmogljivost:</a:t>
            </a: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> 1950 PE</a:t>
            </a:r>
            <a:endParaRPr lang="sl-SI" dirty="0" smtClean="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b="1" i="0" u="none" strike="noStrike" cap="none" dirty="0" smtClean="0">
                <a:solidFill>
                  <a:schemeClr val="dk1"/>
                </a:solidFill>
                <a:sym typeface="Questrial"/>
              </a:rPr>
              <a:t>Odvodnik:</a:t>
            </a: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> potok Horjulščica</a:t>
            </a:r>
            <a:endParaRPr lang="sl-SI" dirty="0" smtClean="0"/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069956" y="2041633"/>
            <a:ext cx="5075155" cy="3058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913775" y="618518"/>
            <a:ext cx="10364451" cy="103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sl-SI" sz="4000" b="1" i="0" u="none" strike="noStrike" cap="none" dirty="0" smtClean="0">
                <a:solidFill>
                  <a:srgbClr val="0095C8"/>
                </a:solidFill>
                <a:sym typeface="Questrial"/>
              </a:rPr>
              <a:t>Intervju z županom</a:t>
            </a:r>
            <a:endParaRPr lang="sl-SI" sz="4000" b="1" i="0" u="none" strike="noStrike" cap="none" dirty="0">
              <a:solidFill>
                <a:srgbClr val="0095C8"/>
              </a:solidFill>
              <a:sym typeface="Questrial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252248" y="2569779"/>
            <a:ext cx="11025353" cy="478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sz="2000" b="1" i="0" u="none" strike="noStrike" cap="none" dirty="0" smtClean="0">
                <a:solidFill>
                  <a:schemeClr val="dk1"/>
                </a:solidFill>
                <a:sym typeface="Questrial"/>
              </a:rPr>
              <a:t>VPRAŠANJA OZ. KAJ NAS JE ZANIMALO:</a:t>
            </a:r>
            <a:endParaRPr lang="sl-SI" sz="2000" b="1" dirty="0" smtClean="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sz="2000" i="0" u="none" strike="noStrike" cap="none" dirty="0" smtClean="0">
                <a:solidFill>
                  <a:schemeClr val="dk1"/>
                </a:solidFill>
                <a:sym typeface="Questrial"/>
              </a:rPr>
              <a:t>Zakaj se je občina odločila za izgradnjo nove čistilne naprave in kateri so glavni razlogi za to? </a:t>
            </a:r>
            <a:endParaRPr lang="sl-SI" sz="2000" dirty="0" smtClean="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sz="2000" i="0" u="none" strike="noStrike" cap="none" dirty="0" smtClean="0">
                <a:solidFill>
                  <a:schemeClr val="dk1"/>
                </a:solidFill>
                <a:sym typeface="Questrial"/>
              </a:rPr>
              <a:t>Kdaj se je odločila za ta projekt?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sz="2000" i="0" u="none" strike="noStrike" cap="none" dirty="0" smtClean="0">
                <a:solidFill>
                  <a:schemeClr val="dk1"/>
                </a:solidFill>
                <a:sym typeface="Questrial"/>
              </a:rPr>
              <a:t>Koliko časa bo potekala gradnja?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sz="2000" i="0" u="none" strike="noStrike" cap="none" dirty="0" smtClean="0">
                <a:solidFill>
                  <a:schemeClr val="dk1"/>
                </a:solidFill>
                <a:sym typeface="Questrial"/>
              </a:rPr>
              <a:t>Katere bodo najopaznejše razlike med delovanjem in zmogljivostjo stare in nove čistilne naprave?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sz="2000" i="0" u="none" strike="noStrike" cap="none" dirty="0" smtClean="0">
                <a:solidFill>
                  <a:schemeClr val="dk1"/>
                </a:solidFill>
                <a:sym typeface="Questrial"/>
              </a:rPr>
              <a:t>Koliko bo ta projekt stal?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sz="2000" i="0" u="none" strike="noStrike" cap="none" dirty="0" smtClean="0">
                <a:solidFill>
                  <a:schemeClr val="dk1"/>
                </a:solidFill>
                <a:sym typeface="Questrial"/>
              </a:rPr>
              <a:t>Kdaj bo nova čistilna naprava začela obratovati?</a:t>
            </a: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" name="Shape 237"/>
          <p:cNvPicPr preferRelativeResize="0">
            <a:picLocks/>
          </p:cNvPicPr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778154" y="329513"/>
            <a:ext cx="4059620" cy="2420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685175" y="488732"/>
            <a:ext cx="10364451" cy="110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sl-SI" sz="4000" b="1" i="0" u="none" strike="noStrike" cap="none" dirty="0" smtClean="0">
                <a:solidFill>
                  <a:srgbClr val="0095C8"/>
                </a:solidFill>
                <a:sym typeface="Questrial"/>
              </a:rPr>
              <a:t>Gradnja nove čistilne naprave</a:t>
            </a:r>
            <a:endParaRPr lang="sl-SI" sz="4000" b="1" i="0" u="none" strike="noStrike" cap="none" dirty="0">
              <a:solidFill>
                <a:srgbClr val="0095C8"/>
              </a:solidFill>
              <a:sym typeface="Questrial"/>
            </a:endParaRPr>
          </a:p>
        </p:txBody>
      </p:sp>
      <p:pic>
        <p:nvPicPr>
          <p:cNvPr id="222" name="Shape 222" descr="C:\Users\Mira\Desktop\1063_1498052241_nhorjul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22738" y="2140086"/>
            <a:ext cx="4824248" cy="371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 descr="C:\Users\Mira\Desktop\1063_1498052238_nhorjul1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167337" y="2135218"/>
            <a:ext cx="5034063" cy="373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30013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rgbClr val="0095C8"/>
                </a:solidFill>
                <a:sym typeface="Questrial"/>
              </a:rPr>
              <a:t>Izgradnja kanalizacije</a:t>
            </a:r>
            <a:endParaRPr lang="sl-SI" sz="4000" dirty="0"/>
          </a:p>
        </p:txBody>
      </p:sp>
      <p:pic>
        <p:nvPicPr>
          <p:cNvPr id="4" name="Content Placeholder 3" descr="20150930_1903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4954"/>
          <a:stretch>
            <a:fillRect/>
          </a:stretch>
        </p:blipFill>
        <p:spPr bwMode="auto">
          <a:xfrm>
            <a:off x="9364008" y="3449079"/>
            <a:ext cx="1918569" cy="191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20150930_190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3310" y="1277007"/>
            <a:ext cx="1805125" cy="2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lika_kanalizacijaljubgoj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1114" y="1261242"/>
            <a:ext cx="2900621" cy="203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vodovodhorju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1861" y="3823138"/>
            <a:ext cx="2009885" cy="244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vodovodhorjul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7072" y="1292982"/>
            <a:ext cx="2310700" cy="28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72511" y="1860331"/>
            <a:ext cx="29481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sl-SI" sz="2400" i="1" dirty="0" smtClean="0">
                <a:latin typeface="+mj-lt"/>
                <a:ea typeface="Comic Sans MS"/>
                <a:cs typeface="Comic Sans MS"/>
                <a:sym typeface="Comic Sans MS"/>
              </a:rPr>
              <a:t> obnova </a:t>
            </a:r>
            <a:r>
              <a:rPr lang="sl-SI" sz="2400" i="1" dirty="0" smtClean="0">
                <a:latin typeface="+mj-lt"/>
                <a:ea typeface="Comic Sans MS"/>
                <a:cs typeface="Comic Sans MS"/>
                <a:sym typeface="Comic Sans MS"/>
              </a:rPr>
              <a:t>starega kanalizacijskega sistema</a:t>
            </a:r>
          </a:p>
          <a:p>
            <a:pPr lvl="0"/>
            <a:endParaRPr lang="sl-SI" sz="2400" i="1" dirty="0" smtClean="0"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sl-SI" sz="2400" i="1" dirty="0" smtClean="0">
                <a:latin typeface="+mj-lt"/>
              </a:rPr>
              <a:t> z</a:t>
            </a:r>
            <a:r>
              <a:rPr lang="sl-SI" sz="2400" i="1" dirty="0" smtClean="0">
                <a:latin typeface="+mj-lt"/>
              </a:rPr>
              <a:t>amenjava </a:t>
            </a:r>
            <a:r>
              <a:rPr lang="sl-SI" sz="2400" i="1" dirty="0" smtClean="0">
                <a:latin typeface="+mj-lt"/>
              </a:rPr>
              <a:t>starih salonitnih cevi horjulskega vodovoda</a:t>
            </a:r>
          </a:p>
          <a:p>
            <a:pPr lvl="0">
              <a:buFont typeface="Arial" pitchFamily="34" charset="0"/>
              <a:buChar char="•"/>
            </a:pPr>
            <a:endParaRPr lang="sl-SI" sz="2400" i="1" dirty="0" smtClean="0">
              <a:latin typeface="+mj-lt"/>
              <a:ea typeface="Comic Sans MS"/>
              <a:cs typeface="Comic Sans MS"/>
              <a:sym typeface="Comic Sans MS"/>
            </a:endParaRPr>
          </a:p>
          <a:p>
            <a:pPr lvl="0">
              <a:buFont typeface="Arial" pitchFamily="34" charset="0"/>
              <a:buChar char="•"/>
            </a:pPr>
            <a:r>
              <a:rPr lang="sl-SI" sz="2400" i="1" dirty="0" smtClean="0">
                <a:latin typeface="+mj-lt"/>
                <a:ea typeface="Comic Sans MS"/>
                <a:cs typeface="Comic Sans MS"/>
                <a:sym typeface="Comic Sans MS"/>
              </a:rPr>
              <a:t> i</a:t>
            </a:r>
            <a:r>
              <a:rPr lang="sl-SI" sz="2400" i="1" dirty="0" smtClean="0">
                <a:latin typeface="+mj-lt"/>
                <a:ea typeface="Comic Sans MS"/>
                <a:cs typeface="Comic Sans MS"/>
                <a:sym typeface="Comic Sans MS"/>
              </a:rPr>
              <a:t>zgradnja </a:t>
            </a:r>
            <a:r>
              <a:rPr lang="sl-SI" sz="2400" i="1" dirty="0" smtClean="0">
                <a:latin typeface="+mj-lt"/>
                <a:ea typeface="Comic Sans MS"/>
                <a:cs typeface="Comic Sans MS"/>
                <a:sym typeface="Comic Sans MS"/>
              </a:rPr>
              <a:t>biološke čistilne naprave – bližnji zaselek</a:t>
            </a:r>
            <a:endParaRPr lang="sl-SI" sz="2400" i="1" dirty="0">
              <a:latin typeface="+mj-lt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" name="Slika 21" descr="http://www.mojaobcina.si/img/1/L_MAX_140x88/mkn_lb4.jpg">
            <a:hlinkClick r:id="rId7" tooltip="&quot;&quot;"/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3788" r="22727" b="2409"/>
          <a:stretch>
            <a:fillRect/>
          </a:stretch>
        </p:blipFill>
        <p:spPr bwMode="auto">
          <a:xfrm>
            <a:off x="4151870" y="4333103"/>
            <a:ext cx="1121269" cy="19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mkn_lb"/>
          <p:cNvPicPr>
            <a:picLocks noChangeAspect="1" noChangeArrowheads="1"/>
          </p:cNvPicPr>
          <p:nvPr/>
        </p:nvPicPr>
        <p:blipFill>
          <a:blip r:embed="rId9" cstate="print"/>
          <a:srcRect l="8792" r="8388"/>
          <a:stretch>
            <a:fillRect/>
          </a:stretch>
        </p:blipFill>
        <p:spPr bwMode="auto">
          <a:xfrm>
            <a:off x="5434964" y="4267199"/>
            <a:ext cx="1583815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02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913775" y="488732"/>
            <a:ext cx="10364451" cy="110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sl-SI" sz="4000" b="1" dirty="0" smtClean="0">
                <a:solidFill>
                  <a:srgbClr val="0095C8"/>
                </a:solidFill>
                <a:ea typeface="Comic Sans MS"/>
                <a:cs typeface="Comic Sans MS"/>
                <a:sym typeface="Comic Sans MS"/>
              </a:rPr>
              <a:t>Male komunalne čistilne naprave</a:t>
            </a:r>
            <a:endParaRPr lang="sl-SI" sz="4000" b="0" i="0" u="none" strike="noStrike" cap="none" dirty="0">
              <a:solidFill>
                <a:srgbClr val="0095C8"/>
              </a:solidFill>
              <a:ea typeface="Questrial"/>
              <a:cs typeface="Questrial"/>
              <a:sym typeface="Questrial"/>
            </a:endParaRPr>
          </a:p>
        </p:txBody>
      </p:sp>
      <p:pic>
        <p:nvPicPr>
          <p:cNvPr id="5" name="Slika 5" descr="Aquatech ARGO #3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24302" y="1986455"/>
            <a:ext cx="3515711" cy="391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7" descr="Aquatech ARGO #1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44207" y="1957553"/>
            <a:ext cx="5284470" cy="3947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rgbClr val="0095C8"/>
                </a:solidFill>
              </a:rPr>
              <a:t>Kako smo se lotili </a:t>
            </a:r>
            <a:r>
              <a:rPr lang="sl-SI" sz="4000" b="1" dirty="0" smtClean="0">
                <a:solidFill>
                  <a:srgbClr val="0095C8"/>
                </a:solidFill>
              </a:rPr>
              <a:t>dela?</a:t>
            </a:r>
            <a:endParaRPr lang="sl-SI" sz="4000" b="1" dirty="0">
              <a:solidFill>
                <a:srgbClr val="0095C8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l-SI" dirty="0" smtClean="0">
                <a:cs typeface="Times New Roman" pitchFamily="18" charset="0"/>
              </a:rPr>
              <a:t>Sestava ekipe</a:t>
            </a:r>
            <a:r>
              <a:rPr lang="it-IT" dirty="0" smtClean="0">
                <a:cs typeface="Times New Roman" pitchFamily="18" charset="0"/>
              </a:rPr>
              <a:t>,</a:t>
            </a:r>
            <a:endParaRPr lang="sl-SI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sl-SI" dirty="0" smtClean="0">
                <a:cs typeface="Times New Roman" pitchFamily="18" charset="0"/>
              </a:rPr>
              <a:t>načrt dela,</a:t>
            </a:r>
          </a:p>
          <a:p>
            <a:pPr algn="ctr">
              <a:buNone/>
            </a:pPr>
            <a:r>
              <a:rPr lang="sl-SI" dirty="0" smtClean="0">
                <a:cs typeface="Times New Roman" pitchFamily="18" charset="0"/>
              </a:rPr>
              <a:t>iskanje informacij,</a:t>
            </a:r>
          </a:p>
          <a:p>
            <a:pPr algn="ctr">
              <a:buNone/>
            </a:pPr>
            <a:r>
              <a:rPr lang="sl-SI" dirty="0" smtClean="0">
                <a:cs typeface="Times New Roman" pitchFamily="18" charset="0"/>
              </a:rPr>
              <a:t>sestava vprašanj,</a:t>
            </a:r>
          </a:p>
          <a:p>
            <a:pPr algn="ctr">
              <a:buNone/>
            </a:pPr>
            <a:r>
              <a:rPr lang="sl-SI" dirty="0" smtClean="0">
                <a:cs typeface="Times New Roman" pitchFamily="18" charset="0"/>
              </a:rPr>
              <a:t>porazdelitev dela, </a:t>
            </a:r>
          </a:p>
          <a:p>
            <a:pPr algn="ctr">
              <a:buNone/>
            </a:pPr>
            <a:r>
              <a:rPr lang="sl-SI" dirty="0" smtClean="0">
                <a:cs typeface="Times New Roman" pitchFamily="18" charset="0"/>
              </a:rPr>
              <a:t>o</a:t>
            </a:r>
            <a:r>
              <a:rPr lang="it-IT" dirty="0" smtClean="0">
                <a:cs typeface="Times New Roman" pitchFamily="18" charset="0"/>
              </a:rPr>
              <a:t>bisk </a:t>
            </a:r>
            <a:r>
              <a:rPr lang="sl-SI" dirty="0" smtClean="0">
                <a:cs typeface="Times New Roman" pitchFamily="18" charset="0"/>
              </a:rPr>
              <a:t>župana</a:t>
            </a:r>
            <a:r>
              <a:rPr lang="it-IT" dirty="0" smtClean="0">
                <a:cs typeface="Times New Roman" pitchFamily="18" charset="0"/>
              </a:rPr>
              <a:t>, </a:t>
            </a:r>
            <a:endParaRPr lang="sl-SI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sl-SI" dirty="0" smtClean="0">
                <a:cs typeface="Times New Roman" pitchFamily="18" charset="0"/>
              </a:rPr>
              <a:t>intervju,</a:t>
            </a:r>
          </a:p>
          <a:p>
            <a:pPr algn="ctr">
              <a:buNone/>
            </a:pPr>
            <a:r>
              <a:rPr lang="it-IT" dirty="0" smtClean="0">
                <a:cs typeface="Times New Roman" pitchFamily="18" charset="0"/>
              </a:rPr>
              <a:t>voden ogled</a:t>
            </a:r>
            <a:r>
              <a:rPr lang="sl-SI" dirty="0" smtClean="0"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it-IT" dirty="0" smtClean="0">
                <a:cs typeface="Times New Roman" pitchFamily="18" charset="0"/>
              </a:rPr>
              <a:t>podrobn</a:t>
            </a:r>
            <a:r>
              <a:rPr lang="sl-SI" dirty="0" smtClean="0">
                <a:cs typeface="Times New Roman" pitchFamily="18" charset="0"/>
              </a:rPr>
              <a:t>a</a:t>
            </a:r>
            <a:r>
              <a:rPr lang="it-IT" dirty="0" smtClean="0">
                <a:cs typeface="Times New Roman" pitchFamily="18" charset="0"/>
              </a:rPr>
              <a:t> razlag</a:t>
            </a:r>
            <a:r>
              <a:rPr lang="sl-SI" dirty="0" smtClean="0">
                <a:cs typeface="Times New Roman" pitchFamily="18" charset="0"/>
              </a:rPr>
              <a:t>a</a:t>
            </a:r>
            <a:r>
              <a:rPr lang="it-IT" dirty="0" smtClean="0">
                <a:cs typeface="Times New Roman" pitchFamily="18" charset="0"/>
              </a:rPr>
              <a:t> o </a:t>
            </a:r>
            <a:r>
              <a:rPr lang="sl-SI" dirty="0" smtClean="0">
                <a:cs typeface="Times New Roman" pitchFamily="18" charset="0"/>
              </a:rPr>
              <a:t>vodi in čistilni napravi v občini,</a:t>
            </a:r>
          </a:p>
          <a:p>
            <a:pPr algn="ctr">
              <a:buNone/>
            </a:pPr>
            <a:r>
              <a:rPr lang="sl-SI" dirty="0" smtClean="0">
                <a:cs typeface="Times New Roman" pitchFamily="18" charset="0"/>
              </a:rPr>
              <a:t>izbira fotografij,</a:t>
            </a:r>
          </a:p>
          <a:p>
            <a:pPr algn="ctr">
              <a:buNone/>
            </a:pPr>
            <a:r>
              <a:rPr lang="sl-SI" dirty="0" smtClean="0">
                <a:cs typeface="Times New Roman" pitchFamily="18" charset="0"/>
              </a:rPr>
              <a:t>predstavitev.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8502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rgbClr val="0095C8"/>
                </a:solidFill>
              </a:rPr>
              <a:t>Dejavnosti</a:t>
            </a:r>
            <a:endParaRPr lang="sl-SI" sz="4000" b="1" dirty="0">
              <a:solidFill>
                <a:srgbClr val="0095C8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cs typeface="Times New Roman" pitchFamily="18" charset="0"/>
              </a:rPr>
              <a:t>Različne </a:t>
            </a:r>
            <a:r>
              <a:rPr lang="sl-SI" dirty="0" smtClean="0">
                <a:cs typeface="Times New Roman" pitchFamily="18" charset="0"/>
              </a:rPr>
              <a:t>dejavnosti (terensko delo</a:t>
            </a:r>
            <a:r>
              <a:rPr lang="sl-SI" dirty="0" smtClean="0">
                <a:cs typeface="Times New Roman" pitchFamily="18" charset="0"/>
              </a:rPr>
              <a:t>). </a:t>
            </a:r>
            <a:endParaRPr lang="sl-SI" dirty="0" smtClean="0">
              <a:cs typeface="Times New Roman" pitchFamily="18" charset="0"/>
            </a:endParaRPr>
          </a:p>
          <a:p>
            <a:pPr>
              <a:buNone/>
            </a:pPr>
            <a:endParaRPr lang="sl-SI" dirty="0" smtClean="0">
              <a:solidFill>
                <a:srgbClr val="92D050"/>
              </a:solidFill>
              <a:cs typeface="Times New Roman" pitchFamily="18" charset="0"/>
            </a:endParaRPr>
          </a:p>
          <a:p>
            <a:r>
              <a:rPr lang="sl-SI" dirty="0" smtClean="0">
                <a:cs typeface="Times New Roman" pitchFamily="18" charset="0"/>
              </a:rPr>
              <a:t>Zanimiva vsebina za učence.</a:t>
            </a:r>
            <a:r>
              <a:rPr lang="sl-SI" dirty="0" smtClean="0">
                <a:solidFill>
                  <a:srgbClr val="92D050"/>
                </a:solidFill>
                <a:cs typeface="Times New Roman" pitchFamily="18" charset="0"/>
              </a:rPr>
              <a:t> </a:t>
            </a:r>
            <a:endParaRPr lang="sl-SI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buNone/>
            </a:pPr>
            <a:endParaRPr lang="sl-SI" dirty="0" smtClean="0">
              <a:solidFill>
                <a:srgbClr val="92D050"/>
              </a:solidFill>
              <a:cs typeface="Times New Roman" pitchFamily="18" charset="0"/>
            </a:endParaRPr>
          </a:p>
          <a:p>
            <a:r>
              <a:rPr lang="sl-SI" dirty="0" smtClean="0">
                <a:cs typeface="Times New Roman" pitchFamily="18" charset="0"/>
              </a:rPr>
              <a:t>Voden ogled v času gradnje – fotografije.</a:t>
            </a:r>
          </a:p>
          <a:p>
            <a:endParaRPr lang="sl-SI" dirty="0" smtClean="0">
              <a:solidFill>
                <a:srgbClr val="92D050"/>
              </a:solidFill>
              <a:cs typeface="Times New Roman" pitchFamily="18" charset="0"/>
            </a:endParaRPr>
          </a:p>
          <a:p>
            <a:r>
              <a:rPr lang="sl-SI" dirty="0" smtClean="0">
                <a:cs typeface="Times New Roman" pitchFamily="18" charset="0"/>
              </a:rPr>
              <a:t>Predstavitev za ostale učence, učitelje in starše ob dnevu odprtih vrat.</a:t>
            </a:r>
          </a:p>
          <a:p>
            <a:endParaRPr lang="sl-SI" dirty="0" smtClean="0">
              <a:cs typeface="Times New Roman" pitchFamily="18" charset="0"/>
            </a:endParaRPr>
          </a:p>
          <a:p>
            <a:r>
              <a:rPr lang="sl-SI" dirty="0" smtClean="0">
                <a:cs typeface="Times New Roman" pitchFamily="18" charset="0"/>
              </a:rPr>
              <a:t>Ideja  - FILM.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8502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rgbClr val="0095C8"/>
                </a:solidFill>
              </a:rPr>
              <a:t>Predstavitev</a:t>
            </a:r>
            <a:endParaRPr lang="sl-SI" sz="4000" b="1" dirty="0">
              <a:solidFill>
                <a:srgbClr val="0095C8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cs typeface="Times New Roman" pitchFamily="18" charset="0"/>
              </a:rPr>
              <a:t>Odkrivali okoljske vsebine in se učili dela s fotoaparatom, kamero in uporabo IKT. </a:t>
            </a:r>
          </a:p>
          <a:p>
            <a:endParaRPr lang="sl-SI" dirty="0" smtClean="0">
              <a:cs typeface="Times New Roman" pitchFamily="18" charset="0"/>
            </a:endParaRPr>
          </a:p>
          <a:p>
            <a:r>
              <a:rPr lang="sl-SI" dirty="0" smtClean="0">
                <a:cs typeface="Times New Roman" pitchFamily="18" charset="0"/>
              </a:rPr>
              <a:t>Film so pripravili s programom Windows Movie Maker. </a:t>
            </a:r>
          </a:p>
          <a:p>
            <a:endParaRPr lang="sl-SI" dirty="0" smtClean="0">
              <a:cs typeface="Times New Roman" pitchFamily="18" charset="0"/>
            </a:endParaRPr>
          </a:p>
          <a:p>
            <a:r>
              <a:rPr lang="sl-SI" dirty="0" smtClean="0">
                <a:cs typeface="Times New Roman" pitchFamily="18" charset="0"/>
              </a:rPr>
              <a:t>Pred pričetkom so učenci pripravili scenarij, ki je vseboval ključne elemente.</a:t>
            </a:r>
          </a:p>
          <a:p>
            <a:pPr>
              <a:buNone/>
            </a:pPr>
            <a:endParaRPr lang="sl-SI" dirty="0" smtClean="0">
              <a:cs typeface="Times New Roman" pitchFamily="18" charset="0"/>
            </a:endParaRPr>
          </a:p>
          <a:p>
            <a:r>
              <a:rPr lang="sl-SI" dirty="0" smtClean="0">
                <a:cs typeface="Times New Roman" pitchFamily="18" charset="0"/>
              </a:rPr>
              <a:t>Učenci so material urejali v ustrezno časovno zaporedje, dodajali animacijske učinke in poučno besedilo. Filmu so dodali glasbo. </a:t>
            </a:r>
          </a:p>
          <a:p>
            <a:pPr>
              <a:buNone/>
            </a:pPr>
            <a:endParaRPr lang="sl-SI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2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913775" y="457201"/>
            <a:ext cx="10364451" cy="95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sl-SI" sz="4000" b="1" i="0" u="none" strike="noStrike" cap="none" dirty="0" smtClean="0">
                <a:solidFill>
                  <a:srgbClr val="0095C8"/>
                </a:solidFill>
                <a:sym typeface="Questrial"/>
              </a:rPr>
              <a:t>Predstavitev ostalim</a:t>
            </a:r>
            <a:endParaRPr lang="sl-SI" sz="4000" b="1" i="0" u="none" strike="noStrike" cap="none" dirty="0">
              <a:solidFill>
                <a:srgbClr val="0095C8"/>
              </a:solidFill>
              <a:sym typeface="Questrial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3775" y="1367482"/>
            <a:ext cx="10363826" cy="5991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b="1" i="0" u="none" strike="noStrike" cap="none" dirty="0" smtClean="0">
                <a:solidFill>
                  <a:schemeClr val="dk1"/>
                </a:solidFill>
                <a:sym typeface="Questrial"/>
              </a:rPr>
              <a:t>OB DNEVU ZEMLJE (22.4</a:t>
            </a:r>
            <a:r>
              <a:rPr lang="sl-SI" b="1" i="0" u="none" strike="noStrike" cap="none" dirty="0" smtClean="0">
                <a:solidFill>
                  <a:schemeClr val="dk1"/>
                </a:solidFill>
                <a:sym typeface="Questrial"/>
              </a:rPr>
              <a:t>.):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sl-SI" b="1" i="0" u="none" strike="noStrike" cap="none" dirty="0" smtClean="0">
              <a:solidFill>
                <a:schemeClr val="dk1"/>
              </a:solidFill>
              <a:sym typeface="Quest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dirty="0" smtClean="0">
                <a:solidFill>
                  <a:schemeClr val="dk1"/>
                </a:solidFill>
                <a:sym typeface="Questrial"/>
              </a:rPr>
              <a:t>zbirek </a:t>
            </a:r>
            <a:r>
              <a:rPr lang="sl-SI" dirty="0" smtClean="0">
                <a:solidFill>
                  <a:schemeClr val="dk1"/>
                </a:solidFill>
                <a:sym typeface="Questrial"/>
              </a:rPr>
              <a:t>vsega v pisni </a:t>
            </a:r>
            <a:r>
              <a:rPr lang="sl-SI" dirty="0" smtClean="0">
                <a:solidFill>
                  <a:schemeClr val="dk1"/>
                </a:solidFill>
                <a:sym typeface="Questrial"/>
              </a:rPr>
              <a:t>obliki,</a:t>
            </a:r>
            <a:endParaRPr lang="sl-SI" dirty="0" smtClean="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b="0" i="0" u="none" strike="noStrike" cap="none" dirty="0" smtClean="0">
                <a:sym typeface="Questrial"/>
              </a:rPr>
              <a:t>prireditev – FILM,</a:t>
            </a:r>
            <a:endParaRPr lang="sl-SI" b="0" i="0" u="none" strike="noStrike" cap="none" dirty="0" smtClean="0">
              <a:sym typeface="Quest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>zasaditev </a:t>
            </a: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>drevesa v šolski </a:t>
            </a: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>park.</a:t>
            </a:r>
            <a:endParaRPr lang="sl-SI" b="0" i="0" u="none" strike="noStrike" cap="none" dirty="0" smtClean="0">
              <a:solidFill>
                <a:schemeClr val="dk1"/>
              </a:solidFill>
              <a:sym typeface="Questrial"/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730" y="3683175"/>
            <a:ext cx="3863546" cy="223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7678" y="1713058"/>
            <a:ext cx="4808887" cy="360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7384" y="3031525"/>
            <a:ext cx="2026285" cy="287551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918518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rgbClr val="0095C8"/>
                </a:solidFill>
              </a:rPr>
              <a:t>Delovanje </a:t>
            </a:r>
            <a:r>
              <a:rPr lang="sl-SI" sz="4000" b="1" dirty="0" smtClean="0">
                <a:solidFill>
                  <a:srgbClr val="0095C8"/>
                </a:solidFill>
              </a:rPr>
              <a:t>skupine</a:t>
            </a:r>
            <a:endParaRPr lang="sl-SI" sz="4000" b="1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5575" y="1087396"/>
            <a:ext cx="11880850" cy="5238792"/>
          </a:xfrm>
        </p:spPr>
        <p:txBody>
          <a:bodyPr>
            <a:noAutofit/>
          </a:bodyPr>
          <a:lstStyle/>
          <a:p>
            <a:pPr algn="just"/>
            <a:r>
              <a:rPr lang="sl-SI" dirty="0" smtClean="0">
                <a:cs typeface="Times New Roman" pitchFamily="18" charset="0"/>
              </a:rPr>
              <a:t>Delovanje </a:t>
            </a:r>
            <a:r>
              <a:rPr lang="sl-SI" dirty="0" smtClean="0">
                <a:cs typeface="Times New Roman" pitchFamily="18" charset="0"/>
              </a:rPr>
              <a:t>skupine in interakcija med posamezniki v </a:t>
            </a:r>
            <a:r>
              <a:rPr lang="sl-SI" dirty="0" smtClean="0">
                <a:cs typeface="Times New Roman" pitchFamily="18" charset="0"/>
              </a:rPr>
              <a:t>skupini, </a:t>
            </a:r>
            <a:endParaRPr lang="sl-SI" dirty="0" smtClean="0">
              <a:solidFill>
                <a:srgbClr val="92D050"/>
              </a:solidFill>
              <a:cs typeface="Times New Roman" pitchFamily="18" charset="0"/>
            </a:endParaRPr>
          </a:p>
          <a:p>
            <a:pPr algn="just"/>
            <a:r>
              <a:rPr lang="sl-SI" dirty="0" smtClean="0">
                <a:cs typeface="Times New Roman" pitchFamily="18" charset="0"/>
              </a:rPr>
              <a:t>aktivno </a:t>
            </a:r>
            <a:r>
              <a:rPr lang="sl-SI" dirty="0" smtClean="0">
                <a:cs typeface="Times New Roman" pitchFamily="18" charset="0"/>
              </a:rPr>
              <a:t>sodelovanje </a:t>
            </a:r>
            <a:r>
              <a:rPr lang="sl-SI" dirty="0" smtClean="0">
                <a:cs typeface="Times New Roman" pitchFamily="18" charset="0"/>
              </a:rPr>
              <a:t>učencev, </a:t>
            </a:r>
            <a:endParaRPr lang="sl-SI" dirty="0" smtClean="0">
              <a:cs typeface="Times New Roman" pitchFamily="18" charset="0"/>
            </a:endParaRPr>
          </a:p>
          <a:p>
            <a:pPr algn="just"/>
            <a:r>
              <a:rPr lang="sl-SI" dirty="0" smtClean="0">
                <a:cs typeface="Times New Roman" pitchFamily="18" charset="0"/>
              </a:rPr>
              <a:t>delitev </a:t>
            </a:r>
            <a:r>
              <a:rPr lang="sl-SI" dirty="0" smtClean="0">
                <a:cs typeface="Times New Roman" pitchFamily="18" charset="0"/>
              </a:rPr>
              <a:t>dela po interesih in različnih praktičnih </a:t>
            </a:r>
            <a:r>
              <a:rPr lang="sl-SI" dirty="0" smtClean="0">
                <a:cs typeface="Times New Roman" pitchFamily="18" charset="0"/>
              </a:rPr>
              <a:t>znanjih,</a:t>
            </a:r>
            <a:endParaRPr lang="sl-SI" dirty="0" smtClean="0">
              <a:cs typeface="Times New Roman" pitchFamily="18" charset="0"/>
            </a:endParaRPr>
          </a:p>
          <a:p>
            <a:pPr algn="just"/>
            <a:r>
              <a:rPr lang="sl-SI" dirty="0" smtClean="0">
                <a:cs typeface="Times New Roman" pitchFamily="18" charset="0"/>
              </a:rPr>
              <a:t>medsebojno </a:t>
            </a:r>
            <a:r>
              <a:rPr lang="sl-SI" dirty="0" smtClean="0">
                <a:cs typeface="Times New Roman" pitchFamily="18" charset="0"/>
              </a:rPr>
              <a:t>sodelovanje in </a:t>
            </a:r>
            <a:r>
              <a:rPr lang="sl-SI" dirty="0" smtClean="0">
                <a:cs typeface="Times New Roman" pitchFamily="18" charset="0"/>
              </a:rPr>
              <a:t>učenje, </a:t>
            </a:r>
            <a:endParaRPr lang="sl-SI" dirty="0" smtClean="0">
              <a:cs typeface="Times New Roman" pitchFamily="18" charset="0"/>
            </a:endParaRPr>
          </a:p>
          <a:p>
            <a:pPr algn="just"/>
            <a:r>
              <a:rPr lang="sl-SI" dirty="0" smtClean="0">
                <a:cs typeface="Times New Roman" pitchFamily="18" charset="0"/>
              </a:rPr>
              <a:t>medsebojno zaupanje, </a:t>
            </a:r>
            <a:endParaRPr lang="sl-SI" dirty="0" smtClean="0">
              <a:cs typeface="Times New Roman" pitchFamily="18" charset="0"/>
            </a:endParaRPr>
          </a:p>
          <a:p>
            <a:pPr algn="just"/>
            <a:r>
              <a:rPr lang="sl-SI" dirty="0" smtClean="0">
                <a:cs typeface="Times New Roman" pitchFamily="18" charset="0"/>
              </a:rPr>
              <a:t>strpnost, </a:t>
            </a:r>
            <a:endParaRPr lang="sl-SI" dirty="0" smtClean="0">
              <a:cs typeface="Times New Roman" pitchFamily="18" charset="0"/>
            </a:endParaRPr>
          </a:p>
          <a:p>
            <a:pPr algn="just"/>
            <a:r>
              <a:rPr lang="sl-SI" dirty="0" smtClean="0">
                <a:cs typeface="Times New Roman" pitchFamily="18" charset="0"/>
              </a:rPr>
              <a:t>s</a:t>
            </a:r>
            <a:r>
              <a:rPr lang="sl-SI" dirty="0" smtClean="0">
                <a:cs typeface="Times New Roman" pitchFamily="18" charset="0"/>
              </a:rPr>
              <a:t>ocialne veščine, </a:t>
            </a:r>
            <a:endParaRPr lang="sl-SI" dirty="0" smtClean="0">
              <a:cs typeface="Times New Roman" pitchFamily="18" charset="0"/>
            </a:endParaRPr>
          </a:p>
          <a:p>
            <a:pPr algn="just"/>
            <a:r>
              <a:rPr lang="sl-SI" dirty="0" smtClean="0">
                <a:cs typeface="Times New Roman" pitchFamily="18" charset="0"/>
              </a:rPr>
              <a:t>komunikacijske spretnosti.</a:t>
            </a:r>
            <a:endParaRPr lang="sl-SI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sl-SI" dirty="0" smtClean="0">
                <a:solidFill>
                  <a:srgbClr val="92D050"/>
                </a:solidFill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sl-SI" dirty="0" smtClean="0">
                <a:solidFill>
                  <a:srgbClr val="92D050"/>
                </a:solidFill>
                <a:cs typeface="Times New Roman" pitchFamily="18" charset="0"/>
              </a:rPr>
              <a:t> </a:t>
            </a:r>
            <a:r>
              <a:rPr lang="sl-SI" dirty="0" smtClean="0">
                <a:cs typeface="Times New Roman" pitchFamily="18" charset="0"/>
              </a:rPr>
              <a:t>Po </a:t>
            </a:r>
            <a:r>
              <a:rPr lang="sl-SI" dirty="0" smtClean="0">
                <a:cs typeface="Times New Roman" pitchFamily="18" charset="0"/>
              </a:rPr>
              <a:t>predstavitvi so pridobili ugled med sošolci, pridobili so na samozavesti, predvsem pa </a:t>
            </a:r>
          </a:p>
          <a:p>
            <a:pPr algn="just">
              <a:buNone/>
            </a:pPr>
            <a:r>
              <a:rPr lang="sl-SI" dirty="0" smtClean="0">
                <a:cs typeface="Times New Roman" pitchFamily="18" charset="0"/>
              </a:rPr>
              <a:t>    pridobili različna znanja in naravoslovne kompetence.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8502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9809" y="136635"/>
            <a:ext cx="11880850" cy="1028700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rgbClr val="0095C8"/>
                </a:solidFill>
              </a:rPr>
              <a:t>Trajnostni razvoj</a:t>
            </a:r>
            <a:endParaRPr lang="sl-SI" sz="4000" b="1" dirty="0">
              <a:solidFill>
                <a:srgbClr val="0095C8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Rectangle 3"/>
          <p:cNvSpPr/>
          <p:nvPr/>
        </p:nvSpPr>
        <p:spPr>
          <a:xfrm>
            <a:off x="433551" y="1481959"/>
            <a:ext cx="93331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400" b="1" dirty="0" smtClean="0">
                <a:latin typeface="+mj-lt"/>
                <a:cs typeface="Times New Roman" pitchFamily="18" charset="0"/>
              </a:rPr>
              <a:t>znanje </a:t>
            </a:r>
          </a:p>
          <a:p>
            <a:endParaRPr lang="sl-SI" sz="2400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l-SI" sz="2400" b="1" dirty="0" smtClean="0">
                <a:latin typeface="+mj-lt"/>
                <a:cs typeface="Times New Roman" pitchFamily="18" charset="0"/>
              </a:rPr>
              <a:t> projekti </a:t>
            </a:r>
            <a:r>
              <a:rPr lang="sl-SI" sz="2400" dirty="0" smtClean="0">
                <a:latin typeface="+mj-lt"/>
                <a:cs typeface="Times New Roman" pitchFamily="18" charset="0"/>
              </a:rPr>
              <a:t> </a:t>
            </a:r>
            <a:r>
              <a:rPr lang="sl-SI" sz="2400" b="1" dirty="0" smtClean="0">
                <a:latin typeface="+mj-lt"/>
                <a:cs typeface="Times New Roman" pitchFamily="18" charset="0"/>
              </a:rPr>
              <a:t>- </a:t>
            </a:r>
            <a:r>
              <a:rPr lang="sl-SI" sz="2400" i="1" dirty="0" smtClean="0">
                <a:latin typeface="+mj-lt"/>
                <a:cs typeface="Times New Roman" pitchFamily="18" charset="0"/>
              </a:rPr>
              <a:t>pridobivanje vrednot, spretnosti, izkušenj</a:t>
            </a:r>
          </a:p>
          <a:p>
            <a:pPr>
              <a:buFont typeface="Wingdings" pitchFamily="2" charset="2"/>
              <a:buChar char="Ø"/>
            </a:pPr>
            <a:endParaRPr lang="sl-SI" sz="2400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l-SI" sz="2400" dirty="0" smtClean="0">
                <a:latin typeface="+mj-lt"/>
                <a:cs typeface="Times New Roman" pitchFamily="18" charset="0"/>
              </a:rPr>
              <a:t> </a:t>
            </a:r>
            <a:r>
              <a:rPr lang="sl-SI" sz="2400" b="1" dirty="0" smtClean="0">
                <a:latin typeface="+mj-lt"/>
                <a:cs typeface="Times New Roman" pitchFamily="18" charset="0"/>
              </a:rPr>
              <a:t>poslanstvo šole -</a:t>
            </a:r>
            <a:r>
              <a:rPr lang="sl-SI" sz="2400" dirty="0" smtClean="0">
                <a:latin typeface="+mj-lt"/>
                <a:cs typeface="Times New Roman" pitchFamily="18" charset="0"/>
              </a:rPr>
              <a:t> </a:t>
            </a:r>
            <a:r>
              <a:rPr lang="sl-SI" sz="2400" i="1" dirty="0" smtClean="0">
                <a:latin typeface="+mj-lt"/>
                <a:cs typeface="Times New Roman" pitchFamily="18" charset="0"/>
              </a:rPr>
              <a:t>živeti v skladu z naravnim okoljem in o takšnem   </a:t>
            </a:r>
          </a:p>
          <a:p>
            <a:r>
              <a:rPr lang="sl-SI" sz="2400" i="1" dirty="0" smtClean="0">
                <a:latin typeface="+mj-lt"/>
                <a:cs typeface="Times New Roman" pitchFamily="18" charset="0"/>
              </a:rPr>
              <a:t>                                   načinu življenja osveščati vse okoli sebe (učence, </a:t>
            </a:r>
          </a:p>
          <a:p>
            <a:r>
              <a:rPr lang="sl-SI" sz="2400" i="1" dirty="0" smtClean="0">
                <a:latin typeface="+mj-lt"/>
                <a:cs typeface="Times New Roman" pitchFamily="18" charset="0"/>
              </a:rPr>
              <a:t>                                   starše, krajane)</a:t>
            </a:r>
            <a:endParaRPr lang="sl-SI" sz="2400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l-SI" sz="2400" dirty="0" smtClean="0">
                <a:latin typeface="+mj-lt"/>
                <a:cs typeface="Times New Roman" pitchFamily="18" charset="0"/>
              </a:rPr>
              <a:t> </a:t>
            </a:r>
            <a:r>
              <a:rPr lang="sl-SI" sz="2400" b="1" dirty="0" smtClean="0">
                <a:latin typeface="+mj-lt"/>
                <a:cs typeface="Times New Roman" pitchFamily="18" charset="0"/>
              </a:rPr>
              <a:t>ideja</a:t>
            </a:r>
            <a:r>
              <a:rPr lang="sl-SI" sz="2400" dirty="0" smtClean="0">
                <a:latin typeface="+mj-lt"/>
                <a:cs typeface="Times New Roman" pitchFamily="18" charset="0"/>
              </a:rPr>
              <a:t> - </a:t>
            </a:r>
            <a:r>
              <a:rPr lang="sl-SI" sz="2400" i="1" dirty="0" smtClean="0">
                <a:latin typeface="+mj-lt"/>
                <a:cs typeface="Times New Roman" pitchFamily="18" charset="0"/>
              </a:rPr>
              <a:t>voda v moji okolici</a:t>
            </a:r>
          </a:p>
          <a:p>
            <a:endParaRPr lang="sl-SI" sz="2400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l-SI" sz="2400" dirty="0" smtClean="0">
                <a:latin typeface="+mj-lt"/>
                <a:cs typeface="Times New Roman" pitchFamily="18" charset="0"/>
              </a:rPr>
              <a:t> </a:t>
            </a:r>
            <a:r>
              <a:rPr lang="sl-SI" sz="2400" b="1" dirty="0" smtClean="0">
                <a:latin typeface="+mj-lt"/>
                <a:cs typeface="Times New Roman" pitchFamily="18" charset="0"/>
              </a:rPr>
              <a:t>okoljske dejavnosti na šoli - </a:t>
            </a:r>
            <a:r>
              <a:rPr lang="sl-SI" sz="2400" i="1" dirty="0" smtClean="0">
                <a:latin typeface="+mj-lt"/>
                <a:cs typeface="Times New Roman" pitchFamily="18" charset="0"/>
              </a:rPr>
              <a:t>film</a:t>
            </a:r>
            <a:r>
              <a:rPr lang="sl-SI" sz="2400" dirty="0" smtClean="0">
                <a:latin typeface="+mj-lt"/>
                <a:cs typeface="Times New Roman" pitchFamily="18" charset="0"/>
              </a:rPr>
              <a:t> </a:t>
            </a:r>
          </a:p>
        </p:txBody>
      </p:sp>
      <p:pic>
        <p:nvPicPr>
          <p:cNvPr id="5" name="Picture 3" descr="C:\Users\Mira\Desktop\naloga slike\šo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5240" y="930295"/>
            <a:ext cx="2718560" cy="1919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02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rgbClr val="0095C8"/>
                </a:solidFill>
              </a:rPr>
              <a:t>Zaključek</a:t>
            </a:r>
            <a:endParaRPr lang="sl-SI" sz="4000" b="1" dirty="0">
              <a:solidFill>
                <a:srgbClr val="0095C8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>
                <a:cs typeface="Times New Roman" pitchFamily="18" charset="0"/>
              </a:rPr>
              <a:t>Ob </a:t>
            </a:r>
            <a:r>
              <a:rPr lang="sl-SI" dirty="0" smtClean="0">
                <a:cs typeface="Times New Roman" pitchFamily="18" charset="0"/>
              </a:rPr>
              <a:t>delu in izdelavi </a:t>
            </a:r>
            <a:r>
              <a:rPr lang="sl-SI" dirty="0" smtClean="0">
                <a:cs typeface="Times New Roman" pitchFamily="18" charset="0"/>
              </a:rPr>
              <a:t>filma smo se marsikaj naučili. </a:t>
            </a:r>
          </a:p>
          <a:p>
            <a:pPr algn="just">
              <a:buNone/>
            </a:pPr>
            <a:endParaRPr lang="sl-SI" dirty="0" smtClean="0">
              <a:cs typeface="Times New Roman" pitchFamily="18" charset="0"/>
            </a:endParaRPr>
          </a:p>
          <a:p>
            <a:pPr algn="just"/>
            <a:r>
              <a:rPr lang="sl-SI" dirty="0" smtClean="0">
                <a:cs typeface="Times New Roman" pitchFamily="18" charset="0"/>
              </a:rPr>
              <a:t> Projektno delo ponuja učencem in mentorjem izzive. </a:t>
            </a:r>
            <a:endParaRPr lang="sl-SI" dirty="0" smtClean="0">
              <a:cs typeface="Times New Roman" pitchFamily="18" charset="0"/>
            </a:endParaRPr>
          </a:p>
          <a:p>
            <a:pPr algn="just"/>
            <a:endParaRPr lang="sl-SI" dirty="0" smtClean="0">
              <a:cs typeface="Times New Roman" pitchFamily="18" charset="0"/>
            </a:endParaRPr>
          </a:p>
          <a:p>
            <a:pPr algn="just"/>
            <a:r>
              <a:rPr lang="sl-SI" dirty="0" smtClean="0">
                <a:cs typeface="Times New Roman" pitchFamily="18" charset="0"/>
              </a:rPr>
              <a:t>Učenci </a:t>
            </a:r>
            <a:r>
              <a:rPr lang="sl-SI" dirty="0" smtClean="0">
                <a:cs typeface="Times New Roman" pitchFamily="18" charset="0"/>
              </a:rPr>
              <a:t>so z drugačnim pristopom in oblikami dela pridobili veliko vseživljenjskega znanja in bili na svoje rezultate tudi zelo ponosni</a:t>
            </a:r>
            <a:r>
              <a:rPr lang="sl-SI" dirty="0" smtClean="0">
                <a:cs typeface="Times New Roman" pitchFamily="18" charset="0"/>
              </a:rPr>
              <a:t>.</a:t>
            </a:r>
          </a:p>
          <a:p>
            <a:endParaRPr lang="sl-SI" dirty="0" smtClean="0">
              <a:cs typeface="Times New Roman" pitchFamily="18" charset="0"/>
            </a:endParaRPr>
          </a:p>
          <a:p>
            <a:r>
              <a:rPr lang="sl-SI" dirty="0" smtClean="0">
                <a:cs typeface="Times New Roman" pitchFamily="18" charset="0"/>
              </a:rPr>
              <a:t>Aktivno </a:t>
            </a:r>
            <a:r>
              <a:rPr lang="sl-SI" dirty="0" smtClean="0">
                <a:cs typeface="Times New Roman" pitchFamily="18" charset="0"/>
              </a:rPr>
              <a:t>vključevanje učencev v reševanje okoljskih problemov je nujno za večanje zavesti pri njih samih o pomenu okoljske vzgoje. </a:t>
            </a:r>
          </a:p>
          <a:p>
            <a:endParaRPr lang="sl-SI" dirty="0" smtClean="0">
              <a:cs typeface="Times New Roman" pitchFamily="18" charset="0"/>
            </a:endParaRPr>
          </a:p>
          <a:p>
            <a:r>
              <a:rPr lang="sl-SI" dirty="0" smtClean="0">
                <a:cs typeface="Times New Roman" pitchFamily="18" charset="0"/>
              </a:rPr>
              <a:t>V kolikor smo z našim delovanjem na šoli vsaj malo prispevali k ozaveščanju učencev, </a:t>
            </a:r>
            <a:endParaRPr lang="sl-SI" dirty="0" smtClean="0">
              <a:cs typeface="Times New Roman" pitchFamily="18" charset="0"/>
            </a:endParaRPr>
          </a:p>
          <a:p>
            <a:pPr>
              <a:buNone/>
            </a:pPr>
            <a:r>
              <a:rPr lang="sl-SI" dirty="0" smtClean="0">
                <a:cs typeface="Times New Roman" pitchFamily="18" charset="0"/>
              </a:rPr>
              <a:t>    potem </a:t>
            </a:r>
            <a:r>
              <a:rPr lang="sl-SI" dirty="0" smtClean="0">
                <a:cs typeface="Times New Roman" pitchFamily="18" charset="0"/>
              </a:rPr>
              <a:t>smo naredili korak naprej. </a:t>
            </a:r>
          </a:p>
          <a:p>
            <a:pPr algn="just">
              <a:buNone/>
            </a:pPr>
            <a:endParaRPr lang="sl-SI" dirty="0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8502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913775" y="618518"/>
            <a:ext cx="10364451" cy="85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sl-SI" sz="4000" b="1" i="0" u="none" strike="noStrike" cap="none" dirty="0" smtClean="0">
                <a:solidFill>
                  <a:srgbClr val="0095C8"/>
                </a:solidFill>
                <a:sym typeface="Questrial"/>
              </a:rPr>
              <a:t>Mnenje učencev</a:t>
            </a:r>
            <a:endParaRPr lang="sl-SI" sz="4000" b="1" i="0" u="none" strike="noStrike" cap="none" dirty="0">
              <a:solidFill>
                <a:srgbClr val="0095C8"/>
              </a:solidFill>
              <a:sym typeface="Questrial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13775" y="1573428"/>
            <a:ext cx="10363826" cy="578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2800" dirty="0" smtClean="0"/>
              <a:t>Ob izdelavi in izvedbi tega projekta smo se o vodi veliko naučili, predvsem pa veliko novega izvedeli o odpadnih vodah. Pri delu smo uživali. Predvsem pa smo se zavedli, kako pomembno je naše delovanje za ohranjanje narave in s tem tudi voda. </a:t>
            </a:r>
            <a:endParaRPr lang="sl-SI" sz="2800" dirty="0" smtClean="0"/>
          </a:p>
          <a:p>
            <a:pPr>
              <a:buNone/>
            </a:pPr>
            <a:endParaRPr lang="sl-SI" sz="2800" dirty="0" smtClean="0"/>
          </a:p>
          <a:p>
            <a:pPr algn="ctr"/>
            <a:r>
              <a:rPr lang="it-IT" sz="2800" b="1" dirty="0" smtClean="0"/>
              <a:t>Živimo v čistem okolju - takšnega želimo ohraniti.</a:t>
            </a:r>
            <a:endParaRPr lang="sl-SI" sz="2800" b="1" dirty="0" smtClean="0"/>
          </a:p>
          <a:p>
            <a:endParaRPr lang="sl-SI" sz="2800" b="1" dirty="0" smtClean="0"/>
          </a:p>
          <a:p>
            <a:endParaRPr lang="sl-SI" sz="2800" b="1" dirty="0" smtClean="0"/>
          </a:p>
          <a:p>
            <a:pPr algn="ctr">
              <a:buNone/>
            </a:pPr>
            <a:r>
              <a:rPr lang="sl-SI" sz="4000" b="1" dirty="0" smtClean="0">
                <a:solidFill>
                  <a:srgbClr val="0095C8"/>
                </a:solidFill>
              </a:rPr>
              <a:t>HVALA ZA VAŠO POZORNOST</a:t>
            </a:r>
            <a:endParaRPr lang="sl-SI" sz="4000" dirty="0" smtClean="0">
              <a:solidFill>
                <a:srgbClr val="0095C8"/>
              </a:solidFill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rgbClr val="0095C8"/>
                </a:solidFill>
              </a:rPr>
              <a:t>Pitna voda</a:t>
            </a:r>
            <a:endParaRPr lang="sl-SI" sz="4000" b="1" dirty="0">
              <a:solidFill>
                <a:srgbClr val="0095C8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5575" y="1103586"/>
            <a:ext cx="11880850" cy="5222601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sl-SI" b="1" dirty="0" smtClean="0">
                <a:ea typeface="Comic Sans MS"/>
                <a:cs typeface="Comic Sans MS"/>
                <a:sym typeface="Comic Sans MS"/>
              </a:rPr>
              <a:t>lastna </a:t>
            </a:r>
            <a:r>
              <a:rPr lang="sl-SI" b="1" dirty="0" smtClean="0">
                <a:ea typeface="Comic Sans MS"/>
                <a:cs typeface="Comic Sans MS"/>
                <a:sym typeface="Comic Sans MS"/>
              </a:rPr>
              <a:t>vrtina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200"/>
            </a:pPr>
            <a:r>
              <a:rPr lang="sl-SI" b="1" dirty="0" smtClean="0">
                <a:ea typeface="Comic Sans MS"/>
                <a:cs typeface="Comic Sans MS"/>
                <a:sym typeface="Comic Sans MS"/>
              </a:rPr>
              <a:t>izviri </a:t>
            </a:r>
            <a:r>
              <a:rPr lang="sl-SI" dirty="0" smtClean="0">
                <a:ea typeface="Comic Sans MS"/>
                <a:cs typeface="Comic Sans MS"/>
                <a:sym typeface="Comic Sans MS"/>
              </a:rPr>
              <a:t>pitne vode v posameznih zaselkih</a:t>
            </a:r>
          </a:p>
          <a:p>
            <a:pPr algn="ctr">
              <a:buNone/>
            </a:pPr>
            <a:r>
              <a:rPr lang="sl-SI" sz="4000" b="1" dirty="0" smtClean="0">
                <a:solidFill>
                  <a:srgbClr val="0095C8"/>
                </a:solidFill>
              </a:rPr>
              <a:t>Površinske vode v občini</a:t>
            </a:r>
            <a:endParaRPr lang="sl-SI" sz="4000" b="1" dirty="0">
              <a:solidFill>
                <a:srgbClr val="0095C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484" y="2640724"/>
            <a:ext cx="7709338" cy="390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ts val="2200"/>
            </a:pPr>
            <a:r>
              <a:rPr lang="sl-SI" sz="2400" b="1" dirty="0" smtClean="0">
                <a:latin typeface="+mj-lt"/>
                <a:ea typeface="Comic Sans MS"/>
                <a:cs typeface="Comic Sans MS"/>
                <a:sym typeface="Comic Sans MS"/>
              </a:rPr>
              <a:t>potok</a:t>
            </a:r>
            <a:endParaRPr lang="sl-SI" sz="2400" b="1" dirty="0" smtClean="0">
              <a:latin typeface="+mj-lt"/>
              <a:ea typeface="Comic Sans MS"/>
              <a:cs typeface="Comic Sans MS"/>
              <a:sym typeface="Comic Sans MS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2200"/>
            </a:pPr>
            <a:r>
              <a:rPr lang="sl-SI" sz="2400" dirty="0" smtClean="0">
                <a:latin typeface="+mj-lt"/>
                <a:ea typeface="Comic Sans MS"/>
                <a:cs typeface="Comic Sans MS"/>
                <a:sym typeface="Comic Sans MS"/>
              </a:rPr>
              <a:t>izliva </a:t>
            </a:r>
            <a:r>
              <a:rPr lang="sl-SI" sz="2400" dirty="0" smtClean="0">
                <a:latin typeface="+mj-lt"/>
                <a:ea typeface="Comic Sans MS"/>
                <a:cs typeface="Comic Sans MS"/>
                <a:sym typeface="Comic Sans MS"/>
              </a:rPr>
              <a:t>v Gradaščico</a:t>
            </a:r>
          </a:p>
          <a:p>
            <a:pPr lvl="0">
              <a:lnSpc>
                <a:spcPct val="120000"/>
              </a:lnSpc>
              <a:buClr>
                <a:schemeClr val="dk1"/>
              </a:buClr>
              <a:buSzPts val="2200"/>
            </a:pPr>
            <a:r>
              <a:rPr lang="sl-SI" sz="2400" dirty="0" smtClean="0">
                <a:latin typeface="+mj-lt"/>
                <a:ea typeface="Comic Sans MS"/>
                <a:cs typeface="Comic Sans MS"/>
                <a:sym typeface="Comic Sans MS"/>
              </a:rPr>
              <a:t>spada </a:t>
            </a:r>
            <a:r>
              <a:rPr lang="sl-SI" sz="2400" dirty="0" smtClean="0">
                <a:latin typeface="+mj-lt"/>
                <a:ea typeface="Comic Sans MS"/>
                <a:cs typeface="Comic Sans MS"/>
                <a:sym typeface="Comic Sans MS"/>
              </a:rPr>
              <a:t>v porečje Ljubljanice </a:t>
            </a:r>
          </a:p>
          <a:p>
            <a:pPr lvl="0">
              <a:lnSpc>
                <a:spcPct val="120000"/>
              </a:lnSpc>
              <a:buClr>
                <a:schemeClr val="dk1"/>
              </a:buClr>
              <a:buSzPts val="2200"/>
            </a:pPr>
            <a:r>
              <a:rPr lang="sl-SI" sz="2400" dirty="0" smtClean="0">
                <a:latin typeface="+mj-lt"/>
                <a:ea typeface="Comic Sans MS"/>
                <a:cs typeface="Comic Sans MS"/>
                <a:sym typeface="Comic Sans MS"/>
              </a:rPr>
              <a:t>tri imena: Horjulščica, Horjulka, Šujica </a:t>
            </a:r>
          </a:p>
          <a:p>
            <a:endParaRPr lang="sl-SI" sz="2400" dirty="0" smtClean="0">
              <a:latin typeface="+mj-lt"/>
            </a:endParaRPr>
          </a:p>
          <a:p>
            <a:endParaRPr lang="sl-SI" sz="2400" dirty="0" smtClean="0">
              <a:latin typeface="+mj-lt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2200"/>
            </a:pPr>
            <a:r>
              <a:rPr lang="sl-SI" sz="2400" b="1" dirty="0" smtClean="0">
                <a:latin typeface="+mj-lt"/>
                <a:ea typeface="Comic Sans MS"/>
                <a:cs typeface="Comic Sans MS"/>
                <a:sym typeface="Comic Sans MS"/>
              </a:rPr>
              <a:t>živalske </a:t>
            </a:r>
            <a:r>
              <a:rPr lang="sl-SI" sz="2400" b="1" dirty="0" smtClean="0">
                <a:latin typeface="+mj-lt"/>
                <a:ea typeface="Comic Sans MS"/>
                <a:cs typeface="Comic Sans MS"/>
                <a:sym typeface="Comic Sans MS"/>
              </a:rPr>
              <a:t>in rastlinske vrste</a:t>
            </a:r>
          </a:p>
          <a:p>
            <a:pPr lvl="0">
              <a:lnSpc>
                <a:spcPct val="120000"/>
              </a:lnSpc>
              <a:buClr>
                <a:schemeClr val="dk1"/>
              </a:buClr>
              <a:buSzPts val="2200"/>
            </a:pPr>
            <a:r>
              <a:rPr lang="sl-SI" sz="2400" b="1" dirty="0" smtClean="0">
                <a:latin typeface="+mj-lt"/>
                <a:ea typeface="Comic Sans MS"/>
                <a:cs typeface="Comic Sans MS"/>
                <a:sym typeface="Comic Sans MS"/>
              </a:rPr>
              <a:t>poplavna </a:t>
            </a:r>
            <a:r>
              <a:rPr lang="sl-SI" sz="2400" b="1" dirty="0" smtClean="0">
                <a:latin typeface="+mj-lt"/>
                <a:ea typeface="Comic Sans MS"/>
                <a:cs typeface="Comic Sans MS"/>
                <a:sym typeface="Comic Sans MS"/>
              </a:rPr>
              <a:t>reka</a:t>
            </a:r>
          </a:p>
          <a:p>
            <a:pPr lvl="0">
              <a:lnSpc>
                <a:spcPct val="120000"/>
              </a:lnSpc>
              <a:buClr>
                <a:schemeClr val="dk1"/>
              </a:buClr>
              <a:buSzPts val="2200"/>
            </a:pPr>
            <a:r>
              <a:rPr lang="sl-SI" sz="2400" b="1" dirty="0" smtClean="0">
                <a:latin typeface="+mj-lt"/>
                <a:ea typeface="Comic Sans MS"/>
                <a:cs typeface="Comic Sans MS"/>
                <a:sym typeface="Comic Sans MS"/>
              </a:rPr>
              <a:t>zdrževalniki</a:t>
            </a:r>
            <a:endParaRPr lang="sl-SI" sz="2400" b="1" dirty="0" smtClean="0">
              <a:latin typeface="+mj-lt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2" descr="288px-Horjulscic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669" y="2680385"/>
            <a:ext cx="2869324" cy="201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075" y="4169979"/>
            <a:ext cx="3411470" cy="217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Rain-Water-harves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6335" y="593667"/>
            <a:ext cx="2248930" cy="119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02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rgbClr val="0095C8"/>
                </a:solidFill>
              </a:rPr>
              <a:t>Onesnaževalci</a:t>
            </a:r>
            <a:endParaRPr lang="sl-SI" sz="4000" b="1" dirty="0">
              <a:solidFill>
                <a:srgbClr val="0095C8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5575" y="1515762"/>
            <a:ext cx="11880850" cy="4810425"/>
          </a:xfrm>
        </p:spPr>
        <p:txBody>
          <a:bodyPr/>
          <a:lstStyle/>
          <a:p>
            <a:pPr lvl="0"/>
            <a:r>
              <a:rPr lang="sl-SI" dirty="0" smtClean="0">
                <a:ea typeface="SimSun" pitchFamily="2" charset="-122"/>
                <a:cs typeface="Times New Roman" pitchFamily="18" charset="0"/>
              </a:rPr>
              <a:t>gospodinjstva</a:t>
            </a:r>
            <a:r>
              <a:rPr lang="sl-SI" dirty="0" smtClean="0">
                <a:ea typeface="SimSun" pitchFamily="2" charset="-122"/>
                <a:cs typeface="Times New Roman" pitchFamily="18" charset="0"/>
              </a:rPr>
              <a:t>, razvoj kraja, industrija, kmetijstvo...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25602" name="Picture 2" descr="Stroka ima rešitev za slovensko kmetijstvo, a je minister ne posluša -  Novice Svet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608" y="2616474"/>
            <a:ext cx="3740332" cy="2382689"/>
          </a:xfrm>
          <a:prstGeom prst="rect">
            <a:avLst/>
          </a:prstGeom>
          <a:noFill/>
        </p:spPr>
      </p:pic>
      <p:pic>
        <p:nvPicPr>
          <p:cNvPr id="25604" name="Picture 4" descr="Miroljubno kmetijstvo – spoštovanje vseh oblik življenja • Najina domač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6174" y="3253913"/>
            <a:ext cx="4175780" cy="2783854"/>
          </a:xfrm>
          <a:prstGeom prst="rect">
            <a:avLst/>
          </a:prstGeom>
          <a:noFill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649" y="2174790"/>
            <a:ext cx="3776360" cy="252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502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813191" y="272376"/>
            <a:ext cx="10364451" cy="83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sl-SI" sz="4000" b="1" i="0" u="none" strike="noStrike" cap="none" dirty="0" smtClean="0">
                <a:solidFill>
                  <a:srgbClr val="0095C8"/>
                </a:solidFill>
                <a:sym typeface="Questrial"/>
              </a:rPr>
              <a:t>Stara čistilna naprava Horjul</a:t>
            </a:r>
            <a:endParaRPr lang="sl-SI" sz="4000" b="1" i="0" u="none" strike="noStrike" cap="none" dirty="0">
              <a:solidFill>
                <a:srgbClr val="0095C8"/>
              </a:solidFill>
              <a:sym typeface="Questrial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599713" y="1095703"/>
            <a:ext cx="10363826" cy="581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>Zgrajena: 1977</a:t>
            </a:r>
            <a:endParaRPr lang="sl-SI" dirty="0" smtClean="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>Obnovljena: 1994</a:t>
            </a:r>
            <a:endParaRPr lang="sl-SI" dirty="0" smtClean="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>Zmogljivost: 400 PE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b="1" i="0" u="none" strike="noStrike" cap="none" dirty="0" smtClean="0">
                <a:solidFill>
                  <a:schemeClr val="dk1"/>
                </a:solidFill>
                <a:sym typeface="Questrial"/>
              </a:rPr>
              <a:t>Tehnologija čiščenja:</a:t>
            </a:r>
            <a:endParaRPr lang="sl-SI" b="0" i="0" u="none" strike="noStrike" cap="none" dirty="0" smtClean="0">
              <a:solidFill>
                <a:schemeClr val="dk1"/>
              </a:solidFill>
              <a:sym typeface="Quest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b="1" i="0" u="none" strike="noStrike" cap="none" dirty="0" smtClean="0">
                <a:solidFill>
                  <a:schemeClr val="dk1"/>
                </a:solidFill>
                <a:sym typeface="Questrial"/>
              </a:rPr>
              <a:t>Linija vode:</a:t>
            </a: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/>
            </a:r>
            <a:b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</a:b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>- primarno čiščenje: peskolov, grablje, primarno usedanje,</a:t>
            </a:r>
            <a:b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</a:b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>- sekundarno - biološko čiščenje z aktivnim blatom: </a:t>
            </a:r>
            <a:r>
              <a:rPr lang="sl-SI" b="0" i="0" u="none" strike="noStrike" cap="none" dirty="0" err="1" smtClean="0">
                <a:solidFill>
                  <a:schemeClr val="dk1"/>
                </a:solidFill>
                <a:sym typeface="Questrial"/>
              </a:rPr>
              <a:t>aeracijski</a:t>
            </a: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> bazen, naknadni usedalnik.</a:t>
            </a:r>
            <a:endParaRPr lang="sl-SI" dirty="0" smtClean="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b="1" i="0" u="none" strike="noStrike" cap="none" dirty="0" smtClean="0">
                <a:solidFill>
                  <a:schemeClr val="dk1"/>
                </a:solidFill>
                <a:sym typeface="Questrial"/>
              </a:rPr>
              <a:t>Linija blata:</a:t>
            </a: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/>
            </a:r>
            <a:b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</a:b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>anaerobna stabilizacija v zalogovniku.</a:t>
            </a:r>
            <a:endParaRPr lang="sl-SI" dirty="0" smtClean="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>Tehnologijo čiščenja prikazuje </a:t>
            </a:r>
            <a:r>
              <a:rPr lang="sl-SI" b="0" i="0" u="sng" strike="noStrike" cap="none" dirty="0" smtClean="0">
                <a:solidFill>
                  <a:schemeClr val="hlink"/>
                </a:solidFill>
                <a:sym typeface="Questrial"/>
                <a:hlinkClick r:id="rId3"/>
              </a:rPr>
              <a:t>tehnološka shema</a:t>
            </a: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>.</a:t>
            </a:r>
            <a:endParaRPr lang="sl-SI" dirty="0" smtClean="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b="1" i="0" u="none" strike="noStrike" cap="none" dirty="0" smtClean="0">
                <a:solidFill>
                  <a:schemeClr val="dk1"/>
                </a:solidFill>
                <a:sym typeface="Questrial"/>
              </a:rPr>
              <a:t>Odvodnik:</a:t>
            </a: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> potok </a:t>
            </a:r>
            <a:r>
              <a:rPr lang="sl-SI" dirty="0" err="1" smtClean="0"/>
              <a:t>H</a:t>
            </a:r>
            <a:r>
              <a:rPr lang="sl-SI" b="0" i="0" u="none" strike="noStrike" cap="none" dirty="0" err="1" smtClean="0">
                <a:solidFill>
                  <a:schemeClr val="dk1"/>
                </a:solidFill>
                <a:sym typeface="Questrial"/>
              </a:rPr>
              <a:t>orjulščica</a:t>
            </a:r>
            <a:r>
              <a:rPr lang="sl-SI" b="0" i="0" u="none" strike="noStrike" cap="none" dirty="0" smtClean="0">
                <a:solidFill>
                  <a:schemeClr val="dk1"/>
                </a:solidFill>
                <a:sym typeface="Questrial"/>
              </a:rPr>
              <a:t>.</a:t>
            </a:r>
            <a:endParaRPr lang="sl-SI" dirty="0" smtClean="0"/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7" name="Shape 207" descr="http://www.vo-ka.si/sites/default/files/upload/vo-ka/slike/256_1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8356944" y="1108954"/>
            <a:ext cx="3523941" cy="238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913775" y="465084"/>
            <a:ext cx="10364451" cy="96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sl-SI" sz="4000" b="1" i="0" u="none" strike="noStrike" cap="none" dirty="0" smtClean="0">
                <a:solidFill>
                  <a:srgbClr val="0095C8"/>
                </a:solidFill>
                <a:ea typeface="Comic Sans MS"/>
                <a:cs typeface="Comic Sans MS"/>
                <a:sym typeface="Comic Sans MS"/>
              </a:rPr>
              <a:t>Zakaj čistilna naprava?</a:t>
            </a:r>
            <a:endParaRPr lang="sl-SI" sz="4000" b="1" i="0" u="none" strike="noStrike" cap="none" dirty="0">
              <a:solidFill>
                <a:srgbClr val="0095C8"/>
              </a:solidFill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88731" y="1474077"/>
            <a:ext cx="10788869" cy="431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</a:pPr>
            <a:r>
              <a:rPr lang="sl-SI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čiščenje </a:t>
            </a:r>
            <a:r>
              <a:rPr lang="sl-SI" i="0" u="none" strike="noStrike" cap="none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odpadnih voda iz gospodinjstev, industrije</a:t>
            </a:r>
            <a:endParaRPr dirty="0">
              <a:ea typeface="Comic Sans MS"/>
              <a:cs typeface="Comic Sans MS"/>
              <a:sym typeface="Comic Sans MS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</a:pPr>
            <a:r>
              <a:rPr lang="sl-SI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odplake </a:t>
            </a:r>
            <a:r>
              <a:rPr lang="sl-SI" i="0" u="none" strike="noStrike" cap="none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-&gt; ponovna uporaba, odpadne vode -&gt; pitna voda (napredna tehnologija)</a:t>
            </a:r>
            <a:endParaRPr dirty="0">
              <a:ea typeface="Comic Sans MS"/>
              <a:cs typeface="Comic Sans MS"/>
              <a:sym typeface="Comic Sans MS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</a:pPr>
            <a:r>
              <a:rPr lang="sl-SI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prečiščena </a:t>
            </a:r>
            <a:r>
              <a:rPr lang="sl-SI" i="0" u="none" strike="noStrike" cap="none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voda se vrne nazaj v naravno okolje</a:t>
            </a:r>
            <a:endParaRPr i="0" u="none" strike="noStrike" cap="none" dirty="0">
              <a:solidFill>
                <a:schemeClr val="dk1"/>
              </a:solidFill>
              <a:ea typeface="Comic Sans MS"/>
              <a:cs typeface="Comic Sans MS"/>
              <a:sym typeface="Comic Sans MS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</a:pPr>
            <a:r>
              <a:rPr lang="sl-SI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odstranitev </a:t>
            </a:r>
            <a:r>
              <a:rPr lang="sl-SI" i="0" u="none" strike="noStrike" cap="none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strupenih snovi (narava nezmožna razgraditi)</a:t>
            </a:r>
            <a:endParaRPr dirty="0">
              <a:ea typeface="Comic Sans MS"/>
              <a:cs typeface="Comic Sans MS"/>
              <a:sym typeface="Comic Sans MS"/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330966" y="3697014"/>
            <a:ext cx="3764714" cy="256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000850" y="528145"/>
            <a:ext cx="10364400" cy="98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sl-SI" sz="4000" b="1" i="0" u="none" strike="noStrike" cap="none" dirty="0" smtClean="0">
                <a:solidFill>
                  <a:srgbClr val="0095C8"/>
                </a:solidFill>
                <a:ea typeface="Comic Sans MS"/>
                <a:cs typeface="Comic Sans MS"/>
                <a:sym typeface="Comic Sans MS"/>
              </a:rPr>
              <a:t>Metode čiščenja</a:t>
            </a:r>
            <a:endParaRPr lang="sl-SI" sz="4000" b="1" i="0" u="none" strike="noStrike" cap="none" dirty="0">
              <a:solidFill>
                <a:srgbClr val="0095C8"/>
              </a:solidFill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88575" y="2047050"/>
            <a:ext cx="2113500" cy="27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sl-SI" sz="2000" b="0" i="0" u="none" strike="noStrike" cap="none" dirty="0">
                <a:solidFill>
                  <a:schemeClr val="dk1"/>
                </a:solidFill>
                <a:ea typeface="Questrial"/>
                <a:cs typeface="Questrial"/>
                <a:sym typeface="Questrial"/>
              </a:rPr>
              <a:t>  </a:t>
            </a:r>
            <a:r>
              <a:rPr lang="sl-SI" sz="1700" b="1" i="0" u="none" strike="noStrike" cap="none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MEHANSKO</a:t>
            </a:r>
            <a:r>
              <a:rPr lang="sl-SI" sz="1700" b="1" i="0" u="none" strike="noStrike" cap="none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</a:t>
            </a:r>
            <a:endParaRPr sz="1700" b="1" dirty="0">
              <a:ea typeface="Comic Sans MS"/>
              <a:cs typeface="Comic Sans MS"/>
              <a:sym typeface="Comic Sans MS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i="0" u="none" strike="noStrike" cap="none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Ločevanje </a:t>
            </a:r>
            <a:endParaRPr sz="1700" dirty="0"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l-SI" sz="1700" i="0" u="none" strike="noStrike" cap="none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   večjih delcev</a:t>
            </a:r>
            <a:endParaRPr sz="1700" dirty="0">
              <a:ea typeface="Comic Sans MS"/>
              <a:cs typeface="Comic Sans MS"/>
              <a:sym typeface="Comic Sans MS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i="0" u="none" strike="noStrike" cap="none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Usedanje</a:t>
            </a:r>
            <a:endParaRPr sz="1700" dirty="0">
              <a:ea typeface="Comic Sans MS"/>
              <a:cs typeface="Comic Sans MS"/>
              <a:sym typeface="Comic Sans MS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i="0" u="none" strike="noStrike" cap="none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Filtracija</a:t>
            </a:r>
            <a:endParaRPr sz="1700" dirty="0">
              <a:ea typeface="Comic Sans MS"/>
              <a:cs typeface="Comic Sans MS"/>
              <a:sym typeface="Comic Sans MS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i="0" u="none" strike="noStrike" cap="none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Centrifugiranje</a:t>
            </a:r>
            <a:endParaRPr sz="1700" dirty="0">
              <a:ea typeface="Comic Sans MS"/>
              <a:cs typeface="Comic Sans MS"/>
              <a:sym typeface="Comic Sans MS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i="0" u="none" strike="noStrike" cap="none" dirty="0" err="1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Flotacija</a:t>
            </a:r>
            <a:endParaRPr sz="1700" i="0" u="none" strike="noStrike" cap="none" dirty="0">
              <a:solidFill>
                <a:schemeClr val="dk1"/>
              </a:solidFill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4860036" y="2482840"/>
            <a:ext cx="22860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700" b="1" i="0" u="none" strike="noStrike" cap="none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BIOLOŠKO</a:t>
            </a:r>
            <a:endParaRPr sz="1700" b="1" dirty="0"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Aerobno</a:t>
            </a:r>
            <a:endParaRPr sz="1700" dirty="0"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Anareobno</a:t>
            </a:r>
            <a:endParaRPr sz="1700" dirty="0">
              <a:solidFill>
                <a:schemeClr val="dk1"/>
              </a:solidFill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Nitrifikacija</a:t>
            </a:r>
            <a:endParaRPr sz="1700" dirty="0"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Dentrifikacija</a:t>
            </a:r>
            <a:endParaRPr sz="1700" dirty="0">
              <a:solidFill>
                <a:schemeClr val="dk1"/>
              </a:solidFill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Odstranjevanje fosforja</a:t>
            </a:r>
            <a:endParaRPr sz="1700" dirty="0">
              <a:solidFill>
                <a:schemeClr val="dk1"/>
              </a:solidFill>
              <a:latin typeface="+mj-lt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2715776" y="3721600"/>
            <a:ext cx="2113500" cy="26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700" b="1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KEMIJSKO</a:t>
            </a:r>
            <a:endParaRPr sz="1700" b="1" dirty="0"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9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Nevtralizacija</a:t>
            </a:r>
            <a:endParaRPr sz="1700" dirty="0"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9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Oksidacija</a:t>
            </a:r>
            <a:endParaRPr sz="1700" dirty="0"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9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Redukcija</a:t>
            </a:r>
            <a:endParaRPr sz="1700" dirty="0"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9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Obarjanje</a:t>
            </a:r>
            <a:endParaRPr sz="1700" dirty="0">
              <a:solidFill>
                <a:schemeClr val="dk1"/>
              </a:solidFill>
              <a:latin typeface="+mj-lt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6916025" y="3868375"/>
            <a:ext cx="2747100" cy="26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700" b="1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FIZIKALNO-KEMIJSKO </a:t>
            </a:r>
            <a:endParaRPr sz="1700" b="1" dirty="0"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Koagulacija</a:t>
            </a:r>
            <a:endParaRPr sz="1700" dirty="0"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Flokulacija</a:t>
            </a:r>
            <a:endParaRPr sz="1700" dirty="0"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Adsorpcija</a:t>
            </a:r>
            <a:endParaRPr sz="1700" dirty="0"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Ionska izmenjava</a:t>
            </a:r>
            <a:endParaRPr sz="1700" dirty="0"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Uparevanje</a:t>
            </a:r>
            <a:endParaRPr sz="1700" dirty="0">
              <a:solidFill>
                <a:schemeClr val="dk1"/>
              </a:solidFill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Destilacija</a:t>
            </a:r>
            <a:endParaRPr sz="1700" dirty="0">
              <a:latin typeface="+mj-lt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9585348" y="2136300"/>
            <a:ext cx="21768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700" b="1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NAPREDNI POSTOPKI</a:t>
            </a:r>
            <a:endParaRPr sz="1700" b="1" dirty="0"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Mikrofiltracija</a:t>
            </a:r>
            <a:endParaRPr sz="1700" dirty="0">
              <a:solidFill>
                <a:schemeClr val="dk1"/>
              </a:solidFill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Ultrafiltracija</a:t>
            </a:r>
            <a:endParaRPr sz="1700" dirty="0">
              <a:solidFill>
                <a:schemeClr val="dk1"/>
              </a:solidFill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Nanofiltracija</a:t>
            </a:r>
            <a:endParaRPr sz="1700" dirty="0">
              <a:solidFill>
                <a:schemeClr val="dk1"/>
              </a:solidFill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Rezervna osmoza</a:t>
            </a:r>
            <a:endParaRPr sz="1700" dirty="0">
              <a:latin typeface="+mj-lt"/>
              <a:ea typeface="Comic Sans MS"/>
              <a:cs typeface="Comic Sans MS"/>
              <a:sym typeface="Comic Sans MS"/>
            </a:endParaRPr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•"/>
            </a:pPr>
            <a:r>
              <a:rPr lang="sl-SI" sz="1700" dirty="0">
                <a:solidFill>
                  <a:schemeClr val="dk1"/>
                </a:solidFill>
                <a:latin typeface="+mj-lt"/>
                <a:ea typeface="Comic Sans MS"/>
                <a:cs typeface="Comic Sans MS"/>
                <a:sym typeface="Comic Sans MS"/>
              </a:rPr>
              <a:t>Oksidacijski postopki</a:t>
            </a:r>
            <a:endParaRPr sz="1700" dirty="0">
              <a:latin typeface="+mj-lt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6" name="Shape 176"/>
          <p:cNvSpPr/>
          <p:nvPr/>
        </p:nvSpPr>
        <p:spPr>
          <a:xfrm rot="3923596">
            <a:off x="2843738" y="1209122"/>
            <a:ext cx="270901" cy="137355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5C8"/>
          </a:solidFill>
          <a:ln>
            <a:solidFill>
              <a:srgbClr val="0095C8"/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95C8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 rot="650715">
            <a:off x="3781260" y="1662786"/>
            <a:ext cx="290183" cy="210447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5C8"/>
          </a:solidFill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95C8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5329700" y="1663900"/>
            <a:ext cx="280500" cy="818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5C8"/>
          </a:solidFill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 rot="-576482">
            <a:off x="7320502" y="1670149"/>
            <a:ext cx="368469" cy="212154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5C8"/>
          </a:solidFill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-3505102">
            <a:off x="9028358" y="1219658"/>
            <a:ext cx="348282" cy="112762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5C8"/>
          </a:solidFill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913775" y="512379"/>
            <a:ext cx="10364451" cy="1072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sl-SI" sz="4000" b="1" i="0" u="none" strike="noStrike" cap="none" dirty="0" smtClean="0">
                <a:solidFill>
                  <a:srgbClr val="0095C8"/>
                </a:solidFill>
                <a:sym typeface="Questrial"/>
              </a:rPr>
              <a:t>Čistilne naprave</a:t>
            </a:r>
            <a:endParaRPr lang="sl-SI" sz="4000" b="1" i="0" u="none" strike="noStrike" cap="none" dirty="0">
              <a:solidFill>
                <a:srgbClr val="0095C8"/>
              </a:solidFill>
              <a:sym typeface="Quest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3774" y="1805153"/>
            <a:ext cx="10363826" cy="398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b="1" dirty="0" smtClean="0">
                <a:ea typeface="Comic Sans MS"/>
                <a:cs typeface="Comic Sans MS"/>
                <a:sym typeface="Comic Sans MS"/>
              </a:rPr>
              <a:t>v</a:t>
            </a:r>
            <a:r>
              <a:rPr lang="sl-SI" b="1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elike </a:t>
            </a:r>
            <a:r>
              <a:rPr lang="sl-SI" b="1" i="0" u="none" strike="noStrike" cap="none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oz. centralne čistilne naprave </a:t>
            </a:r>
            <a:r>
              <a:rPr lang="sl-SI" b="0" i="0" u="none" strike="noStrike" cap="none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(veliki objekti, več gospodinjstev) 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b="1" dirty="0" smtClean="0">
                <a:ea typeface="Comic Sans MS"/>
                <a:cs typeface="Comic Sans MS"/>
                <a:sym typeface="Comic Sans MS"/>
              </a:rPr>
              <a:t>m</a:t>
            </a:r>
            <a:r>
              <a:rPr lang="sl-SI" b="1" i="0" u="none" strike="noStrike" cap="none" dirty="0" smtClean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ale </a:t>
            </a:r>
            <a:r>
              <a:rPr lang="sl-SI" b="1" i="0" u="none" strike="noStrike" cap="none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čistilne naprave </a:t>
            </a:r>
            <a:r>
              <a:rPr lang="sl-SI" b="0" i="0" u="none" strike="noStrike" cap="none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(hiše, manjši industrijski objekti)</a:t>
            </a:r>
            <a:endParaRPr b="0" i="0" u="none" strike="noStrike" cap="none" dirty="0">
              <a:solidFill>
                <a:schemeClr val="dk1"/>
              </a:solidFill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79907" y="4079145"/>
            <a:ext cx="428625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4" cstate="print">
            <a:alphaModFix/>
          </a:blip>
          <a:srcRect b="2550"/>
          <a:stretch/>
        </p:blipFill>
        <p:spPr>
          <a:xfrm>
            <a:off x="6693408" y="3590376"/>
            <a:ext cx="3935539" cy="259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8872202" y="2514600"/>
            <a:ext cx="402336" cy="8735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5C8"/>
          </a:solidFill>
          <a:ln w="15875" cap="flat" cmpd="sng">
            <a:solidFill>
              <a:srgbClr val="1C39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3044952" y="3145222"/>
            <a:ext cx="310896" cy="781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5C8"/>
          </a:solidFill>
          <a:ln w="15875" cap="flat" cmpd="sng">
            <a:solidFill>
              <a:srgbClr val="1C39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913775" y="567559"/>
            <a:ext cx="10364451" cy="126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sl-SI" sz="4000" b="1" i="0" u="none" strike="noStrike" cap="none" dirty="0" smtClean="0">
                <a:solidFill>
                  <a:srgbClr val="0095C8"/>
                </a:solidFill>
                <a:sym typeface="Questrial"/>
              </a:rPr>
              <a:t>Delovanje čistilnih naprav</a:t>
            </a:r>
            <a:endParaRPr lang="sl-SI" sz="4000" b="1" i="0" u="none" strike="noStrike" cap="none" dirty="0">
              <a:solidFill>
                <a:srgbClr val="0095C8"/>
              </a:solidFill>
              <a:sym typeface="Questrial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38286" y="1899745"/>
            <a:ext cx="10363826" cy="379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sz="2000" b="1" i="0" u="sng" strike="noStrike" cap="none" dirty="0" err="1">
                <a:solidFill>
                  <a:schemeClr val="tx1"/>
                </a:solidFill>
                <a:sym typeface="Questrial"/>
              </a:rPr>
              <a:t>Predčiščenje</a:t>
            </a:r>
            <a:r>
              <a:rPr lang="sl-SI" sz="2000" b="0" i="0" u="none" strike="noStrike" cap="none" dirty="0">
                <a:solidFill>
                  <a:schemeClr val="tx1"/>
                </a:solidFill>
                <a:sym typeface="Questrial"/>
              </a:rPr>
              <a:t>: velike smeti</a:t>
            </a:r>
            <a:endParaRPr sz="2000"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sz="2000" b="1" i="0" u="sng" strike="noStrike" cap="none" dirty="0">
                <a:solidFill>
                  <a:schemeClr val="tx1"/>
                </a:solidFill>
                <a:sym typeface="Questrial"/>
              </a:rPr>
              <a:t>Primarno čiščenje</a:t>
            </a:r>
            <a:r>
              <a:rPr lang="sl-SI" sz="2000" b="0" i="0" u="none" strike="noStrike" cap="none" dirty="0">
                <a:solidFill>
                  <a:schemeClr val="tx1"/>
                </a:solidFill>
                <a:sym typeface="Questrial"/>
              </a:rPr>
              <a:t>: miren bazen - izločijo trdne snovi (na dno bazena), </a:t>
            </a: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sl-SI" sz="2000" b="0" i="0" u="none" strike="noStrike" cap="none" dirty="0">
                <a:solidFill>
                  <a:schemeClr val="tx1"/>
                </a:solidFill>
                <a:sym typeface="Questrial"/>
              </a:rPr>
              <a:t>   maščobe, olja, delci lažji od vode (na površini)</a:t>
            </a:r>
            <a:endParaRPr sz="2000"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sz="2000" b="1" i="0" u="sng" strike="noStrike" cap="none" dirty="0">
                <a:solidFill>
                  <a:schemeClr val="tx1"/>
                </a:solidFill>
                <a:sym typeface="Questrial"/>
              </a:rPr>
              <a:t>Sekundarno čiščenje</a:t>
            </a:r>
            <a:r>
              <a:rPr lang="sl-SI" sz="2000" b="0" i="0" u="none" strike="noStrike" cap="none" dirty="0">
                <a:solidFill>
                  <a:schemeClr val="tx1"/>
                </a:solidFill>
                <a:sym typeface="Questrial"/>
              </a:rPr>
              <a:t>: voda biološko prečisti (z mikroorganizmi)</a:t>
            </a: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sl-SI" sz="2000" b="0" i="0" u="none" strike="noStrike" cap="none" dirty="0">
                <a:solidFill>
                  <a:schemeClr val="tx1"/>
                </a:solidFill>
                <a:sym typeface="Questrial"/>
              </a:rPr>
              <a:t>         za življenje: kisik ter hrano –&gt; iz vode…preživijo, se delijo, naprej čistijo</a:t>
            </a:r>
            <a:endParaRPr sz="2000"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sz="2000" b="1" i="0" u="sng" strike="noStrike" cap="none" dirty="0" err="1">
                <a:solidFill>
                  <a:schemeClr val="tx1"/>
                </a:solidFill>
                <a:sym typeface="Questrial"/>
              </a:rPr>
              <a:t>Tercialno</a:t>
            </a:r>
            <a:r>
              <a:rPr lang="sl-SI" sz="2000" b="1" i="0" u="sng" strike="noStrike" cap="none" dirty="0">
                <a:solidFill>
                  <a:schemeClr val="tx1"/>
                </a:solidFill>
                <a:sym typeface="Questrial"/>
              </a:rPr>
              <a:t> čiščenje</a:t>
            </a:r>
            <a:r>
              <a:rPr lang="sl-SI" sz="2000" b="0" i="0" u="none" strike="noStrike" cap="none" dirty="0">
                <a:solidFill>
                  <a:schemeClr val="tx1"/>
                </a:solidFill>
                <a:sym typeface="Questrial"/>
              </a:rPr>
              <a:t>: dezinfekcija (očisti kužnih klic) +  dvig kakovosti odplak</a:t>
            </a:r>
            <a:endParaRPr sz="2000"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l-SI" sz="2000" b="0" i="0" u="none" strike="noStrike" cap="none" dirty="0">
                <a:solidFill>
                  <a:schemeClr val="tx1"/>
                </a:solidFill>
                <a:sym typeface="Questrial"/>
              </a:rPr>
              <a:t> Odvod vode v morja, reke…</a:t>
            </a:r>
            <a:endParaRPr sz="2000" dirty="0">
              <a:solidFill>
                <a:schemeClr val="tx1"/>
              </a:solidFill>
            </a:endParaRPr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555582" y="3890614"/>
            <a:ext cx="484632" cy="1645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5C8"/>
          </a:solidFill>
          <a:ln w="15875" cap="flat" cmpd="sng">
            <a:solidFill>
              <a:srgbClr val="1C39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039061" y="1190298"/>
            <a:ext cx="2873829" cy="4185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Props1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200F94-7EE0-4429-9DA1-078B5BFCD2BC}">
  <ds:schemaRefs>
    <ds:schemaRef ds:uri="http://schemas.openxmlformats.org/package/2006/metadata/core-properties"/>
    <ds:schemaRef ds:uri="http://purl.org/dc/terms/"/>
    <ds:schemaRef ds:uri="50233e6d-0d9e-4c89-84bc-aa7c2bb910fb"/>
    <ds:schemaRef ds:uri="http://www.w3.org/XML/1998/namespace"/>
    <ds:schemaRef ds:uri="http://schemas.microsoft.com/office/2006/documentManagement/types"/>
    <ds:schemaRef ds:uri="83d6499c-a84d-4d49-82a2-af88d7506870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756</Words>
  <Application>Microsoft Office PowerPoint</Application>
  <PresentationFormat>Custom</PresentationFormat>
  <Paragraphs>172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Officeova tema</vt:lpstr>
      <vt:lpstr>Voda v mojem domačem okolju  </vt:lpstr>
      <vt:lpstr>Trajnostni razvoj</vt:lpstr>
      <vt:lpstr>Pitna voda</vt:lpstr>
      <vt:lpstr>Onesnaževalci</vt:lpstr>
      <vt:lpstr>Stara čistilna naprava Horjul</vt:lpstr>
      <vt:lpstr>Zakaj čistilna naprava?</vt:lpstr>
      <vt:lpstr>Metode čiščenja</vt:lpstr>
      <vt:lpstr>Čistilne naprave</vt:lpstr>
      <vt:lpstr>Delovanje čistilnih naprav</vt:lpstr>
      <vt:lpstr>Nova čistilna naprava</vt:lpstr>
      <vt:lpstr>Intervju z županom</vt:lpstr>
      <vt:lpstr>Gradnja nove čistilne naprave</vt:lpstr>
      <vt:lpstr>Izgradnja kanalizacije</vt:lpstr>
      <vt:lpstr>Male komunalne čistilne naprave</vt:lpstr>
      <vt:lpstr>Kako smo se lotili dela?</vt:lpstr>
      <vt:lpstr>Dejavnosti</vt:lpstr>
      <vt:lpstr>Predstavitev</vt:lpstr>
      <vt:lpstr>Predstavitev ostalim</vt:lpstr>
      <vt:lpstr>Delovanje skupine</vt:lpstr>
      <vt:lpstr>Zaključek</vt:lpstr>
      <vt:lpstr>Mnenje učencev</vt:lpstr>
    </vt:vector>
  </TitlesOfParts>
  <Company>Zavod RS za šolstvo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Mira</cp:lastModifiedBy>
  <cp:revision>58</cp:revision>
  <dcterms:created xsi:type="dcterms:W3CDTF">2023-03-20T13:12:53Z</dcterms:created>
  <dcterms:modified xsi:type="dcterms:W3CDTF">2023-04-15T10:01:33Z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