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6" r:id="rId5"/>
    <p:sldId id="257" r:id="rId6"/>
    <p:sldId id="258" r:id="rId7"/>
    <p:sldId id="260" r:id="rId8"/>
    <p:sldId id="261" r:id="rId9"/>
    <p:sldId id="262" r:id="rId10"/>
    <p:sldId id="263" r:id="rId11"/>
    <p:sldId id="264" r:id="rId12"/>
    <p:sldId id="259" r:id="rId1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5C8"/>
    <a:srgbClr val="27AA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3531F5-70E6-4C81-9F26-7F119C8C7F15}" type="doc">
      <dgm:prSet loTypeId="urn:microsoft.com/office/officeart/2005/8/layout/cycle8" loCatId="cycle" qsTypeId="urn:microsoft.com/office/officeart/2005/8/quickstyle/simple1" qsCatId="simple" csTypeId="urn:microsoft.com/office/officeart/2005/8/colors/accent6_2" csCatId="accent6" phldr="1"/>
      <dgm:spPr/>
    </dgm:pt>
    <dgm:pt modelId="{E589A23E-DEDC-45AF-BC0D-55ED29A6F177}">
      <dgm:prSet phldrT="[besedilo]"/>
      <dgm:spPr/>
      <dgm:t>
        <a:bodyPr/>
        <a:lstStyle/>
        <a:p>
          <a:r>
            <a:rPr lang="sl-SI" dirty="0" smtClean="0"/>
            <a:t>2. Raziskovanje dednih lastnosti</a:t>
          </a:r>
          <a:endParaRPr lang="sl-SI" dirty="0"/>
        </a:p>
      </dgm:t>
    </dgm:pt>
    <dgm:pt modelId="{D27937FE-70AB-42A2-88B5-F05BFF39283F}" type="parTrans" cxnId="{9CE75579-E62B-4D91-A524-6AFB2A145C8F}">
      <dgm:prSet/>
      <dgm:spPr/>
      <dgm:t>
        <a:bodyPr/>
        <a:lstStyle/>
        <a:p>
          <a:endParaRPr lang="sl-SI"/>
        </a:p>
      </dgm:t>
    </dgm:pt>
    <dgm:pt modelId="{1379774F-AB21-462D-B699-F11860DB7E9D}" type="sibTrans" cxnId="{9CE75579-E62B-4D91-A524-6AFB2A145C8F}">
      <dgm:prSet/>
      <dgm:spPr/>
      <dgm:t>
        <a:bodyPr/>
        <a:lstStyle/>
        <a:p>
          <a:endParaRPr lang="sl-SI"/>
        </a:p>
      </dgm:t>
    </dgm:pt>
    <dgm:pt modelId="{0ED4D8F8-650E-4648-ACF1-6D323E10D1CB}">
      <dgm:prSet phldrT="[besedilo]"/>
      <dgm:spPr/>
      <dgm:t>
        <a:bodyPr/>
        <a:lstStyle/>
        <a:p>
          <a:r>
            <a:rPr lang="sl-SI" dirty="0" smtClean="0"/>
            <a:t>3. Model mitoze in mejoze </a:t>
          </a:r>
          <a:endParaRPr lang="sl-SI" dirty="0"/>
        </a:p>
      </dgm:t>
    </dgm:pt>
    <dgm:pt modelId="{39700142-C88A-4062-A4A6-472CAE7CACEA}" type="parTrans" cxnId="{DA851326-8E83-470D-8FC9-EE230374808E}">
      <dgm:prSet/>
      <dgm:spPr/>
      <dgm:t>
        <a:bodyPr/>
        <a:lstStyle/>
        <a:p>
          <a:endParaRPr lang="sl-SI"/>
        </a:p>
      </dgm:t>
    </dgm:pt>
    <dgm:pt modelId="{042BE24F-72E9-4F97-9959-0FCE37073EBB}" type="sibTrans" cxnId="{DA851326-8E83-470D-8FC9-EE230374808E}">
      <dgm:prSet/>
      <dgm:spPr/>
      <dgm:t>
        <a:bodyPr/>
        <a:lstStyle/>
        <a:p>
          <a:endParaRPr lang="sl-SI"/>
        </a:p>
      </dgm:t>
    </dgm:pt>
    <dgm:pt modelId="{EDC29DAB-0577-4CBB-AA90-ACD1C5B3FC01}">
      <dgm:prSet phldrT="[besedilo]"/>
      <dgm:spPr/>
      <dgm:t>
        <a:bodyPr/>
        <a:lstStyle/>
        <a:p>
          <a:r>
            <a:rPr lang="sl-SI" dirty="0" smtClean="0"/>
            <a:t>1. Izolacija DNA in model kromosoma</a:t>
          </a:r>
          <a:endParaRPr lang="sl-SI" dirty="0"/>
        </a:p>
      </dgm:t>
    </dgm:pt>
    <dgm:pt modelId="{C770E067-EAF5-4284-AC25-293547A6F111}" type="parTrans" cxnId="{E19728CD-FCF8-412D-8F54-F37DC6DD85A0}">
      <dgm:prSet/>
      <dgm:spPr/>
      <dgm:t>
        <a:bodyPr/>
        <a:lstStyle/>
        <a:p>
          <a:endParaRPr lang="sl-SI"/>
        </a:p>
      </dgm:t>
    </dgm:pt>
    <dgm:pt modelId="{5AB1D447-52C2-48EA-88BE-B9D69B827676}" type="sibTrans" cxnId="{E19728CD-FCF8-412D-8F54-F37DC6DD85A0}">
      <dgm:prSet/>
      <dgm:spPr/>
      <dgm:t>
        <a:bodyPr/>
        <a:lstStyle/>
        <a:p>
          <a:endParaRPr lang="sl-SI"/>
        </a:p>
      </dgm:t>
    </dgm:pt>
    <dgm:pt modelId="{F2302927-7EA3-42BA-A1A7-6A03C2788FC7}" type="pres">
      <dgm:prSet presAssocID="{023531F5-70E6-4C81-9F26-7F119C8C7F15}" presName="compositeShape" presStyleCnt="0">
        <dgm:presLayoutVars>
          <dgm:chMax val="7"/>
          <dgm:dir/>
          <dgm:resizeHandles val="exact"/>
        </dgm:presLayoutVars>
      </dgm:prSet>
      <dgm:spPr/>
    </dgm:pt>
    <dgm:pt modelId="{C16A55A9-F8F9-40CB-A542-3DC2142AD61E}" type="pres">
      <dgm:prSet presAssocID="{023531F5-70E6-4C81-9F26-7F119C8C7F15}" presName="wedge1" presStyleLbl="node1" presStyleIdx="0" presStyleCnt="3"/>
      <dgm:spPr/>
      <dgm:t>
        <a:bodyPr/>
        <a:lstStyle/>
        <a:p>
          <a:endParaRPr lang="sl-SI"/>
        </a:p>
      </dgm:t>
    </dgm:pt>
    <dgm:pt modelId="{7A2EC0A9-8712-46A6-98E2-CA430008B7BB}" type="pres">
      <dgm:prSet presAssocID="{023531F5-70E6-4C81-9F26-7F119C8C7F15}" presName="dummy1a" presStyleCnt="0"/>
      <dgm:spPr/>
    </dgm:pt>
    <dgm:pt modelId="{6F88B63F-A9C9-4969-BCE5-95F33F88E6F1}" type="pres">
      <dgm:prSet presAssocID="{023531F5-70E6-4C81-9F26-7F119C8C7F15}" presName="dummy1b" presStyleCnt="0"/>
      <dgm:spPr/>
    </dgm:pt>
    <dgm:pt modelId="{EF581175-0394-4315-BA8A-AD2DB07FC927}" type="pres">
      <dgm:prSet presAssocID="{023531F5-70E6-4C81-9F26-7F119C8C7F15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A4A8CD67-353F-45EF-8E05-38F849E9ADAD}" type="pres">
      <dgm:prSet presAssocID="{023531F5-70E6-4C81-9F26-7F119C8C7F15}" presName="wedge2" presStyleLbl="node1" presStyleIdx="1" presStyleCnt="3"/>
      <dgm:spPr/>
      <dgm:t>
        <a:bodyPr/>
        <a:lstStyle/>
        <a:p>
          <a:endParaRPr lang="sl-SI"/>
        </a:p>
      </dgm:t>
    </dgm:pt>
    <dgm:pt modelId="{57433298-84F5-4ED2-BDF6-A68203FDEE4A}" type="pres">
      <dgm:prSet presAssocID="{023531F5-70E6-4C81-9F26-7F119C8C7F15}" presName="dummy2a" presStyleCnt="0"/>
      <dgm:spPr/>
    </dgm:pt>
    <dgm:pt modelId="{81C368E7-6CF1-4157-B90A-029C9BAAAB0D}" type="pres">
      <dgm:prSet presAssocID="{023531F5-70E6-4C81-9F26-7F119C8C7F15}" presName="dummy2b" presStyleCnt="0"/>
      <dgm:spPr/>
    </dgm:pt>
    <dgm:pt modelId="{D8093D73-5DD2-4AA0-9673-4ABC09F04AB0}" type="pres">
      <dgm:prSet presAssocID="{023531F5-70E6-4C81-9F26-7F119C8C7F15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BCAF98CE-2BF2-45D2-B448-12EB4C43BBE2}" type="pres">
      <dgm:prSet presAssocID="{023531F5-70E6-4C81-9F26-7F119C8C7F15}" presName="wedge3" presStyleLbl="node1" presStyleIdx="2" presStyleCnt="3"/>
      <dgm:spPr/>
      <dgm:t>
        <a:bodyPr/>
        <a:lstStyle/>
        <a:p>
          <a:endParaRPr lang="sl-SI"/>
        </a:p>
      </dgm:t>
    </dgm:pt>
    <dgm:pt modelId="{C540E9A8-42EC-4E46-A1F1-C61D46DBEBB5}" type="pres">
      <dgm:prSet presAssocID="{023531F5-70E6-4C81-9F26-7F119C8C7F15}" presName="dummy3a" presStyleCnt="0"/>
      <dgm:spPr/>
    </dgm:pt>
    <dgm:pt modelId="{4C608374-3625-498D-93FA-E48D6A10F54B}" type="pres">
      <dgm:prSet presAssocID="{023531F5-70E6-4C81-9F26-7F119C8C7F15}" presName="dummy3b" presStyleCnt="0"/>
      <dgm:spPr/>
    </dgm:pt>
    <dgm:pt modelId="{5A3FB8DE-1C4B-4BAF-8293-284E49169464}" type="pres">
      <dgm:prSet presAssocID="{023531F5-70E6-4C81-9F26-7F119C8C7F15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C92C3769-AB50-4765-A2CC-14295D2A4698}" type="pres">
      <dgm:prSet presAssocID="{1379774F-AB21-462D-B699-F11860DB7E9D}" presName="arrowWedge1" presStyleLbl="fgSibTrans2D1" presStyleIdx="0" presStyleCnt="3"/>
      <dgm:spPr/>
    </dgm:pt>
    <dgm:pt modelId="{41559BA1-F078-41C6-8ADA-146A519AA864}" type="pres">
      <dgm:prSet presAssocID="{042BE24F-72E9-4F97-9959-0FCE37073EBB}" presName="arrowWedge2" presStyleLbl="fgSibTrans2D1" presStyleIdx="1" presStyleCnt="3"/>
      <dgm:spPr/>
    </dgm:pt>
    <dgm:pt modelId="{253DA1E5-5886-4E78-81C8-0AF5512D9E22}" type="pres">
      <dgm:prSet presAssocID="{5AB1D447-52C2-48EA-88BE-B9D69B827676}" presName="arrowWedge3" presStyleLbl="fgSibTrans2D1" presStyleIdx="2" presStyleCnt="3"/>
      <dgm:spPr/>
    </dgm:pt>
  </dgm:ptLst>
  <dgm:cxnLst>
    <dgm:cxn modelId="{E19728CD-FCF8-412D-8F54-F37DC6DD85A0}" srcId="{023531F5-70E6-4C81-9F26-7F119C8C7F15}" destId="{EDC29DAB-0577-4CBB-AA90-ACD1C5B3FC01}" srcOrd="2" destOrd="0" parTransId="{C770E067-EAF5-4284-AC25-293547A6F111}" sibTransId="{5AB1D447-52C2-48EA-88BE-B9D69B827676}"/>
    <dgm:cxn modelId="{FA5705C0-D6C9-47D6-A04A-757E0887C6C5}" type="presOf" srcId="{E589A23E-DEDC-45AF-BC0D-55ED29A6F177}" destId="{C16A55A9-F8F9-40CB-A542-3DC2142AD61E}" srcOrd="0" destOrd="0" presId="urn:microsoft.com/office/officeart/2005/8/layout/cycle8"/>
    <dgm:cxn modelId="{9CE75579-E62B-4D91-A524-6AFB2A145C8F}" srcId="{023531F5-70E6-4C81-9F26-7F119C8C7F15}" destId="{E589A23E-DEDC-45AF-BC0D-55ED29A6F177}" srcOrd="0" destOrd="0" parTransId="{D27937FE-70AB-42A2-88B5-F05BFF39283F}" sibTransId="{1379774F-AB21-462D-B699-F11860DB7E9D}"/>
    <dgm:cxn modelId="{CF425B9F-56D2-49F7-928B-B237AE20A2FE}" type="presOf" srcId="{EDC29DAB-0577-4CBB-AA90-ACD1C5B3FC01}" destId="{5A3FB8DE-1C4B-4BAF-8293-284E49169464}" srcOrd="1" destOrd="0" presId="urn:microsoft.com/office/officeart/2005/8/layout/cycle8"/>
    <dgm:cxn modelId="{DA851326-8E83-470D-8FC9-EE230374808E}" srcId="{023531F5-70E6-4C81-9F26-7F119C8C7F15}" destId="{0ED4D8F8-650E-4648-ACF1-6D323E10D1CB}" srcOrd="1" destOrd="0" parTransId="{39700142-C88A-4062-A4A6-472CAE7CACEA}" sibTransId="{042BE24F-72E9-4F97-9959-0FCE37073EBB}"/>
    <dgm:cxn modelId="{E1EE12B3-CF37-4ACA-B313-3B0C0AD687D0}" type="presOf" srcId="{E589A23E-DEDC-45AF-BC0D-55ED29A6F177}" destId="{EF581175-0394-4315-BA8A-AD2DB07FC927}" srcOrd="1" destOrd="0" presId="urn:microsoft.com/office/officeart/2005/8/layout/cycle8"/>
    <dgm:cxn modelId="{E548E10D-E863-44D7-9086-ADB97A29B07F}" type="presOf" srcId="{023531F5-70E6-4C81-9F26-7F119C8C7F15}" destId="{F2302927-7EA3-42BA-A1A7-6A03C2788FC7}" srcOrd="0" destOrd="0" presId="urn:microsoft.com/office/officeart/2005/8/layout/cycle8"/>
    <dgm:cxn modelId="{681243C4-0F59-4423-BB9B-A20E13FCF57B}" type="presOf" srcId="{EDC29DAB-0577-4CBB-AA90-ACD1C5B3FC01}" destId="{BCAF98CE-2BF2-45D2-B448-12EB4C43BBE2}" srcOrd="0" destOrd="0" presId="urn:microsoft.com/office/officeart/2005/8/layout/cycle8"/>
    <dgm:cxn modelId="{29DCEB6F-E2DE-44B4-A306-EF41C852E8F9}" type="presOf" srcId="{0ED4D8F8-650E-4648-ACF1-6D323E10D1CB}" destId="{D8093D73-5DD2-4AA0-9673-4ABC09F04AB0}" srcOrd="1" destOrd="0" presId="urn:microsoft.com/office/officeart/2005/8/layout/cycle8"/>
    <dgm:cxn modelId="{8CF5AFBB-298D-43F4-8157-483EDED4A7DA}" type="presOf" srcId="{0ED4D8F8-650E-4648-ACF1-6D323E10D1CB}" destId="{A4A8CD67-353F-45EF-8E05-38F849E9ADAD}" srcOrd="0" destOrd="0" presId="urn:microsoft.com/office/officeart/2005/8/layout/cycle8"/>
    <dgm:cxn modelId="{17D7C838-E63E-4B15-9459-27B10399CF80}" type="presParOf" srcId="{F2302927-7EA3-42BA-A1A7-6A03C2788FC7}" destId="{C16A55A9-F8F9-40CB-A542-3DC2142AD61E}" srcOrd="0" destOrd="0" presId="urn:microsoft.com/office/officeart/2005/8/layout/cycle8"/>
    <dgm:cxn modelId="{B195284D-9EC6-4F5B-9156-471FA37DB1E1}" type="presParOf" srcId="{F2302927-7EA3-42BA-A1A7-6A03C2788FC7}" destId="{7A2EC0A9-8712-46A6-98E2-CA430008B7BB}" srcOrd="1" destOrd="0" presId="urn:microsoft.com/office/officeart/2005/8/layout/cycle8"/>
    <dgm:cxn modelId="{E9146546-713F-4D09-BD73-E16C3F8E086A}" type="presParOf" srcId="{F2302927-7EA3-42BA-A1A7-6A03C2788FC7}" destId="{6F88B63F-A9C9-4969-BCE5-95F33F88E6F1}" srcOrd="2" destOrd="0" presId="urn:microsoft.com/office/officeart/2005/8/layout/cycle8"/>
    <dgm:cxn modelId="{4BF4C136-E9BE-49D6-8A80-3FA5789709C3}" type="presParOf" srcId="{F2302927-7EA3-42BA-A1A7-6A03C2788FC7}" destId="{EF581175-0394-4315-BA8A-AD2DB07FC927}" srcOrd="3" destOrd="0" presId="urn:microsoft.com/office/officeart/2005/8/layout/cycle8"/>
    <dgm:cxn modelId="{4A1C4B77-C31F-4914-9BFD-1DD07FFED478}" type="presParOf" srcId="{F2302927-7EA3-42BA-A1A7-6A03C2788FC7}" destId="{A4A8CD67-353F-45EF-8E05-38F849E9ADAD}" srcOrd="4" destOrd="0" presId="urn:microsoft.com/office/officeart/2005/8/layout/cycle8"/>
    <dgm:cxn modelId="{FEBCF040-C139-4A2B-9B76-C7CFAAAADEC3}" type="presParOf" srcId="{F2302927-7EA3-42BA-A1A7-6A03C2788FC7}" destId="{57433298-84F5-4ED2-BDF6-A68203FDEE4A}" srcOrd="5" destOrd="0" presId="urn:microsoft.com/office/officeart/2005/8/layout/cycle8"/>
    <dgm:cxn modelId="{0B0D1488-D6F6-4C4F-A07B-F8AA104AE94A}" type="presParOf" srcId="{F2302927-7EA3-42BA-A1A7-6A03C2788FC7}" destId="{81C368E7-6CF1-4157-B90A-029C9BAAAB0D}" srcOrd="6" destOrd="0" presId="urn:microsoft.com/office/officeart/2005/8/layout/cycle8"/>
    <dgm:cxn modelId="{AF823C4D-3F77-4704-BF07-BC0C9AB39B14}" type="presParOf" srcId="{F2302927-7EA3-42BA-A1A7-6A03C2788FC7}" destId="{D8093D73-5DD2-4AA0-9673-4ABC09F04AB0}" srcOrd="7" destOrd="0" presId="urn:microsoft.com/office/officeart/2005/8/layout/cycle8"/>
    <dgm:cxn modelId="{7D06A746-6378-4AD4-8E59-1D8A6316DB06}" type="presParOf" srcId="{F2302927-7EA3-42BA-A1A7-6A03C2788FC7}" destId="{BCAF98CE-2BF2-45D2-B448-12EB4C43BBE2}" srcOrd="8" destOrd="0" presId="urn:microsoft.com/office/officeart/2005/8/layout/cycle8"/>
    <dgm:cxn modelId="{08A9CDED-5D8E-40A7-A826-131E9828501A}" type="presParOf" srcId="{F2302927-7EA3-42BA-A1A7-6A03C2788FC7}" destId="{C540E9A8-42EC-4E46-A1F1-C61D46DBEBB5}" srcOrd="9" destOrd="0" presId="urn:microsoft.com/office/officeart/2005/8/layout/cycle8"/>
    <dgm:cxn modelId="{A56E4D25-7C25-4635-ABC3-FCD1983478B9}" type="presParOf" srcId="{F2302927-7EA3-42BA-A1A7-6A03C2788FC7}" destId="{4C608374-3625-498D-93FA-E48D6A10F54B}" srcOrd="10" destOrd="0" presId="urn:microsoft.com/office/officeart/2005/8/layout/cycle8"/>
    <dgm:cxn modelId="{1EC0A370-67F1-462A-BB32-1E09DD2C4945}" type="presParOf" srcId="{F2302927-7EA3-42BA-A1A7-6A03C2788FC7}" destId="{5A3FB8DE-1C4B-4BAF-8293-284E49169464}" srcOrd="11" destOrd="0" presId="urn:microsoft.com/office/officeart/2005/8/layout/cycle8"/>
    <dgm:cxn modelId="{2143350E-2728-428D-A16B-30C66B0BBCDE}" type="presParOf" srcId="{F2302927-7EA3-42BA-A1A7-6A03C2788FC7}" destId="{C92C3769-AB50-4765-A2CC-14295D2A4698}" srcOrd="12" destOrd="0" presId="urn:microsoft.com/office/officeart/2005/8/layout/cycle8"/>
    <dgm:cxn modelId="{52084EE9-362D-4DE7-931A-473BE5D25151}" type="presParOf" srcId="{F2302927-7EA3-42BA-A1A7-6A03C2788FC7}" destId="{41559BA1-F078-41C6-8ADA-146A519AA864}" srcOrd="13" destOrd="0" presId="urn:microsoft.com/office/officeart/2005/8/layout/cycle8"/>
    <dgm:cxn modelId="{109F95CB-4B56-42F0-A1A0-4151D16C0587}" type="presParOf" srcId="{F2302927-7EA3-42BA-A1A7-6A03C2788FC7}" destId="{253DA1E5-5886-4E78-81C8-0AF5512D9E22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6A55A9-F8F9-40CB-A542-3DC2142AD61E}">
      <dsp:nvSpPr>
        <dsp:cNvPr id="0" name=""/>
        <dsp:cNvSpPr/>
      </dsp:nvSpPr>
      <dsp:spPr>
        <a:xfrm>
          <a:off x="805447" y="326382"/>
          <a:ext cx="4217860" cy="4217860"/>
        </a:xfrm>
        <a:prstGeom prst="pie">
          <a:avLst>
            <a:gd name="adj1" fmla="val 16200000"/>
            <a:gd name="adj2" fmla="val 18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100" kern="1200" dirty="0" smtClean="0"/>
            <a:t>2. Raziskovanje dednih lastnosti</a:t>
          </a:r>
          <a:endParaRPr lang="sl-SI" sz="2100" kern="1200" dirty="0"/>
        </a:p>
      </dsp:txBody>
      <dsp:txXfrm>
        <a:off x="3028360" y="1220166"/>
        <a:ext cx="1506378" cy="1255315"/>
      </dsp:txXfrm>
    </dsp:sp>
    <dsp:sp modelId="{A4A8CD67-353F-45EF-8E05-38F849E9ADAD}">
      <dsp:nvSpPr>
        <dsp:cNvPr id="0" name=""/>
        <dsp:cNvSpPr/>
      </dsp:nvSpPr>
      <dsp:spPr>
        <a:xfrm>
          <a:off x="718579" y="477019"/>
          <a:ext cx="4217860" cy="4217860"/>
        </a:xfrm>
        <a:prstGeom prst="pie">
          <a:avLst>
            <a:gd name="adj1" fmla="val 1800000"/>
            <a:gd name="adj2" fmla="val 90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100" kern="1200" dirty="0" smtClean="0"/>
            <a:t>3. Model mitoze in mejoze </a:t>
          </a:r>
          <a:endParaRPr lang="sl-SI" sz="2100" kern="1200" dirty="0"/>
        </a:p>
      </dsp:txBody>
      <dsp:txXfrm>
        <a:off x="1722832" y="3213608"/>
        <a:ext cx="2259568" cy="1104677"/>
      </dsp:txXfrm>
    </dsp:sp>
    <dsp:sp modelId="{BCAF98CE-2BF2-45D2-B448-12EB4C43BBE2}">
      <dsp:nvSpPr>
        <dsp:cNvPr id="0" name=""/>
        <dsp:cNvSpPr/>
      </dsp:nvSpPr>
      <dsp:spPr>
        <a:xfrm>
          <a:off x="631711" y="326382"/>
          <a:ext cx="4217860" cy="4217860"/>
        </a:xfrm>
        <a:prstGeom prst="pie">
          <a:avLst>
            <a:gd name="adj1" fmla="val 9000000"/>
            <a:gd name="adj2" fmla="val 162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100" kern="1200" dirty="0" smtClean="0"/>
            <a:t>1. Izolacija DNA in model kromosoma</a:t>
          </a:r>
          <a:endParaRPr lang="sl-SI" sz="2100" kern="1200" dirty="0"/>
        </a:p>
      </dsp:txBody>
      <dsp:txXfrm>
        <a:off x="1120280" y="1220166"/>
        <a:ext cx="1506378" cy="1255315"/>
      </dsp:txXfrm>
    </dsp:sp>
    <dsp:sp modelId="{C92C3769-AB50-4765-A2CC-14295D2A4698}">
      <dsp:nvSpPr>
        <dsp:cNvPr id="0" name=""/>
        <dsp:cNvSpPr/>
      </dsp:nvSpPr>
      <dsp:spPr>
        <a:xfrm>
          <a:off x="544689" y="65276"/>
          <a:ext cx="4740072" cy="474007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559BA1-F078-41C6-8ADA-146A519AA864}">
      <dsp:nvSpPr>
        <dsp:cNvPr id="0" name=""/>
        <dsp:cNvSpPr/>
      </dsp:nvSpPr>
      <dsp:spPr>
        <a:xfrm>
          <a:off x="457473" y="215647"/>
          <a:ext cx="4740072" cy="474007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3DA1E5-5886-4E78-81C8-0AF5512D9E22}">
      <dsp:nvSpPr>
        <dsp:cNvPr id="0" name=""/>
        <dsp:cNvSpPr/>
      </dsp:nvSpPr>
      <dsp:spPr>
        <a:xfrm>
          <a:off x="370257" y="65276"/>
          <a:ext cx="4740072" cy="474007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ADAEF-9719-4D5D-B75C-176BACDC9F72}" type="datetimeFigureOut">
              <a:rPr lang="sl-SI" smtClean="0"/>
              <a:t>14. 04. 2023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85C22-8D31-405A-8B57-3B338D5259C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3655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65101" y="4862736"/>
            <a:ext cx="8083550" cy="70938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dirty="0" smtClean="0"/>
              <a:t>Kliknite, da uredite slog podnaslova matrice</a:t>
            </a:r>
            <a:endParaRPr lang="sl-SI" dirty="0"/>
          </a:p>
        </p:txBody>
      </p:sp>
      <p:grpSp>
        <p:nvGrpSpPr>
          <p:cNvPr id="15" name="Skupina 14"/>
          <p:cNvGrpSpPr/>
          <p:nvPr userDrawn="1"/>
        </p:nvGrpSpPr>
        <p:grpSpPr>
          <a:xfrm>
            <a:off x="-1" y="6446505"/>
            <a:ext cx="12192001" cy="286695"/>
            <a:chOff x="-1" y="6424280"/>
            <a:chExt cx="12192001" cy="286695"/>
          </a:xfrm>
        </p:grpSpPr>
        <p:pic>
          <p:nvPicPr>
            <p:cNvPr id="8" name="Slika 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" r="-1"/>
            <a:stretch/>
          </p:blipFill>
          <p:spPr>
            <a:xfrm>
              <a:off x="-1" y="6424836"/>
              <a:ext cx="4040661" cy="286139"/>
            </a:xfrm>
            <a:prstGeom prst="rect">
              <a:avLst/>
            </a:prstGeom>
          </p:spPr>
        </p:pic>
        <p:pic>
          <p:nvPicPr>
            <p:cNvPr id="9" name="Slika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952" y="6424836"/>
              <a:ext cx="4074000" cy="286139"/>
            </a:xfrm>
            <a:prstGeom prst="rect">
              <a:avLst/>
            </a:prstGeom>
          </p:spPr>
        </p:pic>
        <p:pic>
          <p:nvPicPr>
            <p:cNvPr id="12" name="Slika 1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0"/>
            <a:stretch/>
          </p:blipFill>
          <p:spPr>
            <a:xfrm>
              <a:off x="8148956" y="6424280"/>
              <a:ext cx="4043044" cy="286139"/>
            </a:xfrm>
            <a:prstGeom prst="rect">
              <a:avLst/>
            </a:prstGeom>
          </p:spPr>
        </p:pic>
      </p:grpSp>
      <p:pic>
        <p:nvPicPr>
          <p:cNvPr id="5" name="Slika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80721" y="621199"/>
            <a:ext cx="6093855" cy="129375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360" y="657948"/>
            <a:ext cx="3233641" cy="4265115"/>
          </a:xfrm>
          <a:prstGeom prst="rect">
            <a:avLst/>
          </a:prstGeom>
        </p:spPr>
      </p:pic>
      <p:pic>
        <p:nvPicPr>
          <p:cNvPr id="10" name="Picture 2" descr="Portal MIZŠ - Portal Ministrstvo za vzgojo in izobraževanje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160" y="5772294"/>
            <a:ext cx="2285816" cy="47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5100" y="2336800"/>
            <a:ext cx="8083551" cy="23876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sl-SI" dirty="0" smtClean="0"/>
              <a:t>Uredite slog naslova matrice</a:t>
            </a:r>
            <a:endParaRPr lang="sl-SI" dirty="0"/>
          </a:p>
        </p:txBody>
      </p:sp>
      <p:pic>
        <p:nvPicPr>
          <p:cNvPr id="1026" name="Slika 3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7" t="7863" b="5635"/>
          <a:stretch/>
        </p:blipFill>
        <p:spPr bwMode="auto">
          <a:xfrm>
            <a:off x="424769" y="594831"/>
            <a:ext cx="1439157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 userDrawn="1"/>
        </p:nvSpPr>
        <p:spPr>
          <a:xfrm>
            <a:off x="8521700" y="6106131"/>
            <a:ext cx="3124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sz="600" i="1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Dogodek delno financira Ministrstvo za okolje, podnebje in energijo s sredstvi Sklada</a:t>
            </a:r>
          </a:p>
          <a:p>
            <a:pPr algn="just">
              <a:spcAft>
                <a:spcPts val="0"/>
              </a:spcAft>
            </a:pPr>
            <a:r>
              <a:rPr lang="sl-SI" sz="600" i="1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za podnebne spremembe, v okviru projekta Podnebni cilji in vsebine v vzgoji in izobraževanju.</a:t>
            </a:r>
            <a:endParaRPr lang="sl-SI" sz="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1" name="Slika 1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639360" y="5180237"/>
            <a:ext cx="1678336" cy="53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0403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96" userDrawn="1">
          <p15:clr>
            <a:srgbClr val="FBAE40"/>
          </p15:clr>
        </p15:guide>
        <p15:guide id="4" orient="horz" pos="4224" userDrawn="1">
          <p15:clr>
            <a:srgbClr val="FBAE40"/>
          </p15:clr>
        </p15:guide>
        <p15:guide id="5" pos="98" userDrawn="1">
          <p15:clr>
            <a:srgbClr val="FBAE40"/>
          </p15:clr>
        </p15:guide>
        <p15:guide id="6" pos="758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0349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709738"/>
            <a:ext cx="1188085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 dirty="0" smtClean="0"/>
              <a:t>Uredite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5575" y="4589463"/>
            <a:ext cx="1188085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dirty="0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4288018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5575" y="1253330"/>
            <a:ext cx="5873750" cy="5103019"/>
          </a:xfrm>
        </p:spPr>
        <p:txBody>
          <a:bodyPr/>
          <a:lstStyle/>
          <a:p>
            <a:pPr lvl="0"/>
            <a:r>
              <a:rPr lang="sl-SI" dirty="0" smtClean="0"/>
              <a:t>Uredite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199" y="1253331"/>
            <a:ext cx="5864225" cy="510301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68506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0"/>
            <a:ext cx="11880850" cy="105727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5575" y="1269207"/>
            <a:ext cx="5864225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dirty="0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55575" y="2093118"/>
            <a:ext cx="5864225" cy="4263231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269205"/>
            <a:ext cx="586422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093117"/>
            <a:ext cx="5864224" cy="426323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69050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0272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51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202113" y="152400"/>
            <a:ext cx="7834312" cy="6203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dirty="0" smtClean="0"/>
              <a:t>Uredite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55575" y="1752600"/>
            <a:ext cx="3932237" cy="4603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dirty="0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874483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55575" y="1752600"/>
            <a:ext cx="3932237" cy="4603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dirty="0" smtClean="0"/>
              <a:t>Uredite sloge besedila matrice</a:t>
            </a:r>
          </a:p>
        </p:txBody>
      </p:sp>
      <p:sp>
        <p:nvSpPr>
          <p:cNvPr id="5" name="Označba mesta slike 2"/>
          <p:cNvSpPr>
            <a:spLocks noGrp="1"/>
          </p:cNvSpPr>
          <p:nvPr>
            <p:ph type="pic" idx="1"/>
          </p:nvPr>
        </p:nvSpPr>
        <p:spPr>
          <a:xfrm>
            <a:off x="4183063" y="152400"/>
            <a:ext cx="7853362" cy="6203949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86947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155575" y="152401"/>
            <a:ext cx="1188085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dirty="0" smtClean="0"/>
              <a:t>Uredite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5575" y="1305148"/>
            <a:ext cx="11880850" cy="502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 smtClean="0"/>
              <a:t>Uredite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grpSp>
        <p:nvGrpSpPr>
          <p:cNvPr id="10" name="Skupina 9"/>
          <p:cNvGrpSpPr/>
          <p:nvPr userDrawn="1"/>
        </p:nvGrpSpPr>
        <p:grpSpPr>
          <a:xfrm>
            <a:off x="-1" y="6433805"/>
            <a:ext cx="12192001" cy="286695"/>
            <a:chOff x="-1" y="6424280"/>
            <a:chExt cx="12192001" cy="286695"/>
          </a:xfrm>
        </p:grpSpPr>
        <p:pic>
          <p:nvPicPr>
            <p:cNvPr id="11" name="Slika 10"/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" r="-1"/>
            <a:stretch/>
          </p:blipFill>
          <p:spPr>
            <a:xfrm>
              <a:off x="-1" y="6424836"/>
              <a:ext cx="4040661" cy="286139"/>
            </a:xfrm>
            <a:prstGeom prst="rect">
              <a:avLst/>
            </a:prstGeom>
          </p:spPr>
        </p:pic>
        <p:pic>
          <p:nvPicPr>
            <p:cNvPr id="12" name="Slika 11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952" y="6424836"/>
              <a:ext cx="4074000" cy="286139"/>
            </a:xfrm>
            <a:prstGeom prst="rect">
              <a:avLst/>
            </a:prstGeom>
          </p:spPr>
        </p:pic>
        <p:pic>
          <p:nvPicPr>
            <p:cNvPr id="13" name="Slika 12"/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0"/>
            <a:stretch/>
          </p:blipFill>
          <p:spPr>
            <a:xfrm>
              <a:off x="8148956" y="6424280"/>
              <a:ext cx="4043044" cy="286139"/>
            </a:xfrm>
            <a:prstGeom prst="rect">
              <a:avLst/>
            </a:prstGeom>
          </p:spPr>
        </p:pic>
      </p:grpSp>
      <p:pic>
        <p:nvPicPr>
          <p:cNvPr id="15" name="Slika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415" y="5409772"/>
            <a:ext cx="585470" cy="78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2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582" userDrawn="1">
          <p15:clr>
            <a:srgbClr val="F26B43"/>
          </p15:clr>
        </p15:guide>
        <p15:guide id="4" orient="horz" pos="96" userDrawn="1">
          <p15:clr>
            <a:srgbClr val="F26B43"/>
          </p15:clr>
        </p15:guide>
        <p15:guide id="5" orient="horz" pos="4224" userDrawn="1">
          <p15:clr>
            <a:srgbClr val="F26B43"/>
          </p15:clr>
        </p15:guide>
        <p15:guide id="6" pos="9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i.izzi.digital/DOS/25203/25762.html?sourceblock=522868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ctrTitle"/>
          </p:nvPr>
        </p:nvSpPr>
        <p:spPr>
          <a:xfrm>
            <a:off x="165100" y="2336800"/>
            <a:ext cx="8083551" cy="1744749"/>
          </a:xfrm>
        </p:spPr>
        <p:txBody>
          <a:bodyPr/>
          <a:lstStyle/>
          <a:p>
            <a:pPr algn="ctr"/>
            <a:r>
              <a:rPr lang="sl-SI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Naravoslovni dan genetika</a:t>
            </a:r>
            <a:br>
              <a:rPr lang="sl-SI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sl-SI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Podnaslov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sl-SI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Katja Maček, OŠ Zreče</a:t>
            </a: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00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11150" y="459272"/>
            <a:ext cx="11880850" cy="1028700"/>
          </a:xfrm>
        </p:spPr>
        <p:txBody>
          <a:bodyPr>
            <a:normAutofit/>
          </a:bodyPr>
          <a:lstStyle/>
          <a:p>
            <a:r>
              <a:rPr lang="sl-SI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Načrt naravoslovnega dneva `genetika`</a:t>
            </a:r>
            <a:endParaRPr lang="sl-SI" sz="3600" dirty="0"/>
          </a:p>
        </p:txBody>
      </p:sp>
      <p:graphicFrame>
        <p:nvGraphicFramePr>
          <p:cNvPr id="7" name="Označba mesta vsebine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4092261"/>
              </p:ext>
            </p:extLst>
          </p:nvPr>
        </p:nvGraphicFramePr>
        <p:xfrm>
          <a:off x="6096000" y="1371426"/>
          <a:ext cx="5655020" cy="5021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PoljeZBesedilom 8"/>
          <p:cNvSpPr txBox="1"/>
          <p:nvPr/>
        </p:nvSpPr>
        <p:spPr>
          <a:xfrm>
            <a:off x="655724" y="2107718"/>
            <a:ext cx="50957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 razredi (3 skupine)</a:t>
            </a:r>
          </a:p>
          <a:p>
            <a:pPr algn="ctr"/>
            <a:endParaRPr lang="sl-SI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sl-SI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 šolskih ur = 3 termini</a:t>
            </a:r>
          </a:p>
          <a:p>
            <a:pPr algn="ctr"/>
            <a:endParaRPr lang="sl-SI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sl-SI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 delavnice</a:t>
            </a:r>
          </a:p>
          <a:p>
            <a:pPr algn="ctr"/>
            <a:endParaRPr lang="sl-SI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sl-SI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 </a:t>
            </a:r>
            <a:r>
              <a:rPr lang="sl-SI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učiteljice</a:t>
            </a:r>
          </a:p>
          <a:p>
            <a:pPr algn="ctr"/>
            <a:endParaRPr lang="sl-SI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sl-SI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1" name="Raven puščični povezovalnik 10"/>
          <p:cNvCxnSpPr/>
          <p:nvPr/>
        </p:nvCxnSpPr>
        <p:spPr>
          <a:xfrm>
            <a:off x="3161603" y="2674614"/>
            <a:ext cx="8313" cy="423949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Raven puščični povezovalnik 11"/>
          <p:cNvCxnSpPr/>
          <p:nvPr/>
        </p:nvCxnSpPr>
        <p:spPr>
          <a:xfrm>
            <a:off x="3175456" y="3453484"/>
            <a:ext cx="8313" cy="423949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Raven puščični povezovalnik 12"/>
          <p:cNvCxnSpPr/>
          <p:nvPr/>
        </p:nvCxnSpPr>
        <p:spPr>
          <a:xfrm>
            <a:off x="3153290" y="4337404"/>
            <a:ext cx="8313" cy="423949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290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232756"/>
            <a:ext cx="11880850" cy="1028700"/>
          </a:xfrm>
        </p:spPr>
        <p:txBody>
          <a:bodyPr/>
          <a:lstStyle/>
          <a:p>
            <a:r>
              <a:rPr lang="sl-SI" b="1" dirty="0" smtClean="0">
                <a:solidFill>
                  <a:schemeClr val="accent6">
                    <a:lumMod val="75000"/>
                  </a:schemeClr>
                </a:solidFill>
              </a:rPr>
              <a:t>1. Izolacija </a:t>
            </a:r>
            <a:r>
              <a:rPr lang="sl-SI" b="1" dirty="0">
                <a:solidFill>
                  <a:schemeClr val="accent6">
                    <a:lumMod val="75000"/>
                  </a:schemeClr>
                </a:solidFill>
              </a:rPr>
              <a:t>DNA in </a:t>
            </a:r>
            <a:r>
              <a:rPr lang="sl-SI" b="1" dirty="0" smtClean="0">
                <a:solidFill>
                  <a:schemeClr val="accent6">
                    <a:lumMod val="75000"/>
                  </a:schemeClr>
                </a:solidFill>
              </a:rPr>
              <a:t>….</a:t>
            </a:r>
            <a:r>
              <a:rPr lang="sl-SI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sl-SI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sl-SI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55575" y="964155"/>
            <a:ext cx="8738639" cy="40917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- 5 skupin po 4 učenci</a:t>
            </a:r>
          </a:p>
          <a:p>
            <a:pPr marL="0" indent="0">
              <a:buNone/>
            </a:pPr>
            <a:r>
              <a:rPr lang="sl-SI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Izolacija DNA po navodilih</a:t>
            </a:r>
          </a:p>
          <a:p>
            <a:pPr marL="0" indent="0">
              <a:buNone/>
            </a:pPr>
            <a:r>
              <a:rPr lang="sl-SI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vsaka skupina drugačen material </a:t>
            </a: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(jetra, banana, paradižnik, jagode, čebula, kivi, jabolka</a:t>
            </a:r>
            <a:r>
              <a:rPr lang="sl-SI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0" indent="0">
              <a:buNone/>
            </a:pPr>
            <a:r>
              <a:rPr lang="sl-SI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rezultate primerjajo med seboj, odgovorijo </a:t>
            </a: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 vprašanja -&gt; analiza</a:t>
            </a:r>
          </a:p>
          <a:p>
            <a:pPr marL="0" indent="0">
              <a:buNone/>
            </a:pPr>
            <a:endParaRPr lang="sl-SI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4" b="13150"/>
          <a:stretch/>
        </p:blipFill>
        <p:spPr>
          <a:xfrm>
            <a:off x="6422752" y="3218835"/>
            <a:ext cx="3226155" cy="315933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/>
          <a:srcRect r="52812" b="12734"/>
          <a:stretch/>
        </p:blipFill>
        <p:spPr>
          <a:xfrm>
            <a:off x="8894214" y="85900"/>
            <a:ext cx="3142211" cy="364773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9" t="24848" r="10458" b="9781"/>
          <a:stretch/>
        </p:blipFill>
        <p:spPr>
          <a:xfrm>
            <a:off x="3332750" y="3218835"/>
            <a:ext cx="2953455" cy="3166678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7" b="13164"/>
          <a:stretch/>
        </p:blipFill>
        <p:spPr>
          <a:xfrm>
            <a:off x="216092" y="3211490"/>
            <a:ext cx="3040628" cy="316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27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77899" y="295837"/>
            <a:ext cx="11880850" cy="682337"/>
          </a:xfrm>
        </p:spPr>
        <p:txBody>
          <a:bodyPr/>
          <a:lstStyle/>
          <a:p>
            <a:r>
              <a:rPr lang="sl-SI" b="1" dirty="0" smtClean="0">
                <a:solidFill>
                  <a:schemeClr val="accent6">
                    <a:lumMod val="75000"/>
                  </a:schemeClr>
                </a:solidFill>
              </a:rPr>
              <a:t>….</a:t>
            </a:r>
            <a:r>
              <a:rPr lang="sl-SI" b="1" dirty="0">
                <a:solidFill>
                  <a:schemeClr val="accent6">
                    <a:lumMod val="75000"/>
                  </a:schemeClr>
                </a:solidFill>
              </a:rPr>
              <a:t> model kromosoma</a:t>
            </a: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4" r="7913" b="14573"/>
          <a:stretch/>
        </p:blipFill>
        <p:spPr>
          <a:xfrm>
            <a:off x="4066713" y="2934390"/>
            <a:ext cx="2905547" cy="3391795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0" b="6311"/>
          <a:stretch/>
        </p:blipFill>
        <p:spPr>
          <a:xfrm>
            <a:off x="797058" y="2934390"/>
            <a:ext cx="2847087" cy="339179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8" t="4363" r="2569" b="24485"/>
          <a:stretch/>
        </p:blipFill>
        <p:spPr>
          <a:xfrm>
            <a:off x="7394828" y="2934391"/>
            <a:ext cx="3059085" cy="3391795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277899" y="1274011"/>
            <a:ext cx="7577628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l-SI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- s pomočjo vrvic in plastelina ustvarijo model kromosoma</a:t>
            </a:r>
          </a:p>
          <a:p>
            <a:pPr>
              <a:lnSpc>
                <a:spcPct val="150000"/>
              </a:lnSpc>
            </a:pPr>
            <a:r>
              <a:rPr lang="sl-SI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- odgovorijo na vprašanja -&gt; analiza</a:t>
            </a:r>
            <a:endParaRPr lang="sl-SI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13926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1021" y="276448"/>
            <a:ext cx="11880850" cy="1028700"/>
          </a:xfrm>
        </p:spPr>
        <p:txBody>
          <a:bodyPr/>
          <a:lstStyle/>
          <a:p>
            <a:r>
              <a:rPr lang="sl-SI" b="1" dirty="0" smtClean="0">
                <a:solidFill>
                  <a:schemeClr val="accent6">
                    <a:lumMod val="75000"/>
                  </a:schemeClr>
                </a:solidFill>
              </a:rPr>
              <a:t>2. </a:t>
            </a:r>
            <a:r>
              <a:rPr lang="sl-SI" b="1" dirty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sl-SI" b="1" dirty="0" smtClean="0">
                <a:solidFill>
                  <a:schemeClr val="accent6">
                    <a:lumMod val="75000"/>
                  </a:schemeClr>
                </a:solidFill>
              </a:rPr>
              <a:t>aziskovanje </a:t>
            </a:r>
            <a:r>
              <a:rPr lang="sl-SI" b="1" dirty="0">
                <a:solidFill>
                  <a:schemeClr val="accent6">
                    <a:lumMod val="75000"/>
                  </a:schemeClr>
                </a:solidFill>
              </a:rPr>
              <a:t>dednih lastnosti</a:t>
            </a:r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/>
          <a:srcRect l="44585"/>
          <a:stretch/>
        </p:blipFill>
        <p:spPr>
          <a:xfrm>
            <a:off x="4804757" y="3664493"/>
            <a:ext cx="2510600" cy="2496657"/>
          </a:xfrm>
          <a:prstGeom prst="rect">
            <a:avLst/>
          </a:prstGeom>
        </p:spPr>
      </p:pic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31021" y="1305148"/>
            <a:ext cx="7633450" cy="5021039"/>
          </a:xfrm>
        </p:spPr>
        <p:txBody>
          <a:bodyPr/>
          <a:lstStyle/>
          <a:p>
            <a:pPr>
              <a:buFontTx/>
              <a:buChar char="-"/>
            </a:pPr>
            <a:r>
              <a:rPr lang="sl-SI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Delo </a:t>
            </a: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 </a:t>
            </a:r>
            <a:r>
              <a:rPr lang="sl-SI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parih</a:t>
            </a:r>
          </a:p>
          <a:p>
            <a:pPr>
              <a:buFontTx/>
              <a:buChar char="-"/>
            </a:pPr>
            <a:r>
              <a:rPr lang="sl-SI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ponovimo </a:t>
            </a: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pojme dominanten, recesiven, genotip in </a:t>
            </a:r>
            <a:r>
              <a:rPr lang="sl-SI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fenotip</a:t>
            </a:r>
          </a:p>
          <a:p>
            <a:pPr>
              <a:buFontTx/>
              <a:buChar char="-"/>
            </a:pPr>
            <a:r>
              <a:rPr lang="sl-SI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 </a:t>
            </a: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tabelo zapišejo, katere lastnosti imajo izražene in, če so te dominantne ali </a:t>
            </a:r>
            <a:r>
              <a:rPr lang="sl-SI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recesivne</a:t>
            </a:r>
          </a:p>
          <a:p>
            <a:pPr>
              <a:buFontTx/>
              <a:buChar char="-"/>
            </a:pPr>
            <a:r>
              <a:rPr lang="sl-SI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Rezultate poročajo in zapišejo na tablo </a:t>
            </a:r>
            <a:r>
              <a:rPr lang="sl-SI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razredna statistika</a:t>
            </a:r>
          </a:p>
          <a:p>
            <a:pPr>
              <a:buFontTx/>
              <a:buChar char="-"/>
            </a:pPr>
            <a:r>
              <a:rPr lang="sl-SI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odgovorijo </a:t>
            </a:r>
            <a:r>
              <a:rPr lang="sl-SI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 vprašanja</a:t>
            </a:r>
            <a:r>
              <a:rPr lang="sl-SI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 </a:t>
            </a:r>
            <a:r>
              <a:rPr lang="sl-SI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	*</a:t>
            </a: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8763113" y="4912822"/>
            <a:ext cx="3160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Vir slike: </a:t>
            </a:r>
            <a:r>
              <a:rPr lang="sl-SI" sz="12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https</a:t>
            </a:r>
            <a:r>
              <a:rPr lang="sl-SI" sz="12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://</a:t>
            </a:r>
            <a:r>
              <a:rPr lang="sl-SI" sz="12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si.izzi.digital/DOS/25203/25762.html?sourceblock=522868</a:t>
            </a:r>
            <a:r>
              <a:rPr lang="sl-SI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(Pridobljeno 12. 4. 2023)</a:t>
            </a:r>
            <a:endParaRPr lang="sl-SI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113" y="176695"/>
            <a:ext cx="2919356" cy="481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18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8146" y="166255"/>
            <a:ext cx="11880850" cy="663216"/>
          </a:xfrm>
        </p:spPr>
        <p:txBody>
          <a:bodyPr/>
          <a:lstStyle/>
          <a:p>
            <a:r>
              <a:rPr lang="sl-SI" b="1" dirty="0" smtClean="0">
                <a:solidFill>
                  <a:schemeClr val="accent6">
                    <a:lumMod val="75000"/>
                  </a:schemeClr>
                </a:solidFill>
              </a:rPr>
              <a:t>2. Raziskovanje dednih lastnosti s `troli`</a:t>
            </a:r>
            <a:endParaRPr lang="sl-SI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81" t="24727" r="31131" b="10909"/>
          <a:stretch/>
        </p:blipFill>
        <p:spPr>
          <a:xfrm rot="16200000">
            <a:off x="436286" y="3589150"/>
            <a:ext cx="2566083" cy="2774584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178146" y="829471"/>
            <a:ext cx="68627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l-SI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- Učenci </a:t>
            </a:r>
            <a:r>
              <a:rPr lang="sl-SI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kombinirajo naključne kromosome samice in samca </a:t>
            </a:r>
            <a:r>
              <a:rPr lang="sl-SI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 </a:t>
            </a:r>
            <a:r>
              <a:rPr lang="sl-SI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tako `pridelajo` različne potomce `</a:t>
            </a:r>
            <a:r>
              <a:rPr lang="sl-SI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trolov</a:t>
            </a:r>
            <a:r>
              <a:rPr lang="sl-SI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`, ki jih primerjajo med seboj</a:t>
            </a:r>
            <a:r>
              <a:rPr lang="sl-SI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sl-SI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- Odgovorijo na vprašanja</a:t>
            </a:r>
            <a:r>
              <a:rPr lang="sl-SI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*			     *</a:t>
            </a:r>
            <a:endParaRPr lang="sl-SI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32" r="4950"/>
          <a:stretch/>
        </p:blipFill>
        <p:spPr>
          <a:xfrm>
            <a:off x="7113376" y="3572"/>
            <a:ext cx="3965598" cy="602507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1940"/>
          <a:stretch/>
        </p:blipFill>
        <p:spPr>
          <a:xfrm rot="5400000">
            <a:off x="3826956" y="3201610"/>
            <a:ext cx="2566083" cy="3549663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7040880" y="6028651"/>
            <a:ext cx="5392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Vir: Gorjan, A., Javoršek, L. </a:t>
            </a:r>
            <a:r>
              <a:rPr lang="sl-SI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RAZIŠČI SKRIVNOSTI ŽIVEGA 9, delovni zvezek </a:t>
            </a:r>
            <a:endParaRPr lang="sl-SI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r>
              <a:rPr lang="sl-SI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za </a:t>
            </a:r>
            <a:r>
              <a:rPr lang="sl-SI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biologijo v 9. razredu devetletne osnovne </a:t>
            </a:r>
            <a:r>
              <a:rPr lang="sl-SI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šole. Ljubljana: </a:t>
            </a:r>
            <a:r>
              <a:rPr lang="sl-SI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Pipinova</a:t>
            </a:r>
            <a:r>
              <a:rPr lang="sl-SI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knjiga, 2012. </a:t>
            </a:r>
            <a:endParaRPr lang="sl-SI" sz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0988" y="2934393"/>
            <a:ext cx="3003314" cy="24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52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chemeClr val="accent6">
                    <a:lumMod val="75000"/>
                  </a:schemeClr>
                </a:solidFill>
              </a:rPr>
              <a:t>3. Model mitoze in mejoze </a:t>
            </a:r>
            <a:br>
              <a:rPr lang="sl-SI" b="1" dirty="0">
                <a:solidFill>
                  <a:schemeClr val="accent6">
                    <a:lumMod val="75000"/>
                  </a:schemeClr>
                </a:solidFill>
              </a:rPr>
            </a:br>
            <a:endParaRPr lang="sl-SI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7386" y="753757"/>
            <a:ext cx="11880850" cy="5021039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sl-SI" dirty="0" smtClean="0"/>
              <a:t>- </a:t>
            </a:r>
            <a:r>
              <a:rPr lang="sl-SI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delo </a:t>
            </a: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 skupinah po 4</a:t>
            </a:r>
            <a:endParaRPr lang="sl-SI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sl-SI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Poustvarijo </a:t>
            </a: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delitev telesnih celic s pomočjo </a:t>
            </a:r>
            <a:endParaRPr lang="sl-SI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l-SI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različnih </a:t>
            </a: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vrvic, slamic in </a:t>
            </a:r>
            <a:r>
              <a:rPr lang="sl-SI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plastelina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sl-SI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Pri </a:t>
            </a: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vsaki fazi na list zapišejo </a:t>
            </a:r>
            <a:r>
              <a:rPr lang="sl-SI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dogajanje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sl-SI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vsaka </a:t>
            </a: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skupina </a:t>
            </a:r>
            <a:endParaRPr lang="sl-SI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sl-SI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predstavi </a:t>
            </a: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delitev </a:t>
            </a:r>
            <a:r>
              <a:rPr lang="sl-SI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celice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sl-SI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poustvarijo delitev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l-SI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sl-SI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praspolnih</a:t>
            </a:r>
            <a:r>
              <a:rPr lang="sl-SI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celic 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375" y="152401"/>
            <a:ext cx="5195050" cy="519505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900" y="3232556"/>
            <a:ext cx="3143596" cy="314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70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chemeClr val="accent6">
                    <a:lumMod val="75000"/>
                  </a:schemeClr>
                </a:solidFill>
              </a:rPr>
              <a:t>Dodatne ideje:</a:t>
            </a:r>
            <a:br>
              <a:rPr lang="sl-SI" b="1" dirty="0">
                <a:solidFill>
                  <a:schemeClr val="accent6">
                    <a:lumMod val="75000"/>
                  </a:schemeClr>
                </a:solidFill>
              </a:rPr>
            </a:b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061" y="3021690"/>
            <a:ext cx="4405995" cy="3304497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3041203"/>
            <a:ext cx="4227963" cy="328498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2" r="12627"/>
          <a:stretch/>
        </p:blipFill>
        <p:spPr>
          <a:xfrm>
            <a:off x="9052156" y="235528"/>
            <a:ext cx="2984269" cy="5086851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155575" y="892079"/>
            <a:ext cx="57690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sl-SI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model DNA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sl-SI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obletnice raziskovanja molekule DNA – časovni </a:t>
            </a:r>
            <a:r>
              <a:rPr lang="sl-SI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traki</a:t>
            </a:r>
            <a:r>
              <a:rPr lang="sl-SI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</a:t>
            </a:r>
            <a:r>
              <a:rPr lang="sl-SI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plakati</a:t>
            </a:r>
            <a:endParaRPr lang="sl-SI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8953056" y="5261956"/>
            <a:ext cx="2652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Modeli DNA – izdelki učencev OŠ Zreče</a:t>
            </a:r>
          </a:p>
          <a:p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065" y="235528"/>
            <a:ext cx="1986991" cy="264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88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2077" y="293250"/>
            <a:ext cx="11880850" cy="1028700"/>
          </a:xfrm>
        </p:spPr>
        <p:txBody>
          <a:bodyPr/>
          <a:lstStyle/>
          <a:p>
            <a:r>
              <a:rPr lang="sl-SI" b="1" dirty="0">
                <a:solidFill>
                  <a:schemeClr val="accent6">
                    <a:lumMod val="75000"/>
                  </a:schemeClr>
                </a:solidFill>
              </a:rPr>
              <a:t>Dodatne ideje:</a:t>
            </a:r>
            <a:br>
              <a:rPr lang="sl-SI" b="1" dirty="0">
                <a:solidFill>
                  <a:schemeClr val="accent6">
                    <a:lumMod val="75000"/>
                  </a:schemeClr>
                </a:solidFill>
              </a:rPr>
            </a:br>
            <a:endParaRPr lang="sl-SI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000" y="152401"/>
            <a:ext cx="7210425" cy="4924425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295562" y="1462799"/>
            <a:ext cx="495808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l-SI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- Iz plastelina poustvarimo izolacijo DNA </a:t>
            </a:r>
            <a:r>
              <a:rPr lang="sl-SI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</a:t>
            </a:r>
            <a:r>
              <a:rPr lang="sl-SI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v pomoč </a:t>
            </a:r>
            <a:r>
              <a:rPr lang="sl-SI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slika)</a:t>
            </a:r>
          </a:p>
          <a:p>
            <a:pPr>
              <a:lnSpc>
                <a:spcPct val="150000"/>
              </a:lnSpc>
            </a:pPr>
            <a:endParaRPr lang="sl-SI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sl-SI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mikroskopiranje (trajnih) preparatov</a:t>
            </a:r>
          </a:p>
          <a:p>
            <a:pPr>
              <a:lnSpc>
                <a:spcPct val="150000"/>
              </a:lnSpc>
            </a:pPr>
            <a:r>
              <a:rPr lang="sl-SI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   s fazami mitoze</a:t>
            </a:r>
            <a:endParaRPr lang="sl-SI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ctr"/>
            <a:endParaRPr lang="sl-SI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ctr"/>
            <a:endParaRPr lang="sl-SI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ctr"/>
            <a:endParaRPr lang="sl-SI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7711440" y="4949868"/>
            <a:ext cx="44805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Vir: Erjavec, M, Klokočovnik, V. Dotik življenja 9. Ljubljana: Rokus </a:t>
            </a:r>
            <a:r>
              <a:rPr lang="sl-SI" sz="105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Klett</a:t>
            </a:r>
            <a:r>
              <a:rPr lang="sl-SI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2018.</a:t>
            </a:r>
            <a:endParaRPr lang="sl-SI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08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3d6499c-a84d-4d49-82a2-af88d750687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5DD6FF8994924A91046684A356AC54" ma:contentTypeVersion="15" ma:contentTypeDescription="Create a new document." ma:contentTypeScope="" ma:versionID="f3deeba0095815f10104a1851aeed220">
  <xsd:schema xmlns:xsd="http://www.w3.org/2001/XMLSchema" xmlns:xs="http://www.w3.org/2001/XMLSchema" xmlns:p="http://schemas.microsoft.com/office/2006/metadata/properties" xmlns:ns3="83d6499c-a84d-4d49-82a2-af88d7506870" xmlns:ns4="50233e6d-0d9e-4c89-84bc-aa7c2bb910fb" targetNamespace="http://schemas.microsoft.com/office/2006/metadata/properties" ma:root="true" ma:fieldsID="eadb7cd1cf973ff1f1e9713970e3f923" ns3:_="" ns4:_="">
    <xsd:import namespace="83d6499c-a84d-4d49-82a2-af88d7506870"/>
    <xsd:import namespace="50233e6d-0d9e-4c89-84bc-aa7c2bb910f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Details" minOccurs="0"/>
                <xsd:element ref="ns4:SharingHintHash" minOccurs="0"/>
                <xsd:element ref="ns4:SharedWithUsers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d6499c-a84d-4d49-82a2-af88d75068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233e6d-0d9e-4c89-84bc-aa7c2bb910fb" elementFormDefault="qualified">
    <xsd:import namespace="http://schemas.microsoft.com/office/2006/documentManagement/types"/>
    <xsd:import namespace="http://schemas.microsoft.com/office/infopath/2007/PartnerControls"/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200F94-7EE0-4429-9DA1-078B5BFCD2BC}">
  <ds:schemaRefs>
    <ds:schemaRef ds:uri="http://schemas.openxmlformats.org/package/2006/metadata/core-properties"/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83d6499c-a84d-4d49-82a2-af88d7506870"/>
    <ds:schemaRef ds:uri="http://schemas.microsoft.com/office/2006/metadata/properties"/>
    <ds:schemaRef ds:uri="http://purl.org/dc/elements/1.1/"/>
    <ds:schemaRef ds:uri="50233e6d-0d9e-4c89-84bc-aa7c2bb910f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DB10313-4B86-42FA-91CB-C2316138400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3E8E68-9832-4FC0-BA34-A0557C3B28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d6499c-a84d-4d49-82a2-af88d7506870"/>
    <ds:schemaRef ds:uri="50233e6d-0d9e-4c89-84bc-aa7c2bb910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370</Words>
  <Application>Microsoft Office PowerPoint</Application>
  <PresentationFormat>Širokozaslonsko</PresentationFormat>
  <Paragraphs>54</Paragraphs>
  <Slides>9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Officeova tema</vt:lpstr>
      <vt:lpstr>Naravoslovni dan genetika </vt:lpstr>
      <vt:lpstr>Načrt naravoslovnega dneva `genetika`</vt:lpstr>
      <vt:lpstr>1. Izolacija DNA in …. </vt:lpstr>
      <vt:lpstr>…. model kromosoma</vt:lpstr>
      <vt:lpstr>2. Raziskovanje dednih lastnosti </vt:lpstr>
      <vt:lpstr>2. Raziskovanje dednih lastnosti s `troli`</vt:lpstr>
      <vt:lpstr>3. Model mitoze in mejoze  </vt:lpstr>
      <vt:lpstr>Dodatne ideje: </vt:lpstr>
      <vt:lpstr>Dodatne ideje: </vt:lpstr>
    </vt:vector>
  </TitlesOfParts>
  <Company>Zavod RS za šolstvo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Primož Krašna</dc:creator>
  <cp:lastModifiedBy>Matjaž</cp:lastModifiedBy>
  <cp:revision>45</cp:revision>
  <dcterms:created xsi:type="dcterms:W3CDTF">2023-03-20T13:12:53Z</dcterms:created>
  <dcterms:modified xsi:type="dcterms:W3CDTF">2023-04-14T21:56:15Z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0x0101006D5DD6FF8994924A91046684A356AC54</vt:lpwstr>
  </property>
</Properties>
</file>