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75" r:id="rId6"/>
    <p:sldId id="264" r:id="rId7"/>
    <p:sldId id="265" r:id="rId8"/>
    <p:sldId id="268" r:id="rId9"/>
    <p:sldId id="274" r:id="rId10"/>
    <p:sldId id="273" r:id="rId11"/>
    <p:sldId id="269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C8"/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ADAEF-9719-4D5D-B75C-176BACDC9F72}" type="datetimeFigureOut">
              <a:rPr lang="sl-SI" smtClean="0"/>
              <a:t>13. 04. 2023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5C22-8D31-405A-8B57-3B338D525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65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5101" y="4862736"/>
            <a:ext cx="8083550" cy="709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-1" y="6446505"/>
            <a:ext cx="12192001" cy="286695"/>
            <a:chOff x="-1" y="6424280"/>
            <a:chExt cx="12192001" cy="286695"/>
          </a:xfrm>
        </p:grpSpPr>
        <p:pic>
          <p:nvPicPr>
            <p:cNvPr id="8" name="Slik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9" name="Slika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5" name="Slik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80721" y="621199"/>
            <a:ext cx="6093855" cy="12937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360" y="657948"/>
            <a:ext cx="3233641" cy="4265115"/>
          </a:xfrm>
          <a:prstGeom prst="rect">
            <a:avLst/>
          </a:prstGeom>
        </p:spPr>
      </p:pic>
      <p:pic>
        <p:nvPicPr>
          <p:cNvPr id="10" name="Picture 2" descr="Portal MIZŠ - Portal Ministrstvo za vzgojo in izobraževanj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160" y="5772294"/>
            <a:ext cx="2285816" cy="4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5100" y="2336800"/>
            <a:ext cx="8083551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pic>
        <p:nvPicPr>
          <p:cNvPr id="1026" name="Slika 3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7" t="7863" b="5635"/>
          <a:stretch/>
        </p:blipFill>
        <p:spPr bwMode="auto">
          <a:xfrm>
            <a:off x="424769" y="594831"/>
            <a:ext cx="143915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 userDrawn="1"/>
        </p:nvSpPr>
        <p:spPr>
          <a:xfrm>
            <a:off x="8521700" y="6106131"/>
            <a:ext cx="312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Dogodek delno financira Ministrstvo za okolje, podnebje in energijo s sredstvi Sklada</a:t>
            </a:r>
          </a:p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podnebne spremembe, v okviru projekta Podnebni cilji in vsebine v vzgoji in izobraževanju.</a:t>
            </a:r>
            <a:endParaRPr lang="sl-SI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39360" y="5180237"/>
            <a:ext cx="1678336" cy="53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0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96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  <p15:guide id="5" pos="98" userDrawn="1">
          <p15:clr>
            <a:srgbClr val="FBAE40"/>
          </p15:clr>
        </p15:guide>
        <p15:guide id="6" pos="75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9603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709738"/>
            <a:ext cx="1188085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4589463"/>
            <a:ext cx="1188085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2880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55575" y="1253330"/>
            <a:ext cx="5873750" cy="5103019"/>
          </a:xfrm>
        </p:spPr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864225" cy="510301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36850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11880850" cy="105727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269207"/>
            <a:ext cx="5864225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5575" y="2093118"/>
            <a:ext cx="5864225" cy="426323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269205"/>
            <a:ext cx="58642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093117"/>
            <a:ext cx="5864224" cy="426323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8690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027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5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02113" y="152400"/>
            <a:ext cx="7834312" cy="6203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87448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5" name="Označba mesta slike 2"/>
          <p:cNvSpPr>
            <a:spLocks noGrp="1"/>
          </p:cNvSpPr>
          <p:nvPr>
            <p:ph type="pic" idx="1"/>
          </p:nvPr>
        </p:nvSpPr>
        <p:spPr>
          <a:xfrm>
            <a:off x="4183063" y="152400"/>
            <a:ext cx="7853362" cy="62039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69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155575" y="152401"/>
            <a:ext cx="1188085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305148"/>
            <a:ext cx="11880850" cy="502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-1" y="6433805"/>
            <a:ext cx="12192001" cy="286695"/>
            <a:chOff x="-1" y="6424280"/>
            <a:chExt cx="12192001" cy="286695"/>
          </a:xfrm>
        </p:grpSpPr>
        <p:pic>
          <p:nvPicPr>
            <p:cNvPr id="11" name="Slika 10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3" name="Slika 12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415" y="5409772"/>
            <a:ext cx="585470" cy="7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2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pos="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L2QR3sT4v1A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2SGA7oz6y4" TargetMode="External"/><Relationship Id="rId2" Type="http://schemas.openxmlformats.org/officeDocument/2006/relationships/hyperlink" Target="https://youtu.be/4YvGioS2Tk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/>
              <a:t>Mentorirano</a:t>
            </a:r>
            <a:r>
              <a:rPr lang="sl-SI" dirty="0"/>
              <a:t> spletno izobraževanje 20 tednov do bolj trajnostne prehrane s sodelovanjem pedagogov</a:t>
            </a: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Lendita Kljajić Garbajs, Tanja Bordon</a:t>
            </a:r>
          </a:p>
        </p:txBody>
      </p:sp>
    </p:spTree>
    <p:extLst>
      <p:ext uri="{BB962C8B-B14F-4D97-AF65-F5344CB8AC3E}">
        <p14:creationId xmlns:p14="http://schemas.microsoft.com/office/powerpoint/2010/main" val="55900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63BAA583-ADDC-4107-8BE0-C18BE9BC6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634"/>
            <a:ext cx="2221486" cy="2016366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762B2A69-D35E-4453-91A3-AD90CB836AB3}"/>
              </a:ext>
            </a:extLst>
          </p:cNvPr>
          <p:cNvSpPr txBox="1"/>
          <p:nvPr/>
        </p:nvSpPr>
        <p:spPr>
          <a:xfrm>
            <a:off x="2067339" y="804990"/>
            <a:ext cx="9969086" cy="712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Vloga kuhinje se konča takoj, ko obrok zapusti kuhinjo. Od tu prevzame pedagog. </a:t>
            </a:r>
          </a:p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Naloga kuhinje: odlični obroki, naloga pedagogov: toplo vzdušje sprejemanja – radi poskusimo nove jedi in okuse. Upoštevamo dimenzije trajnosti.</a:t>
            </a:r>
          </a:p>
          <a:p>
            <a:pPr>
              <a:buNone/>
            </a:pPr>
            <a:endParaRPr lang="sl-SI" sz="800" dirty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Bistvo programa je </a:t>
            </a:r>
            <a:r>
              <a:rPr lang="sl-SI" sz="2400" dirty="0">
                <a:solidFill>
                  <a:schemeClr val="accent6"/>
                </a:solidFill>
                <a:latin typeface="+mj-lt"/>
              </a:rPr>
              <a:t>SODELOVANJE </a:t>
            </a:r>
            <a:r>
              <a:rPr lang="sl-SI" sz="2400" dirty="0">
                <a:solidFill>
                  <a:srgbClr val="0070C0"/>
                </a:solidFill>
                <a:latin typeface="+mj-lt"/>
              </a:rPr>
              <a:t>med pedagogi in zaposlenimi v kuhinji ter hkratno izboljševanje dela obeh skupin. </a:t>
            </a:r>
          </a:p>
          <a:p>
            <a:pPr>
              <a:buNone/>
            </a:pPr>
            <a:endParaRPr lang="sl-SI" sz="800" dirty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Celoletni tečaj skozi 5 modulov hrano obravnava celostno, medpredmetno – od narave, preko vrta, senzorične edukacije, ustvarjanja: kajti dokazano je, da izolirani ukrepi ne dosegajo rezultatov.  Na tečaju delo stalno preverjamo, izmenjujemo izkušnje in iščemo rešitve.</a:t>
            </a:r>
          </a:p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Potek dela: anketo trenutnega stanja </a:t>
            </a:r>
          </a:p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Kuhinja izboljšuje prehrano po načelu 8 korakov, istočasno pedagogi uvajajo spremembe v ravnanju z otroci in so </a:t>
            </a:r>
            <a:r>
              <a:rPr lang="sl-SI" sz="2400" b="1" u="sng" dirty="0">
                <a:solidFill>
                  <a:srgbClr val="0070C0"/>
                </a:solidFill>
                <a:latin typeface="+mj-lt"/>
              </a:rPr>
              <a:t>podpora</a:t>
            </a:r>
            <a:r>
              <a:rPr lang="sl-SI" sz="2400" dirty="0">
                <a:solidFill>
                  <a:srgbClr val="0070C0"/>
                </a:solidFill>
                <a:latin typeface="+mj-lt"/>
              </a:rPr>
              <a:t> kuhinji.</a:t>
            </a:r>
          </a:p>
          <a:p>
            <a:pPr>
              <a:buNone/>
            </a:pPr>
            <a:endParaRPr lang="sl-SI" sz="800" dirty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sl-SI" sz="2400" dirty="0">
                <a:solidFill>
                  <a:srgbClr val="0070C0"/>
                </a:solidFill>
                <a:latin typeface="+mj-lt"/>
              </a:rPr>
              <a:t>Primer: </a:t>
            </a:r>
            <a:r>
              <a:rPr lang="sl-SI" sz="2400" dirty="0" err="1">
                <a:solidFill>
                  <a:srgbClr val="0070C0"/>
                </a:solidFill>
                <a:latin typeface="+mj-lt"/>
              </a:rPr>
              <a:t>lečin</a:t>
            </a:r>
            <a:r>
              <a:rPr lang="sl-SI" sz="2400" dirty="0">
                <a:solidFill>
                  <a:srgbClr val="0070C0"/>
                </a:solidFill>
                <a:latin typeface="+mj-lt"/>
              </a:rPr>
              <a:t> namaz s spodbudo pedagogov ali brez, postavitev miz</a:t>
            </a:r>
          </a:p>
          <a:p>
            <a:pPr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>
              <a:buNone/>
            </a:pPr>
            <a:endParaRPr lang="sl-SI" sz="18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sl-SI" sz="900" b="1" dirty="0">
              <a:solidFill>
                <a:schemeClr val="accent6"/>
              </a:solidFill>
            </a:endParaRPr>
          </a:p>
          <a:p>
            <a:pPr>
              <a:buNone/>
            </a:pPr>
            <a:endParaRPr lang="sl-SI" sz="1800" dirty="0">
              <a:solidFill>
                <a:srgbClr val="0070C0"/>
              </a:solidFill>
            </a:endParaRPr>
          </a:p>
          <a:p>
            <a:pPr>
              <a:buNone/>
            </a:pPr>
            <a:endParaRPr lang="sl-SI" sz="1800" b="1" dirty="0">
              <a:solidFill>
                <a:srgbClr val="0070C0"/>
              </a:solidFill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725C2644-1A71-4E6A-B43E-4880E2FE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-223710"/>
            <a:ext cx="11880850" cy="1028700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chemeClr val="accent2"/>
                </a:solidFill>
              </a:rPr>
              <a:t>Vloga pedagogov pri prehrani je popolnoma spregledana. </a:t>
            </a:r>
          </a:p>
        </p:txBody>
      </p:sp>
    </p:spTree>
    <p:extLst>
      <p:ext uri="{BB962C8B-B14F-4D97-AF65-F5344CB8AC3E}">
        <p14:creationId xmlns:p14="http://schemas.microsoft.com/office/powerpoint/2010/main" val="214848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6CA76C1F-9339-DC78-C945-15FC1C92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5" y="-281673"/>
            <a:ext cx="10058400" cy="1450757"/>
          </a:xfrm>
        </p:spPr>
        <p:txBody>
          <a:bodyPr>
            <a:normAutofit/>
          </a:bodyPr>
          <a:lstStyle/>
          <a:p>
            <a:r>
              <a:rPr lang="sl-SI" sz="4000" dirty="0"/>
              <a:t>NAČRT AKTIVNOSTI                                     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1A3537C8-6D19-F0DE-D47B-08C5A28BB0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7276" y="1238387"/>
          <a:ext cx="10050086" cy="4557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81">
                  <a:extLst>
                    <a:ext uri="{9D8B030D-6E8A-4147-A177-3AD203B41FA5}">
                      <a16:colId xmlns:a16="http://schemas.microsoft.com/office/drawing/2014/main" val="3376680923"/>
                    </a:ext>
                  </a:extLst>
                </a:gridCol>
                <a:gridCol w="2166562">
                  <a:extLst>
                    <a:ext uri="{9D8B030D-6E8A-4147-A177-3AD203B41FA5}">
                      <a16:colId xmlns:a16="http://schemas.microsoft.com/office/drawing/2014/main" val="3638062490"/>
                    </a:ext>
                  </a:extLst>
                </a:gridCol>
                <a:gridCol w="3553743">
                  <a:extLst>
                    <a:ext uri="{9D8B030D-6E8A-4147-A177-3AD203B41FA5}">
                      <a16:colId xmlns:a16="http://schemas.microsoft.com/office/drawing/2014/main" val="2105513818"/>
                    </a:ext>
                  </a:extLst>
                </a:gridCol>
              </a:tblGrid>
              <a:tr h="384754">
                <a:tc>
                  <a:txBody>
                    <a:bodyPr/>
                    <a:lstStyle/>
                    <a:p>
                      <a:r>
                        <a:rPr lang="sl-SI" sz="1200" dirty="0">
                          <a:solidFill>
                            <a:schemeClr val="tx1"/>
                          </a:solidFill>
                        </a:rPr>
                        <a:t>IZBOLJŠAVA</a:t>
                      </a:r>
                    </a:p>
                  </a:txBody>
                  <a:tcPr marL="84752" marR="84752"/>
                </a:tc>
                <a:tc>
                  <a:txBody>
                    <a:bodyPr/>
                    <a:lstStyle/>
                    <a:p>
                      <a:r>
                        <a:rPr lang="sl-SI" sz="1200" dirty="0">
                          <a:solidFill>
                            <a:schemeClr val="tx1"/>
                          </a:solidFill>
                        </a:rPr>
                        <a:t>ČAS UVEDBE</a:t>
                      </a:r>
                    </a:p>
                  </a:txBody>
                  <a:tcPr marL="84752" marR="84752"/>
                </a:tc>
                <a:tc rowSpan="2">
                  <a:txBody>
                    <a:bodyPr/>
                    <a:lstStyle/>
                    <a:p>
                      <a:r>
                        <a:rPr lang="sl-SI" sz="1200" dirty="0">
                          <a:solidFill>
                            <a:schemeClr val="tx1"/>
                          </a:solidFill>
                        </a:rPr>
                        <a:t>NOSILEC AKTIVNOSTI, AKTIVNOSTI,  TERMINSKI NAČRT</a:t>
                      </a:r>
                    </a:p>
                    <a:p>
                      <a:r>
                        <a:rPr lang="sl-SI" sz="1200" dirty="0">
                          <a:solidFill>
                            <a:schemeClr val="tx1"/>
                          </a:solidFill>
                        </a:rPr>
                        <a:t>Opombe:</a:t>
                      </a: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 stanja: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prehranske navade učencev in zaposlenih na šoli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šolska pravila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„5 P“ OŠ Miška Kranjca Ljubljana </a:t>
                      </a:r>
                      <a:endParaRPr lang="sl-SI" sz="12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Pravilo: Učitelji skupaj z učenci sedijo za mizo in z njimi kosijo. 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Pravilo:Učence spodbujamo k pokušanju novih jedi ali jedi, ki jih odklanjajo.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Pravilo: Nobenih ostankov na krožniku / količino obroka prilagodimo posamezniku. 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Pravilo: Učenec lahko prosi za dodatek, če je pojedel vse jedi na jedilniku in je še lačen. 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Pravilo: Učenec skrbi v jedilnici in v razredu za čistočo. Pri jedi uporablja pribor. Za sabo pospravi pladenj in ustrezno sortira odpadke.   </a:t>
                      </a:r>
                      <a:endParaRPr lang="sl-SI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l-SI" sz="1200" dirty="0">
                        <a:solidFill>
                          <a:schemeClr val="tx1"/>
                        </a:solidFill>
                      </a:endParaRPr>
                    </a:p>
                  </a:txBody>
                  <a:tcPr marL="84752" marR="84752"/>
                </a:tc>
                <a:extLst>
                  <a:ext uri="{0D108BD9-81ED-4DB2-BD59-A6C34878D82A}">
                    <a16:rowId xmlns:a16="http://schemas.microsoft.com/office/drawing/2014/main" val="2230953705"/>
                  </a:ext>
                </a:extLst>
              </a:tr>
              <a:tr h="41727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Uvedli smo brezmesni dan. </a:t>
                      </a:r>
                      <a:endParaRPr lang="sl-SI" sz="1400" dirty="0"/>
                    </a:p>
                    <a:p>
                      <a:endParaRPr lang="sl-SI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Večja poraba ekoloških živil in evidenteranje. </a:t>
                      </a:r>
                      <a:endParaRPr lang="sl-SI" sz="1400" dirty="0"/>
                    </a:p>
                    <a:p>
                      <a:endParaRPr lang="sl-SI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Znižali smo količino odpadne embalaže.</a:t>
                      </a:r>
                      <a:endParaRPr lang="sl-SI" sz="1400" dirty="0"/>
                    </a:p>
                    <a:p>
                      <a:endParaRPr lang="sl-SI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Dosledno smo ločevali odpadke.</a:t>
                      </a:r>
                      <a:endParaRPr lang="sl-SI" sz="1400" dirty="0"/>
                    </a:p>
                    <a:p>
                      <a:endParaRPr lang="sl-SI" sz="1400" dirty="0"/>
                    </a:p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Priprava šolskega namaza.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Skrb za kulturno prehranjevanje (uporaba pribora, obnašanje med jedjo, ločevanje odpadkov, odnos do hrane). </a:t>
                      </a:r>
                      <a:endParaRPr lang="sl-S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l-SI" sz="1400" dirty="0"/>
                    </a:p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Tedenska strežba mlečnih jedi.</a:t>
                      </a:r>
                    </a:p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Spodbujali smo učence k uživanju čim bolj pestre in raznolike hrane.  </a:t>
                      </a:r>
                      <a:endParaRPr lang="sl-S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Hkrati smo jih spodbujali k pokušanju novih jedi ali jedi, ki jih odklanjajo</a:t>
                      </a: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l-SI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l-SI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l-SI" sz="1200" dirty="0"/>
                    </a:p>
                  </a:txBody>
                  <a:tcPr marL="84752" marR="84752"/>
                </a:tc>
                <a:tc h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461044"/>
                  </a:ext>
                </a:extLst>
              </a:tr>
            </a:tbl>
          </a:graphicData>
        </a:graphic>
      </p:graphicFrame>
      <p:pic>
        <p:nvPicPr>
          <p:cNvPr id="5" name="Slika 4">
            <a:extLst>
              <a:ext uri="{FF2B5EF4-FFF2-40B4-BE49-F238E27FC236}">
                <a16:creationId xmlns:a16="http://schemas.microsoft.com/office/drawing/2014/main" id="{D0F59381-BED8-5B8A-7437-9E4DBE8AC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314" y="336687"/>
            <a:ext cx="993775" cy="901700"/>
          </a:xfrm>
          <a:prstGeom prst="rect">
            <a:avLst/>
          </a:prstGeom>
          <a:noFill/>
        </p:spPr>
      </p:pic>
      <p:pic>
        <p:nvPicPr>
          <p:cNvPr id="2" name="Slika 1">
            <a:extLst>
              <a:ext uri="{FF2B5EF4-FFF2-40B4-BE49-F238E27FC236}">
                <a16:creationId xmlns:a16="http://schemas.microsoft.com/office/drawing/2014/main" id="{B8945928-68BF-EA6F-B6B3-6FB50E684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50" y="324534"/>
            <a:ext cx="806450" cy="84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842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KULTURA PREHRANJEVANJA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Opravljene aktivnosti:</a:t>
            </a:r>
          </a:p>
          <a:p>
            <a:r>
              <a:rPr lang="sl-SI" dirty="0"/>
              <a:t> tematska razredna ura (14.2.23)</a:t>
            </a:r>
          </a:p>
          <a:p>
            <a:r>
              <a:rPr lang="sl-SI" dirty="0"/>
              <a:t> priprava gradiva pri pouku gospodinjstva</a:t>
            </a:r>
          </a:p>
          <a:p>
            <a:r>
              <a:rPr lang="sl-SI" dirty="0"/>
              <a:t> obisk šestošolcev v prvi triadi in posredovanje</a:t>
            </a:r>
          </a:p>
          <a:p>
            <a:pPr marL="0" indent="0">
              <a:buNone/>
            </a:pPr>
            <a:r>
              <a:rPr lang="sl-SI" dirty="0"/>
              <a:t>   pripravljenih informacij ter gradiva  </a:t>
            </a:r>
          </a:p>
          <a:p>
            <a:r>
              <a:rPr lang="sl-SI" dirty="0"/>
              <a:t> ogled filma, ki so ga posneli šestošolci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680" y="1959558"/>
            <a:ext cx="4968000" cy="372600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D0F59381-BED8-5B8A-7437-9E4DBE8AC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648" y="480921"/>
            <a:ext cx="993775" cy="901700"/>
          </a:xfrm>
          <a:prstGeom prst="rect">
            <a:avLst/>
          </a:prstGeom>
          <a:noFill/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08E47D8F-78B1-F80A-357B-0589809882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421" y="480921"/>
            <a:ext cx="806450" cy="84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502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00AD2C-7CA9-4C6F-1686-2CE91436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/>
              <a:t>UVAJANJE MLEČNIH MALIC S POMOČJO  PEDAGOŠKIH AKTIVNOSTI                          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 Opravljene aktivnosti:</a:t>
            </a:r>
          </a:p>
          <a:p>
            <a:r>
              <a:rPr lang="sl-SI" dirty="0"/>
              <a:t> tematska razredna ura (7. in 14.3.2023)</a:t>
            </a:r>
          </a:p>
          <a:p>
            <a:r>
              <a:rPr lang="sl-SI" dirty="0"/>
              <a:t> medpredmetne povezave (SLJ, LVZ, GOS, NAR, vzgoja potrošnika)</a:t>
            </a:r>
          </a:p>
          <a:p>
            <a:r>
              <a:rPr lang="sl-SI" dirty="0"/>
              <a:t>  sistematično spremljanje količin zavržene hrane (pedagogi in kuharsko osebje)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123D7BD9-64DF-39E7-EDCD-4B404C3EF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792" y="807297"/>
            <a:ext cx="993775" cy="901700"/>
          </a:xfrm>
          <a:prstGeom prst="rect">
            <a:avLst/>
          </a:prstGeom>
          <a:noFill/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A1938E8F-48F2-AFC3-FA93-7D9AD7538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133" y="820850"/>
            <a:ext cx="806450" cy="84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55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11"/>
    </mc:Choice>
    <mc:Fallback xmlns="">
      <p:transition spd="slow" advTm="577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00AD2C-7CA9-4C6F-1686-2CE91436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UVAJANJE MLEČNIH MALIC S POMOČJO  PEDAGOŠKIH AKTIVNOSTI_ GRADIVO                          </a:t>
            </a:r>
          </a:p>
        </p:txBody>
      </p:sp>
      <p:sp>
        <p:nvSpPr>
          <p:cNvPr id="9" name="Označba mesta besedila 8">
            <a:extLst>
              <a:ext uri="{FF2B5EF4-FFF2-40B4-BE49-F238E27FC236}">
                <a16:creationId xmlns:a16="http://schemas.microsoft.com/office/drawing/2014/main" id="{A7C090B2-798F-4CC2-8E94-47E1ACBD66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MEDPREDMETNA POVEZAVA S SLOVENŠČINO LIKOVNO VZGOJO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r>
              <a:rPr lang="sl-SI" sz="1800" dirty="0"/>
              <a:t>LONČEK KUHAJ</a:t>
            </a:r>
          </a:p>
          <a:p>
            <a:endParaRPr lang="sl-SI" sz="18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r>
              <a:rPr lang="sl-SI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Pravljica: Lonček, kuhaj! (s podnapisi) - YouTube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  <a:p>
            <a:pPr marL="45720" indent="0">
              <a:buNone/>
            </a:pPr>
            <a:endParaRPr lang="sl-SI" dirty="0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388D187-21DE-B0F0-2B91-4867D9E57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/>
              <a:t>AKTIVNOSTI PO OGLEDU PRAVLJICE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79BC1F4F-2BD4-4DEA-D7DA-6C0C8488407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/>
              <a:t>POGOVOR O VSEBINI PRAVLJICE</a:t>
            </a:r>
          </a:p>
          <a:p>
            <a:r>
              <a:rPr lang="sl-SI" dirty="0"/>
              <a:t>ZAPIS OBNOVE PRAVLJICE</a:t>
            </a:r>
          </a:p>
          <a:p>
            <a:r>
              <a:rPr lang="sl-SI" dirty="0"/>
              <a:t>ILUSTRACIJA OBNOVE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123D7BD9-64DF-39E7-EDCD-4B404C3EF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792" y="807297"/>
            <a:ext cx="993775" cy="901700"/>
          </a:xfrm>
          <a:prstGeom prst="rect">
            <a:avLst/>
          </a:prstGeom>
          <a:noFill/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F0F42E2-79B4-A583-17CE-59CC984AB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54" y="2033587"/>
            <a:ext cx="806450" cy="84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65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11"/>
    </mc:Choice>
    <mc:Fallback xmlns="">
      <p:transition spd="slow" advTm="5771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00AD2C-7CA9-4C6F-1686-2CE91436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UVAJANJE MLEČNIH MALIC S POMOČJO  PEDAGOŠKIH AKTIVNOSTI_GRADIVO                          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2"/>
          </p:nvPr>
        </p:nvSpPr>
        <p:spPr>
          <a:xfrm>
            <a:off x="1104499" y="2582334"/>
            <a:ext cx="4937760" cy="3378200"/>
          </a:xfrm>
        </p:spPr>
        <p:txBody>
          <a:bodyPr/>
          <a:lstStyle/>
          <a:p>
            <a:pPr marL="45720" indent="0">
              <a:buNone/>
            </a:pPr>
            <a:r>
              <a:rPr lang="sl-SI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https://youtu.be/4YvGioS2TkE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KAŠA NI LE ZA PTICE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l-SI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45720" indent="0">
              <a:buNone/>
            </a:pPr>
            <a:endParaRPr lang="sl-SI" sz="18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45720" indent="0">
              <a:buNone/>
            </a:pPr>
            <a:endParaRPr lang="sl-SI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l-SI" sz="18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123D7BD9-64DF-39E7-EDCD-4B404C3EF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792" y="807297"/>
            <a:ext cx="993775" cy="901700"/>
          </a:xfrm>
          <a:prstGeom prst="rect">
            <a:avLst/>
          </a:prstGeom>
          <a:noFill/>
        </p:spPr>
      </p:pic>
      <p:sp>
        <p:nvSpPr>
          <p:cNvPr id="9" name="Označba mesta besedila 8">
            <a:extLst>
              <a:ext uri="{FF2B5EF4-FFF2-40B4-BE49-F238E27FC236}">
                <a16:creationId xmlns:a16="http://schemas.microsoft.com/office/drawing/2014/main" id="{A7C090B2-798F-4CC2-8E94-47E1ACBD66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MEDPREDMETNA POVEZAVA Z NARAVOSLOVJEM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E50DB6E0-0E0A-0FA3-A050-693DB68D8841}"/>
              </a:ext>
            </a:extLst>
          </p:cNvPr>
          <p:cNvSpPr txBox="1"/>
          <p:nvPr/>
        </p:nvSpPr>
        <p:spPr>
          <a:xfrm>
            <a:off x="6091080" y="2386158"/>
            <a:ext cx="451986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Najprimernejša hrana za ptice so semena, jedrca arašidov, lešnikov in orehov, ovseni kosmiči, ostanki sira in podobno. Nagnita jabolka iz shrambe pa lahko privoščimo tudi kosom. Ptice lahko nahranimo tudi s slastnimi prigrizki.  </a:t>
            </a:r>
          </a:p>
          <a:p>
            <a:endParaRPr lang="sl-S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8C0318E1-B2A7-911F-91C2-A46ABC88FF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22" y="3568923"/>
            <a:ext cx="485775" cy="23037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C16DCB01-D099-14E3-D59C-5BA154F24559}"/>
              </a:ext>
            </a:extLst>
          </p:cNvPr>
          <p:cNvSpPr txBox="1"/>
          <p:nvPr/>
        </p:nvSpPr>
        <p:spPr>
          <a:xfrm>
            <a:off x="1739312" y="4672374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PRIPOMOČKI ZA IZDELAVO VITAMINSKE PALČKE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vrvica</a:t>
            </a:r>
            <a:b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arašidi v lupini</a:t>
            </a:r>
            <a:b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razni oreščki in suho sadje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CA55B69-1C2E-101B-7AF9-027FE1504F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196" y="2276809"/>
            <a:ext cx="806450" cy="84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3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11"/>
    </mc:Choice>
    <mc:Fallback xmlns="">
      <p:transition spd="slow" advTm="5771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00AD2C-7CA9-4C6F-1686-2CE91436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/>
              <a:t>SISTEMATIČNO SPREMLJANJE KOLIČIN ZVRŽENE HRANE  (PEDAGOGI)                         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dirty="0"/>
              <a:t> </a:t>
            </a:r>
            <a:r>
              <a:rPr lang="sl-SI" sz="4800" dirty="0"/>
              <a:t>1. Jed, ki so jo otroci prejeli: </a:t>
            </a:r>
          </a:p>
          <a:p>
            <a:pPr marL="0" indent="0">
              <a:buNone/>
            </a:pPr>
            <a:r>
              <a:rPr lang="sl-SI" sz="4800" dirty="0"/>
              <a:t>2. Kakšen je vaš odnos do te jedi (obkroži odgovor ):</a:t>
            </a:r>
          </a:p>
          <a:p>
            <a:pPr marL="0" indent="0">
              <a:buNone/>
            </a:pPr>
            <a:r>
              <a:rPr lang="sl-SI" sz="4800" dirty="0"/>
              <a:t>- všeč mi je</a:t>
            </a:r>
          </a:p>
          <a:p>
            <a:pPr marL="0" indent="0">
              <a:buNone/>
            </a:pPr>
            <a:r>
              <a:rPr lang="sl-SI" sz="4800" dirty="0"/>
              <a:t>- ni mi všeč</a:t>
            </a:r>
          </a:p>
          <a:p>
            <a:pPr marL="0" indent="0">
              <a:buNone/>
            </a:pPr>
            <a:r>
              <a:rPr lang="sl-SI" sz="4800" dirty="0"/>
              <a:t>3. Če vam jed ni všeč - ali otroci to lahko opazijo(z vašimi gestami, besedami, dejanji)?</a:t>
            </a:r>
          </a:p>
          <a:p>
            <a:pPr marL="0" indent="0">
              <a:buNone/>
            </a:pPr>
            <a:r>
              <a:rPr lang="sl-SI" sz="4800" dirty="0"/>
              <a:t>- da</a:t>
            </a:r>
          </a:p>
          <a:p>
            <a:pPr marL="0" indent="0">
              <a:buNone/>
            </a:pPr>
            <a:r>
              <a:rPr lang="sl-SI" sz="4800" dirty="0"/>
              <a:t>- ne</a:t>
            </a:r>
          </a:p>
          <a:p>
            <a:pPr marL="0" indent="0">
              <a:buNone/>
            </a:pPr>
            <a:r>
              <a:rPr lang="sl-SI" sz="4800" dirty="0"/>
              <a:t>Pokomentirajte, če želite: </a:t>
            </a:r>
          </a:p>
          <a:p>
            <a:pPr marL="0" indent="0">
              <a:buNone/>
            </a:pPr>
            <a:r>
              <a:rPr lang="sl-SI" sz="4800" dirty="0"/>
              <a:t>4. Ali jeste skupaj z otroki ob njihovi mizi?</a:t>
            </a:r>
          </a:p>
          <a:p>
            <a:pPr marL="0" indent="0">
              <a:buNone/>
            </a:pPr>
            <a:r>
              <a:rPr lang="sl-SI" sz="4800" dirty="0"/>
              <a:t>- da </a:t>
            </a:r>
          </a:p>
          <a:p>
            <a:pPr marL="0" indent="0">
              <a:buNone/>
            </a:pPr>
            <a:r>
              <a:rPr lang="sl-SI" sz="4800" dirty="0"/>
              <a:t>- ne</a:t>
            </a:r>
          </a:p>
          <a:p>
            <a:pPr marL="0" indent="0">
              <a:buNone/>
            </a:pPr>
            <a:r>
              <a:rPr lang="sl-SI" sz="4800" dirty="0"/>
              <a:t>5. Katere aktivnosti ste izvedli, da ste otrokom predstavili novo jed (npr. branje  pesmice, pravljice, risanje).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</p:txBody>
      </p:sp>
      <p:sp>
        <p:nvSpPr>
          <p:cNvPr id="12" name="Označba mesta vsebine 11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sz="4800" dirty="0"/>
              <a:t>6. Kolikokrat so se otroci že srečali s to jedjo?  </a:t>
            </a:r>
          </a:p>
          <a:p>
            <a:pPr marL="0" indent="0">
              <a:buNone/>
            </a:pPr>
            <a:r>
              <a:rPr lang="sl-SI" sz="4800" dirty="0"/>
              <a:t>- danes je prvič</a:t>
            </a:r>
          </a:p>
          <a:p>
            <a:pPr marL="0" indent="0">
              <a:buNone/>
            </a:pPr>
            <a:r>
              <a:rPr lang="sl-SI" sz="4800" dirty="0"/>
              <a:t>- ni prvič, danes je __</a:t>
            </a:r>
          </a:p>
          <a:p>
            <a:pPr marL="0" indent="0">
              <a:buNone/>
            </a:pPr>
            <a:r>
              <a:rPr lang="sl-SI" sz="4800" dirty="0"/>
              <a:t>7. Prosim, opišite sprejemanje nove jedi pri otrocih:</a:t>
            </a:r>
          </a:p>
          <a:p>
            <a:pPr marL="0" indent="0">
              <a:buNone/>
            </a:pPr>
            <a:r>
              <a:rPr lang="sl-SI" sz="4800" dirty="0"/>
              <a:t>- koliko otrok je novo jed pojedlo:  ______</a:t>
            </a:r>
          </a:p>
          <a:p>
            <a:pPr marL="0" indent="0">
              <a:buNone/>
            </a:pPr>
            <a:r>
              <a:rPr lang="sl-SI" sz="4800" dirty="0"/>
              <a:t>- koliko otrok je novo jed poskusilo:  _______</a:t>
            </a:r>
          </a:p>
          <a:p>
            <a:pPr marL="0" indent="0">
              <a:buNone/>
            </a:pPr>
            <a:r>
              <a:rPr lang="sl-SI" sz="4800" dirty="0"/>
              <a:t>- koliko otrok je zanjo pokazalo zanimanje, a niso jedli (pogledali, povohali, se jim je zdela zanimiva): __________</a:t>
            </a:r>
          </a:p>
          <a:p>
            <a:pPr marL="0" indent="0">
              <a:buNone/>
            </a:pPr>
            <a:r>
              <a:rPr lang="sl-SI" sz="4800" dirty="0"/>
              <a:t>- koliko otrok je bilo odklonilnih (niso hoteli niti povohati, pogledati , zelo jasno povedali da ne želijo poskusiti): ____________</a:t>
            </a:r>
          </a:p>
          <a:p>
            <a:pPr marL="0" indent="0">
              <a:buNone/>
            </a:pPr>
            <a:r>
              <a:rPr lang="sl-SI" sz="4800" dirty="0"/>
              <a:t>Zakaj menite, da je bilo tako?</a:t>
            </a:r>
          </a:p>
          <a:p>
            <a:endParaRPr lang="sl-SI" sz="48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123D7BD9-64DF-39E7-EDCD-4B404C3EF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792" y="807297"/>
            <a:ext cx="993775" cy="901700"/>
          </a:xfrm>
          <a:prstGeom prst="rect">
            <a:avLst/>
          </a:prstGeom>
          <a:noFill/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D2010CCA-CD24-C04A-32A1-13DA4A233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933" y="807297"/>
            <a:ext cx="806450" cy="84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5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11"/>
    </mc:Choice>
    <mc:Fallback xmlns="">
      <p:transition spd="slow" advTm="57711"/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DD6FF8994924A91046684A356AC54" ma:contentTypeVersion="15" ma:contentTypeDescription="Create a new document." ma:contentTypeScope="" ma:versionID="f3deeba0095815f10104a1851aeed220">
  <xsd:schema xmlns:xsd="http://www.w3.org/2001/XMLSchema" xmlns:xs="http://www.w3.org/2001/XMLSchema" xmlns:p="http://schemas.microsoft.com/office/2006/metadata/properties" xmlns:ns3="83d6499c-a84d-4d49-82a2-af88d7506870" xmlns:ns4="50233e6d-0d9e-4c89-84bc-aa7c2bb910fb" targetNamespace="http://schemas.microsoft.com/office/2006/metadata/properties" ma:root="true" ma:fieldsID="eadb7cd1cf973ff1f1e9713970e3f923" ns3:_="" ns4:_="">
    <xsd:import namespace="83d6499c-a84d-4d49-82a2-af88d7506870"/>
    <xsd:import namespace="50233e6d-0d9e-4c89-84bc-aa7c2bb910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ingHintHash" minOccurs="0"/>
                <xsd:element ref="ns4:SharedWithUser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6499c-a84d-4d49-82a2-af88d7506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33e6d-0d9e-4c89-84bc-aa7c2bb910fb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d6499c-a84d-4d49-82a2-af88d7506870" xsi:nil="true"/>
  </documentManagement>
</p:properties>
</file>

<file path=customXml/itemProps1.xml><?xml version="1.0" encoding="utf-8"?>
<ds:datastoreItem xmlns:ds="http://schemas.openxmlformats.org/officeDocument/2006/customXml" ds:itemID="{EF3E8E68-9832-4FC0-BA34-A0557C3B2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6499c-a84d-4d49-82a2-af88d7506870"/>
    <ds:schemaRef ds:uri="50233e6d-0d9e-4c89-84bc-aa7c2bb910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B10313-4B86-42FA-91CB-C23161384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200F94-7EE0-4429-9DA1-078B5BFCD2BC}">
  <ds:schemaRefs>
    <ds:schemaRef ds:uri="http://schemas.openxmlformats.org/package/2006/metadata/core-properties"/>
    <ds:schemaRef ds:uri="http://purl.org/dc/terms/"/>
    <ds:schemaRef ds:uri="50233e6d-0d9e-4c89-84bc-aa7c2bb910fb"/>
    <ds:schemaRef ds:uri="http://www.w3.org/XML/1998/namespace"/>
    <ds:schemaRef ds:uri="http://schemas.microsoft.com/office/2006/documentManagement/types"/>
    <ds:schemaRef ds:uri="83d6499c-a84d-4d49-82a2-af88d7506870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801</Words>
  <Application>Microsoft Office PowerPoint</Application>
  <PresentationFormat>Širokozaslonsko</PresentationFormat>
  <Paragraphs>111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Officeova tema</vt:lpstr>
      <vt:lpstr>Mentorirano spletno izobraževanje 20 tednov do bolj trajnostne prehrane s sodelovanjem pedagogov</vt:lpstr>
      <vt:lpstr>Vloga pedagogov pri prehrani je popolnoma spregledana. </vt:lpstr>
      <vt:lpstr>NAČRT AKTIVNOSTI                                     </vt:lpstr>
      <vt:lpstr>KULTURA PREHRANJEVANJA</vt:lpstr>
      <vt:lpstr>UVAJANJE MLEČNIH MALIC S POMOČJO  PEDAGOŠKIH AKTIVNOSTI                           </vt:lpstr>
      <vt:lpstr>UVAJANJE MLEČNIH MALIC S POMOČJO  PEDAGOŠKIH AKTIVNOSTI_ GRADIVO                          </vt:lpstr>
      <vt:lpstr>UVAJANJE MLEČNIH MALIC S POMOČJO  PEDAGOŠKIH AKTIVNOSTI_GRADIVO                          </vt:lpstr>
      <vt:lpstr>SISTEMATIČNO SPREMLJANJE KOLIČIN ZVRŽENE HRANE  (PEDAGOGI)                         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Primož Krašna</dc:creator>
  <cp:lastModifiedBy>Lendita</cp:lastModifiedBy>
  <cp:revision>28</cp:revision>
  <dcterms:created xsi:type="dcterms:W3CDTF">2023-03-20T13:12:53Z</dcterms:created>
  <dcterms:modified xsi:type="dcterms:W3CDTF">2023-04-13T07:07:23Z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0x0101006D5DD6FF8994924A91046684A356AC54</vt:lpwstr>
  </property>
</Properties>
</file>