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4"/>
  </p:sldMasterIdLst>
  <p:notesMasterIdLst>
    <p:notesMasterId r:id="rId19"/>
  </p:notesMasterIdLst>
  <p:sldIdLst>
    <p:sldId id="256" r:id="rId5"/>
    <p:sldId id="257" r:id="rId6"/>
    <p:sldId id="258" r:id="rId7"/>
    <p:sldId id="266" r:id="rId8"/>
    <p:sldId id="259" r:id="rId9"/>
    <p:sldId id="260" r:id="rId10"/>
    <p:sldId id="261" r:id="rId11"/>
    <p:sldId id="267" r:id="rId12"/>
    <p:sldId id="265" r:id="rId13"/>
    <p:sldId id="268" r:id="rId14"/>
    <p:sldId id="264" r:id="rId15"/>
    <p:sldId id="262" r:id="rId16"/>
    <p:sldId id="263" r:id="rId17"/>
    <p:sldId id="269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14. 04. 2023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Skupina 17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20" name="Slika 1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22" name="Slika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23" name="Slika 2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25" name="Slika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34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ravokotnik 35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7" name="Slika 3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2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33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94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58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507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67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44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64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5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6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1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2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5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9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4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Skupina 17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9" name="Slika 18"/>
            <p:cNvPicPr>
              <a:picLocks noChangeAspect="1"/>
            </p:cNvPicPr>
            <p:nvPr userDrawn="1"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30" name="Slika 29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31" name="Slika 30"/>
            <p:cNvPicPr>
              <a:picLocks noChangeAspect="1"/>
            </p:cNvPicPr>
            <p:nvPr userDrawn="1"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32" name="Slika 3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9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65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1655379" y="2286000"/>
            <a:ext cx="7029833" cy="1891862"/>
          </a:xfrm>
        </p:spPr>
        <p:txBody>
          <a:bodyPr>
            <a:noAutofit/>
          </a:bodyPr>
          <a:lstStyle/>
          <a:p>
            <a:r>
              <a:rPr lang="sl-SI" sz="4000" dirty="0" smtClean="0">
                <a:solidFill>
                  <a:schemeClr val="bg1"/>
                </a:solidFill>
              </a:rPr>
              <a:t>Ekosistemske storitve travniških sadovnjakov</a:t>
            </a:r>
            <a:endParaRPr lang="sl-SI" sz="4000" dirty="0">
              <a:solidFill>
                <a:schemeClr val="bg1"/>
              </a:solidFill>
            </a:endParaRPr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>
          <a:xfrm>
            <a:off x="4398578" y="4879428"/>
            <a:ext cx="2686433" cy="911772"/>
          </a:xfrm>
        </p:spPr>
        <p:txBody>
          <a:bodyPr/>
          <a:lstStyle/>
          <a:p>
            <a:r>
              <a:rPr lang="sl-SI" dirty="0" smtClean="0"/>
              <a:t>Marjeta Bagola</a:t>
            </a:r>
            <a:endParaRPr lang="sl-SI" dirty="0"/>
          </a:p>
        </p:txBody>
      </p:sp>
      <p:pic>
        <p:nvPicPr>
          <p:cNvPr id="4" name="Slika 3" descr="szs_M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00" y="4620850"/>
            <a:ext cx="944880" cy="944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1129086" y="2997642"/>
            <a:ext cx="5955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EKOSISTEMSKE STORITVE  TRAVNIŠKIH SADOVNJAKOV</a:t>
            </a:r>
            <a:endParaRPr lang="sl-S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Primeri: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 smtClean="0"/>
              <a:t>Sadni kruh,</a:t>
            </a:r>
          </a:p>
          <a:p>
            <a:r>
              <a:rPr lang="sl-SI" dirty="0" smtClean="0"/>
              <a:t>Jabolčni sok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58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3426" y="947582"/>
            <a:ext cx="3266952" cy="4355939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8319" b="13378"/>
          <a:stretch/>
        </p:blipFill>
        <p:spPr>
          <a:xfrm>
            <a:off x="5400308" y="947582"/>
            <a:ext cx="3467283" cy="43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Katere ekosistemske storitve in kje izkoriščam v zadnjem mesecu?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Moja babica in dedek imata visoka drevesa okoli hiše… ali imajo kakšen pomen?</a:t>
            </a:r>
          </a:p>
          <a:p>
            <a:r>
              <a:rPr lang="sl-SI" dirty="0" smtClean="0"/>
              <a:t>Na našem vrtu je hruška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651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Zaključek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Živimo oz. dijaki imajo sorodnike na zavarovanem območju in območju Nature 2000.</a:t>
            </a:r>
          </a:p>
          <a:p>
            <a:r>
              <a:rPr lang="sl-SI" dirty="0" smtClean="0"/>
              <a:t>Mladi so tisti, ki bodo ohranjali krajino s relativno visoko stopnjo </a:t>
            </a:r>
            <a:r>
              <a:rPr lang="sl-SI" dirty="0" err="1" smtClean="0"/>
              <a:t>biodivezitete</a:t>
            </a:r>
            <a:r>
              <a:rPr lang="sl-SI" dirty="0" smtClean="0"/>
              <a:t>, ali pa bodo prevladovale tujerodne vrste?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599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2112380" y="2967335"/>
            <a:ext cx="79672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</a:t>
            </a:r>
            <a:r>
              <a:rPr lang="sl-SI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vala za vašo pozornost</a:t>
            </a:r>
          </a:p>
          <a:p>
            <a:pPr algn="ctr"/>
            <a:endParaRPr lang="sl-SI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8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Cilji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77334" y="1407380"/>
            <a:ext cx="4184035" cy="45147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Dijaki</a:t>
            </a:r>
            <a:r>
              <a:rPr lang="sl-SI" dirty="0"/>
              <a:t>:</a:t>
            </a:r>
          </a:p>
          <a:p>
            <a:r>
              <a:rPr lang="sl-SI" dirty="0" smtClean="0"/>
              <a:t> </a:t>
            </a:r>
            <a:r>
              <a:rPr lang="sl-SI" dirty="0"/>
              <a:t>Poznajo in razumejo osnovne pojme v ekologiji.</a:t>
            </a:r>
          </a:p>
          <a:p>
            <a:r>
              <a:rPr lang="sl-SI" dirty="0" smtClean="0"/>
              <a:t> </a:t>
            </a:r>
            <a:r>
              <a:rPr lang="sl-SI" dirty="0"/>
              <a:t>Razumejo, da na strukturi in funkciji ekosistemov temelji kakovost življenjskega okolja in naravnih virov, </a:t>
            </a:r>
            <a:r>
              <a:rPr lang="sl-SI" dirty="0" smtClean="0"/>
              <a:t>vode, hrane</a:t>
            </a:r>
            <a:r>
              <a:rPr lang="sl-SI" dirty="0"/>
              <a:t>, zraka.</a:t>
            </a:r>
          </a:p>
          <a:p>
            <a:r>
              <a:rPr lang="sl-SI" dirty="0" smtClean="0"/>
              <a:t>Dojamejo </a:t>
            </a:r>
            <a:r>
              <a:rPr lang="sl-SI" dirty="0"/>
              <a:t>bistvena načela trajnostnega razvoja.</a:t>
            </a:r>
          </a:p>
          <a:p>
            <a:r>
              <a:rPr lang="sl-SI" dirty="0" smtClean="0"/>
              <a:t> </a:t>
            </a:r>
            <a:r>
              <a:rPr lang="sl-SI" dirty="0"/>
              <a:t>Znanje uporabijo v vsakdanjem življenju in okolju.</a:t>
            </a:r>
          </a:p>
          <a:p>
            <a:r>
              <a:rPr lang="sl-SI" dirty="0" smtClean="0"/>
              <a:t>Zavedajo </a:t>
            </a:r>
            <a:r>
              <a:rPr lang="sl-SI" dirty="0"/>
              <a:t>se izjemno bogate </a:t>
            </a:r>
            <a:r>
              <a:rPr lang="sl-SI" dirty="0" err="1"/>
              <a:t>boidiverzitete</a:t>
            </a:r>
            <a:r>
              <a:rPr lang="sl-SI" dirty="0"/>
              <a:t> v Slovenji. </a:t>
            </a:r>
          </a:p>
          <a:p>
            <a:endParaRPr lang="sl-SI" dirty="0"/>
          </a:p>
        </p:txBody>
      </p:sp>
      <p:sp>
        <p:nvSpPr>
          <p:cNvPr id="8" name="Označba mesta vsebine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SSI zdravstvena nega, biologija, 1. letnik,</a:t>
            </a:r>
            <a:br>
              <a:rPr lang="sl-SI" dirty="0"/>
            </a:br>
            <a:r>
              <a:rPr lang="sl-SI" dirty="0"/>
              <a:t>ekologija </a:t>
            </a:r>
          </a:p>
        </p:txBody>
      </p:sp>
    </p:spTree>
    <p:extLst>
      <p:ext uri="{BB962C8B-B14F-4D97-AF65-F5344CB8AC3E}">
        <p14:creationId xmlns:p14="http://schemas.microsoft.com/office/powerpoint/2010/main" val="8502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Kaj nam nudi okolje na fotografiji?</a:t>
            </a:r>
            <a:br>
              <a:rPr lang="sl-SI" dirty="0" smtClean="0"/>
            </a:br>
            <a:r>
              <a:rPr lang="sl-SI" dirty="0" smtClean="0"/>
              <a:t>Kakšno vrednost ima okolje na fotografiji?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3" y="2874769"/>
            <a:ext cx="3930622" cy="2621434"/>
          </a:xfr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389515" y="2160589"/>
            <a:ext cx="4184034" cy="3880773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Ugotovili smo, da nam daje:</a:t>
            </a:r>
          </a:p>
          <a:p>
            <a:r>
              <a:rPr lang="sl-SI" dirty="0" smtClean="0">
                <a:solidFill>
                  <a:schemeClr val="accent5">
                    <a:lumMod val="50000"/>
                  </a:schemeClr>
                </a:solidFill>
              </a:rPr>
              <a:t>Kisik, veže ogljikov dioksid,</a:t>
            </a:r>
          </a:p>
          <a:p>
            <a:r>
              <a:rPr lang="sl-SI" dirty="0" smtClean="0"/>
              <a:t>nudi senco, sadje, les, drva, parcelo…..</a:t>
            </a:r>
          </a:p>
          <a:p>
            <a:r>
              <a:rPr lang="sl-SI" dirty="0" smtClean="0"/>
              <a:t>Daje zavetje živalim, rastlinam…</a:t>
            </a:r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483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Dan travniških sadovnjakov – 30. april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 smtClean="0"/>
              <a:t>V zadnjih 20 letih njihovo število in tudi površine upadlo.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043" y="2679590"/>
            <a:ext cx="3733473" cy="24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Kaj sem spoznal o teh ekosistemih na projektnih dnevih?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2"/>
            <a:ext cx="4183062" cy="2788708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6423"/>
            <a:ext cx="4184650" cy="2789766"/>
          </a:xfrm>
        </p:spPr>
      </p:pic>
    </p:spTree>
    <p:extLst>
      <p:ext uri="{BB962C8B-B14F-4D97-AF65-F5344CB8AC3E}">
        <p14:creationId xmlns:p14="http://schemas.microsoft.com/office/powerpoint/2010/main" val="334405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Katere ekosistemske storitve nam nudijo visokodebelni sadovnjaki?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4" y="2532433"/>
            <a:ext cx="3443780" cy="2295853"/>
          </a:xfrm>
        </p:spPr>
      </p:pic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42" y="2363903"/>
            <a:ext cx="3888603" cy="2915763"/>
          </a:xfrm>
        </p:spPr>
      </p:pic>
      <p:sp>
        <p:nvSpPr>
          <p:cNvPr id="3" name="PoljeZBesedilom 2"/>
          <p:cNvSpPr txBox="1"/>
          <p:nvPr/>
        </p:nvSpPr>
        <p:spPr>
          <a:xfrm>
            <a:off x="644056" y="5279666"/>
            <a:ext cx="404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Habitat za redke živali in rastline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777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 Nekatere vrste sadnega drevja v travniških sadovnjakih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Jablane:</a:t>
            </a:r>
          </a:p>
          <a:p>
            <a:r>
              <a:rPr lang="sl-SI" dirty="0" smtClean="0"/>
              <a:t>Carjevič, štajerski </a:t>
            </a:r>
            <a:r>
              <a:rPr lang="sl-SI" dirty="0" err="1" smtClean="0"/>
              <a:t>mošanjcelj</a:t>
            </a:r>
            <a:r>
              <a:rPr lang="sl-SI" dirty="0" smtClean="0"/>
              <a:t>,</a:t>
            </a:r>
          </a:p>
          <a:p>
            <a:pPr marL="0" indent="0">
              <a:buNone/>
            </a:pPr>
            <a:r>
              <a:rPr lang="sl-SI" dirty="0" err="1" smtClean="0"/>
              <a:t>kanadka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Slive</a:t>
            </a:r>
          </a:p>
          <a:p>
            <a:pPr marL="0" indent="0">
              <a:buNone/>
            </a:pPr>
            <a:r>
              <a:rPr lang="sl-SI" dirty="0" smtClean="0"/>
              <a:t>Hruške</a:t>
            </a:r>
          </a:p>
          <a:p>
            <a:pPr marL="0" indent="0">
              <a:buNone/>
            </a:pPr>
            <a:r>
              <a:rPr lang="sl-SI" i="1" dirty="0" smtClean="0">
                <a:solidFill>
                  <a:srgbClr val="0070C0"/>
                </a:solidFill>
              </a:rPr>
              <a:t>Pomen za ljudi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05" y="2160588"/>
            <a:ext cx="3080890" cy="3881437"/>
          </a:xfrm>
        </p:spPr>
      </p:pic>
      <p:sp>
        <p:nvSpPr>
          <p:cNvPr id="6" name="PoljeZBesedilom 5"/>
          <p:cNvSpPr txBox="1"/>
          <p:nvPr/>
        </p:nvSpPr>
        <p:spPr>
          <a:xfrm>
            <a:off x="6759179" y="5738649"/>
            <a:ext cx="320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/>
              <a:t>Vir</a:t>
            </a:r>
            <a:r>
              <a:rPr lang="sl-SI" sz="800" dirty="0"/>
              <a:t>: https://www.park-goricko.org/go/982/Visokodebelni-sadovnjaki</a:t>
            </a:r>
          </a:p>
        </p:txBody>
      </p:sp>
    </p:spTree>
    <p:extLst>
      <p:ext uri="{BB962C8B-B14F-4D97-AF65-F5344CB8AC3E}">
        <p14:creationId xmlns:p14="http://schemas.microsoft.com/office/powerpoint/2010/main" val="25053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Malica s 75% lokalno pridelanih sestavin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 smtClean="0"/>
              <a:t>Ideje:</a:t>
            </a:r>
          </a:p>
          <a:p>
            <a:r>
              <a:rPr lang="sl-SI" dirty="0" smtClean="0"/>
              <a:t>Ajdov kruh z orehi, med, mleko,</a:t>
            </a:r>
          </a:p>
          <a:p>
            <a:r>
              <a:rPr lang="sl-SI" dirty="0" smtClean="0"/>
              <a:t>Jabolka</a:t>
            </a:r>
          </a:p>
          <a:p>
            <a:r>
              <a:rPr lang="sl-SI" dirty="0" smtClean="0"/>
              <a:t>Banane, kakav</a:t>
            </a:r>
          </a:p>
          <a:p>
            <a:endParaRPr lang="sl-SI" dirty="0" smtClean="0"/>
          </a:p>
        </p:txBody>
      </p:sp>
      <p:pic>
        <p:nvPicPr>
          <p:cNvPr id="5" name="Označba mesta vsebine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4401" b="12081"/>
          <a:stretch/>
        </p:blipFill>
        <p:spPr>
          <a:xfrm>
            <a:off x="5074789" y="1930400"/>
            <a:ext cx="395968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5934" y="691322"/>
            <a:ext cx="8596668" cy="1320800"/>
          </a:xfrm>
        </p:spPr>
        <p:txBody>
          <a:bodyPr/>
          <a:lstStyle/>
          <a:p>
            <a:r>
              <a:rPr lang="sl-SI" dirty="0" smtClean="0"/>
              <a:t>Primeri: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288085" y="2012122"/>
            <a:ext cx="2911077" cy="38814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t="28093" b="8463"/>
          <a:stretch/>
        </p:blipFill>
        <p:spPr>
          <a:xfrm>
            <a:off x="5726448" y="2352210"/>
            <a:ext cx="2911077" cy="2462517"/>
          </a:xfrm>
          <a:prstGeom prst="rect">
            <a:avLst/>
          </a:prstGeom>
        </p:spPr>
      </p:pic>
      <p:sp>
        <p:nvSpPr>
          <p:cNvPr id="9" name="Označba mesta vsebine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759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00F94-7EE0-4429-9DA1-078B5BFCD2BC}">
  <ds:schemaRefs>
    <ds:schemaRef ds:uri="83d6499c-a84d-4d49-82a2-af88d7506870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50233e6d-0d9e-4c89-84bc-aa7c2bb910f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291</TotalTime>
  <Words>284</Words>
  <Application>Microsoft Office PowerPoint</Application>
  <PresentationFormat>Širokozaslonsko</PresentationFormat>
  <Paragraphs>51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Gladko</vt:lpstr>
      <vt:lpstr>Ekosistemske storitve travniških sadovnjakov</vt:lpstr>
      <vt:lpstr>Cilji</vt:lpstr>
      <vt:lpstr>Kaj nam nudi okolje na fotografiji? Kakšno vrednost ima okolje na fotografiji?</vt:lpstr>
      <vt:lpstr>Dan travniških sadovnjakov – 30. april</vt:lpstr>
      <vt:lpstr>Kaj sem spoznal o teh ekosistemih na projektnih dnevih?</vt:lpstr>
      <vt:lpstr>Katere ekosistemske storitve nam nudijo visokodebelni sadovnjaki?</vt:lpstr>
      <vt:lpstr> Nekatere vrste sadnega drevja v travniških sadovnjakih</vt:lpstr>
      <vt:lpstr>Malica s 75% lokalno pridelanih sestavin</vt:lpstr>
      <vt:lpstr>Primeri: </vt:lpstr>
      <vt:lpstr>Primeri:</vt:lpstr>
      <vt:lpstr>PowerPointova predstavitev</vt:lpstr>
      <vt:lpstr>Katere ekosistemske storitve in kje izkoriščam v zadnjem mesecu?</vt:lpstr>
      <vt:lpstr>Zaključek 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Marjeta Bagola</cp:lastModifiedBy>
  <cp:revision>37</cp:revision>
  <dcterms:created xsi:type="dcterms:W3CDTF">2023-03-20T13:12:53Z</dcterms:created>
  <dcterms:modified xsi:type="dcterms:W3CDTF">2023-04-14T06:05:12Z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