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8" r:id="rId6"/>
    <p:sldId id="257" r:id="rId7"/>
    <p:sldId id="267" r:id="rId8"/>
    <p:sldId id="262" r:id="rId9"/>
    <p:sldId id="266" r:id="rId10"/>
    <p:sldId id="263" r:id="rId11"/>
    <p:sldId id="265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C8"/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ADAEF-9719-4D5D-B75C-176BACDC9F72}" type="datetimeFigureOut">
              <a:rPr lang="sl-SI" smtClean="0"/>
              <a:t>15. 04. 23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5C22-8D31-405A-8B57-3B338D525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365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5101" y="4862736"/>
            <a:ext cx="8083550" cy="7093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grpSp>
        <p:nvGrpSpPr>
          <p:cNvPr id="15" name="Skupina 14"/>
          <p:cNvGrpSpPr/>
          <p:nvPr userDrawn="1"/>
        </p:nvGrpSpPr>
        <p:grpSpPr>
          <a:xfrm>
            <a:off x="-1" y="6446505"/>
            <a:ext cx="12192001" cy="286695"/>
            <a:chOff x="-1" y="6424280"/>
            <a:chExt cx="12192001" cy="286695"/>
          </a:xfrm>
        </p:grpSpPr>
        <p:pic>
          <p:nvPicPr>
            <p:cNvPr id="8" name="Slik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" r="-1"/>
            <a:stretch/>
          </p:blipFill>
          <p:spPr>
            <a:xfrm>
              <a:off x="-1" y="6424836"/>
              <a:ext cx="4040661" cy="286139"/>
            </a:xfrm>
            <a:prstGeom prst="rect">
              <a:avLst/>
            </a:prstGeom>
          </p:spPr>
        </p:pic>
        <p:pic>
          <p:nvPicPr>
            <p:cNvPr id="9" name="Slika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952" y="6424836"/>
              <a:ext cx="4074000" cy="28613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"/>
            <a:stretch/>
          </p:blipFill>
          <p:spPr>
            <a:xfrm>
              <a:off x="8148956" y="6424280"/>
              <a:ext cx="4043044" cy="286139"/>
            </a:xfrm>
            <a:prstGeom prst="rect">
              <a:avLst/>
            </a:prstGeom>
          </p:spPr>
        </p:pic>
      </p:grpSp>
      <p:pic>
        <p:nvPicPr>
          <p:cNvPr id="5" name="Slika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0721" y="621199"/>
            <a:ext cx="6093855" cy="12937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360" y="657948"/>
            <a:ext cx="3233641" cy="4265115"/>
          </a:xfrm>
          <a:prstGeom prst="rect">
            <a:avLst/>
          </a:prstGeom>
        </p:spPr>
      </p:pic>
      <p:pic>
        <p:nvPicPr>
          <p:cNvPr id="10" name="Picture 2" descr="Portal MIZŠ - Portal Ministrstvo za vzgojo in izobraževanj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160" y="5772294"/>
            <a:ext cx="2285816" cy="47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5100" y="2336800"/>
            <a:ext cx="8083551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l-SI" dirty="0"/>
              <a:t>Uredite slog naslova matrice</a:t>
            </a:r>
          </a:p>
        </p:txBody>
      </p:sp>
      <p:pic>
        <p:nvPicPr>
          <p:cNvPr id="1026" name="Slika 3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7" t="7863" b="5635"/>
          <a:stretch/>
        </p:blipFill>
        <p:spPr bwMode="auto">
          <a:xfrm>
            <a:off x="424769" y="594831"/>
            <a:ext cx="1439157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 userDrawn="1"/>
        </p:nvSpPr>
        <p:spPr>
          <a:xfrm>
            <a:off x="8521700" y="6106131"/>
            <a:ext cx="3124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l-SI" sz="6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Dogodek delno financira Ministrstvo za okolje, podnebje in energijo s sredstvi Sklada</a:t>
            </a:r>
          </a:p>
          <a:p>
            <a:pPr algn="just">
              <a:spcAft>
                <a:spcPts val="0"/>
              </a:spcAft>
            </a:pPr>
            <a:r>
              <a:rPr lang="sl-SI" sz="600" i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podnebne spremembe, v okviru projekta Podnebni cilji in vsebine v vzgoji in izobraževanju.</a:t>
            </a:r>
            <a:endParaRPr lang="sl-SI" sz="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39360" y="5180237"/>
            <a:ext cx="1678336" cy="53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04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96" userDrawn="1">
          <p15:clr>
            <a:srgbClr val="FBAE40"/>
          </p15:clr>
        </p15:guide>
        <p15:guide id="4" orient="horz" pos="4224" userDrawn="1">
          <p15:clr>
            <a:srgbClr val="FBAE40"/>
          </p15:clr>
        </p15:guide>
        <p15:guide id="5" pos="98" userDrawn="1">
          <p15:clr>
            <a:srgbClr val="FBAE40"/>
          </p15:clr>
        </p15:guide>
        <p15:guide id="6" pos="75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9603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709738"/>
            <a:ext cx="1188085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4589463"/>
            <a:ext cx="1188085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28801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55575" y="1253330"/>
            <a:ext cx="5873750" cy="5103019"/>
          </a:xfrm>
        </p:spPr>
        <p:txBody>
          <a:bodyPr/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199" y="1253331"/>
            <a:ext cx="5864225" cy="510301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36850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11880850" cy="105727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1269207"/>
            <a:ext cx="5864225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155575" y="2093118"/>
            <a:ext cx="5864225" cy="426323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269205"/>
            <a:ext cx="58642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093117"/>
            <a:ext cx="5864224" cy="426323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286905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6027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5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202113" y="152400"/>
            <a:ext cx="7834312" cy="6203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55575" y="1752600"/>
            <a:ext cx="3932237" cy="4603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87448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55575" y="1752600"/>
            <a:ext cx="3932237" cy="4603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5" name="Označba mesta slike 2"/>
          <p:cNvSpPr>
            <a:spLocks noGrp="1"/>
          </p:cNvSpPr>
          <p:nvPr>
            <p:ph type="pic" idx="1"/>
          </p:nvPr>
        </p:nvSpPr>
        <p:spPr>
          <a:xfrm>
            <a:off x="4183063" y="152400"/>
            <a:ext cx="7853362" cy="620394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694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155575" y="152401"/>
            <a:ext cx="1188085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1305148"/>
            <a:ext cx="11880850" cy="5021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grpSp>
        <p:nvGrpSpPr>
          <p:cNvPr id="10" name="Skupina 9"/>
          <p:cNvGrpSpPr/>
          <p:nvPr userDrawn="1"/>
        </p:nvGrpSpPr>
        <p:grpSpPr>
          <a:xfrm>
            <a:off x="-1" y="6433805"/>
            <a:ext cx="12192001" cy="286695"/>
            <a:chOff x="-1" y="6424280"/>
            <a:chExt cx="12192001" cy="286695"/>
          </a:xfrm>
        </p:grpSpPr>
        <p:pic>
          <p:nvPicPr>
            <p:cNvPr id="11" name="Slika 10"/>
            <p:cNvPicPr>
              <a:picLocks noChangeAspect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" r="-1"/>
            <a:stretch/>
          </p:blipFill>
          <p:spPr>
            <a:xfrm>
              <a:off x="-1" y="6424836"/>
              <a:ext cx="4040661" cy="28613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952" y="6424836"/>
              <a:ext cx="4074000" cy="286139"/>
            </a:xfrm>
            <a:prstGeom prst="rect">
              <a:avLst/>
            </a:prstGeom>
          </p:spPr>
        </p:pic>
        <p:pic>
          <p:nvPicPr>
            <p:cNvPr id="13" name="Slika 12"/>
            <p:cNvPicPr>
              <a:picLocks noChangeAspect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"/>
            <a:stretch/>
          </p:blipFill>
          <p:spPr>
            <a:xfrm>
              <a:off x="8148956" y="6424280"/>
              <a:ext cx="4043044" cy="286139"/>
            </a:xfrm>
            <a:prstGeom prst="rect">
              <a:avLst/>
            </a:prstGeom>
          </p:spPr>
        </p:pic>
      </p:grpSp>
      <p:pic>
        <p:nvPicPr>
          <p:cNvPr id="15" name="Slika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415" y="5409772"/>
            <a:ext cx="585470" cy="78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2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582" userDrawn="1">
          <p15:clr>
            <a:srgbClr val="F26B43"/>
          </p15:clr>
        </p15:guide>
        <p15:guide id="4" orient="horz" pos="96" userDrawn="1">
          <p15:clr>
            <a:srgbClr val="F26B43"/>
          </p15:clr>
        </p15:guide>
        <p15:guide id="5" orient="horz" pos="4224" userDrawn="1">
          <p15:clr>
            <a:srgbClr val="F26B43"/>
          </p15:clr>
        </p15:guide>
        <p15:guide id="6" pos="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_GIVrqkte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165100" y="1825172"/>
            <a:ext cx="8083551" cy="2387600"/>
          </a:xfrm>
        </p:spPr>
        <p:txBody>
          <a:bodyPr>
            <a:normAutofit/>
          </a:bodyPr>
          <a:lstStyle/>
          <a:p>
            <a:pPr algn="ctr"/>
            <a:r>
              <a:rPr lang="sl-SI" sz="8800" dirty="0"/>
              <a:t>ZRAČNI TLAK</a:t>
            </a:r>
          </a:p>
        </p:txBody>
      </p:sp>
      <p:sp>
        <p:nvSpPr>
          <p:cNvPr id="10" name="Podnaslov 9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sz="4000" dirty="0"/>
              <a:t>         Tadeja Klenar, OŠ Mirana Jarca Ljubljana</a:t>
            </a:r>
          </a:p>
        </p:txBody>
      </p:sp>
    </p:spTree>
    <p:extLst>
      <p:ext uri="{BB962C8B-B14F-4D97-AF65-F5344CB8AC3E}">
        <p14:creationId xmlns:p14="http://schemas.microsoft.com/office/powerpoint/2010/main" val="55900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C7A0-C23F-D58D-E723-352BEBCC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VIDEOPOSNETEK UVOD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A52B6C-4DB1-7FDF-6E2C-BACDD5A216E3}"/>
              </a:ext>
            </a:extLst>
          </p:cNvPr>
          <p:cNvSpPr txBox="1"/>
          <p:nvPr/>
        </p:nvSpPr>
        <p:spPr>
          <a:xfrm>
            <a:off x="370115" y="143730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I" dirty="0"/>
              <a:t>https://video.arnes.si/watch/7w195wn3jchb</a:t>
            </a:r>
          </a:p>
        </p:txBody>
      </p:sp>
    </p:spTree>
    <p:extLst>
      <p:ext uri="{BB962C8B-B14F-4D97-AF65-F5344CB8AC3E}">
        <p14:creationId xmlns:p14="http://schemas.microsoft.com/office/powerpoint/2010/main" val="39144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77BDD9-2033-18A8-167D-F345DA0635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209" y="0"/>
            <a:ext cx="5999582" cy="6314227"/>
          </a:xfrm>
        </p:spPr>
      </p:pic>
    </p:spTree>
    <p:extLst>
      <p:ext uri="{BB962C8B-B14F-4D97-AF65-F5344CB8AC3E}">
        <p14:creationId xmlns:p14="http://schemas.microsoft.com/office/powerpoint/2010/main" val="85029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B9BC1-5303-0A1E-7E39-5BE8DDBA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VIDEOPOSNETEK VREMENSKI POJAVI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AAB3CD-E766-2374-BD4C-066B51516018}"/>
              </a:ext>
            </a:extLst>
          </p:cNvPr>
          <p:cNvSpPr txBox="1"/>
          <p:nvPr/>
        </p:nvSpPr>
        <p:spPr>
          <a:xfrm>
            <a:off x="315686" y="135022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I" dirty="0"/>
              <a:t>https://video.arnes.si/watch/shz3ybnht61k</a:t>
            </a:r>
          </a:p>
        </p:txBody>
      </p:sp>
    </p:spTree>
    <p:extLst>
      <p:ext uri="{BB962C8B-B14F-4D97-AF65-F5344CB8AC3E}">
        <p14:creationId xmlns:p14="http://schemas.microsoft.com/office/powerpoint/2010/main" val="332066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8511-AF04-FA90-3648-F74F38D97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75" y="303213"/>
            <a:ext cx="11880850" cy="649288"/>
          </a:xfrm>
        </p:spPr>
        <p:txBody>
          <a:bodyPr/>
          <a:lstStyle/>
          <a:p>
            <a:pPr algn="ctr"/>
            <a:r>
              <a:rPr lang="en-SI" b="1" dirty="0">
                <a:latin typeface="+mn-lt"/>
              </a:rPr>
              <a:t>EKSTRASPEKTAKULARNO NARAVOSLOVNO POPOLDNE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F4410B-EB2C-CFA0-C4FC-7EA61E5F5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Izvedba eksperimentov na temo „zračni tlak“.</a:t>
            </a:r>
          </a:p>
          <a:p>
            <a:endParaRPr lang="sl-SI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Eksperimenti učencem pomagajo videti, kako se koncepti, ki se jih učijo, nanašajo na resnični svet.</a:t>
            </a:r>
          </a:p>
          <a:p>
            <a:endParaRPr lang="sl-SI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Pomembno je, da učenci aktivno sodelujejo pri poskusih.</a:t>
            </a:r>
          </a:p>
          <a:p>
            <a:endParaRPr lang="sl-SI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sl-SI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pripomore k boljšemu razumevanju, kritičnemu razmišljanju in reševanju problemov.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D6EA0F5-851C-FF60-435D-B9B529B766F2}"/>
              </a:ext>
            </a:extLst>
          </p:cNvPr>
          <p:cNvCxnSpPr>
            <a:cxnSpLocks/>
          </p:cNvCxnSpPr>
          <p:nvPr/>
        </p:nvCxnSpPr>
        <p:spPr>
          <a:xfrm>
            <a:off x="384175" y="963387"/>
            <a:ext cx="113070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1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05BB6-C362-6CE5-EA47-D8526C80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VIDEOPOSNETEK EKSPERIMENTOV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483619-7061-886F-5E56-C5147F88E161}"/>
              </a:ext>
            </a:extLst>
          </p:cNvPr>
          <p:cNvSpPr txBox="1"/>
          <p:nvPr/>
        </p:nvSpPr>
        <p:spPr>
          <a:xfrm>
            <a:off x="402771" y="14046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u="sng" dirty="0">
                <a:solidFill>
                  <a:srgbClr val="0000FF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https://youtu.be/p_GIVrqkte8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46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F13B2-FDD5-0335-FAF0-0F1E8786B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575" y="478973"/>
            <a:ext cx="11880850" cy="631370"/>
          </a:xfrm>
        </p:spPr>
        <p:txBody>
          <a:bodyPr/>
          <a:lstStyle/>
          <a:p>
            <a:r>
              <a:rPr lang="en-SI" i="1" dirty="0"/>
              <a:t>Izjave udeleženih učencev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36066-D4C2-EED8-0883-DB7EB52EC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1588176"/>
            <a:ext cx="11880850" cy="5021039"/>
          </a:xfrm>
        </p:spPr>
        <p:txBody>
          <a:bodyPr/>
          <a:lstStyle/>
          <a:p>
            <a:r>
              <a:rPr lang="en-SI" dirty="0"/>
              <a:t>“Ful je bilo fajn, da smo izvajali eksperimente zunaj. Poleg tega, da so bili poučni, smo se tudi zabavali.” </a:t>
            </a:r>
            <a:r>
              <a:rPr lang="en-SI" i="1" dirty="0"/>
              <a:t>Zala O., 9. a</a:t>
            </a:r>
          </a:p>
          <a:p>
            <a:endParaRPr lang="en-SI" dirty="0"/>
          </a:p>
          <a:p>
            <a:r>
              <a:rPr lang="en-SI" dirty="0"/>
              <a:t>“Bili so zabavni in poučni eksperimenti, ki so nam približali razumevanje o tlaku, učinkih sprememb tlaka in vplivu na podnebje. Zabavno je bilo, da je aktivno sodelovala tudi učiteljica, ko smo v vreči občutili vpliv zračnega tlaka.” </a:t>
            </a:r>
            <a:r>
              <a:rPr lang="en-SI" i="1" dirty="0"/>
              <a:t>Olivija B. R., 9. b</a:t>
            </a:r>
          </a:p>
          <a:p>
            <a:endParaRPr lang="en-SI" i="1" dirty="0"/>
          </a:p>
          <a:p>
            <a:r>
              <a:rPr lang="en-SI" i="1" dirty="0"/>
              <a:t>“Bilo je super popoldne, še posebej pa zanimiv uvod, ki je povezal širšo problematiko z vsebino, ki smo jo z prikazanimi eksperimenti obravnavali.” Ažbe Š., 8. a   </a:t>
            </a:r>
          </a:p>
          <a:p>
            <a:endParaRPr lang="en-SI" dirty="0"/>
          </a:p>
          <a:p>
            <a:endParaRPr lang="en-SI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ED2E86-1DC8-1C5E-DA70-40169981B5BA}"/>
              </a:ext>
            </a:extLst>
          </p:cNvPr>
          <p:cNvCxnSpPr/>
          <p:nvPr/>
        </p:nvCxnSpPr>
        <p:spPr>
          <a:xfrm>
            <a:off x="155575" y="1110343"/>
            <a:ext cx="8509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69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D4312-2ECB-B1CF-2B3B-1F77FDFBF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17463"/>
            <a:ext cx="11880850" cy="1028700"/>
          </a:xfrm>
        </p:spPr>
        <p:txBody>
          <a:bodyPr>
            <a:normAutofit/>
          </a:bodyPr>
          <a:lstStyle/>
          <a:p>
            <a:r>
              <a:rPr lang="en-SI" sz="2800"/>
              <a:t>Viri slik in videoposnetkov</a:t>
            </a:r>
            <a:endParaRPr lang="en-SI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2AC3F-93DA-E583-71B3-55C716205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I" sz="1400" dirty="0"/>
              <a:t>Slika “Earth without water”, Jerryscience, Instagram, 2023</a:t>
            </a:r>
          </a:p>
          <a:p>
            <a:r>
              <a:rPr lang="en-SI" sz="1400" dirty="0"/>
              <a:t>Videoposnetek “If we get brought back to life in 250 years”, Simon Brodkin, Instagram, 2023</a:t>
            </a:r>
          </a:p>
          <a:p>
            <a:r>
              <a:rPr lang="en-SI" sz="1400" dirty="0"/>
              <a:t>Videopsnetek “Vremenski pojavi”, Tadeja Klenar</a:t>
            </a:r>
          </a:p>
          <a:p>
            <a:r>
              <a:rPr lang="en-SI" sz="1400" dirty="0"/>
              <a:t>Videoposnetek “Ekstraspektakularno naravoslovno popoldne”, Tadeja Klenar</a:t>
            </a:r>
          </a:p>
          <a:p>
            <a:endParaRPr lang="en-SI" dirty="0"/>
          </a:p>
          <a:p>
            <a:endParaRPr lang="en-SI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E1B61B-8386-CAA3-3B22-BD2EC642AE8C}"/>
              </a:ext>
            </a:extLst>
          </p:cNvPr>
          <p:cNvCxnSpPr/>
          <p:nvPr/>
        </p:nvCxnSpPr>
        <p:spPr>
          <a:xfrm>
            <a:off x="155575" y="1110343"/>
            <a:ext cx="8509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06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d6499c-a84d-4d49-82a2-af88d75068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DD6FF8994924A91046684A356AC54" ma:contentTypeVersion="15" ma:contentTypeDescription="Create a new document." ma:contentTypeScope="" ma:versionID="f3deeba0095815f10104a1851aeed220">
  <xsd:schema xmlns:xsd="http://www.w3.org/2001/XMLSchema" xmlns:xs="http://www.w3.org/2001/XMLSchema" xmlns:p="http://schemas.microsoft.com/office/2006/metadata/properties" xmlns:ns3="83d6499c-a84d-4d49-82a2-af88d7506870" xmlns:ns4="50233e6d-0d9e-4c89-84bc-aa7c2bb910fb" targetNamespace="http://schemas.microsoft.com/office/2006/metadata/properties" ma:root="true" ma:fieldsID="eadb7cd1cf973ff1f1e9713970e3f923" ns3:_="" ns4:_="">
    <xsd:import namespace="83d6499c-a84d-4d49-82a2-af88d7506870"/>
    <xsd:import namespace="50233e6d-0d9e-4c89-84bc-aa7c2bb910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Details" minOccurs="0"/>
                <xsd:element ref="ns4:SharingHintHash" minOccurs="0"/>
                <xsd:element ref="ns4:SharedWithUser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6499c-a84d-4d49-82a2-af88d75068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33e6d-0d9e-4c89-84bc-aa7c2bb910fb" elementFormDefault="qualified">
    <xsd:import namespace="http://schemas.microsoft.com/office/2006/documentManagement/types"/>
    <xsd:import namespace="http://schemas.microsoft.com/office/infopath/2007/PartnerControls"/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00F94-7EE0-4429-9DA1-078B5BFCD2BC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50233e6d-0d9e-4c89-84bc-aa7c2bb910fb"/>
    <ds:schemaRef ds:uri="83d6499c-a84d-4d49-82a2-af88d750687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B10313-4B86-42FA-91CB-C23161384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3E8E68-9832-4FC0-BA34-A0557C3B2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6499c-a84d-4d49-82a2-af88d7506870"/>
    <ds:schemaRef ds:uri="50233e6d-0d9e-4c89-84bc-aa7c2bb910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11046</TotalTime>
  <Words>270</Words>
  <Application>Microsoft Macintosh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Officeova tema</vt:lpstr>
      <vt:lpstr>ZRAČNI TLAK</vt:lpstr>
      <vt:lpstr>VIDEOPOSNETEK UVOD</vt:lpstr>
      <vt:lpstr>PowerPoint Presentation</vt:lpstr>
      <vt:lpstr>VIDEOPOSNETEK VREMENSKI POJAVI</vt:lpstr>
      <vt:lpstr>EKSTRASPEKTAKULARNO NARAVOSLOVNO POPOLDNE</vt:lpstr>
      <vt:lpstr>VIDEOPOSNETEK EKSPERIMENTOV</vt:lpstr>
      <vt:lpstr>Izjave udeleženih učencev</vt:lpstr>
      <vt:lpstr>Viri slik in videoposnetkov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Primož Krašna</dc:creator>
  <cp:lastModifiedBy>Tadeja Klenar</cp:lastModifiedBy>
  <cp:revision>24</cp:revision>
  <dcterms:created xsi:type="dcterms:W3CDTF">2023-03-20T13:12:53Z</dcterms:created>
  <dcterms:modified xsi:type="dcterms:W3CDTF">2023-04-15T20:47:06Z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0x0101006D5DD6FF8994924A91046684A356AC54</vt:lpwstr>
  </property>
</Properties>
</file>