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3"/>
  </p:notesMasterIdLst>
  <p:sldIdLst>
    <p:sldId id="256" r:id="rId5"/>
    <p:sldId id="268" r:id="rId6"/>
    <p:sldId id="257" r:id="rId7"/>
    <p:sldId id="267" r:id="rId8"/>
    <p:sldId id="262" r:id="rId9"/>
    <p:sldId id="266" r:id="rId10"/>
    <p:sldId id="263" r:id="rId11"/>
    <p:sldId id="265" r:id="rId12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5C8"/>
    <a:srgbClr val="27AAE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3" autoAdjust="0"/>
    <p:restoredTop sz="94660"/>
  </p:normalViewPr>
  <p:slideViewPr>
    <p:cSldViewPr snapToGrid="0">
      <p:cViewPr varScale="1">
        <p:scale>
          <a:sx n="118" d="100"/>
          <a:sy n="118" d="100"/>
        </p:scale>
        <p:origin x="3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DADAEF-9719-4D5D-B75C-176BACDC9F72}" type="datetimeFigureOut">
              <a:rPr lang="sl-SI" smtClean="0"/>
              <a:t>15. 04. 23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85C22-8D31-405A-8B57-3B338D5259C8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036559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65101" y="4862736"/>
            <a:ext cx="8083550" cy="709389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dirty="0"/>
              <a:t>Kliknite, da uredite slog podnaslova matrice</a:t>
            </a:r>
          </a:p>
        </p:txBody>
      </p:sp>
      <p:grpSp>
        <p:nvGrpSpPr>
          <p:cNvPr id="15" name="Skupina 14"/>
          <p:cNvGrpSpPr/>
          <p:nvPr userDrawn="1"/>
        </p:nvGrpSpPr>
        <p:grpSpPr>
          <a:xfrm>
            <a:off x="-1" y="6446505"/>
            <a:ext cx="12192001" cy="286695"/>
            <a:chOff x="-1" y="6424280"/>
            <a:chExt cx="12192001" cy="286695"/>
          </a:xfrm>
        </p:grpSpPr>
        <p:pic>
          <p:nvPicPr>
            <p:cNvPr id="8" name="Slika 7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9" r="-1"/>
            <a:stretch/>
          </p:blipFill>
          <p:spPr>
            <a:xfrm>
              <a:off x="-1" y="6424836"/>
              <a:ext cx="4040661" cy="286139"/>
            </a:xfrm>
            <a:prstGeom prst="rect">
              <a:avLst/>
            </a:prstGeom>
          </p:spPr>
        </p:pic>
        <p:pic>
          <p:nvPicPr>
            <p:cNvPr id="9" name="Slika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952" y="6424836"/>
              <a:ext cx="4074000" cy="286139"/>
            </a:xfrm>
            <a:prstGeom prst="rect">
              <a:avLst/>
            </a:prstGeom>
          </p:spPr>
        </p:pic>
        <p:pic>
          <p:nvPicPr>
            <p:cNvPr id="12" name="Slika 11"/>
            <p:cNvPicPr>
              <a:picLocks noChangeAspect="1"/>
            </p:cNvPicPr>
            <p:nvPr userDrawn="1"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"/>
            <a:stretch/>
          </p:blipFill>
          <p:spPr>
            <a:xfrm>
              <a:off x="8148956" y="6424280"/>
              <a:ext cx="4043044" cy="286139"/>
            </a:xfrm>
            <a:prstGeom prst="rect">
              <a:avLst/>
            </a:prstGeom>
          </p:spPr>
        </p:pic>
      </p:grpSp>
      <p:pic>
        <p:nvPicPr>
          <p:cNvPr id="5" name="Slika 4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980721" y="621199"/>
            <a:ext cx="6093855" cy="1293750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39360" y="657948"/>
            <a:ext cx="3233641" cy="4265115"/>
          </a:xfrm>
          <a:prstGeom prst="rect">
            <a:avLst/>
          </a:prstGeom>
        </p:spPr>
      </p:pic>
      <p:pic>
        <p:nvPicPr>
          <p:cNvPr id="10" name="Picture 2" descr="Portal MIZŠ - Portal Ministrstvo za vzgojo in izobraževanje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90160" y="5772294"/>
            <a:ext cx="2285816" cy="470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65100" y="2336800"/>
            <a:ext cx="8083551" cy="2387600"/>
          </a:xfrm>
        </p:spPr>
        <p:txBody>
          <a:bodyPr anchor="b">
            <a:normAutofit/>
          </a:bodyPr>
          <a:lstStyle>
            <a:lvl1pPr algn="l">
              <a:defRPr sz="4000"/>
            </a:lvl1pPr>
          </a:lstStyle>
          <a:p>
            <a:r>
              <a:rPr lang="sl-SI" dirty="0"/>
              <a:t>Uredite slog naslova matrice</a:t>
            </a:r>
          </a:p>
        </p:txBody>
      </p:sp>
      <p:pic>
        <p:nvPicPr>
          <p:cNvPr id="1026" name="Slika 3"/>
          <p:cNvPicPr>
            <a:picLocks noChangeAspect="1" noChangeArrowheads="1"/>
          </p:cNvPicPr>
          <p:nvPr userDrawn="1"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5997" t="7863" b="5635"/>
          <a:stretch/>
        </p:blipFill>
        <p:spPr bwMode="auto">
          <a:xfrm>
            <a:off x="424769" y="594831"/>
            <a:ext cx="1439157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Pravokotnik 3"/>
          <p:cNvSpPr/>
          <p:nvPr userDrawn="1"/>
        </p:nvSpPr>
        <p:spPr>
          <a:xfrm>
            <a:off x="8521700" y="6106131"/>
            <a:ext cx="31242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Aft>
                <a:spcPts val="0"/>
              </a:spcAft>
            </a:pPr>
            <a:r>
              <a:rPr lang="sl-SI" sz="6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Dogodek delno financira Ministrstvo za okolje, podnebje in energijo s sredstvi Sklada</a:t>
            </a:r>
          </a:p>
          <a:p>
            <a:pPr algn="just">
              <a:spcAft>
                <a:spcPts val="0"/>
              </a:spcAft>
            </a:pPr>
            <a:r>
              <a:rPr lang="sl-SI" sz="600" i="1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za podnebne spremembe, v okviru projekta Podnebni cilji in vsebine v vzgoji in izobraževanju.</a:t>
            </a:r>
            <a:endParaRPr lang="sl-SI" sz="6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pic>
        <p:nvPicPr>
          <p:cNvPr id="11" name="Slika 10"/>
          <p:cNvPicPr>
            <a:picLocks noChangeAspect="1"/>
          </p:cNvPicPr>
          <p:nvPr userDrawn="1"/>
        </p:nvPicPr>
        <p:blipFill>
          <a:blip r:embed="rId7"/>
          <a:stretch>
            <a:fillRect/>
          </a:stretch>
        </p:blipFill>
        <p:spPr>
          <a:xfrm>
            <a:off x="8639360" y="5180237"/>
            <a:ext cx="1678336" cy="5347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130403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  <p15:guide id="3" orient="horz" pos="96" userDrawn="1">
          <p15:clr>
            <a:srgbClr val="FBAE40"/>
          </p15:clr>
        </p15:guide>
        <p15:guide id="4" orient="horz" pos="4224" userDrawn="1">
          <p15:clr>
            <a:srgbClr val="FBAE40"/>
          </p15:clr>
        </p15:guide>
        <p15:guide id="5" pos="98" userDrawn="1">
          <p15:clr>
            <a:srgbClr val="FBAE40"/>
          </p15:clr>
        </p15:guide>
        <p15:guide id="6" pos="7582" userDrawn="1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960349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709738"/>
            <a:ext cx="1188085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4589463"/>
            <a:ext cx="11880850" cy="1500187"/>
          </a:xfrm>
        </p:spPr>
        <p:txBody>
          <a:bodyPr>
            <a:normAutofit/>
          </a:bodyPr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42880184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155575" y="1253330"/>
            <a:ext cx="5873750" cy="5103019"/>
          </a:xfrm>
        </p:spPr>
        <p:txBody>
          <a:bodyPr/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199" y="1253331"/>
            <a:ext cx="5864225" cy="5103018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33685065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11880850" cy="1057275"/>
          </a:xfrm>
        </p:spPr>
        <p:txBody>
          <a:bodyPr/>
          <a:lstStyle/>
          <a:p>
            <a:r>
              <a:rPr lang="sl-SI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1269207"/>
            <a:ext cx="5864225" cy="823912"/>
          </a:xfrm>
        </p:spPr>
        <p:txBody>
          <a:bodyPr anchor="b"/>
          <a:lstStyle>
            <a:lvl1pPr marL="0" indent="0">
              <a:buNone/>
              <a:defRPr sz="2400" b="1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155575" y="2093118"/>
            <a:ext cx="5864225" cy="4263231"/>
          </a:xfrm>
        </p:spPr>
        <p:txBody>
          <a:bodyPr/>
          <a:lstStyle>
            <a:lvl1pPr>
              <a:defRPr>
                <a:latin typeface="+mj-lt"/>
              </a:defRPr>
            </a:lvl1pPr>
            <a:lvl2pPr>
              <a:defRPr>
                <a:latin typeface="+mj-lt"/>
              </a:defRPr>
            </a:lvl2pPr>
            <a:lvl3pPr>
              <a:defRPr>
                <a:latin typeface="+mj-lt"/>
              </a:defRPr>
            </a:lvl3pPr>
            <a:lvl4pPr>
              <a:defRPr>
                <a:latin typeface="+mj-lt"/>
              </a:defRPr>
            </a:lvl4pPr>
            <a:lvl5pPr>
              <a:defRPr>
                <a:latin typeface="+mj-lt"/>
              </a:defRPr>
            </a:lvl5pPr>
          </a:lstStyle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269205"/>
            <a:ext cx="586422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093117"/>
            <a:ext cx="5864224" cy="4263232"/>
          </a:xfrm>
        </p:spPr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</a:p>
        </p:txBody>
      </p:sp>
    </p:spTree>
    <p:extLst>
      <p:ext uri="{BB962C8B-B14F-4D97-AF65-F5344CB8AC3E}">
        <p14:creationId xmlns:p14="http://schemas.microsoft.com/office/powerpoint/2010/main" val="28690506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</a:p>
        </p:txBody>
      </p:sp>
    </p:spTree>
    <p:extLst>
      <p:ext uri="{BB962C8B-B14F-4D97-AF65-F5344CB8AC3E}">
        <p14:creationId xmlns:p14="http://schemas.microsoft.com/office/powerpoint/2010/main" val="3602723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8512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4202113" y="152400"/>
            <a:ext cx="7834312" cy="620395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155575" y="1752600"/>
            <a:ext cx="3932237" cy="4603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</p:spTree>
    <p:extLst>
      <p:ext uri="{BB962C8B-B14F-4D97-AF65-F5344CB8AC3E}">
        <p14:creationId xmlns:p14="http://schemas.microsoft.com/office/powerpoint/2010/main" val="2874483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55575" y="1524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/>
              <a:t>Uredite slog naslova matrice</a:t>
            </a:r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155575" y="1752600"/>
            <a:ext cx="3932237" cy="46037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dirty="0"/>
              <a:t>Uredite sloge besedila matrice</a:t>
            </a:r>
          </a:p>
        </p:txBody>
      </p:sp>
      <p:sp>
        <p:nvSpPr>
          <p:cNvPr id="5" name="Označba mesta slike 2"/>
          <p:cNvSpPr>
            <a:spLocks noGrp="1"/>
          </p:cNvSpPr>
          <p:nvPr>
            <p:ph type="pic" idx="1"/>
          </p:nvPr>
        </p:nvSpPr>
        <p:spPr>
          <a:xfrm>
            <a:off x="4183063" y="152400"/>
            <a:ext cx="7853362" cy="6203949"/>
          </a:xfrm>
        </p:spPr>
        <p:txBody>
          <a:bodyPr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1286947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155575" y="152401"/>
            <a:ext cx="11880850" cy="10287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sl-SI" dirty="0"/>
              <a:t>Uredite slog naslova matrice</a:t>
            </a:r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155575" y="1305148"/>
            <a:ext cx="11880850" cy="50210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</a:p>
        </p:txBody>
      </p:sp>
      <p:grpSp>
        <p:nvGrpSpPr>
          <p:cNvPr id="10" name="Skupina 9"/>
          <p:cNvGrpSpPr/>
          <p:nvPr userDrawn="1"/>
        </p:nvGrpSpPr>
        <p:grpSpPr>
          <a:xfrm>
            <a:off x="-1" y="6433805"/>
            <a:ext cx="12192001" cy="286695"/>
            <a:chOff x="-1" y="6424280"/>
            <a:chExt cx="12192001" cy="286695"/>
          </a:xfrm>
        </p:grpSpPr>
        <p:pic>
          <p:nvPicPr>
            <p:cNvPr id="11" name="Slika 10"/>
            <p:cNvPicPr>
              <a:picLocks noChangeAspect="1"/>
            </p:cNvPicPr>
            <p:nvPr userDrawn="1"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819" r="-1"/>
            <a:stretch/>
          </p:blipFill>
          <p:spPr>
            <a:xfrm>
              <a:off x="-1" y="6424836"/>
              <a:ext cx="4040661" cy="286139"/>
            </a:xfrm>
            <a:prstGeom prst="rect">
              <a:avLst/>
            </a:prstGeom>
          </p:spPr>
        </p:pic>
        <p:pic>
          <p:nvPicPr>
            <p:cNvPr id="12" name="Slika 11"/>
            <p:cNvPicPr>
              <a:picLocks noChangeAspect="1"/>
            </p:cNvPicPr>
            <p:nvPr userDrawn="1"/>
          </p:nvPicPr>
          <p:blipFill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058952" y="6424836"/>
              <a:ext cx="4074000" cy="286139"/>
            </a:xfrm>
            <a:prstGeom prst="rect">
              <a:avLst/>
            </a:prstGeom>
          </p:spPr>
        </p:pic>
        <p:pic>
          <p:nvPicPr>
            <p:cNvPr id="13" name="Slika 12"/>
            <p:cNvPicPr>
              <a:picLocks noChangeAspect="1"/>
            </p:cNvPicPr>
            <p:nvPr userDrawn="1"/>
          </p:nvPicPr>
          <p:blipFill rotWithShape="1">
            <a:blip r:embed="rId11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760"/>
            <a:stretch/>
          </p:blipFill>
          <p:spPr>
            <a:xfrm>
              <a:off x="8148956" y="6424280"/>
              <a:ext cx="4043044" cy="286139"/>
            </a:xfrm>
            <a:prstGeom prst="rect">
              <a:avLst/>
            </a:prstGeom>
          </p:spPr>
        </p:pic>
      </p:grpSp>
      <p:pic>
        <p:nvPicPr>
          <p:cNvPr id="15" name="Slika 14"/>
          <p:cNvPicPr>
            <a:picLocks noChangeAspect="1"/>
          </p:cNvPicPr>
          <p:nvPr userDrawn="1"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21415" y="5409772"/>
            <a:ext cx="585470" cy="7827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32293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8" r:id="rId9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  <p15:guide id="3" pos="7582" userDrawn="1">
          <p15:clr>
            <a:srgbClr val="F26B43"/>
          </p15:clr>
        </p15:guide>
        <p15:guide id="4" orient="horz" pos="96" userDrawn="1">
          <p15:clr>
            <a:srgbClr val="F26B43"/>
          </p15:clr>
        </p15:guide>
        <p15:guide id="5" orient="horz" pos="4224" userDrawn="1">
          <p15:clr>
            <a:srgbClr val="F26B43"/>
          </p15:clr>
        </p15:guide>
        <p15:guide id="6" pos="9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youtu.be/p_GIVrqkte8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165100" y="1825172"/>
            <a:ext cx="8083551" cy="2387600"/>
          </a:xfrm>
        </p:spPr>
        <p:txBody>
          <a:bodyPr>
            <a:normAutofit/>
          </a:bodyPr>
          <a:lstStyle/>
          <a:p>
            <a:pPr algn="ctr"/>
            <a:r>
              <a:rPr lang="sl-SI" sz="8800" dirty="0"/>
              <a:t>ZRAČNI TLAK</a:t>
            </a:r>
          </a:p>
        </p:txBody>
      </p:sp>
      <p:sp>
        <p:nvSpPr>
          <p:cNvPr id="10" name="Podnaslov 9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sl-SI" sz="4000" dirty="0"/>
              <a:t>         Tadeja Klenar, OŠ Mirana Jarca Ljubljana</a:t>
            </a:r>
          </a:p>
        </p:txBody>
      </p:sp>
    </p:spTree>
    <p:extLst>
      <p:ext uri="{BB962C8B-B14F-4D97-AF65-F5344CB8AC3E}">
        <p14:creationId xmlns:p14="http://schemas.microsoft.com/office/powerpoint/2010/main" val="5590072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F0C7A0-C23F-D58D-E723-352BEBCC84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VIDEOPOSNETEK UVOD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2A52B6C-4DB1-7FDF-6E2C-BACDD5A216E3}"/>
              </a:ext>
            </a:extLst>
          </p:cNvPr>
          <p:cNvSpPr txBox="1"/>
          <p:nvPr/>
        </p:nvSpPr>
        <p:spPr>
          <a:xfrm>
            <a:off x="370115" y="1437306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I" dirty="0"/>
              <a:t>https://video.arnes.si/watch/7w195wn3jchb</a:t>
            </a:r>
          </a:p>
        </p:txBody>
      </p:sp>
    </p:spTree>
    <p:extLst>
      <p:ext uri="{BB962C8B-B14F-4D97-AF65-F5344CB8AC3E}">
        <p14:creationId xmlns:p14="http://schemas.microsoft.com/office/powerpoint/2010/main" val="391445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2177BDD9-2033-18A8-167D-F345DA0635A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96209" y="0"/>
            <a:ext cx="5999582" cy="6314227"/>
          </a:xfrm>
        </p:spPr>
      </p:pic>
    </p:spTree>
    <p:extLst>
      <p:ext uri="{BB962C8B-B14F-4D97-AF65-F5344CB8AC3E}">
        <p14:creationId xmlns:p14="http://schemas.microsoft.com/office/powerpoint/2010/main" val="850290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DB9BC1-5303-0A1E-7E39-5BE8DDBA66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VIDEOPOSNETEK VREMENSKI POJAVI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DAAB3CD-E766-2374-BD4C-066B51516018}"/>
              </a:ext>
            </a:extLst>
          </p:cNvPr>
          <p:cNvSpPr txBox="1"/>
          <p:nvPr/>
        </p:nvSpPr>
        <p:spPr>
          <a:xfrm>
            <a:off x="315686" y="1350220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SI" dirty="0"/>
              <a:t>https://video.arnes.si/watch/shz3ybnht61k</a:t>
            </a:r>
          </a:p>
        </p:txBody>
      </p:sp>
    </p:spTree>
    <p:extLst>
      <p:ext uri="{BB962C8B-B14F-4D97-AF65-F5344CB8AC3E}">
        <p14:creationId xmlns:p14="http://schemas.microsoft.com/office/powerpoint/2010/main" val="3320666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9E8511-AF04-FA90-3648-F74F38D97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" y="303213"/>
            <a:ext cx="11880850" cy="649288"/>
          </a:xfrm>
        </p:spPr>
        <p:txBody>
          <a:bodyPr/>
          <a:lstStyle/>
          <a:p>
            <a:pPr algn="ctr"/>
            <a:r>
              <a:rPr lang="en-SI" b="1" dirty="0">
                <a:latin typeface="+mn-lt"/>
              </a:rPr>
              <a:t>EKSTRASPEKTAKULARNO NARAVOSLOVNO POPOLDNE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FEF4410B-EB2C-CFA0-C4FC-7EA61E5F5DC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Izvedba eksperimentov na temo „zračni tlak“.</a:t>
            </a:r>
          </a:p>
          <a:p>
            <a:endParaRPr lang="sl-SI" sz="28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Eksperimenti učencem pomagajo videti, kako se koncepti, ki se jih učijo, nanašajo na resnični svet.</a:t>
            </a:r>
          </a:p>
          <a:p>
            <a:endParaRPr lang="sl-SI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Pomembno je, da učenci aktivno sodelujejo pri poskusih.</a:t>
            </a:r>
          </a:p>
          <a:p>
            <a:endParaRPr lang="sl-SI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sl-SI" sz="28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sl-SI" sz="2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 pripomore k boljšemu razumevanju, kritičnemu razmišljanju in reševanju problemov. 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5D6EA0F5-851C-FF60-435D-B9B529B766F2}"/>
              </a:ext>
            </a:extLst>
          </p:cNvPr>
          <p:cNvCxnSpPr>
            <a:cxnSpLocks/>
          </p:cNvCxnSpPr>
          <p:nvPr/>
        </p:nvCxnSpPr>
        <p:spPr>
          <a:xfrm>
            <a:off x="384175" y="963387"/>
            <a:ext cx="1130708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473146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05BB6-C362-6CE5-EA47-D8526C80845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SI" dirty="0"/>
              <a:t>VIDEOPOSNETEK EKSPERIMENTOV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5483619-7061-886F-5E56-C5147F88E161}"/>
              </a:ext>
            </a:extLst>
          </p:cNvPr>
          <p:cNvSpPr txBox="1"/>
          <p:nvPr/>
        </p:nvSpPr>
        <p:spPr>
          <a:xfrm>
            <a:off x="402771" y="1404649"/>
            <a:ext cx="6096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sl-SI" sz="1800" u="sng" dirty="0">
                <a:solidFill>
                  <a:srgbClr val="0000FF"/>
                </a:solidFill>
                <a:effectLst/>
                <a:latin typeface="Roboto" panose="02000000000000000000" pitchFamily="2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https://youtu.be/p_GIVrqkte8</a:t>
            </a:r>
            <a:endParaRPr lang="en-SI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44633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FF13B2-FDD5-0335-FAF0-0F1E8786B1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5575" y="478973"/>
            <a:ext cx="11880850" cy="631370"/>
          </a:xfrm>
        </p:spPr>
        <p:txBody>
          <a:bodyPr/>
          <a:lstStyle/>
          <a:p>
            <a:r>
              <a:rPr lang="en-SI" i="1" dirty="0"/>
              <a:t>Izjave udeleženih učencev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36066-D4C2-EED8-0883-DB7EB52EC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575" y="1588176"/>
            <a:ext cx="11880850" cy="5021039"/>
          </a:xfrm>
        </p:spPr>
        <p:txBody>
          <a:bodyPr/>
          <a:lstStyle/>
          <a:p>
            <a:r>
              <a:rPr lang="en-SI" dirty="0"/>
              <a:t>“Ful je bilo fajn, da smo izvajali eksperimente zunaj. Poleg tega, da so bili poučni, smo se tudi zabavali.” </a:t>
            </a:r>
            <a:r>
              <a:rPr lang="en-SI" i="1" dirty="0"/>
              <a:t>Zala O., 9. a</a:t>
            </a:r>
          </a:p>
          <a:p>
            <a:endParaRPr lang="en-SI" dirty="0"/>
          </a:p>
          <a:p>
            <a:r>
              <a:rPr lang="en-SI" dirty="0"/>
              <a:t>“Bili so zabavni in poučni eksperimenti, ki so nam približali razumevanje o tlaku, učinkih sprememb tlaka in vplivu na podnebje. Zabavno je bilo, da je aktivno sodelovala tudi učiteljica, ko smo v vreči občutili vpliv zračnega tlaka.” </a:t>
            </a:r>
            <a:r>
              <a:rPr lang="en-SI" i="1" dirty="0"/>
              <a:t>Olivija B. R., 9. b</a:t>
            </a:r>
          </a:p>
          <a:p>
            <a:endParaRPr lang="en-SI" i="1" dirty="0"/>
          </a:p>
          <a:p>
            <a:r>
              <a:rPr lang="en-SI" i="1" dirty="0"/>
              <a:t>“Bilo je super popoldne, še posebej pa zanimiv uvod, ki je povezal širšo problematiko z vsebino, ki smo jo z prikazanimi eksperimenti obravnavali.” Ažbe Š., 8. a   </a:t>
            </a:r>
          </a:p>
          <a:p>
            <a:endParaRPr lang="en-SI" dirty="0"/>
          </a:p>
          <a:p>
            <a:endParaRPr lang="en-SI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AFED2E86-1DC8-1C5E-DA70-40169981B5BA}"/>
              </a:ext>
            </a:extLst>
          </p:cNvPr>
          <p:cNvCxnSpPr/>
          <p:nvPr/>
        </p:nvCxnSpPr>
        <p:spPr>
          <a:xfrm>
            <a:off x="155575" y="1110343"/>
            <a:ext cx="8509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966921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D4312-2ECB-B1CF-2B3B-1F77FDFBF1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1150" y="17463"/>
            <a:ext cx="11880850" cy="1028700"/>
          </a:xfrm>
        </p:spPr>
        <p:txBody>
          <a:bodyPr>
            <a:normAutofit/>
          </a:bodyPr>
          <a:lstStyle/>
          <a:p>
            <a:r>
              <a:rPr lang="en-SI" sz="2800"/>
              <a:t>Viri slik in videoposnetkov</a:t>
            </a:r>
            <a:endParaRPr lang="en-SI" sz="2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B2AC3F-93DA-E583-71B3-55C716205AE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SI" sz="1400" dirty="0"/>
              <a:t>Slika “Earth without water”, Jerryscience, Instagram, 2023</a:t>
            </a:r>
          </a:p>
          <a:p>
            <a:r>
              <a:rPr lang="en-SI" sz="1400" dirty="0"/>
              <a:t>Videoposnetek “If we get brought back to life in 250 years”, Simon Brodkin, Instagram, 2023</a:t>
            </a:r>
          </a:p>
          <a:p>
            <a:r>
              <a:rPr lang="en-SI" sz="1400" dirty="0"/>
              <a:t>Videopsnetek “Vremenski pojavi”, Tadeja Klenar</a:t>
            </a:r>
          </a:p>
          <a:p>
            <a:r>
              <a:rPr lang="en-SI" sz="1400" dirty="0"/>
              <a:t>Videoposnetek “Ekstraspektakularno naravoslovno popoldne”, Tadeja Klenar</a:t>
            </a:r>
          </a:p>
          <a:p>
            <a:endParaRPr lang="en-SI" dirty="0"/>
          </a:p>
          <a:p>
            <a:endParaRPr lang="en-SI" dirty="0"/>
          </a:p>
        </p:txBody>
      </p: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F5E1B61B-8386-CAA3-3B22-BD2EC642AE8C}"/>
              </a:ext>
            </a:extLst>
          </p:cNvPr>
          <p:cNvCxnSpPr/>
          <p:nvPr/>
        </p:nvCxnSpPr>
        <p:spPr>
          <a:xfrm>
            <a:off x="155575" y="1110343"/>
            <a:ext cx="8509454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320602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83d6499c-a84d-4d49-82a2-af88d7506870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D5DD6FF8994924A91046684A356AC54" ma:contentTypeVersion="15" ma:contentTypeDescription="Create a new document." ma:contentTypeScope="" ma:versionID="f3deeba0095815f10104a1851aeed220">
  <xsd:schema xmlns:xsd="http://www.w3.org/2001/XMLSchema" xmlns:xs="http://www.w3.org/2001/XMLSchema" xmlns:p="http://schemas.microsoft.com/office/2006/metadata/properties" xmlns:ns3="83d6499c-a84d-4d49-82a2-af88d7506870" xmlns:ns4="50233e6d-0d9e-4c89-84bc-aa7c2bb910fb" targetNamespace="http://schemas.microsoft.com/office/2006/metadata/properties" ma:root="true" ma:fieldsID="eadb7cd1cf973ff1f1e9713970e3f923" ns3:_="" ns4:_="">
    <xsd:import namespace="83d6499c-a84d-4d49-82a2-af88d7506870"/>
    <xsd:import namespace="50233e6d-0d9e-4c89-84bc-aa7c2bb910fb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OCR" minOccurs="0"/>
                <xsd:element ref="ns3:MediaServiceAutoKeyPoints" minOccurs="0"/>
                <xsd:element ref="ns3:MediaServiceKeyPoints" minOccurs="0"/>
                <xsd:element ref="ns4:SharedWithDetails" minOccurs="0"/>
                <xsd:element ref="ns4:SharingHintHash" minOccurs="0"/>
                <xsd:element ref="ns4:SharedWithUsers" minOccurs="0"/>
                <xsd:element ref="ns3:MediaLengthInSeconds" minOccurs="0"/>
                <xsd:element ref="ns3:_activity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3d6499c-a84d-4d49-82a2-af88d75068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GenerationTime" ma:index="12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_activity" ma:index="22" nillable="true" ma:displayName="_activity" ma:hidden="true" ma:internalName="_activity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0233e6d-0d9e-4c89-84bc-aa7c2bb910fb" elementFormDefault="qualified">
    <xsd:import namespace="http://schemas.microsoft.com/office/2006/documentManagement/types"/>
    <xsd:import namespace="http://schemas.microsoft.com/office/infopath/2007/PartnerControls"/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9" nillable="true" ma:displayName="Sharing Hint Hash" ma:hidden="true" ma:internalName="SharingHintHash" ma:readOnly="true">
      <xsd:simpleType>
        <xsd:restriction base="dms:Text"/>
      </xsd:simpleType>
    </xsd:element>
    <xsd:element name="SharedWithUsers" ma:index="2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4200F94-7EE0-4429-9DA1-078B5BFCD2BC}">
  <ds:schemaRefs>
    <ds:schemaRef ds:uri="http://purl.org/dc/terms/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schemas.microsoft.com/office/2006/metadata/properties"/>
    <ds:schemaRef ds:uri="http://schemas.microsoft.com/office/infopath/2007/PartnerControls"/>
    <ds:schemaRef ds:uri="50233e6d-0d9e-4c89-84bc-aa7c2bb910fb"/>
    <ds:schemaRef ds:uri="83d6499c-a84d-4d49-82a2-af88d7506870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8DB10313-4B86-42FA-91CB-C2316138400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F3E8E68-9832-4FC0-BA34-A0557C3B284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3d6499c-a84d-4d49-82a2-af88d7506870"/>
    <ds:schemaRef ds:uri="50233e6d-0d9e-4c89-84bc-aa7c2bb910fb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11046</TotalTime>
  <Words>270</Words>
  <Application>Microsoft Macintosh PowerPoint</Application>
  <PresentationFormat>Widescreen</PresentationFormat>
  <Paragraphs>27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Officeova tema</vt:lpstr>
      <vt:lpstr>ZRAČNI TLAK</vt:lpstr>
      <vt:lpstr>VIDEOPOSNETEK UVOD</vt:lpstr>
      <vt:lpstr>PowerPoint Presentation</vt:lpstr>
      <vt:lpstr>VIDEOPOSNETEK VREMENSKI POJAVI</vt:lpstr>
      <vt:lpstr>EKSTRASPEKTAKULARNO NARAVOSLOVNO POPOLDNE</vt:lpstr>
      <vt:lpstr>VIDEOPOSNETEK EKSPERIMENTOV</vt:lpstr>
      <vt:lpstr>Izjave udeleženih učencev</vt:lpstr>
      <vt:lpstr>Viri slik in videoposnetkov</vt:lpstr>
    </vt:vector>
  </TitlesOfParts>
  <Company>Zavod RS za šolstvo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predstavitev</dc:title>
  <dc:creator>Primož Krašna</dc:creator>
  <cp:lastModifiedBy>Tadeja Klenar</cp:lastModifiedBy>
  <cp:revision>24</cp:revision>
  <dcterms:created xsi:type="dcterms:W3CDTF">2023-03-20T13:12:53Z</dcterms:created>
  <dcterms:modified xsi:type="dcterms:W3CDTF">2023-04-15T20:47:06Z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0x0101006D5DD6FF8994924A91046684A356AC54</vt:lpwstr>
  </property>
</Properties>
</file>