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58" r:id="rId13"/>
    <p:sldId id="268" r:id="rId14"/>
    <p:sldId id="266" r:id="rId15"/>
    <p:sldId id="269" r:id="rId16"/>
    <p:sldId id="267" r:id="rId17"/>
    <p:sldId id="270" r:id="rId18"/>
    <p:sldId id="271" r:id="rId1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12. 04. 2023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/>
              <a:t>Kliknite, da uredite slog podnaslova matrice</a:t>
            </a:r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/>
              <a:t>Uredite slog naslova matrice</a:t>
            </a:r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165101" y="2581729"/>
            <a:ext cx="8083551" cy="2387600"/>
          </a:xfrm>
        </p:spPr>
        <p:txBody>
          <a:bodyPr>
            <a:normAutofit fontScale="90000"/>
          </a:bodyPr>
          <a:lstStyle/>
          <a:p>
            <a:r>
              <a:rPr lang="sl-SI" dirty="0"/>
              <a:t>Trajnostno ozaveščanje dijakov, nižje poklicnega izobraževanja, pri pouku matematike in osvajanje novih znanj o obnovljivih virih energije preko matematičnih nalog</a:t>
            </a: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165101" y="5711822"/>
            <a:ext cx="8083550" cy="709389"/>
          </a:xfrm>
        </p:spPr>
        <p:txBody>
          <a:bodyPr/>
          <a:lstStyle/>
          <a:p>
            <a:pPr algn="r"/>
            <a:r>
              <a:rPr lang="sl-SI" dirty="0"/>
              <a:t>Pripravil: Miha Simončič</a:t>
            </a: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</p:spPr>
        <p:txBody>
          <a:bodyPr/>
          <a:lstStyle/>
          <a:p>
            <a:r>
              <a:rPr lang="sl-SI" dirty="0"/>
              <a:t>3.2 V RAZREDU – IZDELAVA NALOG 2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305149"/>
            <a:ext cx="11880850" cy="909134"/>
          </a:xfrm>
        </p:spPr>
        <p:txBody>
          <a:bodyPr/>
          <a:lstStyle/>
          <a:p>
            <a:r>
              <a:rPr lang="sl-SI" dirty="0"/>
              <a:t>Nastanek delovnega lista na A3 format papirju</a:t>
            </a:r>
          </a:p>
          <a:p>
            <a:r>
              <a:rPr lang="sl-SI" dirty="0"/>
              <a:t>6 uporabnih nalog iz matematike in trajnostnega razvoja in obnovljivih virov energije.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84A27A1-AB98-412B-BE9D-B37007B98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338331"/>
            <a:ext cx="5217515" cy="3876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BED3A1E-D94A-4FB3-8DF7-B24B897D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940" y="2338331"/>
            <a:ext cx="5719690" cy="3876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5508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3.3 V RAZREDU – REŠEVANJE NALOG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305149"/>
            <a:ext cx="11880850" cy="1464946"/>
          </a:xfrm>
        </p:spPr>
        <p:txBody>
          <a:bodyPr/>
          <a:lstStyle/>
          <a:p>
            <a:r>
              <a:rPr lang="sl-SI" dirty="0"/>
              <a:t>Reševanje nalog skupaj, pred tablo</a:t>
            </a:r>
          </a:p>
          <a:p>
            <a:r>
              <a:rPr lang="sl-SI" dirty="0"/>
              <a:t>Frontalno, razlaga, debata, razgovor, pogovor, …</a:t>
            </a:r>
          </a:p>
          <a:p>
            <a:r>
              <a:rPr lang="sl-SI" dirty="0"/>
              <a:t>Dijaki so aktivni, sprašujejo, pišejo, rišejo skice, izdelujejo izdelek – delovni list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D5266CF-E24F-4825-8CEA-88ADF607AE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b="3660"/>
          <a:stretch/>
        </p:blipFill>
        <p:spPr>
          <a:xfrm>
            <a:off x="379810" y="2894143"/>
            <a:ext cx="5716190" cy="3177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A261031-B61D-4365-81E3-AB5F5B982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2222" r="15289" b="2222"/>
          <a:stretch/>
        </p:blipFill>
        <p:spPr>
          <a:xfrm>
            <a:off x="6373906" y="2697085"/>
            <a:ext cx="3684494" cy="35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32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3.4 V RAZREDU – REŠEVANJE NALOG 2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305149"/>
            <a:ext cx="3089649" cy="453087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To projektno delo je trajalo 3 dni oziroma 3 učne ure</a:t>
            </a:r>
          </a:p>
          <a:p>
            <a:r>
              <a:rPr lang="sl-SI" dirty="0"/>
              <a:t>Dokaj zahtevna učna snov, za dijake nižje poklicnega izobraževanja</a:t>
            </a:r>
          </a:p>
          <a:p>
            <a:r>
              <a:rPr lang="sl-SI" dirty="0"/>
              <a:t>Poleg ponovitve učne snovi iz matematike, so dijaki osvojili tudi nova znanja iz obnovljivih virov energije in trajnosti.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C9D2F2D-9D61-4EE5-B797-35038375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7" b="3529"/>
          <a:stretch/>
        </p:blipFill>
        <p:spPr>
          <a:xfrm>
            <a:off x="5683624" y="1181101"/>
            <a:ext cx="6184986" cy="331732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B162BD0-CD5A-4753-9481-A49B6B3D2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0" b="19031"/>
          <a:stretch/>
        </p:blipFill>
        <p:spPr>
          <a:xfrm>
            <a:off x="3119717" y="3631175"/>
            <a:ext cx="8166187" cy="273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730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16542"/>
            <a:ext cx="11880850" cy="1028700"/>
          </a:xfrm>
        </p:spPr>
        <p:txBody>
          <a:bodyPr/>
          <a:lstStyle/>
          <a:p>
            <a:r>
              <a:rPr lang="sl-SI" dirty="0"/>
              <a:t>3.5 V RAZREDU – KONČNI IZDELKI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217350"/>
            <a:ext cx="6872754" cy="900170"/>
          </a:xfrm>
        </p:spPr>
        <p:txBody>
          <a:bodyPr/>
          <a:lstStyle/>
          <a:p>
            <a:r>
              <a:rPr lang="sl-SI" dirty="0"/>
              <a:t>Dijaki so se zelo potrudili, glede na svoje zmožnosti</a:t>
            </a:r>
          </a:p>
          <a:p>
            <a:r>
              <a:rPr lang="sl-SI" dirty="0"/>
              <a:t>Izdelki so bili ocenjeni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C2238B7-9D1D-4E11-94A2-84AECDEC4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7" b="2875"/>
          <a:stretch/>
        </p:blipFill>
        <p:spPr>
          <a:xfrm>
            <a:off x="305460" y="2205319"/>
            <a:ext cx="5485607" cy="387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B8AADA-A25E-408E-B0B0-FF35DA0D0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21" b="1700"/>
          <a:stretch/>
        </p:blipFill>
        <p:spPr>
          <a:xfrm>
            <a:off x="6015317" y="1667435"/>
            <a:ext cx="5333340" cy="3775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2810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7EEE8D2-24E5-4CE7-A9E0-B2A1C02883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" t="3267" r="1071" b="4445"/>
          <a:stretch/>
        </p:blipFill>
        <p:spPr>
          <a:xfrm>
            <a:off x="4652682" y="2148832"/>
            <a:ext cx="5853953" cy="4157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16542"/>
            <a:ext cx="11880850" cy="1028700"/>
          </a:xfrm>
        </p:spPr>
        <p:txBody>
          <a:bodyPr/>
          <a:lstStyle/>
          <a:p>
            <a:r>
              <a:rPr lang="sl-SI" dirty="0"/>
              <a:t>3.6 V RAZREDU – KONČNI IZDELKI 2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2345A8CA-1E13-4082-978D-A2318BBAA6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5" t="4053" r="1170" b="1698"/>
          <a:stretch/>
        </p:blipFill>
        <p:spPr>
          <a:xfrm>
            <a:off x="6799744" y="176598"/>
            <a:ext cx="5172622" cy="3872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8493A5C-3C1E-4044-A62B-AE72FF95EC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6" t="1698" b="3399"/>
          <a:stretch/>
        </p:blipFill>
        <p:spPr>
          <a:xfrm>
            <a:off x="219634" y="1218745"/>
            <a:ext cx="5316072" cy="3979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1740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slov 1">
            <a:extLst>
              <a:ext uri="{FF2B5EF4-FFF2-40B4-BE49-F238E27FC236}">
                <a16:creationId xmlns:a16="http://schemas.microsoft.com/office/drawing/2014/main" id="{F70AC603-F352-4966-AB60-C080D720F1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sl-SI" dirty="0"/>
              <a:t>Pripravil: Miha Simončič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1B04366-D570-4A4A-B05A-F86FE2F688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1804894"/>
          </a:xfrm>
        </p:spPr>
        <p:txBody>
          <a:bodyPr/>
          <a:lstStyle/>
          <a:p>
            <a:pPr algn="ctr"/>
            <a:r>
              <a:rPr lang="sl-SI" dirty="0"/>
              <a:t>HVALA ZA VAŠO POZORNOST!</a:t>
            </a:r>
          </a:p>
        </p:txBody>
      </p:sp>
    </p:spTree>
    <p:extLst>
      <p:ext uri="{BB962C8B-B14F-4D97-AF65-F5344CB8AC3E}">
        <p14:creationId xmlns:p14="http://schemas.microsoft.com/office/powerpoint/2010/main" val="866834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1.1 V DELAVNICAH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305148"/>
            <a:ext cx="6882039" cy="5021039"/>
          </a:xfrm>
        </p:spPr>
        <p:txBody>
          <a:bodyPr/>
          <a:lstStyle/>
          <a:p>
            <a:r>
              <a:rPr lang="sl-SI" dirty="0"/>
              <a:t>Dijaki nižje poklicnega izobraževanja, 2D</a:t>
            </a:r>
          </a:p>
          <a:p>
            <a:r>
              <a:rPr lang="sl-SI" dirty="0"/>
              <a:t>Odhod v avtoservisno delavnico</a:t>
            </a:r>
          </a:p>
          <a:p>
            <a:r>
              <a:rPr lang="sl-SI" dirty="0"/>
              <a:t>Ogled delavnice inštalaterjev strojnih inštalacij</a:t>
            </a:r>
          </a:p>
          <a:p>
            <a:r>
              <a:rPr lang="sl-SI" dirty="0"/>
              <a:t>Seznanitev z trajnostnimi elementi oziroma predmeti</a:t>
            </a:r>
          </a:p>
          <a:p>
            <a:pPr lvl="1"/>
            <a:r>
              <a:rPr lang="sl-SI" dirty="0"/>
              <a:t>Hibridno vozilo</a:t>
            </a:r>
          </a:p>
          <a:p>
            <a:pPr lvl="1"/>
            <a:r>
              <a:rPr lang="sl-SI" dirty="0"/>
              <a:t>Toplotna črpalka</a:t>
            </a:r>
          </a:p>
          <a:p>
            <a:pPr lvl="1"/>
            <a:r>
              <a:rPr lang="sl-SI" dirty="0"/>
              <a:t>Zalogovnik toplote</a:t>
            </a:r>
          </a:p>
          <a:p>
            <a:pPr lvl="1"/>
            <a:r>
              <a:rPr lang="sl-SI" dirty="0"/>
              <a:t>Talno ogrevanje</a:t>
            </a:r>
          </a:p>
          <a:p>
            <a:pPr lvl="1"/>
            <a:r>
              <a:rPr lang="sl-SI" dirty="0"/>
              <a:t>Sončne celice</a:t>
            </a:r>
          </a:p>
          <a:p>
            <a:pPr lvl="1"/>
            <a:r>
              <a:rPr lang="sl-SI" dirty="0"/>
              <a:t>Sončni kolektorji</a:t>
            </a:r>
          </a:p>
          <a:p>
            <a:pPr lvl="1"/>
            <a:r>
              <a:rPr lang="sl-SI" dirty="0" err="1"/>
              <a:t>Razstezne</a:t>
            </a:r>
            <a:r>
              <a:rPr lang="sl-SI" dirty="0"/>
              <a:t> </a:t>
            </a:r>
            <a:r>
              <a:rPr lang="sl-SI" dirty="0" err="1"/>
              <a:t>pososde</a:t>
            </a:r>
            <a:endParaRPr lang="sl-SI" dirty="0"/>
          </a:p>
          <a:p>
            <a:pPr lvl="1"/>
            <a:r>
              <a:rPr lang="sl-SI" dirty="0"/>
              <a:t>….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1D8B294-6F6A-4D14-803F-3293DAFA4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449" y="666751"/>
            <a:ext cx="4313294" cy="24195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7E6152A-4DB8-46C0-9A0E-6410AF3C8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92" y="3224404"/>
            <a:ext cx="2419722" cy="322583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6EAF7937-F29E-4FCE-9C3E-0457A17FB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49" y="3224403"/>
            <a:ext cx="3929083" cy="32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0FC52-1C9F-4786-8161-68D492B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2.1 HIBRIDNO VOZILO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03915-5017-4F11-BB80-DDB3DBE6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Avtoservisna delavnica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CD7247-7863-4C73-83B9-A4A425F9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3495675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Ogled hibridnega vozila</a:t>
            </a:r>
          </a:p>
          <a:p>
            <a:r>
              <a:rPr lang="sl-SI" dirty="0"/>
              <a:t>Razlaga njegovega delovanja</a:t>
            </a:r>
          </a:p>
          <a:p>
            <a:r>
              <a:rPr lang="sl-SI" dirty="0"/>
              <a:t>Motor na notranje izgorevanje in elektromotor</a:t>
            </a:r>
          </a:p>
          <a:p>
            <a:r>
              <a:rPr lang="sl-SI" dirty="0"/>
              <a:t>Prostornina motorja na notranje izgorevanje</a:t>
            </a:r>
          </a:p>
          <a:p>
            <a:r>
              <a:rPr lang="sl-SI" dirty="0"/>
              <a:t>Valj, premer bata, hod bata</a:t>
            </a:r>
          </a:p>
          <a:p>
            <a:r>
              <a:rPr lang="sl-SI" dirty="0"/>
              <a:t>3 valjni motor</a:t>
            </a:r>
          </a:p>
          <a:p>
            <a:r>
              <a:rPr lang="sl-SI" dirty="0"/>
              <a:t>Vse o porabi goriva hibridnega vozila</a:t>
            </a:r>
          </a:p>
          <a:p>
            <a:pPr lvl="1"/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2BB067-9FD0-4B07-900E-60C87BDCC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175754"/>
            <a:ext cx="5864224" cy="823912"/>
          </a:xfrm>
        </p:spPr>
        <p:txBody>
          <a:bodyPr/>
          <a:lstStyle/>
          <a:p>
            <a:r>
              <a:rPr lang="sl-SI" dirty="0"/>
              <a:t>Učilnica matematike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FB93A0A-38E7-4D72-BAAB-6558038D7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0" y="999666"/>
            <a:ext cx="5864224" cy="1292225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Izdelava uporabne matematične naloge o hibridnem vozilu</a:t>
            </a:r>
          </a:p>
          <a:p>
            <a:r>
              <a:rPr lang="sl-SI" dirty="0"/>
              <a:t>Učna snov: višina in polmer valja, prostornina valja, sklepni račun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99B4B33-4A36-4E60-B5BE-AFEBAB1BD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501900"/>
            <a:ext cx="5329518" cy="38334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4645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0FC52-1C9F-4786-8161-68D492B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2.2 RAZTEZNA POSODA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03915-5017-4F11-BB80-DDB3DBE6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Delavnica inštalaterjev strojnih inštalacij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CD7247-7863-4C73-83B9-A4A425F9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76" y="2093118"/>
            <a:ext cx="5447366" cy="3495675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Ogled sodobne kurilnice na zalogovnik toplote</a:t>
            </a:r>
          </a:p>
          <a:p>
            <a:r>
              <a:rPr lang="sl-SI" dirty="0"/>
              <a:t>Ogled raztezne ali ekspanzijske posode</a:t>
            </a:r>
          </a:p>
          <a:p>
            <a:r>
              <a:rPr lang="sl-SI" dirty="0"/>
              <a:t>Razlaga njene funkcije</a:t>
            </a:r>
          </a:p>
          <a:p>
            <a:r>
              <a:rPr lang="sl-SI" dirty="0"/>
              <a:t>Vrste razteznih posod</a:t>
            </a:r>
          </a:p>
          <a:p>
            <a:r>
              <a:rPr lang="sl-SI" dirty="0"/>
              <a:t>Ogled </a:t>
            </a:r>
            <a:r>
              <a:rPr lang="sl-SI" dirty="0" err="1"/>
              <a:t>radiatorskega</a:t>
            </a:r>
            <a:r>
              <a:rPr lang="sl-SI" dirty="0"/>
              <a:t> ogrevanja</a:t>
            </a:r>
          </a:p>
          <a:p>
            <a:pPr lvl="1"/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2BB067-9FD0-4B07-900E-60C87BDCC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139895"/>
            <a:ext cx="5864224" cy="823912"/>
          </a:xfrm>
        </p:spPr>
        <p:txBody>
          <a:bodyPr/>
          <a:lstStyle/>
          <a:p>
            <a:r>
              <a:rPr lang="sl-SI" dirty="0"/>
              <a:t>Učilnica matematike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FB93A0A-38E7-4D72-BAAB-6558038D7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0" y="1035524"/>
            <a:ext cx="5864224" cy="1160829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Izdelava uporabne matematične naloge o sodobni kurilnici in raztezni posodi</a:t>
            </a:r>
          </a:p>
          <a:p>
            <a:r>
              <a:rPr lang="sl-SI" dirty="0"/>
              <a:t>Učna snov: polmer in premer krogle, Volumen ali prostornina krogle, procentni račun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3BEC130-F30A-49F3-A25F-1D0361AF4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220" y="2268070"/>
            <a:ext cx="5690055" cy="4031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1EC34ECE-7FB5-4167-9580-F6417CACF6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1" b="7857"/>
          <a:stretch/>
        </p:blipFill>
        <p:spPr>
          <a:xfrm flipH="1">
            <a:off x="3667315" y="4221185"/>
            <a:ext cx="1385047" cy="2078696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B2F7A48-77E8-4884-BA2E-FFB23CF31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7" y="4206763"/>
            <a:ext cx="2790421" cy="209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77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0FC52-1C9F-4786-8161-68D492B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2.3 TOPLOTNA ČRPALKA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03915-5017-4F11-BB80-DDB3DBE6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Delavnica inštalaterjev strojnih inštalacij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CD7247-7863-4C73-83B9-A4A425F9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3495675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Toplotna črpalka zrak - voda</a:t>
            </a:r>
          </a:p>
          <a:p>
            <a:r>
              <a:rPr lang="sl-SI" dirty="0"/>
              <a:t>Ogled zunanje in notranje toplotne črpalke</a:t>
            </a:r>
          </a:p>
          <a:p>
            <a:r>
              <a:rPr lang="sl-SI" dirty="0"/>
              <a:t>Razlaga in pomen njenega delovanja</a:t>
            </a:r>
          </a:p>
          <a:p>
            <a:r>
              <a:rPr lang="sl-SI" dirty="0"/>
              <a:t>Merjenje dolžine, širine in višine črpalka</a:t>
            </a:r>
          </a:p>
          <a:p>
            <a:pPr lvl="1"/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2BB067-9FD0-4B07-900E-60C87BDCC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139895"/>
            <a:ext cx="5864224" cy="823912"/>
          </a:xfrm>
        </p:spPr>
        <p:txBody>
          <a:bodyPr/>
          <a:lstStyle/>
          <a:p>
            <a:r>
              <a:rPr lang="sl-SI" dirty="0"/>
              <a:t>Učilnica matematike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FB93A0A-38E7-4D72-BAAB-6558038D7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0" y="1035524"/>
            <a:ext cx="5864224" cy="1662454"/>
          </a:xfrm>
        </p:spPr>
        <p:txBody>
          <a:bodyPr>
            <a:normAutofit fontScale="92500" lnSpcReduction="10000"/>
          </a:bodyPr>
          <a:lstStyle/>
          <a:p>
            <a:r>
              <a:rPr lang="sl-SI" dirty="0"/>
              <a:t>Izdelava uporabne matematične naloge o toplotni črpalki in talnem ogrevanju</a:t>
            </a:r>
          </a:p>
          <a:p>
            <a:r>
              <a:rPr lang="sl-SI" dirty="0"/>
              <a:t>Učna snov: dolžina, višina in širina kvadra, površina in prostornina kvadra, ploščina pravokotnika in kvadrata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A5B1D3B-0F28-4041-8B7A-8240431C6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088" y="2849849"/>
            <a:ext cx="5864226" cy="350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78841A8-92C9-4D8D-A894-879A5EBAA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39" y="3760101"/>
            <a:ext cx="4889586" cy="25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83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0FC52-1C9F-4786-8161-68D492B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2.4 SONČNI KOLEKTOR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03915-5017-4F11-BB80-DDB3DBE6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Delavnica inštalaterjev strojnih inštalacij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CD7247-7863-4C73-83B9-A4A425F9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3495675"/>
          </a:xfrm>
        </p:spPr>
        <p:txBody>
          <a:bodyPr>
            <a:normAutofit/>
          </a:bodyPr>
          <a:lstStyle/>
          <a:p>
            <a:r>
              <a:rPr lang="sl-SI" dirty="0"/>
              <a:t>Ogled sončnega kolektorja</a:t>
            </a:r>
          </a:p>
          <a:p>
            <a:r>
              <a:rPr lang="sl-SI" dirty="0"/>
              <a:t>Izmera njegovih dimenzij, višina, širina</a:t>
            </a:r>
          </a:p>
          <a:p>
            <a:r>
              <a:rPr lang="sl-SI" dirty="0"/>
              <a:t>Razlaga o uporabi sončnih kolektorjev</a:t>
            </a:r>
          </a:p>
          <a:p>
            <a:r>
              <a:rPr lang="sl-SI" dirty="0"/>
              <a:t>Vrste sončnih kolektorjev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2BB067-9FD0-4B07-900E-60C87BDCC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139895"/>
            <a:ext cx="5864224" cy="823912"/>
          </a:xfrm>
        </p:spPr>
        <p:txBody>
          <a:bodyPr/>
          <a:lstStyle/>
          <a:p>
            <a:r>
              <a:rPr lang="sl-SI" dirty="0"/>
              <a:t>Učilnica matematike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FB93A0A-38E7-4D72-BAAB-6558038D7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0" y="1035524"/>
            <a:ext cx="5864224" cy="1662454"/>
          </a:xfrm>
        </p:spPr>
        <p:txBody>
          <a:bodyPr>
            <a:normAutofit/>
          </a:bodyPr>
          <a:lstStyle/>
          <a:p>
            <a:r>
              <a:rPr lang="sl-SI" dirty="0"/>
              <a:t>Izdelava uporabne matematične naloge o prostornini cevi v sončnih kolektorjih</a:t>
            </a:r>
          </a:p>
          <a:p>
            <a:r>
              <a:rPr lang="sl-SI" dirty="0"/>
              <a:t>Učna snov: višina, polmer in premer valja, prostornina in površina valja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EE0AD86-3F31-4073-A4E8-A07FE01E9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283" y="2592266"/>
            <a:ext cx="6380067" cy="2696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80415F2-C09E-4351-AFF7-EC8BFD249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0" y="3840955"/>
            <a:ext cx="3322438" cy="249218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809DBFA-C969-4A8F-B4DF-78AE8581C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187" y="4225542"/>
            <a:ext cx="3225208" cy="21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9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0FC52-1C9F-4786-8161-68D492B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2.5 Sončni paneli 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03915-5017-4F11-BB80-DDB3DBE6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Delavnica inštalaterjev strojnih inštalacij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CD7247-7863-4C73-83B9-A4A425F9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1752741"/>
          </a:xfrm>
        </p:spPr>
        <p:txBody>
          <a:bodyPr>
            <a:normAutofit lnSpcReduction="10000"/>
          </a:bodyPr>
          <a:lstStyle/>
          <a:p>
            <a:r>
              <a:rPr lang="sl-SI" dirty="0"/>
              <a:t>Ogled sončnih panelov</a:t>
            </a:r>
          </a:p>
          <a:p>
            <a:r>
              <a:rPr lang="sl-SI" dirty="0"/>
              <a:t>Razlaga o njihovem delovanju</a:t>
            </a:r>
          </a:p>
          <a:p>
            <a:r>
              <a:rPr lang="sl-SI" dirty="0"/>
              <a:t>Natančna izmera panelov</a:t>
            </a:r>
          </a:p>
          <a:p>
            <a:r>
              <a:rPr lang="sl-SI" dirty="0"/>
              <a:t>Vrste panelov glede na velikost in moč</a:t>
            </a:r>
          </a:p>
          <a:p>
            <a:pPr lvl="1"/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2BB067-9FD0-4B07-900E-60C87BDCC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139895"/>
            <a:ext cx="5864224" cy="823912"/>
          </a:xfrm>
        </p:spPr>
        <p:txBody>
          <a:bodyPr/>
          <a:lstStyle/>
          <a:p>
            <a:r>
              <a:rPr lang="sl-SI" dirty="0"/>
              <a:t>Učilnica matematike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FB93A0A-38E7-4D72-BAAB-6558038D7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0" y="1035524"/>
            <a:ext cx="5864224" cy="1662454"/>
          </a:xfrm>
        </p:spPr>
        <p:txBody>
          <a:bodyPr>
            <a:normAutofit lnSpcReduction="10000"/>
          </a:bodyPr>
          <a:lstStyle/>
          <a:p>
            <a:r>
              <a:rPr lang="sl-SI" dirty="0"/>
              <a:t>Izdelava uporabne matematične naloge o sončni elektrarni in sončnih panelih</a:t>
            </a:r>
          </a:p>
          <a:p>
            <a:r>
              <a:rPr lang="sl-SI" dirty="0"/>
              <a:t>Učna snov: ploščina pravokotnika, sklepni račun, premo sorazmerje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7F3FD357-5190-449A-A3AC-C10E5D5C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2472958"/>
            <a:ext cx="5159188" cy="3921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8622957-3307-4734-8B0A-17EEAF1D0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0" r="15383"/>
          <a:stretch/>
        </p:blipFill>
        <p:spPr>
          <a:xfrm>
            <a:off x="386232" y="3845859"/>
            <a:ext cx="1763575" cy="241150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E135CC8-DC52-4499-8BE7-315FE32D35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8699" y="3437622"/>
            <a:ext cx="2450829" cy="326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05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B0FC52-1C9F-4786-8161-68D492B9A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2.6 Zalogovnik toplote 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F03915-5017-4F11-BB80-DDB3DBE6E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Delavnica inštalaterjev strojnih inštalacij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CD7247-7863-4C73-83B9-A4A425F93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75" y="2093119"/>
            <a:ext cx="5864225" cy="1376222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Ogled zalogovnika toplote</a:t>
            </a:r>
          </a:p>
          <a:p>
            <a:r>
              <a:rPr lang="sl-SI" dirty="0"/>
              <a:t>Razlaga o njihovem delovanju in uporabi</a:t>
            </a:r>
          </a:p>
          <a:p>
            <a:r>
              <a:rPr lang="sl-SI" dirty="0"/>
              <a:t>Natančna izmera višine in premera</a:t>
            </a:r>
          </a:p>
          <a:p>
            <a:r>
              <a:rPr lang="sl-SI" dirty="0"/>
              <a:t>Vrste glede na velikost in uporabo</a:t>
            </a:r>
          </a:p>
          <a:p>
            <a:pPr lvl="1"/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E42BB067-9FD0-4B07-900E-60C87BDCC6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0" y="139895"/>
            <a:ext cx="5864224" cy="823912"/>
          </a:xfrm>
        </p:spPr>
        <p:txBody>
          <a:bodyPr/>
          <a:lstStyle/>
          <a:p>
            <a:r>
              <a:rPr lang="sl-SI" dirty="0"/>
              <a:t>Učilnica matematike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FB93A0A-38E7-4D72-BAAB-6558038D7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9800" y="1035524"/>
            <a:ext cx="5864224" cy="1662454"/>
          </a:xfrm>
        </p:spPr>
        <p:txBody>
          <a:bodyPr>
            <a:normAutofit fontScale="85000" lnSpcReduction="20000"/>
          </a:bodyPr>
          <a:lstStyle/>
          <a:p>
            <a:r>
              <a:rPr lang="sl-SI" dirty="0"/>
              <a:t>Izdelava uporabne matematične naloge o zalogovniku toplote</a:t>
            </a:r>
          </a:p>
          <a:p>
            <a:r>
              <a:rPr lang="sl-SI" dirty="0"/>
              <a:t>Učna snov: premer, polmer in višina valja, površina in prostornina valja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18E7A6DD-5572-4364-897D-46FAF81C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2292961"/>
            <a:ext cx="5166808" cy="3734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B3E4B53-BE4B-4B0F-8CA5-2F3FADAD7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60" y="3469341"/>
            <a:ext cx="2064422" cy="275216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7BED0084-141E-4654-90B1-601709125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67" y="3454295"/>
            <a:ext cx="2118217" cy="276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33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</p:spPr>
        <p:txBody>
          <a:bodyPr/>
          <a:lstStyle/>
          <a:p>
            <a:r>
              <a:rPr lang="sl-SI" dirty="0"/>
              <a:t>3.1 V RAZREDU – IZDELAVA NALOG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1305148"/>
            <a:ext cx="11880850" cy="1536023"/>
          </a:xfrm>
        </p:spPr>
        <p:txBody>
          <a:bodyPr/>
          <a:lstStyle/>
          <a:p>
            <a:r>
              <a:rPr lang="sl-SI" dirty="0"/>
              <a:t>Nismo želeli dolgočasnih suhoparnih tipičnih matematičnih nalog </a:t>
            </a:r>
          </a:p>
          <a:p>
            <a:r>
              <a:rPr lang="sl-SI" dirty="0"/>
              <a:t>Vsebina: ploščine in obsegi geometrijskih likov, površine in prostornine geometrijskih teles</a:t>
            </a:r>
          </a:p>
          <a:p>
            <a:r>
              <a:rPr lang="sl-SI" dirty="0"/>
              <a:t>Nastale so uporabne matematične naloge iz trajne mobilnosti in trajnostnega razvoja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42DFD9-8971-454D-90A5-002C6B981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0" b="11667"/>
          <a:stretch/>
        </p:blipFill>
        <p:spPr>
          <a:xfrm>
            <a:off x="405121" y="2824842"/>
            <a:ext cx="3644365" cy="326210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91195FB-3AF7-4104-ACEC-9D103C73F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86" y="3575957"/>
            <a:ext cx="3615052" cy="271168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CB6952E-02F1-4C7E-B3F7-275C37C660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23355" b="14653"/>
          <a:stretch/>
        </p:blipFill>
        <p:spPr>
          <a:xfrm>
            <a:off x="6128678" y="2740528"/>
            <a:ext cx="5658201" cy="26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1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00F94-7EE0-4429-9DA1-078B5BFCD2BC}">
  <ds:schemaRefs>
    <ds:schemaRef ds:uri="http://purl.org/dc/elements/1.1/"/>
    <ds:schemaRef ds:uri="50233e6d-0d9e-4c89-84bc-aa7c2bb910fb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83d6499c-a84d-4d49-82a2-af88d7506870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575</Words>
  <Application>Microsoft Office PowerPoint</Application>
  <PresentationFormat>Širokozaslonsko</PresentationFormat>
  <Paragraphs>94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Trajnostno ozaveščanje dijakov, nižje poklicnega izobraževanja, pri pouku matematike in osvajanje novih znanj o obnovljivih virih energije preko matematičnih nalog</vt:lpstr>
      <vt:lpstr>1.1 V DELAVNICAH</vt:lpstr>
      <vt:lpstr>2.1 HIBRIDNO VOZILO</vt:lpstr>
      <vt:lpstr>2.2 RAZTEZNA POSODA</vt:lpstr>
      <vt:lpstr>2.3 TOPLOTNA ČRPALKA</vt:lpstr>
      <vt:lpstr>2.4 SONČNI KOLEKTOR</vt:lpstr>
      <vt:lpstr>2.5 Sončni paneli </vt:lpstr>
      <vt:lpstr>2.6 Zalogovnik toplote </vt:lpstr>
      <vt:lpstr>3.1 V RAZREDU – IZDELAVA NALOG</vt:lpstr>
      <vt:lpstr>3.2 V RAZREDU – IZDELAVA NALOG 2</vt:lpstr>
      <vt:lpstr>3.3 V RAZREDU – REŠEVANJE NALOG</vt:lpstr>
      <vt:lpstr>3.4 V RAZREDU – REŠEVANJE NALOG 2</vt:lpstr>
      <vt:lpstr>3.5 V RAZREDU – KONČNI IZDELKI</vt:lpstr>
      <vt:lpstr>3.6 V RAZREDU – KONČNI IZDELKI 2</vt:lpstr>
      <vt:lpstr>HVALA ZA VAŠO POZORNOST!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Miha Simončič</cp:lastModifiedBy>
  <cp:revision>33</cp:revision>
  <dcterms:created xsi:type="dcterms:W3CDTF">2023-03-20T13:12:53Z</dcterms:created>
  <dcterms:modified xsi:type="dcterms:W3CDTF">2023-04-12T20:41:44Z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