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4" r:id="rId51"/>
    <p:sldId id="303" r:id="rId5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15. 04. 2023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3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3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38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8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1531" y="1484784"/>
            <a:ext cx="9793088" cy="4320480"/>
          </a:xfrm>
          <a:prstGeom prst="rect">
            <a:avLst/>
          </a:prstGeom>
        </p:spPr>
        <p:txBody>
          <a:bodyPr/>
          <a:lstStyle>
            <a:lvl1pPr>
              <a:buClr>
                <a:srgbClr val="0067A6"/>
              </a:buClr>
              <a:buFont typeface="Wingdings" pitchFamily="2" charset="2"/>
              <a:buChar char="§"/>
              <a:defRPr sz="3200">
                <a:latin typeface="+mj-lt"/>
                <a:ea typeface="Verdana" pitchFamily="34" charset="0"/>
                <a:cs typeface="Verdana" pitchFamily="34" charset="0"/>
              </a:defRPr>
            </a:lvl1pPr>
            <a:lvl2pPr>
              <a:buClr>
                <a:srgbClr val="0067A6"/>
              </a:buClr>
              <a:buFont typeface="Wingdings" pitchFamily="2" charset="2"/>
              <a:buChar char="§"/>
              <a:defRPr sz="2800">
                <a:latin typeface="+mj-lt"/>
                <a:ea typeface="Verdana" pitchFamily="34" charset="0"/>
                <a:cs typeface="Verdana" pitchFamily="34" charset="0"/>
              </a:defRPr>
            </a:lvl2pPr>
            <a:lvl3pPr>
              <a:buClr>
                <a:srgbClr val="0067A6"/>
              </a:buClr>
              <a:buFont typeface="Wingdings" pitchFamily="2" charset="2"/>
              <a:buChar char="§"/>
              <a:defRPr sz="2400">
                <a:latin typeface="+mj-lt"/>
                <a:ea typeface="Verdana" pitchFamily="34" charset="0"/>
                <a:cs typeface="Verdana" pitchFamily="34" charset="0"/>
              </a:defRPr>
            </a:lvl3pPr>
            <a:lvl4pPr>
              <a:buClr>
                <a:srgbClr val="0067A6"/>
              </a:buClr>
              <a:buFont typeface="Wingdings" pitchFamily="2" charset="2"/>
              <a:buChar char="§"/>
              <a:defRPr sz="2000">
                <a:latin typeface="+mj-lt"/>
                <a:ea typeface="Verdana" pitchFamily="34" charset="0"/>
                <a:cs typeface="Verdana" pitchFamily="34" charset="0"/>
              </a:defRPr>
            </a:lvl4pPr>
            <a:lvl5pPr>
              <a:buClr>
                <a:srgbClr val="0067A6"/>
              </a:buClr>
              <a:buFont typeface="Wingdings" pitchFamily="2" charset="2"/>
              <a:buChar char="§"/>
              <a:defRPr sz="2000">
                <a:latin typeface="+mj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75763" y="332656"/>
            <a:ext cx="9980876" cy="1008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sl-SI" sz="3600" b="1" i="0" baseline="0" smtClean="0">
                <a:latin typeface="+mj-lt"/>
              </a:defRPr>
            </a:lvl1pPr>
          </a:lstStyle>
          <a:p>
            <a:r>
              <a:rPr lang="sl-SI" dirty="0" smtClean="0"/>
              <a:t>LOREM IPSUM DOLOR SIT AMET</a:t>
            </a:r>
            <a:endParaRPr lang="sl-SI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1531" y="6237312"/>
            <a:ext cx="9793088" cy="313010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9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85.png"/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emf"/><Relationship Id="rId11" Type="http://schemas.openxmlformats.org/officeDocument/2006/relationships/image" Target="../media/image8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2.png"/><Relationship Id="rId4" Type="http://schemas.openxmlformats.org/officeDocument/2006/relationships/image" Target="../media/image78.jpe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00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H_v6f0dD_k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tice.si/" TargetMode="External"/><Relationship Id="rId7" Type="http://schemas.openxmlformats.org/officeDocument/2006/relationships/image" Target="../media/image150.png"/><Relationship Id="rId2" Type="http://schemas.openxmlformats.org/officeDocument/2006/relationships/hyperlink" Target="https://www.ptice.si/wp-content/uploads/2014/03/2017_nrol_vodnik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mailto:dopps@dopps.s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Kako so zaživele Ormoške lagune ali zgodba o uspehu renaturacije degradiranega območja</a:t>
            </a: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Damijan Denac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068" y="4880732"/>
            <a:ext cx="1858583" cy="1382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829" y="4809744"/>
            <a:ext cx="1110996" cy="15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305" y="0"/>
            <a:ext cx="5323387" cy="4041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073" y="4028417"/>
            <a:ext cx="4432548" cy="2829583"/>
          </a:xfrm>
          <a:prstGeom prst="rect">
            <a:avLst/>
          </a:prstGeom>
        </p:spPr>
      </p:pic>
      <p:pic>
        <p:nvPicPr>
          <p:cNvPr id="4" name="Picture 11" descr="DSCN799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354263" cy="463218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34213"/>
            <a:ext cx="5042854" cy="3327735"/>
          </a:xfrm>
          <a:prstGeom prst="rect">
            <a:avLst/>
          </a:prstGeom>
        </p:spPr>
      </p:pic>
      <p:pic>
        <p:nvPicPr>
          <p:cNvPr id="5" name="Picture 8" descr="kosnj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853" y="4028417"/>
            <a:ext cx="2728236" cy="3637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6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47" name="Picture 11" descr="1999_january_7_vec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238" y="57943"/>
            <a:ext cx="1863725" cy="4221163"/>
          </a:xfrm>
          <a:prstGeom prst="rect">
            <a:avLst/>
          </a:prstGeom>
          <a:noFill/>
        </p:spPr>
      </p:pic>
      <p:pic>
        <p:nvPicPr>
          <p:cNvPr id="398348" name="Picture 12" descr="2001_april_10_vec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3864" y="46832"/>
            <a:ext cx="1435100" cy="4005262"/>
          </a:xfrm>
          <a:prstGeom prst="rect">
            <a:avLst/>
          </a:prstGeom>
          <a:noFill/>
        </p:spPr>
      </p:pic>
      <p:pic>
        <p:nvPicPr>
          <p:cNvPr id="398349" name="Picture 13" descr="2001_december_birdlife_in_europ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2168525"/>
          </a:xfrm>
          <a:prstGeom prst="rect">
            <a:avLst/>
          </a:prstGeom>
          <a:noFill/>
        </p:spPr>
      </p:pic>
      <p:pic>
        <p:nvPicPr>
          <p:cNvPr id="398354" name="Picture 18" descr="2002_august_27_vec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" y="2492375"/>
            <a:ext cx="2211388" cy="4321175"/>
          </a:xfrm>
          <a:prstGeom prst="rect">
            <a:avLst/>
          </a:prstGeom>
          <a:noFill/>
        </p:spPr>
      </p:pic>
      <p:pic>
        <p:nvPicPr>
          <p:cNvPr id="398352" name="Picture 16" descr="2001_may_24_tednik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421" y="3797300"/>
            <a:ext cx="2655888" cy="2924175"/>
          </a:xfrm>
          <a:prstGeom prst="rect">
            <a:avLst/>
          </a:prstGeom>
          <a:noFill/>
        </p:spPr>
      </p:pic>
      <p:pic>
        <p:nvPicPr>
          <p:cNvPr id="398353" name="Picture 17" descr="2001_september_svet_ptic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9250" y="0"/>
            <a:ext cx="2890837" cy="4152900"/>
          </a:xfrm>
          <a:prstGeom prst="rect">
            <a:avLst/>
          </a:prstGeom>
          <a:noFill/>
        </p:spPr>
      </p:pic>
      <p:pic>
        <p:nvPicPr>
          <p:cNvPr id="398355" name="Picture 19" descr="naslovnica_LP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177" y="2441010"/>
            <a:ext cx="3247994" cy="4372540"/>
          </a:xfrm>
          <a:prstGeom prst="rect">
            <a:avLst/>
          </a:prstGeom>
          <a:noFill/>
        </p:spPr>
      </p:pic>
      <p:pic>
        <p:nvPicPr>
          <p:cNvPr id="398345" name="Picture 9" descr="1998_january_29_vecer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725" y="1881186"/>
            <a:ext cx="5115655" cy="1754188"/>
          </a:xfrm>
          <a:prstGeom prst="rect">
            <a:avLst/>
          </a:prstGeom>
          <a:noFill/>
        </p:spPr>
      </p:pic>
      <p:pic>
        <p:nvPicPr>
          <p:cNvPr id="398344" name="Picture 8" descr="2005_november_3_delo_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210" y="3635374"/>
            <a:ext cx="4372796" cy="579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16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50" name="Picture 6" descr="IMG_315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46" name="Text Box 2"/>
          <p:cNvSpPr txBox="1">
            <a:spLocks noChangeArrowheads="1"/>
          </p:cNvSpPr>
          <p:nvPr/>
        </p:nvSpPr>
        <p:spPr bwMode="auto">
          <a:xfrm>
            <a:off x="638176" y="333375"/>
            <a:ext cx="792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solidFill>
                  <a:schemeClr val="bg1"/>
                </a:solidFill>
                <a:latin typeface="Arial Black" pitchFamily="34" charset="0"/>
              </a:rPr>
              <a:t>TSO d.d. – NEKOČ IN NIKOLI VEČ</a:t>
            </a:r>
          </a:p>
        </p:txBody>
      </p:sp>
      <p:sp>
        <p:nvSpPr>
          <p:cNvPr id="415752" name="Text Box 8"/>
          <p:cNvSpPr txBox="1">
            <a:spLocks noChangeArrowheads="1"/>
          </p:cNvSpPr>
          <p:nvPr/>
        </p:nvSpPr>
        <p:spPr bwMode="auto">
          <a:xfrm>
            <a:off x="552294" y="943769"/>
            <a:ext cx="505525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1600" dirty="0">
                <a:solidFill>
                  <a:schemeClr val="bg1"/>
                </a:solidFill>
              </a:rPr>
              <a:t>Reforma sektorja sladkorja EU – slabši ekonomski pogoji</a:t>
            </a:r>
          </a:p>
          <a:p>
            <a:pPr>
              <a:spcBef>
                <a:spcPct val="50000"/>
              </a:spcBef>
            </a:pPr>
            <a:r>
              <a:rPr lang="sl-SI" sz="1600" dirty="0">
                <a:solidFill>
                  <a:schemeClr val="bg1"/>
                </a:solidFill>
              </a:rPr>
              <a:t>Globalizacijski vplivi</a:t>
            </a:r>
          </a:p>
          <a:p>
            <a:pPr>
              <a:spcBef>
                <a:spcPct val="50000"/>
              </a:spcBef>
            </a:pPr>
            <a:r>
              <a:rPr lang="sl-SI" sz="1600" dirty="0">
                <a:solidFill>
                  <a:schemeClr val="bg1"/>
                </a:solidFill>
              </a:rPr>
              <a:t>2006/2007 - zaključek proizvodnje sladkorja v SLO</a:t>
            </a:r>
          </a:p>
          <a:p>
            <a:pPr>
              <a:spcBef>
                <a:spcPct val="50000"/>
              </a:spcBef>
            </a:pPr>
            <a:r>
              <a:rPr lang="sl-SI" sz="1600" dirty="0">
                <a:solidFill>
                  <a:schemeClr val="bg1"/>
                </a:solidFill>
              </a:rPr>
              <a:t>Sprejet program prestrukturiranja – Vlada RS določilih Uredbe sveta (ES) 320/2006 in 968 /006 </a:t>
            </a:r>
          </a:p>
          <a:p>
            <a:pPr>
              <a:spcBef>
                <a:spcPct val="50000"/>
              </a:spcBef>
            </a:pP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7448" y="1618134"/>
            <a:ext cx="7344816" cy="3944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81 tovarn zaprtih med </a:t>
            </a:r>
            <a:r>
              <a:rPr lang="en-US" b="1" dirty="0"/>
              <a:t>2005/06 </a:t>
            </a:r>
            <a:r>
              <a:rPr lang="sl-SI" b="1" dirty="0"/>
              <a:t>in </a:t>
            </a:r>
            <a:r>
              <a:rPr lang="en-US" b="1" dirty="0"/>
              <a:t>2009/10</a:t>
            </a:r>
            <a:endParaRPr lang="sl-SI" b="1" dirty="0"/>
          </a:p>
          <a:p>
            <a:pPr marL="0" indent="0">
              <a:buNone/>
            </a:pPr>
            <a:r>
              <a:rPr lang="sl-SI" dirty="0"/>
              <a:t>Opustitev proizvodnih kvot sladkorja po državah</a:t>
            </a:r>
            <a:r>
              <a:rPr lang="en-US" dirty="0"/>
              <a:t>:</a:t>
            </a:r>
            <a:endParaRPr lang="sl-SI" dirty="0"/>
          </a:p>
          <a:p>
            <a:r>
              <a:rPr lang="en-US" dirty="0"/>
              <a:t>100</a:t>
            </a:r>
            <a:r>
              <a:rPr lang="sl-SI" dirty="0"/>
              <a:t> </a:t>
            </a:r>
            <a:r>
              <a:rPr lang="en-US" dirty="0"/>
              <a:t>% </a:t>
            </a:r>
            <a:r>
              <a:rPr lang="sl-SI" dirty="0"/>
              <a:t>Bolgarija</a:t>
            </a:r>
            <a:r>
              <a:rPr lang="en-US" dirty="0"/>
              <a:t>, </a:t>
            </a:r>
            <a:r>
              <a:rPr lang="sl-SI" dirty="0"/>
              <a:t>Irska</a:t>
            </a:r>
            <a:r>
              <a:rPr lang="en-US" dirty="0"/>
              <a:t>, </a:t>
            </a:r>
            <a:r>
              <a:rPr lang="sl-SI" dirty="0"/>
              <a:t>Latvija</a:t>
            </a:r>
            <a:r>
              <a:rPr lang="en-US" dirty="0"/>
              <a:t>, </a:t>
            </a:r>
            <a:r>
              <a:rPr lang="sl-SI" dirty="0"/>
              <a:t>Portugalska</a:t>
            </a:r>
            <a:r>
              <a:rPr lang="en-US" dirty="0"/>
              <a:t>, </a:t>
            </a:r>
            <a:r>
              <a:rPr lang="sl-SI" dirty="0"/>
              <a:t>Slovenija</a:t>
            </a:r>
            <a:endParaRPr lang="en-US" dirty="0"/>
          </a:p>
          <a:p>
            <a:r>
              <a:rPr lang="en-US" dirty="0"/>
              <a:t>50</a:t>
            </a:r>
            <a:r>
              <a:rPr lang="sl-SI" dirty="0"/>
              <a:t> </a:t>
            </a:r>
            <a:r>
              <a:rPr lang="en-US" dirty="0"/>
              <a:t>% </a:t>
            </a:r>
            <a:r>
              <a:rPr lang="sl-SI" dirty="0"/>
              <a:t>Grčija</a:t>
            </a:r>
            <a:r>
              <a:rPr lang="en-US" dirty="0"/>
              <a:t>, </a:t>
            </a:r>
            <a:r>
              <a:rPr lang="sl-SI" dirty="0"/>
              <a:t>Madžarska</a:t>
            </a:r>
            <a:r>
              <a:rPr lang="en-US" dirty="0"/>
              <a:t>, </a:t>
            </a:r>
            <a:r>
              <a:rPr lang="sl-SI" dirty="0"/>
              <a:t>Italija</a:t>
            </a:r>
            <a:r>
              <a:rPr lang="en-US" dirty="0"/>
              <a:t>, </a:t>
            </a:r>
            <a:r>
              <a:rPr lang="sl-SI" dirty="0"/>
              <a:t>Slovaška</a:t>
            </a:r>
            <a:r>
              <a:rPr lang="en-US" dirty="0"/>
              <a:t>, </a:t>
            </a:r>
            <a:r>
              <a:rPr lang="sl-SI" dirty="0"/>
              <a:t>Španija</a:t>
            </a:r>
            <a:endParaRPr lang="en-US" dirty="0"/>
          </a:p>
          <a:p>
            <a:r>
              <a:rPr lang="en-US" dirty="0"/>
              <a:t>45</a:t>
            </a:r>
            <a:r>
              <a:rPr lang="sl-SI" dirty="0"/>
              <a:t> </a:t>
            </a:r>
            <a:r>
              <a:rPr lang="en-US" dirty="0"/>
              <a:t>% </a:t>
            </a:r>
            <a:r>
              <a:rPr lang="sl-SI" dirty="0"/>
              <a:t>Finska</a:t>
            </a:r>
            <a:endParaRPr lang="en-US" dirty="0"/>
          </a:p>
          <a:p>
            <a:r>
              <a:rPr lang="en-US" dirty="0"/>
              <a:t>19-25</a:t>
            </a:r>
            <a:r>
              <a:rPr lang="sl-SI" dirty="0"/>
              <a:t> </a:t>
            </a:r>
            <a:r>
              <a:rPr lang="en-US" dirty="0"/>
              <a:t>% </a:t>
            </a:r>
            <a:r>
              <a:rPr lang="sl-SI" dirty="0"/>
              <a:t>Belgija</a:t>
            </a:r>
            <a:r>
              <a:rPr lang="en-US" dirty="0"/>
              <a:t>, </a:t>
            </a:r>
            <a:r>
              <a:rPr lang="sl-SI" dirty="0"/>
              <a:t>Češka</a:t>
            </a:r>
            <a:r>
              <a:rPr lang="en-US" dirty="0"/>
              <a:t>, </a:t>
            </a:r>
            <a:r>
              <a:rPr lang="sl-SI" dirty="0"/>
              <a:t>Danska</a:t>
            </a:r>
            <a:r>
              <a:rPr lang="en-US" dirty="0"/>
              <a:t>, </a:t>
            </a:r>
            <a:r>
              <a:rPr lang="sl-SI" dirty="0"/>
              <a:t>Francija</a:t>
            </a:r>
            <a:r>
              <a:rPr lang="en-US" dirty="0"/>
              <a:t>, </a:t>
            </a:r>
            <a:r>
              <a:rPr lang="sl-SI" dirty="0"/>
              <a:t>Nemčija</a:t>
            </a:r>
            <a:r>
              <a:rPr lang="en-US" dirty="0"/>
              <a:t>, </a:t>
            </a:r>
            <a:r>
              <a:rPr lang="sl-SI" dirty="0"/>
              <a:t>Litva</a:t>
            </a:r>
            <a:r>
              <a:rPr lang="en-US" dirty="0"/>
              <a:t>,</a:t>
            </a:r>
            <a:r>
              <a:rPr lang="sl-SI" dirty="0"/>
              <a:t> Poljska</a:t>
            </a:r>
            <a:endParaRPr lang="en-US" dirty="0"/>
          </a:p>
          <a:p>
            <a:r>
              <a:rPr lang="en-US" dirty="0"/>
              <a:t>14-15</a:t>
            </a:r>
            <a:r>
              <a:rPr lang="sl-SI" dirty="0"/>
              <a:t> </a:t>
            </a:r>
            <a:r>
              <a:rPr lang="en-US" dirty="0"/>
              <a:t>% </a:t>
            </a:r>
            <a:r>
              <a:rPr lang="sl-SI" dirty="0"/>
              <a:t>Avstrija</a:t>
            </a:r>
            <a:r>
              <a:rPr lang="en-US" dirty="0"/>
              <a:t>, </a:t>
            </a:r>
            <a:r>
              <a:rPr lang="sl-SI" dirty="0"/>
              <a:t>Nizozemska</a:t>
            </a:r>
            <a:r>
              <a:rPr lang="en-US" dirty="0"/>
              <a:t>, </a:t>
            </a:r>
            <a:r>
              <a:rPr lang="sl-SI" dirty="0"/>
              <a:t>Združeno kraljestvo </a:t>
            </a:r>
            <a:endParaRPr lang="en-US" dirty="0"/>
          </a:p>
          <a:p>
            <a:r>
              <a:rPr lang="en-US" dirty="0"/>
              <a:t>4</a:t>
            </a:r>
            <a:r>
              <a:rPr lang="sl-SI" dirty="0"/>
              <a:t> </a:t>
            </a:r>
            <a:r>
              <a:rPr lang="en-US" dirty="0"/>
              <a:t>% </a:t>
            </a:r>
            <a:r>
              <a:rPr lang="sl-SI" dirty="0"/>
              <a:t>Romunija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Rezultat sladkorne reforme EU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93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00_DENAC\DOPPS\projekti_pogodbe_podpisane\2012_EURONATUR_hunting\ohrid_2012\sugar_factories_EU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7009" cy="6172200"/>
          </a:xfrm>
          <a:prstGeom prst="rect">
            <a:avLst/>
          </a:prstGeom>
          <a:noFill/>
        </p:spPr>
      </p:pic>
      <p:pic>
        <p:nvPicPr>
          <p:cNvPr id="134147" name="Picture 3" descr="C:\00_DENAC\DOPPS\projekti_pogodbe_podpisane\2012_EURONATUR_hunting\ohrid_2012\sirek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225" y="142156"/>
            <a:ext cx="4083695" cy="5420444"/>
          </a:xfrm>
          <a:prstGeom prst="rect">
            <a:avLst/>
          </a:prstGeom>
          <a:noFill/>
        </p:spPr>
      </p:pic>
      <p:pic>
        <p:nvPicPr>
          <p:cNvPr id="134148" name="Picture 4" descr="C:\00_DENAC\DOPPS\projekti_pogodbe_podpisane\2012_EURONATUR_hunting\ohrid_2012\sirek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4005" y="1576214"/>
            <a:ext cx="2708051" cy="2309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7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367" y="0"/>
            <a:ext cx="6616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350" y="0"/>
            <a:ext cx="4410346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05863" y="5763162"/>
            <a:ext cx="3131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https://www.theguardian.com/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863" y="107341"/>
            <a:ext cx="4301135" cy="269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605" y="2899410"/>
            <a:ext cx="4275393" cy="2763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31605" y="6068398"/>
            <a:ext cx="2683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https://stopchildlabor.org/</a:t>
            </a:r>
          </a:p>
        </p:txBody>
      </p:sp>
    </p:spTree>
    <p:extLst>
      <p:ext uri="{BB962C8B-B14F-4D97-AF65-F5344CB8AC3E}">
        <p14:creationId xmlns:p14="http://schemas.microsoft.com/office/powerpoint/2010/main" val="34873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2" name="Text Box 4"/>
          <p:cNvSpPr txBox="1">
            <a:spLocks noChangeArrowheads="1"/>
          </p:cNvSpPr>
          <p:nvPr/>
        </p:nvSpPr>
        <p:spPr bwMode="auto">
          <a:xfrm>
            <a:off x="2955926" y="357167"/>
            <a:ext cx="792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latin typeface="Arial Black" pitchFamily="34" charset="0"/>
              </a:rPr>
              <a:t>NARAVOVARSTVENE GROŽNJE V SLOVENIJI</a:t>
            </a:r>
          </a:p>
        </p:txBody>
      </p:sp>
      <p:pic>
        <p:nvPicPr>
          <p:cNvPr id="401413" name="Picture 5" descr="ptice_v_lagunah_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926" y="904875"/>
            <a:ext cx="4392613" cy="3100388"/>
          </a:xfrm>
          <a:prstGeom prst="rect">
            <a:avLst/>
          </a:prstGeom>
          <a:noFill/>
        </p:spPr>
      </p:pic>
      <p:pic>
        <p:nvPicPr>
          <p:cNvPr id="401414" name="Picture 6" descr="ZARASCANJ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4" y="904876"/>
            <a:ext cx="4624387" cy="3095625"/>
          </a:xfrm>
          <a:prstGeom prst="rect">
            <a:avLst/>
          </a:prstGeom>
          <a:noFill/>
        </p:spPr>
      </p:pic>
      <p:sp>
        <p:nvSpPr>
          <p:cNvPr id="401415" name="Text Box 7"/>
          <p:cNvSpPr txBox="1">
            <a:spLocks noChangeArrowheads="1"/>
          </p:cNvSpPr>
          <p:nvPr/>
        </p:nvSpPr>
        <p:spPr bwMode="auto">
          <a:xfrm>
            <a:off x="1558926" y="4178877"/>
            <a:ext cx="90900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l-SI" sz="2000" dirty="0">
                <a:latin typeface="Arial" charset="0"/>
              </a:rPr>
              <a:t> prenehanje gnezdenja kvalifikacijskih vrst Natura 2000 območja Drava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000" dirty="0">
                <a:latin typeface="Arial" charset="0"/>
              </a:rPr>
              <a:t> izguba najpomembnejšega območja za vodne ptice v SV Sloveniji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000" dirty="0">
                <a:latin typeface="Arial" charset="0"/>
              </a:rPr>
              <a:t> neupoštevanje nacionalnih (ZON) in mednarodnih predpisov (Ptičja direktiva EU)</a:t>
            </a:r>
          </a:p>
        </p:txBody>
      </p:sp>
    </p:spTree>
    <p:extLst>
      <p:ext uri="{BB962C8B-B14F-4D97-AF65-F5344CB8AC3E}">
        <p14:creationId xmlns:p14="http://schemas.microsoft.com/office/powerpoint/2010/main" val="12176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2"/>
          <p:cNvSpPr txBox="1">
            <a:spLocks noChangeArrowheads="1"/>
          </p:cNvSpPr>
          <p:nvPr/>
        </p:nvSpPr>
        <p:spPr bwMode="auto">
          <a:xfrm>
            <a:off x="964434" y="523695"/>
            <a:ext cx="7822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latin typeface="Arial Black" pitchFamily="34" charset="0"/>
              </a:rPr>
              <a:t>REŠITEV – </a:t>
            </a:r>
            <a:r>
              <a:rPr lang="sl-SI" sz="1600" dirty="0">
                <a:latin typeface="Arial Black" pitchFamily="34" charset="0"/>
              </a:rPr>
              <a:t>vzpostavitev naravnega rezervata</a:t>
            </a:r>
          </a:p>
        </p:txBody>
      </p:sp>
      <p:sp>
        <p:nvSpPr>
          <p:cNvPr id="402437" name="Text Box 5"/>
          <p:cNvSpPr txBox="1">
            <a:spLocks noChangeArrowheads="1"/>
          </p:cNvSpPr>
          <p:nvPr/>
        </p:nvSpPr>
        <p:spPr bwMode="auto">
          <a:xfrm>
            <a:off x="981458" y="1102104"/>
            <a:ext cx="735811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l-SI" dirty="0"/>
              <a:t> </a:t>
            </a:r>
            <a:r>
              <a:rPr lang="sl-SI" b="1" dirty="0"/>
              <a:t>Primarna naloga rezervata – varstvo z upravljanjem:</a:t>
            </a:r>
            <a:endParaRPr lang="sl-SI" dirty="0"/>
          </a:p>
          <a:p>
            <a:pPr marL="285750" indent="-285750">
              <a:buFontTx/>
              <a:buChar char="-"/>
            </a:pPr>
            <a:r>
              <a:rPr lang="sl-SI" dirty="0"/>
              <a:t>izboljšanje in vzdrževanje stanja vodnih gladin, višine vegetacije, gnezditvenih struktur</a:t>
            </a:r>
          </a:p>
          <a:p>
            <a:pPr marL="285750" indent="-285750">
              <a:buFontTx/>
              <a:buChar char="-"/>
            </a:pPr>
            <a:r>
              <a:rPr lang="sl-SI" dirty="0"/>
              <a:t>vzdrževanje habitatov s pašo &amp; ohranjanje starih ras domačih živali</a:t>
            </a:r>
            <a:endParaRPr lang="sl-SI" b="1" dirty="0"/>
          </a:p>
          <a:p>
            <a:pPr marL="285750" indent="-285750">
              <a:buFontTx/>
              <a:buChar char="-"/>
            </a:pPr>
            <a:endParaRPr lang="sl-SI" b="1" dirty="0"/>
          </a:p>
          <a:p>
            <a:r>
              <a:rPr lang="sl-SI" b="1" dirty="0"/>
              <a:t>Sekundarna naloga rezervata - izobraževanje:</a:t>
            </a:r>
            <a:endParaRPr lang="sl-SI" dirty="0"/>
          </a:p>
          <a:p>
            <a:r>
              <a:rPr lang="sl-SI" dirty="0"/>
              <a:t>- urejen rezervat z dostopom brez motenj ptic</a:t>
            </a:r>
          </a:p>
          <a:p>
            <a:r>
              <a:rPr lang="sl-SI" dirty="0"/>
              <a:t>- doživljajska pot (za vse generacije, tudi invalidom)</a:t>
            </a:r>
          </a:p>
          <a:p>
            <a:r>
              <a:rPr lang="sl-SI" dirty="0"/>
              <a:t>- rezervat opremljen po najsodobnejših didaktičnih spoznanjih</a:t>
            </a:r>
          </a:p>
          <a:p>
            <a:r>
              <a:rPr lang="sl-SI" dirty="0"/>
              <a:t>- impulz razvoja turistične ponudbe v sozvočju z naravo</a:t>
            </a:r>
          </a:p>
          <a:p>
            <a:endParaRPr lang="sl-SI" b="1" dirty="0"/>
          </a:p>
          <a:p>
            <a:r>
              <a:rPr lang="sl-SI" b="1" dirty="0"/>
              <a:t>Terciarna naloga rezervata - raziskovanje:</a:t>
            </a:r>
            <a:endParaRPr lang="sl-SI" dirty="0"/>
          </a:p>
          <a:p>
            <a:pPr>
              <a:buFontTx/>
              <a:buChar char="-"/>
            </a:pPr>
            <a:r>
              <a:rPr lang="sl-SI" dirty="0"/>
              <a:t>monitoring in raziskave v sodelovanju z drugimi domačimi in tujimi raziskovalnimi organizacijami</a:t>
            </a:r>
          </a:p>
        </p:txBody>
      </p:sp>
      <p:pic>
        <p:nvPicPr>
          <p:cNvPr id="4" name="Picture 10" descr="TSO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2610" y="5201010"/>
            <a:ext cx="1547812" cy="973138"/>
          </a:xfrm>
          <a:prstGeom prst="rect">
            <a:avLst/>
          </a:prstGeom>
          <a:noFill/>
        </p:spPr>
      </p:pic>
      <p:pic>
        <p:nvPicPr>
          <p:cNvPr id="5" name="Picture 15" descr="co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4893" y="5201010"/>
            <a:ext cx="1503363" cy="84455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716" y="2769328"/>
            <a:ext cx="3160118" cy="210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73" y="5829300"/>
            <a:ext cx="3390900" cy="476250"/>
          </a:xfrm>
        </p:spPr>
        <p:txBody>
          <a:bodyPr/>
          <a:lstStyle/>
          <a:p>
            <a:r>
              <a:rPr lang="sl-SI" sz="1800" dirty="0">
                <a:latin typeface="Calibri" pitchFamily="34" charset="0"/>
              </a:rPr>
              <a:t>2.3.2010, GHU, Ljubljana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1026" name="Picture 2" descr="C:\00_DENAC\naturscutz\lagune_TSO\TK_podpis\slike_dogodek\IMG_6412_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16" y="7134"/>
            <a:ext cx="4934167" cy="3288516"/>
          </a:xfrm>
          <a:prstGeom prst="rect">
            <a:avLst/>
          </a:prstGeom>
          <a:noFill/>
        </p:spPr>
      </p:pic>
      <p:pic>
        <p:nvPicPr>
          <p:cNvPr id="1027" name="Picture 3" descr="C:\00_DENAC\naturscutz\lagune_TSO\TK_podpis\slike_dogodek\Tiskovna-TMihelic\IMG_63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2327" y="7134"/>
            <a:ext cx="4932775" cy="3288516"/>
          </a:xfrm>
          <a:prstGeom prst="rect">
            <a:avLst/>
          </a:prstGeom>
          <a:noFill/>
        </p:spPr>
      </p:pic>
      <p:pic>
        <p:nvPicPr>
          <p:cNvPr id="1028" name="Picture 4" descr="C:\00_DENAC\naturscutz\lagune_TSO\TK_podpis\slike_dogodek\Tiskovna-TMihelic\IMG_63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0564" y="3295650"/>
            <a:ext cx="5343526" cy="3562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086"/>
            <a:ext cx="12192000" cy="9142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272" y="0"/>
            <a:ext cx="11772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i="1" dirty="0">
                <a:solidFill>
                  <a:schemeClr val="bg1"/>
                </a:solidFill>
              </a:rPr>
              <a:t>“</a:t>
            </a:r>
            <a:r>
              <a:rPr lang="sl-SI" sz="2400" i="1" dirty="0" err="1">
                <a:solidFill>
                  <a:schemeClr val="bg1"/>
                </a:solidFill>
              </a:rPr>
              <a:t>National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parks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and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reserves</a:t>
            </a:r>
            <a:r>
              <a:rPr lang="sl-SI" sz="2400" i="1" dirty="0">
                <a:solidFill>
                  <a:schemeClr val="bg1"/>
                </a:solidFill>
              </a:rPr>
              <a:t> are </a:t>
            </a:r>
            <a:r>
              <a:rPr lang="sl-SI" sz="2400" i="1" dirty="0" err="1">
                <a:solidFill>
                  <a:schemeClr val="bg1"/>
                </a:solidFill>
              </a:rPr>
              <a:t>an</a:t>
            </a:r>
            <a:r>
              <a:rPr lang="sl-SI" sz="2400" i="1" dirty="0">
                <a:solidFill>
                  <a:schemeClr val="bg1"/>
                </a:solidFill>
              </a:rPr>
              <a:t> integral </a:t>
            </a:r>
            <a:r>
              <a:rPr lang="sl-SI" sz="2400" i="1" dirty="0" err="1">
                <a:solidFill>
                  <a:schemeClr val="bg1"/>
                </a:solidFill>
              </a:rPr>
              <a:t>aspect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of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intelligent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use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of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natural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resources</a:t>
            </a:r>
            <a:r>
              <a:rPr lang="sl-SI" sz="2400" i="1" dirty="0">
                <a:solidFill>
                  <a:schemeClr val="bg1"/>
                </a:solidFill>
              </a:rPr>
              <a:t>. It is </a:t>
            </a:r>
            <a:r>
              <a:rPr lang="sl-SI" sz="2400" i="1" dirty="0" err="1">
                <a:solidFill>
                  <a:schemeClr val="bg1"/>
                </a:solidFill>
              </a:rPr>
              <a:t>the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course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of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wisdom</a:t>
            </a:r>
            <a:r>
              <a:rPr lang="sl-SI" sz="2400" i="1" dirty="0">
                <a:solidFill>
                  <a:schemeClr val="bg1"/>
                </a:solidFill>
              </a:rPr>
              <a:t> to set </a:t>
            </a:r>
            <a:r>
              <a:rPr lang="sl-SI" sz="2400" i="1" dirty="0" err="1">
                <a:solidFill>
                  <a:schemeClr val="bg1"/>
                </a:solidFill>
              </a:rPr>
              <a:t>aside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an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ample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portion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of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our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national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resources</a:t>
            </a:r>
            <a:r>
              <a:rPr lang="sl-SI" sz="2400" i="1" dirty="0">
                <a:solidFill>
                  <a:schemeClr val="bg1"/>
                </a:solidFill>
              </a:rPr>
              <a:t> as </a:t>
            </a:r>
            <a:r>
              <a:rPr lang="sl-SI" sz="2400" i="1" dirty="0" err="1">
                <a:solidFill>
                  <a:schemeClr val="bg1"/>
                </a:solidFill>
              </a:rPr>
              <a:t>national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parks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and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reserves</a:t>
            </a:r>
            <a:r>
              <a:rPr lang="sl-SI" sz="2400" i="1" dirty="0">
                <a:solidFill>
                  <a:schemeClr val="bg1"/>
                </a:solidFill>
              </a:rPr>
              <a:t>, </a:t>
            </a:r>
            <a:r>
              <a:rPr lang="sl-SI" sz="2400" i="1" dirty="0" err="1">
                <a:solidFill>
                  <a:schemeClr val="bg1"/>
                </a:solidFill>
              </a:rPr>
              <a:t>thus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ensuring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that</a:t>
            </a:r>
            <a:r>
              <a:rPr lang="sl-SI" sz="2400" i="1" dirty="0">
                <a:solidFill>
                  <a:schemeClr val="bg1"/>
                </a:solidFill>
              </a:rPr>
              <a:t> future </a:t>
            </a:r>
            <a:r>
              <a:rPr lang="sl-SI" sz="2400" i="1" dirty="0" err="1">
                <a:solidFill>
                  <a:schemeClr val="bg1"/>
                </a:solidFill>
              </a:rPr>
              <a:t>generations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may</a:t>
            </a:r>
            <a:r>
              <a:rPr lang="sl-SI" sz="2400" i="1" dirty="0">
                <a:solidFill>
                  <a:schemeClr val="bg1"/>
                </a:solidFill>
              </a:rPr>
              <a:t> know </a:t>
            </a:r>
            <a:r>
              <a:rPr lang="sl-SI" sz="2400" i="1" dirty="0" err="1">
                <a:solidFill>
                  <a:schemeClr val="bg1"/>
                </a:solidFill>
              </a:rPr>
              <a:t>the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majesty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of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the</a:t>
            </a:r>
            <a:r>
              <a:rPr lang="sl-SI" sz="2400" i="1" dirty="0">
                <a:solidFill>
                  <a:schemeClr val="bg1"/>
                </a:solidFill>
              </a:rPr>
              <a:t> </a:t>
            </a:r>
            <a:r>
              <a:rPr lang="sl-SI" sz="2400" i="1" dirty="0" err="1">
                <a:solidFill>
                  <a:schemeClr val="bg1"/>
                </a:solidFill>
              </a:rPr>
              <a:t>earth</a:t>
            </a:r>
            <a:r>
              <a:rPr lang="sl-SI" sz="2400" i="1" dirty="0">
                <a:solidFill>
                  <a:schemeClr val="bg1"/>
                </a:solidFill>
              </a:rPr>
              <a:t> as </a:t>
            </a:r>
            <a:r>
              <a:rPr lang="sl-SI" sz="2400" i="1" dirty="0" err="1">
                <a:solidFill>
                  <a:schemeClr val="bg1"/>
                </a:solidFill>
              </a:rPr>
              <a:t>we</a:t>
            </a:r>
            <a:r>
              <a:rPr lang="sl-SI" sz="2400" i="1" dirty="0">
                <a:solidFill>
                  <a:schemeClr val="bg1"/>
                </a:solidFill>
              </a:rPr>
              <a:t> know it </a:t>
            </a:r>
            <a:r>
              <a:rPr lang="sl-SI" sz="2400" i="1" dirty="0" err="1">
                <a:solidFill>
                  <a:schemeClr val="bg1"/>
                </a:solidFill>
              </a:rPr>
              <a:t>today</a:t>
            </a:r>
            <a:r>
              <a:rPr lang="sl-SI" sz="2400" i="1" dirty="0">
                <a:solidFill>
                  <a:schemeClr val="bg1"/>
                </a:solidFill>
              </a:rPr>
              <a:t>.” </a:t>
            </a:r>
            <a:r>
              <a:rPr lang="sl-SI" sz="2400" dirty="0">
                <a:solidFill>
                  <a:schemeClr val="bg1"/>
                </a:solidFill>
              </a:rPr>
              <a:t>– John F. Kennedy, 1962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0_DENAC\naturscutz\lagune_TSO\TK_podpis\kliping\tedni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85" y="-1"/>
            <a:ext cx="3700181" cy="5165953"/>
          </a:xfrm>
          <a:prstGeom prst="rect">
            <a:avLst/>
          </a:prstGeom>
          <a:noFill/>
        </p:spPr>
      </p:pic>
      <p:pic>
        <p:nvPicPr>
          <p:cNvPr id="2051" name="Picture 3" descr="C:\00_DENAC\naturscutz\lagune_TSO\TK_podpis\kliping\vec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422" y="0"/>
            <a:ext cx="8405578" cy="6258167"/>
          </a:xfrm>
          <a:prstGeom prst="rect">
            <a:avLst/>
          </a:prstGeom>
          <a:noFill/>
        </p:spPr>
      </p:pic>
      <p:pic>
        <p:nvPicPr>
          <p:cNvPr id="2052" name="Picture 4" descr="C:\00_DENAC\naturscutz\lagune_TSO\TK_podpis\kliping\slo_novic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962" y="3000372"/>
            <a:ext cx="3170930" cy="3857628"/>
          </a:xfrm>
          <a:prstGeom prst="rect">
            <a:avLst/>
          </a:prstGeom>
          <a:noFill/>
        </p:spPr>
      </p:pic>
      <p:pic>
        <p:nvPicPr>
          <p:cNvPr id="2053" name="Picture 5" descr="C:\00_DENAC\naturscutz\lagune_TSO\TK_podpis\kliping\nedel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594" y="2366990"/>
            <a:ext cx="1793406" cy="4491010"/>
          </a:xfrm>
          <a:prstGeom prst="rect">
            <a:avLst/>
          </a:prstGeom>
          <a:noFill/>
        </p:spPr>
      </p:pic>
      <p:pic>
        <p:nvPicPr>
          <p:cNvPr id="2054" name="Picture 6" descr="C:\00_DENAC\naturscutz\lagune_TSO\TK_podpis\kliping\euronatu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825" y="3129083"/>
            <a:ext cx="2589797" cy="3702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3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961" y="0"/>
            <a:ext cx="8604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923"/>
            <a:ext cx="5448300" cy="408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648"/>
            <a:ext cx="6424104" cy="4819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0" y="-1"/>
            <a:ext cx="6743700" cy="5057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104" y="3150648"/>
            <a:ext cx="5767896" cy="432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258270" y="1601313"/>
            <a:ext cx="11438429" cy="4349080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0067A6"/>
              </a:buClr>
              <a:buNone/>
            </a:pPr>
            <a:r>
              <a:rPr lang="sl-SI" sz="3200" dirty="0"/>
              <a:t>Glavni načrtovani ukrepi </a:t>
            </a:r>
            <a:r>
              <a:rPr lang="sl-SI" sz="3200" dirty="0" smtClean="0"/>
              <a:t>v Ormoških lagunah: </a:t>
            </a:r>
            <a:endParaRPr lang="sl-SI" sz="3200" dirty="0"/>
          </a:p>
          <a:p>
            <a:pPr lvl="1">
              <a:buClr>
                <a:srgbClr val="0067A6"/>
              </a:buClr>
              <a:buFont typeface="Wingdings" pitchFamily="2" charset="2"/>
              <a:buChar char="§"/>
            </a:pPr>
            <a:r>
              <a:rPr lang="sl-SI" sz="3000" dirty="0"/>
              <a:t>Izgradnja sistema za vodooskrbo celotnega </a:t>
            </a:r>
            <a:r>
              <a:rPr lang="sl-SI" sz="3000" dirty="0" smtClean="0"/>
              <a:t>območja</a:t>
            </a:r>
          </a:p>
          <a:p>
            <a:pPr lvl="1">
              <a:buClr>
                <a:srgbClr val="0067A6"/>
              </a:buClr>
              <a:buFont typeface="Wingdings" pitchFamily="2" charset="2"/>
              <a:buChar char="§"/>
            </a:pPr>
            <a:r>
              <a:rPr lang="sl-SI" sz="3000" dirty="0" smtClean="0"/>
              <a:t>Obnova </a:t>
            </a:r>
            <a:r>
              <a:rPr lang="sl-SI" sz="3000" dirty="0"/>
              <a:t>habitatov za vodne ptice v opuščenih bazenih</a:t>
            </a:r>
          </a:p>
          <a:p>
            <a:pPr lvl="1">
              <a:buClr>
                <a:srgbClr val="0067A6"/>
              </a:buClr>
              <a:buFont typeface="Wingdings" pitchFamily="2" charset="2"/>
              <a:buChar char="§"/>
            </a:pPr>
            <a:r>
              <a:rPr lang="sl-SI" sz="3000" dirty="0"/>
              <a:t>Nakup zemljišča (6 ha) in obnova habitatov za hrošče v bližnjem poplavnem gozdu</a:t>
            </a:r>
          </a:p>
          <a:p>
            <a:pPr lvl="1">
              <a:buClr>
                <a:srgbClr val="0067A6"/>
              </a:buClr>
              <a:buFont typeface="Wingdings" pitchFamily="2" charset="2"/>
              <a:buChar char="§"/>
            </a:pPr>
            <a:r>
              <a:rPr lang="sl-SI" sz="3000" dirty="0"/>
              <a:t>Vzpostavitev pašnega sistema v </a:t>
            </a:r>
            <a:r>
              <a:rPr lang="sl-SI" sz="3000" dirty="0" smtClean="0"/>
              <a:t>lagunah </a:t>
            </a:r>
            <a:r>
              <a:rPr lang="sl-SI" sz="3000" dirty="0"/>
              <a:t>z vodnimi bivoli</a:t>
            </a:r>
          </a:p>
          <a:p>
            <a:pPr lvl="1">
              <a:buClr>
                <a:srgbClr val="0067A6"/>
              </a:buClr>
              <a:buFont typeface="Wingdings" pitchFamily="2" charset="2"/>
              <a:buChar char="§"/>
            </a:pPr>
            <a:r>
              <a:rPr lang="sl-SI" sz="3000" dirty="0"/>
              <a:t>Razglasitev območja za državni </a:t>
            </a:r>
            <a:r>
              <a:rPr lang="sl-SI" sz="3000" dirty="0" smtClean="0"/>
              <a:t>NR</a:t>
            </a:r>
            <a:endParaRPr lang="sl-SI" sz="3000" dirty="0"/>
          </a:p>
          <a:p>
            <a:pPr lvl="1">
              <a:buClr>
                <a:srgbClr val="0067A6"/>
              </a:buClr>
              <a:buFont typeface="Wingdings" pitchFamily="2" charset="2"/>
              <a:buChar char="§"/>
            </a:pPr>
            <a:r>
              <a:rPr lang="sl-SI" sz="3000" dirty="0"/>
              <a:t>Priprava načrtov za obnovo in </a:t>
            </a:r>
          </a:p>
          <a:p>
            <a:pPr marL="457200" lvl="1" indent="0">
              <a:buClr>
                <a:srgbClr val="0067A6"/>
              </a:buClr>
              <a:buNone/>
            </a:pPr>
            <a:r>
              <a:rPr lang="sl-SI" sz="3000" dirty="0"/>
              <a:t>izgradnjo objektov za obiskovalce &amp;</a:t>
            </a:r>
          </a:p>
          <a:p>
            <a:pPr marL="457200" lvl="1" indent="0">
              <a:buClr>
                <a:srgbClr val="0067A6"/>
              </a:buClr>
              <a:buNone/>
            </a:pPr>
            <a:r>
              <a:rPr lang="sl-SI" sz="3000" dirty="0"/>
              <a:t>osnovna interpretacija narave</a:t>
            </a:r>
          </a:p>
          <a:p>
            <a:pPr marL="457200" lvl="1" indent="0">
              <a:buClr>
                <a:srgbClr val="0067A6"/>
              </a:buClr>
              <a:buNone/>
            </a:pPr>
            <a:endParaRPr lang="sl-SI" sz="3000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7" name="Picture 2" descr="LOGO_L~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7109" y="373226"/>
            <a:ext cx="1370012" cy="98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9" descr="C:\00_DENAC\DOPPS\tehnicno\logotipi\life\natura20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1543" y="274265"/>
            <a:ext cx="1319212" cy="1139825"/>
          </a:xfrm>
          <a:prstGeom prst="rect">
            <a:avLst/>
          </a:prstGeom>
          <a:noFill/>
        </p:spPr>
      </p:pic>
      <p:sp>
        <p:nvSpPr>
          <p:cNvPr id="9" name="Naslov 1"/>
          <p:cNvSpPr>
            <a:spLocks noGrp="1"/>
          </p:cNvSpPr>
          <p:nvPr>
            <p:ph type="title" idx="4294967295"/>
          </p:nvPr>
        </p:nvSpPr>
        <p:spPr>
          <a:xfrm>
            <a:off x="367825" y="274265"/>
            <a:ext cx="7900850" cy="112195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l">
              <a:defRPr/>
            </a:pPr>
            <a:r>
              <a:rPr lang="sv-SE" sz="3100" dirty="0">
                <a:latin typeface="+mn-lt"/>
              </a:rPr>
              <a:t>PROJEKT LIFE</a:t>
            </a:r>
            <a:r>
              <a:rPr lang="sv-SE" sz="3100" dirty="0" smtClean="0">
                <a:latin typeface="+mn-lt"/>
              </a:rPr>
              <a:t>+</a:t>
            </a:r>
            <a:r>
              <a:rPr lang="sl-SI" sz="3100" dirty="0" smtClean="0">
                <a:latin typeface="+mn-lt"/>
              </a:rPr>
              <a:t>, </a:t>
            </a:r>
            <a:r>
              <a:rPr lang="sv-SE" sz="3100" dirty="0" smtClean="0">
                <a:latin typeface="+mn-lt"/>
              </a:rPr>
              <a:t>LIVEDRAVA</a:t>
            </a:r>
            <a:r>
              <a:rPr lang="sl-SI" sz="3100" dirty="0" smtClean="0">
                <a:latin typeface="+mn-lt"/>
              </a:rPr>
              <a:t>, </a:t>
            </a:r>
            <a:r>
              <a:rPr lang="sv-SE" sz="3100" dirty="0" smtClean="0">
                <a:latin typeface="+mn-lt"/>
              </a:rPr>
              <a:t>LIFE11 </a:t>
            </a:r>
            <a:r>
              <a:rPr lang="sv-SE" sz="3100" dirty="0">
                <a:latin typeface="+mn-lt"/>
              </a:rPr>
              <a:t>NAT/SI/882</a:t>
            </a:r>
            <a:r>
              <a:rPr lang="sl-SI" sz="3100" dirty="0">
                <a:latin typeface="+mn-lt"/>
              </a:rPr>
              <a:t/>
            </a:r>
            <a:br>
              <a:rPr lang="sl-SI" sz="3100" dirty="0">
                <a:latin typeface="+mn-lt"/>
              </a:rPr>
            </a:br>
            <a:r>
              <a:rPr lang="sl-SI" sz="3100" dirty="0" smtClean="0">
                <a:latin typeface="+mn-lt"/>
              </a:rPr>
              <a:t>http</a:t>
            </a:r>
            <a:r>
              <a:rPr lang="sl-SI" sz="3100" dirty="0">
                <a:latin typeface="+mn-lt"/>
              </a:rPr>
              <a:t>://livedrava.ptice.si</a:t>
            </a:r>
            <a:r>
              <a:rPr lang="sl-SI" sz="3100" dirty="0" smtClean="0">
                <a:latin typeface="+mn-lt"/>
              </a:rPr>
              <a:t>/</a:t>
            </a:r>
            <a:endParaRPr lang="sl-SI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856804"/>
              </p:ext>
            </p:extLst>
          </p:nvPr>
        </p:nvGraphicFramePr>
        <p:xfrm>
          <a:off x="7823152" y="4609308"/>
          <a:ext cx="1804987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5" imgW="2876550" imgH="1257300" progId="AcroExch.Document.7">
                  <p:embed/>
                </p:oleObj>
              </mc:Choice>
              <mc:Fallback>
                <p:oleObj name="Acrobat Document" r:id="rId5" imgW="2876550" imgH="1257300" progId="AcroExch.Document.7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3152" y="4609308"/>
                        <a:ext cx="1804987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C:\00_DENAC\DOPPS\projekti_v_pripravi\life_VGP\00_izvedba\TK_O_Ormoz\LOGO_MKO_SL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675" y="5938081"/>
            <a:ext cx="2428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0414" y="3450509"/>
            <a:ext cx="6048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00_DENAC\DOPPS\projekti_v_pripravi\life_VGP\00_izvedba\TK_O_Ormoz\vgp log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4461" y="1609202"/>
            <a:ext cx="266223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00_DENAC\DOPPS\projekti_v_pripravi\life_VGP\00_izvedba\TK_O_Ormoz\arso_logo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8139" y="4526758"/>
            <a:ext cx="137001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C:\00_DENAC\DOPPS\projekti_v_pripravi\life_VGP\00_izvedba\TK_O_Ormoz\sredisce_logo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6704" y="4502593"/>
            <a:ext cx="71913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:\00_DENAC\DOPPS\projekti_v_pripravi\life_VGP\00_izvedba\TK_O_Ormoz\LOGO_VGB_EN KRAK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9002" y="2444462"/>
            <a:ext cx="17462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00_DENAC\DOPPS\projekti_v_pripravi\life_VGP\00_izvedba\TK_O_Ormoz\Logo MO Ptuj bookman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452" y="3454237"/>
            <a:ext cx="12096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71400"/>
            <a:ext cx="9144000" cy="7249566"/>
          </a:xfrm>
          <a:prstGeom prst="rect">
            <a:avLst/>
          </a:prstGeom>
        </p:spPr>
      </p:pic>
      <p:pic>
        <p:nvPicPr>
          <p:cNvPr id="3" name="Picture 29" descr="C:\00_DENAC\DOPPS\tehnicno\logotipi\life\natura20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644" y="1870001"/>
            <a:ext cx="1319212" cy="113982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556" y="142511"/>
            <a:ext cx="1609301" cy="16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411" y="2967867"/>
            <a:ext cx="5784064" cy="3856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25" y="1"/>
            <a:ext cx="6008350" cy="4005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1" y="6454576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17.7.2017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89" y="0"/>
            <a:ext cx="4653336" cy="4653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3887" y="1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11.5.2017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89" y="3543589"/>
            <a:ext cx="4877622" cy="325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110" y="0"/>
            <a:ext cx="10299889" cy="6866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43000" y="1142999"/>
            <a:ext cx="68580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625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168008" cy="4112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9736"/>
            <a:ext cx="5652396" cy="3768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396" y="3089736"/>
            <a:ext cx="6539604" cy="435973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02" y="-396413"/>
            <a:ext cx="6197598" cy="34861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57245" y="6179471"/>
            <a:ext cx="1295093" cy="550831"/>
            <a:chOff x="7084842" y="6140039"/>
            <a:chExt cx="1295093" cy="550831"/>
          </a:xfrm>
        </p:grpSpPr>
        <p:pic>
          <p:nvPicPr>
            <p:cNvPr id="9" name="Slika 0" descr="life_mali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842" y="6282549"/>
              <a:ext cx="576651" cy="40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9" descr="C:\00_DENAC\DOPPS\tehnicno\logotipi\life\natura2000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413" y="6140039"/>
              <a:ext cx="637522" cy="550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134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305" y="2744250"/>
            <a:ext cx="6110447" cy="411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180" y="-318118"/>
            <a:ext cx="6388572" cy="4445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9385"/>
            <a:ext cx="5932967" cy="413696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932965" y="87040"/>
            <a:ext cx="5803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latin typeface="Arial Black" pitchFamily="34" charset="0"/>
              </a:rPr>
              <a:t>ZAČETEK – GRADNJA TSO 1977-1979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708038"/>
            <a:ext cx="6191057" cy="4149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90791" y="6488668"/>
            <a:ext cx="1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Foto: arhiv TSO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22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108" y="1993811"/>
            <a:ext cx="4270076" cy="2402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9066" y="3080759"/>
            <a:ext cx="252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16.9.2015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999643" y="723489"/>
            <a:ext cx="178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25.6.2015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107" y="4495749"/>
            <a:ext cx="4270076" cy="2401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1428" y="5462779"/>
            <a:ext cx="212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13.11.2015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107" y="-77638"/>
            <a:ext cx="2820838" cy="19715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266414" y="6229035"/>
            <a:ext cx="1295093" cy="550831"/>
            <a:chOff x="7084842" y="6140039"/>
            <a:chExt cx="1295093" cy="550831"/>
          </a:xfrm>
        </p:grpSpPr>
        <p:pic>
          <p:nvPicPr>
            <p:cNvPr id="10" name="Slika 0" descr="life_mali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842" y="6282549"/>
              <a:ext cx="576651" cy="40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9" descr="C:\00_DENAC\DOPPS\tehnicno\logotipi\life\natura2000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413" y="6140039"/>
              <a:ext cx="637522" cy="550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196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8" y="19358"/>
            <a:ext cx="5582182" cy="3140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182" y="3140465"/>
            <a:ext cx="4702324" cy="264505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182" y="-13776"/>
            <a:ext cx="4702324" cy="313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50" y="3140465"/>
            <a:ext cx="5586050" cy="37240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848413" y="5804880"/>
            <a:ext cx="1295093" cy="550831"/>
            <a:chOff x="7084842" y="6140039"/>
            <a:chExt cx="1295093" cy="550831"/>
          </a:xfrm>
        </p:grpSpPr>
        <p:pic>
          <p:nvPicPr>
            <p:cNvPr id="9" name="Slika 0" descr="life_mali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842" y="6282549"/>
              <a:ext cx="576651" cy="40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9" descr="C:\00_DENAC\DOPPS\tehnicno\logotipi\life\natura2000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413" y="6140039"/>
              <a:ext cx="637522" cy="550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108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0538" y="2281858"/>
            <a:ext cx="4076227" cy="5076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79100" y="-392702"/>
            <a:ext cx="3182939" cy="3968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0240" y="-550910"/>
            <a:ext cx="4465253" cy="5567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408" y="3567732"/>
            <a:ext cx="4097315" cy="3290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731930" y="4544470"/>
            <a:ext cx="1295093" cy="550831"/>
            <a:chOff x="7084842" y="6140039"/>
            <a:chExt cx="1295093" cy="550831"/>
          </a:xfrm>
        </p:grpSpPr>
        <p:pic>
          <p:nvPicPr>
            <p:cNvPr id="9" name="Slika 0" descr="life_mali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842" y="6282549"/>
              <a:ext cx="576651" cy="40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9" descr="C:\00_DENAC\DOPPS\tehnicno\logotipi\life\natura2000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413" y="6140039"/>
              <a:ext cx="637522" cy="550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6107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3256472" cy="2170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94667" y="859467"/>
            <a:ext cx="5156799" cy="3437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203" y="0"/>
            <a:ext cx="3886199" cy="2590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3" y="2311844"/>
            <a:ext cx="6731838" cy="4487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678" y="2590799"/>
            <a:ext cx="5347388" cy="35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52" y="0"/>
            <a:ext cx="4835296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5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42" y="-103194"/>
            <a:ext cx="10834058" cy="6961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10901" y="226085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11.5.2017</a:t>
            </a:r>
          </a:p>
          <a:p>
            <a:r>
              <a:rPr lang="sl-SI" dirty="0" smtClean="0"/>
              <a:t>DELO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6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234" y="140153"/>
            <a:ext cx="4425351" cy="2950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422" y="1"/>
            <a:ext cx="4635578" cy="3090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12" y="3090388"/>
            <a:ext cx="4419572" cy="2946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422" y="3090387"/>
            <a:ext cx="4437170" cy="2958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87837" y="14015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8.9.2017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511034" y="6048501"/>
            <a:ext cx="7452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https://www.youtube.com/watch?v=HH_v6f0dD_k</a:t>
            </a:r>
            <a:endParaRPr lang="sl-SI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11" name="PoljeZBesedilom 10"/>
          <p:cNvSpPr txBox="1"/>
          <p:nvPr/>
        </p:nvSpPr>
        <p:spPr>
          <a:xfrm>
            <a:off x="10948734" y="241094"/>
            <a:ext cx="79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2013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77572"/>
            <a:ext cx="12192001" cy="7367650"/>
          </a:xfrm>
          <a:prstGeom prst="rect">
            <a:avLst/>
          </a:prstGeom>
        </p:spPr>
      </p:pic>
      <p:sp>
        <p:nvSpPr>
          <p:cNvPr id="15" name="Ograda vsebine 2"/>
          <p:cNvSpPr txBox="1">
            <a:spLocks/>
          </p:cNvSpPr>
          <p:nvPr/>
        </p:nvSpPr>
        <p:spPr>
          <a:xfrm>
            <a:off x="8390439" y="4070678"/>
            <a:ext cx="3739395" cy="2768272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</a:ln>
        </p:spPr>
        <p:txBody>
          <a:bodyPr>
            <a:normAutofit fontScale="3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67A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67A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7A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7A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7A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7400" dirty="0"/>
              <a:t>10 ha trstišč</a:t>
            </a:r>
          </a:p>
          <a:p>
            <a:r>
              <a:rPr lang="sl-SI" sz="7400" dirty="0"/>
              <a:t>4 ha sestojev z rogozom in šašjem</a:t>
            </a:r>
          </a:p>
          <a:p>
            <a:r>
              <a:rPr lang="sl-SI" sz="7400" dirty="0"/>
              <a:t>6 ha stalno/občasno plitvo poplavljenih površin in blatnih </a:t>
            </a:r>
            <a:r>
              <a:rPr lang="sl-SI" sz="7400" dirty="0" err="1"/>
              <a:t>polojev</a:t>
            </a:r>
            <a:endParaRPr lang="sl-SI" sz="7400" dirty="0"/>
          </a:p>
          <a:p>
            <a:r>
              <a:rPr lang="sl-SI" sz="7400" dirty="0"/>
              <a:t>10 ha odprtih vodnih </a:t>
            </a:r>
            <a:r>
              <a:rPr lang="sl-SI" sz="7400" dirty="0" err="1"/>
              <a:t>površih</a:t>
            </a:r>
            <a:endParaRPr lang="sl-SI" sz="7400" dirty="0"/>
          </a:p>
          <a:p>
            <a:endParaRPr lang="sl-SI" sz="5100" dirty="0"/>
          </a:p>
          <a:p>
            <a:endParaRPr lang="sl-SI" sz="5100" dirty="0"/>
          </a:p>
          <a:p>
            <a:endParaRPr lang="sl-SI" sz="5100" dirty="0"/>
          </a:p>
          <a:p>
            <a:endParaRPr lang="sl-SI" dirty="0"/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231200" y="43409"/>
            <a:ext cx="7200801" cy="76470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sl-SI" altLang="sl-SI" sz="3600" b="1" dirty="0">
                <a:latin typeface="Calibri" panose="020F0502020204030204" pitchFamily="34" charset="0"/>
              </a:rPr>
              <a:t>Razvoj habitatov</a:t>
            </a:r>
            <a:endParaRPr lang="en-GB" altLang="sl-SI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2855640" y="0"/>
            <a:ext cx="2952329" cy="1052736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algn="l"/>
            <a:r>
              <a:rPr lang="sl-SI" altLang="sl-SI" sz="3600" b="1" dirty="0">
                <a:latin typeface="Calibri" panose="020F0502020204030204" pitchFamily="34" charset="0"/>
              </a:rPr>
              <a:t>Monitoring ptic - gnezdilke</a:t>
            </a:r>
            <a:endParaRPr lang="en-GB" altLang="sl-SI" sz="3600" b="1" dirty="0">
              <a:latin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873" y="1031180"/>
            <a:ext cx="7754831" cy="548264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182" y="5229201"/>
            <a:ext cx="3879253" cy="13681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019" y="1069513"/>
            <a:ext cx="7759685" cy="548607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540" y="3597307"/>
            <a:ext cx="2124237" cy="30000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PoljeZBesedilom 12"/>
          <p:cNvSpPr txBox="1"/>
          <p:nvPr/>
        </p:nvSpPr>
        <p:spPr>
          <a:xfrm>
            <a:off x="1919536" y="6368099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Jure Novak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026" y="1123520"/>
            <a:ext cx="7762264" cy="548790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733" y="4365105"/>
            <a:ext cx="3459630" cy="22492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PoljeZBesedilom 15"/>
          <p:cNvSpPr txBox="1"/>
          <p:nvPr/>
        </p:nvSpPr>
        <p:spPr>
          <a:xfrm>
            <a:off x="3764518" y="6365200"/>
            <a:ext cx="1356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Marko Zabavnik</a:t>
            </a:r>
          </a:p>
        </p:txBody>
      </p:sp>
    </p:spTree>
    <p:extLst>
      <p:ext uri="{BB962C8B-B14F-4D97-AF65-F5344CB8AC3E}">
        <p14:creationId xmlns:p14="http://schemas.microsoft.com/office/powerpoint/2010/main" val="46920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8466"/>
            <a:ext cx="12192000" cy="8134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8532" y="0"/>
            <a:ext cx="216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Foto: M. Lenarčič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742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2855640" y="1"/>
            <a:ext cx="7200801" cy="76470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sl-SI" altLang="sl-SI" sz="3600" b="1" dirty="0">
                <a:latin typeface="Calibri" panose="020F0502020204030204" pitchFamily="34" charset="0"/>
              </a:rPr>
              <a:t>Gnezdilke</a:t>
            </a:r>
            <a:endParaRPr lang="en-GB" altLang="sl-SI" sz="3600" b="1" dirty="0">
              <a:latin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2816"/>
            <a:ext cx="9144000" cy="48242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487" y="3890399"/>
            <a:ext cx="5591895" cy="263090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85036"/>
            <a:ext cx="3240360" cy="364502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9389241" y="348384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Jure Novak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3894436"/>
            <a:ext cx="3240360" cy="2702628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9204750" y="6165305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Marko Zabavnik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14" y="898822"/>
            <a:ext cx="3779816" cy="2831238"/>
          </a:xfrm>
          <a:prstGeom prst="rect">
            <a:avLst/>
          </a:prstGeom>
          <a:ln w="19050">
            <a:noFill/>
          </a:ln>
        </p:spPr>
      </p:pic>
      <p:sp>
        <p:nvSpPr>
          <p:cNvPr id="11" name="PoljeZBesedilom 10"/>
          <p:cNvSpPr txBox="1"/>
          <p:nvPr/>
        </p:nvSpPr>
        <p:spPr>
          <a:xfrm>
            <a:off x="3373214" y="898823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Marko Zabavnik</a:t>
            </a:r>
          </a:p>
        </p:txBody>
      </p:sp>
    </p:spTree>
    <p:extLst>
      <p:ext uri="{BB962C8B-B14F-4D97-AF65-F5344CB8AC3E}">
        <p14:creationId xmlns:p14="http://schemas.microsoft.com/office/powerpoint/2010/main" val="38998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2855640" y="1"/>
            <a:ext cx="6912769" cy="764703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algn="l"/>
            <a:r>
              <a:rPr lang="sl-SI" altLang="sl-SI" sz="3600" b="1" dirty="0">
                <a:latin typeface="Calibri" panose="020F0502020204030204" pitchFamily="34" charset="0"/>
              </a:rPr>
              <a:t>Monitoring ptic – vodne ptice (vse leto)</a:t>
            </a:r>
            <a:endParaRPr lang="en-GB" altLang="sl-SI" sz="3600" b="1" dirty="0">
              <a:latin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34" y="991766"/>
            <a:ext cx="8564066" cy="5460449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312024" y="991766"/>
            <a:ext cx="318502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63 vrst</a:t>
            </a:r>
          </a:p>
          <a:p>
            <a:r>
              <a:rPr lang="sl-SI" dirty="0" err="1"/>
              <a:t>max</a:t>
            </a:r>
            <a:r>
              <a:rPr lang="sl-SI" dirty="0"/>
              <a:t>. 740 os. (8. dekada)</a:t>
            </a:r>
          </a:p>
        </p:txBody>
      </p:sp>
    </p:spTree>
    <p:extLst>
      <p:ext uri="{BB962C8B-B14F-4D97-AF65-F5344CB8AC3E}">
        <p14:creationId xmlns:p14="http://schemas.microsoft.com/office/powerpoint/2010/main" val="7596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2855640" y="0"/>
            <a:ext cx="4392489" cy="1052736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algn="l"/>
            <a:r>
              <a:rPr lang="sl-SI" altLang="sl-SI" sz="3600" b="1" dirty="0">
                <a:latin typeface="Calibri" panose="020F0502020204030204" pitchFamily="34" charset="0"/>
              </a:rPr>
              <a:t>Vodne ptice - </a:t>
            </a:r>
            <a:r>
              <a:rPr lang="sl-SI" altLang="sl-SI" sz="3600" b="1" dirty="0" err="1">
                <a:latin typeface="Calibri" panose="020F0502020204030204" pitchFamily="34" charset="0"/>
              </a:rPr>
              <a:t>negnezdilke</a:t>
            </a:r>
            <a:endParaRPr lang="en-GB" altLang="sl-SI" sz="3600" b="1" dirty="0">
              <a:latin typeface="Calibri" panose="020F050202020403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9389241" y="348384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Jure Novak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9408368" y="6237663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Jure Novak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772" y="1484784"/>
            <a:ext cx="2808312" cy="1728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PoljeZBesedilom 13"/>
          <p:cNvSpPr txBox="1"/>
          <p:nvPr/>
        </p:nvSpPr>
        <p:spPr>
          <a:xfrm>
            <a:off x="9620375" y="6166451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Jure Novak</a:t>
            </a:r>
          </a:p>
        </p:txBody>
      </p:sp>
      <p:pic>
        <p:nvPicPr>
          <p:cNvPr id="10" name="Slika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573" y="3573589"/>
            <a:ext cx="9143999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3950"/>
            <a:ext cx="12522200" cy="9391650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10284295" y="6581001"/>
            <a:ext cx="190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</a:rPr>
              <a:t>Foto: Ana Vaupotič</a:t>
            </a:r>
          </a:p>
        </p:txBody>
      </p:sp>
    </p:spTree>
    <p:extLst>
      <p:ext uri="{BB962C8B-B14F-4D97-AF65-F5344CB8AC3E}">
        <p14:creationId xmlns:p14="http://schemas.microsoft.com/office/powerpoint/2010/main" val="22132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"/>
            <a:ext cx="4625517" cy="2605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029220"/>
            <a:ext cx="4625516" cy="309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664" y="0"/>
            <a:ext cx="4456337" cy="3343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663" y="3414196"/>
            <a:ext cx="4456337" cy="33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212" y="0"/>
            <a:ext cx="8926388" cy="62973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21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399" y="1"/>
            <a:ext cx="2376264" cy="29745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266414" y="6229035"/>
            <a:ext cx="1295093" cy="550831"/>
            <a:chOff x="7084842" y="6140039"/>
            <a:chExt cx="1295093" cy="550831"/>
          </a:xfrm>
        </p:grpSpPr>
        <p:pic>
          <p:nvPicPr>
            <p:cNvPr id="12" name="Slika 0" descr="life_mali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842" y="6282549"/>
              <a:ext cx="576651" cy="40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9" descr="C:\00_DENAC\DOPPS\tehnicno\logotipi\life\natura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413" y="6140039"/>
              <a:ext cx="637522" cy="550831"/>
            </a:xfrm>
            <a:prstGeom prst="rect">
              <a:avLst/>
            </a:prstGeom>
            <a:noFill/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31" y="2828111"/>
            <a:ext cx="9144000" cy="402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0" y="0"/>
            <a:ext cx="10534650" cy="6249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3759" y="1347498"/>
            <a:ext cx="3266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https://www.naturepositive.org/</a:t>
            </a:r>
          </a:p>
        </p:txBody>
      </p:sp>
    </p:spTree>
    <p:extLst>
      <p:ext uri="{BB962C8B-B14F-4D97-AF65-F5344CB8AC3E}">
        <p14:creationId xmlns:p14="http://schemas.microsoft.com/office/powerpoint/2010/main" val="3553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4278" y="6132401"/>
            <a:ext cx="7308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https://www.ptice.si/wp-content/uploads/2014/03/2017_nrol_vodnik.pdf</a:t>
            </a:r>
            <a:endParaRPr lang="sl-SI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90777" y="189661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HVALA!</a:t>
            </a:r>
          </a:p>
          <a:p>
            <a:pPr algn="ctr"/>
            <a:endParaRPr lang="sl-SI" sz="3600" b="1" dirty="0"/>
          </a:p>
          <a:p>
            <a:pPr algn="ctr"/>
            <a:r>
              <a:rPr lang="sl-SI" sz="3600" b="1" dirty="0"/>
              <a:t>DOBRODOŠLI!</a:t>
            </a:r>
          </a:p>
          <a:p>
            <a:pPr algn="ctr"/>
            <a:endParaRPr lang="sl-SI" b="1" dirty="0"/>
          </a:p>
          <a:p>
            <a:pPr algn="ctr"/>
            <a:endParaRPr lang="sl-SI" b="1" dirty="0"/>
          </a:p>
          <a:p>
            <a:pPr algn="ctr"/>
            <a:r>
              <a:rPr lang="sl-SI" b="1" dirty="0">
                <a:hlinkClick r:id="rId3"/>
              </a:rPr>
              <a:t>www.ptice.si</a:t>
            </a:r>
            <a:endParaRPr lang="sl-SI" b="1" dirty="0"/>
          </a:p>
          <a:p>
            <a:pPr algn="ctr"/>
            <a:endParaRPr lang="sl-SI" b="1" dirty="0"/>
          </a:p>
          <a:p>
            <a:pPr algn="ctr"/>
            <a:r>
              <a:rPr lang="sl-SI" b="1" dirty="0"/>
              <a:t>041 712 796 (DOPPS)</a:t>
            </a:r>
          </a:p>
          <a:p>
            <a:pPr algn="ctr"/>
            <a:endParaRPr lang="sl-SI" b="1" dirty="0"/>
          </a:p>
          <a:p>
            <a:pPr algn="ctr"/>
            <a:r>
              <a:rPr lang="sl-SI" b="1" dirty="0">
                <a:hlinkClick r:id="rId4"/>
              </a:rPr>
              <a:t>dopps@dopps.si</a:t>
            </a:r>
            <a:endParaRPr lang="sl-SI" b="1" dirty="0"/>
          </a:p>
          <a:p>
            <a:endParaRPr lang="sl-SI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278" y="4338394"/>
            <a:ext cx="1858583" cy="138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039" y="4267406"/>
            <a:ext cx="1110996" cy="152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308" y="162465"/>
            <a:ext cx="4101539" cy="57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1749" y="-1188388"/>
            <a:ext cx="12893749" cy="8769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6484" y="0"/>
            <a:ext cx="1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Foto: arhiv TSO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32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lika_lagun_iz_zrak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9686" y="-835314"/>
            <a:ext cx="12481686" cy="83525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331303" y="0"/>
            <a:ext cx="1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Foto: B. Kočevar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30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ext Box 2"/>
          <p:cNvSpPr txBox="1">
            <a:spLocks noChangeArrowheads="1"/>
          </p:cNvSpPr>
          <p:nvPr/>
        </p:nvSpPr>
        <p:spPr bwMode="auto">
          <a:xfrm>
            <a:off x="1847850" y="1125538"/>
            <a:ext cx="63373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l-SI" sz="1600">
                <a:solidFill>
                  <a:schemeClr val="bg1"/>
                </a:solidFill>
                <a:latin typeface="Arial Black" pitchFamily="34" charset="0"/>
              </a:rPr>
              <a:t> omogočanje monitoringa (1980 -)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1600">
                <a:solidFill>
                  <a:schemeClr val="bg1"/>
                </a:solidFill>
                <a:latin typeface="Arial Black" pitchFamily="34" charset="0"/>
              </a:rPr>
              <a:t> gnezditveni splavi</a:t>
            </a:r>
          </a:p>
        </p:txBody>
      </p:sp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2855641" y="6455479"/>
            <a:ext cx="792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latin typeface="Arial Black" pitchFamily="34" charset="0"/>
              </a:rPr>
              <a:t>PRVA ORNITOLOŠKA OPAZOVANJA</a:t>
            </a:r>
          </a:p>
        </p:txBody>
      </p:sp>
      <p:pic>
        <p:nvPicPr>
          <p:cNvPr id="455684" name="Picture 4" descr="monitori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2913" y="0"/>
            <a:ext cx="4579087" cy="68686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33965"/>
            <a:ext cx="7612913" cy="4976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641" y="-35024"/>
            <a:ext cx="1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Foto: J. Novak</a:t>
            </a:r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20663"/>
            <a:ext cx="7612913" cy="49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8" name="Picture 6" descr="lagu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4494"/>
            <a:ext cx="12192000" cy="8084294"/>
          </a:xfrm>
          <a:prstGeom prst="rect">
            <a:avLst/>
          </a:prstGeom>
          <a:noFill/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1775520" y="28643"/>
            <a:ext cx="63373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l-SI" sz="2000" dirty="0">
                <a:latin typeface="Arial Black" pitchFamily="34" charset="0"/>
              </a:rPr>
              <a:t> </a:t>
            </a:r>
            <a:r>
              <a:rPr lang="sl-SI" dirty="0">
                <a:latin typeface="Arial Black" pitchFamily="34" charset="0"/>
              </a:rPr>
              <a:t>za 4-6 vrst ptic edino gnezdišče v SLO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dirty="0">
                <a:latin typeface="Arial Black" pitchFamily="34" charset="0"/>
              </a:rPr>
              <a:t> za 12 močno ogroženih vrst eno najpomembnejših gnezdišč v SLO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dirty="0">
                <a:latin typeface="Arial Black" pitchFamily="34" charset="0"/>
              </a:rPr>
              <a:t> najpomembnejše počivališče za seleče </a:t>
            </a:r>
            <a:r>
              <a:rPr lang="sl-SI" dirty="0" smtClean="0">
                <a:latin typeface="Arial Black" pitchFamily="34" charset="0"/>
              </a:rPr>
              <a:t>se vodne ptice </a:t>
            </a:r>
            <a:r>
              <a:rPr lang="sl-SI" dirty="0">
                <a:latin typeface="Arial Black" pitchFamily="34" charset="0"/>
              </a:rPr>
              <a:t>v državi (30 vrst, 10.000 ptic)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sl-SI" sz="2000" dirty="0">
              <a:latin typeface="Arial Black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832902"/>
            <a:ext cx="12192000" cy="2522928"/>
            <a:chOff x="0" y="3098548"/>
            <a:chExt cx="12192000" cy="25229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4368" y="3098548"/>
              <a:ext cx="4307632" cy="25229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8550"/>
              <a:ext cx="4016087" cy="252292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6087" y="3098549"/>
              <a:ext cx="4243220" cy="25229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0" y="3117598"/>
              <a:ext cx="17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Foto: J. Novak</a:t>
              </a:r>
              <a:endParaRPr lang="sl-SI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30438" y="4344426"/>
            <a:ext cx="9261562" cy="2524498"/>
            <a:chOff x="2531182" y="-1423615"/>
            <a:chExt cx="9261562" cy="25244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1182" y="-1423615"/>
              <a:ext cx="5474816" cy="252449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997" y="-1423615"/>
              <a:ext cx="3786747" cy="252449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620279" y="-1402993"/>
              <a:ext cx="17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Foto: A. Ploj</a:t>
              </a:r>
              <a:endParaRPr lang="sl-SI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05998" y="-1377329"/>
              <a:ext cx="17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Foto: D. Bordjan</a:t>
              </a:r>
              <a:endParaRPr lang="sl-SI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444105" y="-450557"/>
            <a:ext cx="13080210" cy="8084296"/>
            <a:chOff x="0" y="-794496"/>
            <a:chExt cx="13080210" cy="8084296"/>
          </a:xfrm>
        </p:grpSpPr>
        <p:pic>
          <p:nvPicPr>
            <p:cNvPr id="387092" name="Picture 2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-794496"/>
              <a:ext cx="13080210" cy="8084296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10788451" y="6004271"/>
              <a:ext cx="17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Foto: L. Božič</a:t>
              </a:r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3" name="Picture 5" descr="2_splav_199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656" y="-575964"/>
            <a:ext cx="6598344" cy="4347864"/>
          </a:xfrm>
          <a:prstGeom prst="rect">
            <a:avLst/>
          </a:prstGeom>
          <a:noFill/>
        </p:spPr>
      </p:pic>
      <p:pic>
        <p:nvPicPr>
          <p:cNvPr id="416774" name="Picture 6" descr="ekipa_1_splav_199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60" y="0"/>
            <a:ext cx="5636516" cy="3771900"/>
          </a:xfrm>
          <a:prstGeom prst="rect">
            <a:avLst/>
          </a:prstGeom>
          <a:noFill/>
        </p:spPr>
      </p:pic>
      <p:pic>
        <p:nvPicPr>
          <p:cNvPr id="416775" name="Picture 7" descr="montaza_2001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2540" y="3191557"/>
            <a:ext cx="5511692" cy="3666443"/>
          </a:xfrm>
          <a:prstGeom prst="rect">
            <a:avLst/>
          </a:prstGeom>
          <a:noFill/>
        </p:spPr>
      </p:pic>
      <p:pic>
        <p:nvPicPr>
          <p:cNvPr id="416779" name="Picture 11" descr="montaza_2001_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191557"/>
            <a:ext cx="5521404" cy="3666443"/>
          </a:xfrm>
          <a:prstGeom prst="rect">
            <a:avLst/>
          </a:prstGeom>
          <a:noFill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27350" y="-2690257"/>
            <a:ext cx="792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dirty="0">
                <a:latin typeface="Arial Black" pitchFamily="34" charset="0"/>
              </a:rPr>
              <a:t>PRVI NARAVOVARSTVENI UKREPI 1997-2001</a:t>
            </a:r>
          </a:p>
        </p:txBody>
      </p:sp>
    </p:spTree>
    <p:extLst>
      <p:ext uri="{BB962C8B-B14F-4D97-AF65-F5344CB8AC3E}">
        <p14:creationId xmlns:p14="http://schemas.microsoft.com/office/powerpoint/2010/main" val="21808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00F94-7EE0-4429-9DA1-078B5BFCD2B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50233e6d-0d9e-4c89-84bc-aa7c2bb910fb"/>
    <ds:schemaRef ds:uri="83d6499c-a84d-4d49-82a2-af88d7506870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627</Words>
  <Application>Microsoft Office PowerPoint</Application>
  <PresentationFormat>Widescreen</PresentationFormat>
  <Paragraphs>109</Paragraphs>
  <Slides>48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Times New Roman</vt:lpstr>
      <vt:lpstr>Verdana</vt:lpstr>
      <vt:lpstr>Wingdings</vt:lpstr>
      <vt:lpstr>Officeova tema</vt:lpstr>
      <vt:lpstr>Acrobat Document</vt:lpstr>
      <vt:lpstr>Kako so zaživele Ormoške lagune ali zgodba o uspehu renaturacije degradiranega območja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Rezultat sladkorne reforme EU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2.3.2010, GHU, Ljubljana</vt:lpstr>
      <vt:lpstr>PowerPoint Presentation</vt:lpstr>
      <vt:lpstr>PowerPoint Presentation</vt:lpstr>
      <vt:lpstr>PowerPoint Presentation</vt:lpstr>
      <vt:lpstr>PowerPoint Presentation</vt:lpstr>
      <vt:lpstr>PROJEKT LIFE+, LIVEDRAVA, LIFE11 NAT/SI/882 http://livedrava.ptice.si/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Razvoj habitatov</vt:lpstr>
      <vt:lpstr>Monitoring ptic - gnezdilke</vt:lpstr>
      <vt:lpstr>Gnezdilke</vt:lpstr>
      <vt:lpstr>Monitoring ptic – vodne ptice (vse leto)</vt:lpstr>
      <vt:lpstr>Vodne ptice - negnezdilke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damij</cp:lastModifiedBy>
  <cp:revision>34</cp:revision>
  <dcterms:created xsi:type="dcterms:W3CDTF">2023-03-20T13:12:53Z</dcterms:created>
  <dcterms:modified xsi:type="dcterms:W3CDTF">2023-04-15T19:23:49Z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