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29. 05. 2023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oom.com/share/4eb6dcacbd0243cf8bdc27bcf4c231d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Gradivo_EleRob_gradniki-osnovni_23-03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om.yildiz.edu.t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line-cpp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oom.com/share/c3bf1edb78504b02b2b787256773adc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loom.com/share/a7cbb86cd49d4d41bde6fc35329f87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/>
              <a:t>Erasmus</a:t>
            </a:r>
            <a:r>
              <a:rPr lang="sl-SI" dirty="0"/>
              <a:t>+ projekt RECOM: začetno učenje programiranja preko spleta s simulacijami programiranja krmilnikov </a:t>
            </a:r>
            <a:r>
              <a:rPr lang="sl-SI" dirty="0" err="1"/>
              <a:t>Arduino</a:t>
            </a:r>
            <a:endParaRPr lang="sl-SI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Slavko Kocijančič, David Rihtaršič, Špela Cerar</a:t>
            </a:r>
          </a:p>
          <a:p>
            <a:r>
              <a:rPr lang="sl-SI" dirty="0"/>
              <a:t>UL – Pedagoška fakulteta</a:t>
            </a: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simulacij za fizično programiranje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Simuliramo lahko tudi bolj zahtevne „projekte“.</a:t>
            </a:r>
          </a:p>
          <a:p>
            <a:endParaRPr lang="en-GB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>
            <a:hlinkClick r:id="rId2"/>
            <a:extLst>
              <a:ext uri="{FF2B5EF4-FFF2-40B4-BE49-F238E27FC236}">
                <a16:creationId xmlns:a16="http://schemas.microsoft.com/office/drawing/2014/main" id="{344256C1-5A66-65A4-7710-EB0A16255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" y="1836665"/>
            <a:ext cx="5752465" cy="412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92CB5C9-8B9A-41EC-4B28-AE32F11B2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6665"/>
            <a:ext cx="5997030" cy="35790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BA1E323-DEA4-A7C2-03BF-E8BC6A8377DE}"/>
              </a:ext>
            </a:extLst>
          </p:cNvPr>
          <p:cNvSpPr txBox="1"/>
          <p:nvPr/>
        </p:nvSpPr>
        <p:spPr>
          <a:xfrm>
            <a:off x="4004109" y="5639094"/>
            <a:ext cx="722857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Primeri nastali izven RECPM projekta, vsebujejo pa osnovne spremenljivke, pogojne stavke, zanke, funkcije, vektorje (</a:t>
            </a:r>
            <a:r>
              <a:rPr lang="sl-SI" dirty="0" err="1"/>
              <a:t>array</a:t>
            </a:r>
            <a:r>
              <a:rPr lang="sl-SI" dirty="0"/>
              <a:t>), reference.</a:t>
            </a:r>
          </a:p>
        </p:txBody>
      </p:sp>
    </p:spTree>
    <p:extLst>
      <p:ext uri="{BB962C8B-B14F-4D97-AF65-F5344CB8AC3E}">
        <p14:creationId xmlns:p14="http://schemas.microsoft.com/office/powerpoint/2010/main" val="205236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Naslednji korak, izvedba dejanskega vezja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Sledi vezava na prototipni ploščici in testiranje dejanske izvedbe.</a:t>
            </a:r>
            <a:endParaRPr lang="en-GB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B819E7-C27D-0F43-9C44-36B2597DC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00" y="1943658"/>
            <a:ext cx="5133790" cy="212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C8B7082-7FA4-8611-CE6A-1068A5425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8" y="2232928"/>
            <a:ext cx="4672965" cy="31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ow and When to Use Protoboard — Skill Builder | Make:">
            <a:extLst>
              <a:ext uri="{FF2B5EF4-FFF2-40B4-BE49-F238E27FC236}">
                <a16:creationId xmlns:a16="http://schemas.microsoft.com/office/drawing/2014/main" id="{882EB220-2C8C-DD61-5140-D9549CB10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2"/>
          <a:stretch/>
        </p:blipFill>
        <p:spPr bwMode="auto">
          <a:xfrm>
            <a:off x="6417578" y="3949924"/>
            <a:ext cx="3301434" cy="22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Zbirke za </a:t>
            </a:r>
            <a:r>
              <a:rPr lang="sl-SI" dirty="0" err="1"/>
              <a:t>Arduino</a:t>
            </a:r>
            <a:r>
              <a:rPr lang="sl-SI" dirty="0"/>
              <a:t> in izvedba seminarja 27. maja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Udeleženci tega predavanja, ki boste izpolnili tabelo s svojimi podatki (ime in priimek, šola, </a:t>
            </a:r>
            <a:r>
              <a:rPr lang="sl-SI" dirty="0" err="1"/>
              <a:t>email</a:t>
            </a:r>
            <a:r>
              <a:rPr lang="sl-SI" dirty="0"/>
              <a:t>, podpis) in se boste kasneje prijavili v RECOM </a:t>
            </a:r>
            <a:r>
              <a:rPr lang="sl-SI" dirty="0" err="1"/>
              <a:t>Moodle</a:t>
            </a:r>
            <a:r>
              <a:rPr lang="sl-SI" dirty="0"/>
              <a:t> (vodeno na daljavo), boste brezplačno prejeli </a:t>
            </a:r>
            <a:r>
              <a:rPr lang="sl-SI" dirty="0">
                <a:hlinkClick r:id="rId2" action="ppaction://hlinkfile"/>
              </a:rPr>
              <a:t>osnovno zbirko gradnikov</a:t>
            </a:r>
            <a:r>
              <a:rPr lang="sl-SI" dirty="0"/>
              <a:t> za delo v okolju </a:t>
            </a:r>
            <a:r>
              <a:rPr lang="sl-SI" dirty="0" err="1"/>
              <a:t>Arduino</a:t>
            </a:r>
            <a:r>
              <a:rPr lang="sl-SI" dirty="0"/>
              <a:t> (stroške pokrili s sredstvi projekta RECOM).</a:t>
            </a:r>
          </a:p>
          <a:p>
            <a:r>
              <a:rPr lang="sl-SI" dirty="0"/>
              <a:t>Udeleženci predavanja ste vabljeni tudi na enodnevni seminar (8 ur) dne 27. maja 2023 prav tako na Pedagoški fakulteti UL. Vsebina seminarja bo razširjen program s predavanja, potrdilo s tega seminarja bo mogoče uporabiti tudi za učiteljska napredovanja. Udeležba na seminarju </a:t>
            </a:r>
            <a:r>
              <a:rPr lang="sl-SI" b="1" u="sng" dirty="0"/>
              <a:t>ni pogoj </a:t>
            </a:r>
            <a:r>
              <a:rPr lang="sl-SI" dirty="0"/>
              <a:t>za pridobitev brezplačne zbirke. Vabilo boste prejeli po elektronski pošti.</a:t>
            </a:r>
          </a:p>
          <a:p>
            <a:r>
              <a:rPr lang="sl-SI" dirty="0"/>
              <a:t>Vsi udeleženci celotnega seminarja (8 ur) bodo pav tako brezplačno prejeli zbirko (morda kolegi/</a:t>
            </a:r>
            <a:r>
              <a:rPr lang="sl-SI" dirty="0" err="1"/>
              <a:t>ce</a:t>
            </a:r>
            <a:r>
              <a:rPr lang="sl-SI" dirty="0"/>
              <a:t> iz vaše šole), vendar ne, če jo boste dobili iz seznama predavanja na NAK.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335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Pomen računalniškega programiranja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Pomembnost IKT v vseh disciplinah postaja trivialna, precej manj pa je jasno, kateri strokovni profili naj bi bili kompetentni na področju računalniškega programiranja in do katerega nivoja.</a:t>
            </a:r>
          </a:p>
          <a:p>
            <a:r>
              <a:rPr lang="sl-SI" dirty="0"/>
              <a:t>V obveznih predmetih OŠ v Sloveniji vsebin na temo računalniškega programiranja ni.</a:t>
            </a:r>
          </a:p>
          <a:p>
            <a:r>
              <a:rPr lang="sl-SI" dirty="0"/>
              <a:t>Vajeni smo brezplačnih ali odprtokodnih programskih aplikacij na zelo različnih področjih in za vse uveljavljene operacijske sisteme.</a:t>
            </a:r>
          </a:p>
          <a:p>
            <a:r>
              <a:rPr lang="sl-SI" dirty="0"/>
              <a:t>Iz perspektive potrošniškega razmišljanja je torej glede programske opreme težko motivirati učence, da bi se učili programirati, če pa dobimo precej aplikacij zastonj (ali „nelegalno“ zastonj).</a:t>
            </a:r>
          </a:p>
          <a:p>
            <a:r>
              <a:rPr lang="sl-SI" dirty="0"/>
              <a:t>Pomemben premik k uveljavitvi računalniškega programiranja je prispevalo </a:t>
            </a:r>
            <a:r>
              <a:rPr lang="sl-SI" dirty="0" err="1"/>
              <a:t>t.i</a:t>
            </a:r>
            <a:r>
              <a:rPr lang="sl-SI" dirty="0"/>
              <a:t>. fizično računalništvo, ki je nujno za delovanje pametnih naprav vse bolj prisotnih tudi v našem vsakdanjem življenju (ne le telefoni, tudi avtomobili, gospodinjske naprave, nasploh „internet stvari“…)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Mehatronika</a:t>
            </a:r>
            <a:r>
              <a:rPr lang="sl-SI" dirty="0"/>
              <a:t> in računalniško programiranje v tehniki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Računalniško programiranje je povzročilo še večjo prepletanje tehniških disciplin, kot odziv na to je nastala leta 1969 inženirska disciplina poimenovana „</a:t>
            </a:r>
            <a:r>
              <a:rPr lang="sl-SI" dirty="0" err="1"/>
              <a:t>mehatronika</a:t>
            </a:r>
            <a:r>
              <a:rPr lang="sl-SI" dirty="0"/>
              <a:t>“, sprva kot kombinacija mehanskih (strojniških?) in elektrotehniških vsebin…</a:t>
            </a:r>
          </a:p>
          <a:p>
            <a:r>
              <a:rPr lang="sl-SI" dirty="0"/>
              <a:t>Kasneje je </a:t>
            </a:r>
            <a:r>
              <a:rPr lang="sl-SI" dirty="0" err="1"/>
              <a:t>mehatronika</a:t>
            </a:r>
            <a:r>
              <a:rPr lang="sl-SI" dirty="0"/>
              <a:t> postala še bolj splošna predvsem na račun programirljive elektronike, ki vsebuje poleg tipičnih elektrotehniških vsebin tudi računalniško programiranje.</a:t>
            </a:r>
          </a:p>
          <a:p>
            <a:r>
              <a:rPr lang="sl-SI" dirty="0"/>
              <a:t>Posledica povezovanja tehniških disciplin med seboj in z naravoslovjem, matematiko ter informatiko (kar poznamo pod angleško kratico STEM) je izziv tudi za izobraževanje.</a:t>
            </a:r>
          </a:p>
          <a:p>
            <a:r>
              <a:rPr lang="sl-SI" dirty="0"/>
              <a:t>… ker tako kot naravoslovje nebi smelo biti mešanica biologije, kemije in fizike, učni načrt  Tehnike in tehnologije nebi smel biti kombinacija strojništva, elektrotehnike, lesarstva, … in še česa…</a:t>
            </a:r>
          </a:p>
          <a:p>
            <a:r>
              <a:rPr lang="sl-SI" dirty="0"/>
              <a:t>… biti bi moral blizu koncepta „</a:t>
            </a:r>
            <a:r>
              <a:rPr lang="sl-SI" dirty="0" err="1"/>
              <a:t>mehatronike</a:t>
            </a:r>
            <a:r>
              <a:rPr lang="sl-SI" dirty="0"/>
              <a:t>“, kjer bi učenci poleg usvajanja osnovnih kognitivnih stopenj bili soočeni tudi z izzivi „ustvarjanja“ (načrtovanje, izvedba, testiranje, vrednotenje,…), kjer je v ospredju projektni cilj in bi se potrebna znanja dopolnjevala glede na projektne cilje.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625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Fizično programiranje v OŠ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Posledica povezovanja tehniških disciplin med seboj in z naravoslovjem, matematiko ter informatiko (kar poznamo pod angleško kratico STEM) je dodaten izziv tudi za tehniško izobraževanje.</a:t>
            </a:r>
          </a:p>
          <a:p>
            <a:r>
              <a:rPr lang="sl-SI" dirty="0"/>
              <a:t>Ali torej osnovni gradniki računalniškega programiranje lahko najdejo svoje mesto v prenovljenih UN za TIT?</a:t>
            </a:r>
          </a:p>
          <a:p>
            <a:r>
              <a:rPr lang="sl-SI" dirty="0"/>
              <a:t>… ker TIT je že itak okrnjen več kot 20 let, nam ostanejo zaenkrat izbirni predmeti, kot sta Robotika v tehniki in Elektronika z robotiko.</a:t>
            </a:r>
          </a:p>
          <a:p>
            <a:r>
              <a:rPr lang="sl-SI" dirty="0"/>
              <a:t>Za uvajanje fizičnega programiranja v OŠ bi bilo ključno vzpostaviti </a:t>
            </a:r>
            <a:r>
              <a:rPr lang="sl-SI" dirty="0" err="1"/>
              <a:t>doizobraževanje</a:t>
            </a:r>
            <a:r>
              <a:rPr lang="sl-SI" dirty="0"/>
              <a:t> za precejšen delež učiteljev, ki poučujejo TIT, pa za to področje niso primerno usposobljeni.</a:t>
            </a:r>
          </a:p>
          <a:p>
            <a:r>
              <a:rPr lang="sl-SI" dirty="0"/>
              <a:t>Na Pedagoški fakulteti UL smo bili leta 2020 povabljeni, da smo postali partner pri EU </a:t>
            </a:r>
            <a:r>
              <a:rPr lang="sl-SI" dirty="0" err="1"/>
              <a:t>Erasmus</a:t>
            </a:r>
            <a:r>
              <a:rPr lang="sl-SI" dirty="0"/>
              <a:t> + projektu RECOM, katerega cilj je bil narediti in evalvirati izbrane interaktivne učne enote s področja programiranja posebej prilagojeno tehniškim disciplinam.</a:t>
            </a:r>
          </a:p>
          <a:p>
            <a:r>
              <a:rPr lang="sl-SI" dirty="0"/>
              <a:t>Osnovna ciljna skupina so sicer širše gledano študenti tehniških disciplin, kar tudi ste učitelji, ki poučujete tehniko…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462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Erasmus</a:t>
            </a:r>
            <a:r>
              <a:rPr lang="sl-SI" dirty="0"/>
              <a:t>+ projekt RECOM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Kako motivirati bodoče tehnike/inženirje za učenje računalniškega programiranja?</a:t>
            </a:r>
            <a:endParaRPr lang="en-GB" dirty="0"/>
          </a:p>
          <a:p>
            <a:r>
              <a:rPr lang="sl-SI" dirty="0"/>
              <a:t>Ključen rezultat </a:t>
            </a:r>
            <a:r>
              <a:rPr lang="sl-SI" dirty="0" err="1"/>
              <a:t>Erasmus</a:t>
            </a:r>
            <a:r>
              <a:rPr lang="sl-SI" dirty="0"/>
              <a:t>+ projekta so interaktivni spletni moduli dosegljivi preko okolja </a:t>
            </a:r>
            <a:r>
              <a:rPr lang="sl-SI" dirty="0" err="1"/>
              <a:t>Moodle</a:t>
            </a:r>
            <a:r>
              <a:rPr lang="sl-SI" dirty="0"/>
              <a:t>: </a:t>
            </a:r>
          </a:p>
          <a:p>
            <a:pPr lvl="1"/>
            <a:r>
              <a:rPr lang="sl-SI" dirty="0"/>
              <a:t>e-kvizi, </a:t>
            </a:r>
          </a:p>
          <a:p>
            <a:pPr lvl="1"/>
            <a:r>
              <a:rPr lang="sl-SI" dirty="0"/>
              <a:t>interaktivni video posnetki, </a:t>
            </a:r>
          </a:p>
          <a:p>
            <a:pPr lvl="1"/>
            <a:r>
              <a:rPr lang="sl-SI" dirty="0"/>
              <a:t>igre (</a:t>
            </a:r>
            <a:r>
              <a:rPr lang="sl-SI" dirty="0" err="1"/>
              <a:t>igrifikacija</a:t>
            </a:r>
            <a:r>
              <a:rPr lang="sl-SI" dirty="0"/>
              <a:t>), </a:t>
            </a:r>
          </a:p>
          <a:p>
            <a:pPr lvl="1"/>
            <a:r>
              <a:rPr lang="sl-SI" dirty="0"/>
              <a:t>študije primerov.</a:t>
            </a:r>
          </a:p>
          <a:p>
            <a:r>
              <a:rPr lang="sl-SI" dirty="0"/>
              <a:t>UL - Pedagoška fakulteta, je eden od sedmih partnerjev </a:t>
            </a:r>
            <a:r>
              <a:rPr lang="sl-SI" dirty="0" err="1"/>
              <a:t>Erasmus</a:t>
            </a:r>
            <a:r>
              <a:rPr lang="sl-SI" dirty="0"/>
              <a:t>+ projekta RECOM </a:t>
            </a:r>
            <a:r>
              <a:rPr lang="sl-SI" dirty="0">
                <a:hlinkClick r:id="rId2"/>
              </a:rPr>
              <a:t>http://www.recom.yildiz.edu.tr/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491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Erasmus</a:t>
            </a:r>
            <a:r>
              <a:rPr lang="sl-SI" dirty="0"/>
              <a:t>+ projekt RECOM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29FC673-BF20-8F77-652F-FB126AC6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4" y="1464905"/>
            <a:ext cx="4774003" cy="46186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5F2223C-6A76-EB49-B32B-436C67435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" b="-1"/>
          <a:stretch/>
        </p:blipFill>
        <p:spPr>
          <a:xfrm>
            <a:off x="5823842" y="666751"/>
            <a:ext cx="5280353" cy="55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4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Erasmus</a:t>
            </a:r>
            <a:r>
              <a:rPr lang="sl-SI" dirty="0"/>
              <a:t>+ projekt RECOM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03D2741-775C-5E8F-A508-4D28F432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2633450"/>
            <a:ext cx="6209524" cy="3400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FF31AC7-6389-A681-E90D-283EF7E89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401"/>
          <a:stretch/>
        </p:blipFill>
        <p:spPr>
          <a:xfrm>
            <a:off x="6461134" y="152401"/>
            <a:ext cx="5939250" cy="5885714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C911712-54A3-B989-4493-1D7100D46AE6}"/>
              </a:ext>
            </a:extLst>
          </p:cNvPr>
          <p:cNvSpPr txBox="1"/>
          <p:nvPr/>
        </p:nvSpPr>
        <p:spPr>
          <a:xfrm flipH="1">
            <a:off x="418943" y="1755089"/>
            <a:ext cx="233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Primer e-kviza</a:t>
            </a:r>
          </a:p>
        </p:txBody>
      </p:sp>
    </p:spTree>
    <p:extLst>
      <p:ext uri="{BB962C8B-B14F-4D97-AF65-F5344CB8AC3E}">
        <p14:creationId xmlns:p14="http://schemas.microsoft.com/office/powerpoint/2010/main" val="371357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Alternativa splošnim tehniškim primerom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Konzorcij projekta je izbral programski jezik C++, uporabljali naj bi </a:t>
            </a:r>
            <a:r>
              <a:rPr lang="sl-SI" dirty="0" err="1"/>
              <a:t>prostodostopen</a:t>
            </a:r>
            <a:r>
              <a:rPr lang="sl-SI" dirty="0"/>
              <a:t> prevajalnik, na primer </a:t>
            </a:r>
            <a:r>
              <a:rPr lang="sl-SI" dirty="0" err="1">
                <a:hlinkClick r:id="rId2"/>
              </a:rPr>
              <a:t>online-cpp</a:t>
            </a:r>
            <a:r>
              <a:rPr lang="sl-SI" dirty="0"/>
              <a:t>?</a:t>
            </a:r>
            <a:endParaRPr lang="en-GB" dirty="0"/>
          </a:p>
          <a:p>
            <a:r>
              <a:rPr lang="sl-SI" dirty="0"/>
              <a:t>Osnovni način vnosa podatkov je tipkovnica, izhodne podatke pa izpišemo tekstovno na zaslon.</a:t>
            </a:r>
          </a:p>
          <a:p>
            <a:r>
              <a:rPr lang="sl-SI" dirty="0"/>
              <a:t>Slednje ni posebej atraktivno, posledično tudi ne deluje motivacijsko, saj smo vajeni aplikacij za OS kot sta Android, Windows, itd.</a:t>
            </a:r>
          </a:p>
          <a:p>
            <a:r>
              <a:rPr lang="sl-SI" dirty="0"/>
              <a:t>Fizično računalništvo programske primere seli na programiranje krmilnika, kjer so možnosti za vhodne in izhodne podatke širši:</a:t>
            </a:r>
          </a:p>
          <a:p>
            <a:pPr lvl="1"/>
            <a:r>
              <a:rPr lang="sl-SI" dirty="0"/>
              <a:t>vhodi: tipke, potenciometri, analogni in digitalni senzorji,…</a:t>
            </a:r>
          </a:p>
          <a:p>
            <a:pPr lvl="1"/>
            <a:r>
              <a:rPr lang="sl-SI" dirty="0"/>
              <a:t>izhodi: LEDice, LCD, aktuatorji (motorji, elektromagneti, grelniki,…</a:t>
            </a:r>
          </a:p>
          <a:p>
            <a:r>
              <a:rPr lang="sl-SI" dirty="0"/>
              <a:t>Večja pestrost pa prinaša tudi dodane težave, predvsem lahko pride do dodatnih napak zaradi vezave elektronskih vezij – ko kaj ne deluje v redu, ni edina možnost napaka v programu.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639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simulacij za fizično programiranje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Simulacije v začetni fazi razvoja projekta zmanjšajo možnost napak zaradi vezave elektronskih gradnikov, SimulIDE podpira tudi instrumente (voltmeter, ampermeter, osciloskop).</a:t>
            </a:r>
          </a:p>
          <a:p>
            <a:endParaRPr lang="en-GB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hlinkClick r:id="rId2"/>
            <a:extLst>
              <a:ext uri="{FF2B5EF4-FFF2-40B4-BE49-F238E27FC236}">
                <a16:creationId xmlns:a16="http://schemas.microsoft.com/office/drawing/2014/main" id="{16D5063B-DF4D-E636-E036-DF0547AAB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8" y="2181637"/>
            <a:ext cx="4941307" cy="266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hlinkClick r:id="rId4"/>
            <a:extLst>
              <a:ext uri="{FF2B5EF4-FFF2-40B4-BE49-F238E27FC236}">
                <a16:creationId xmlns:a16="http://schemas.microsoft.com/office/drawing/2014/main" id="{664F0BA6-4088-A292-9D4C-E6C85CE0F7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" b="19655"/>
          <a:stretch/>
        </p:blipFill>
        <p:spPr bwMode="auto">
          <a:xfrm>
            <a:off x="5237275" y="2181637"/>
            <a:ext cx="6566666" cy="3438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5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200F94-7EE0-4429-9DA1-078B5BFCD2B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0233e6d-0d9e-4c89-84bc-aa7c2bb910fb"/>
    <ds:schemaRef ds:uri="83d6499c-a84d-4d49-82a2-af88d750687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957</Words>
  <Application>Microsoft Office PowerPoint</Application>
  <PresentationFormat>Širokozaslonsko</PresentationFormat>
  <Paragraphs>54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Erasmus+ projekt RECOM: začetno učenje programiranja preko spleta s simulacijami programiranja krmilnikov Arduino</vt:lpstr>
      <vt:lpstr>Pomen računalniškega programiranja</vt:lpstr>
      <vt:lpstr>Mehatronika in računalniško programiranje v tehniki</vt:lpstr>
      <vt:lpstr>Fizično programiranje v OŠ</vt:lpstr>
      <vt:lpstr>Erasmus+ projekt RECOM</vt:lpstr>
      <vt:lpstr>Erasmus+ projekt RECOM</vt:lpstr>
      <vt:lpstr>Erasmus+ projekt RECOM</vt:lpstr>
      <vt:lpstr>Alternativa splošnim tehniškim primerom</vt:lpstr>
      <vt:lpstr>Uporaba simulacij za fizično programiranje</vt:lpstr>
      <vt:lpstr>Uporaba simulacij za fizično programiranje</vt:lpstr>
      <vt:lpstr>Naslednji korak, izvedba dejanskega vezja</vt:lpstr>
      <vt:lpstr>Zbirke za Arduino in izvedba seminarja 27. maja 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Gorazd Fišer</cp:lastModifiedBy>
  <cp:revision>27</cp:revision>
  <dcterms:created xsi:type="dcterms:W3CDTF">2023-03-20T13:12:53Z</dcterms:created>
  <dcterms:modified xsi:type="dcterms:W3CDTF">2023-05-29T07:16:41Z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