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91" r:id="rId6"/>
    <p:sldId id="257" r:id="rId7"/>
    <p:sldId id="261" r:id="rId8"/>
    <p:sldId id="259" r:id="rId9"/>
    <p:sldId id="260" r:id="rId10"/>
    <p:sldId id="258" r:id="rId11"/>
    <p:sldId id="263" r:id="rId12"/>
    <p:sldId id="273" r:id="rId13"/>
    <p:sldId id="274" r:id="rId14"/>
    <p:sldId id="292" r:id="rId15"/>
    <p:sldId id="275" r:id="rId16"/>
    <p:sldId id="276" r:id="rId17"/>
    <p:sldId id="277" r:id="rId18"/>
    <p:sldId id="278" r:id="rId19"/>
    <p:sldId id="279" r:id="rId20"/>
    <p:sldId id="280" r:id="rId21"/>
    <p:sldId id="293" r:id="rId22"/>
    <p:sldId id="281" r:id="rId23"/>
    <p:sldId id="282" r:id="rId24"/>
    <p:sldId id="283" r:id="rId25"/>
    <p:sldId id="284" r:id="rId26"/>
    <p:sldId id="285" r:id="rId27"/>
    <p:sldId id="294" r:id="rId28"/>
    <p:sldId id="286" r:id="rId29"/>
    <p:sldId id="295" r:id="rId30"/>
  </p:sldIdLst>
  <p:sldSz cx="12192000" cy="6858000"/>
  <p:notesSz cx="6797675"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C8"/>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8EE51DDD-C36C-409D-86E8-5FD0BBAA2FE0}" type="datetimeFigureOut">
              <a:rPr lang="sl-SI" smtClean="0"/>
              <a:t>18. 04. 2023</a:t>
            </a:fld>
            <a:endParaRPr lang="sl-SI"/>
          </a:p>
        </p:txBody>
      </p:sp>
      <p:sp>
        <p:nvSpPr>
          <p:cNvPr id="4" name="Označba mesta noge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FAFD6CE-22DE-4013-A2E2-9E869B2D5E5B}" type="slidenum">
              <a:rPr lang="sl-SI" smtClean="0"/>
              <a:t>‹#›</a:t>
            </a:fld>
            <a:endParaRPr lang="sl-SI"/>
          </a:p>
        </p:txBody>
      </p:sp>
    </p:spTree>
    <p:extLst>
      <p:ext uri="{BB962C8B-B14F-4D97-AF65-F5344CB8AC3E}">
        <p14:creationId xmlns:p14="http://schemas.microsoft.com/office/powerpoint/2010/main" val="580920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9DADAEF-9719-4D5D-B75C-176BACDC9F72}" type="datetimeFigureOut">
              <a:rPr lang="sl-SI" smtClean="0"/>
              <a:t>18. 04. 2023</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1F85C22-8D31-405A-8B57-3B338D5259C8}" type="slidenum">
              <a:rPr lang="sl-SI" smtClean="0"/>
              <a:t>‹#›</a:t>
            </a:fld>
            <a:endParaRPr lang="sl-SI"/>
          </a:p>
        </p:txBody>
      </p:sp>
    </p:spTree>
    <p:extLst>
      <p:ext uri="{BB962C8B-B14F-4D97-AF65-F5344CB8AC3E}">
        <p14:creationId xmlns:p14="http://schemas.microsoft.com/office/powerpoint/2010/main" val="130365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značba mesta stranske slike 1">
            <a:extLst>
              <a:ext uri="{FF2B5EF4-FFF2-40B4-BE49-F238E27FC236}">
                <a16:creationId xmlns:a16="http://schemas.microsoft.com/office/drawing/2014/main" id="{85B2279D-199C-4604-0EC5-CEA2B1D4C013}"/>
              </a:ext>
            </a:extLst>
          </p:cNvPr>
          <p:cNvSpPr>
            <a:spLocks noGrp="1" noRot="1" noChangeAspect="1" noTextEdit="1"/>
          </p:cNvSpPr>
          <p:nvPr>
            <p:ph type="sldImg"/>
          </p:nvPr>
        </p:nvSpPr>
        <p:spPr>
          <a:ln/>
        </p:spPr>
      </p:sp>
      <p:sp>
        <p:nvSpPr>
          <p:cNvPr id="14339" name="Označba mesta opomb 2">
            <a:extLst>
              <a:ext uri="{FF2B5EF4-FFF2-40B4-BE49-F238E27FC236}">
                <a16:creationId xmlns:a16="http://schemas.microsoft.com/office/drawing/2014/main" id="{09EA04FA-518C-B234-7380-81D19F34883E}"/>
              </a:ext>
            </a:extLst>
          </p:cNvPr>
          <p:cNvSpPr>
            <a:spLocks noGrp="1"/>
          </p:cNvSpPr>
          <p:nvPr>
            <p:ph type="body" idx="1"/>
          </p:nvPr>
        </p:nvSpPr>
        <p:spPr>
          <a:noFill/>
        </p:spPr>
        <p:txBody>
          <a:bodyPr/>
          <a:lstStyle/>
          <a:p>
            <a:endParaRPr lang="sl-SI" altLang="sl-SI">
              <a:latin typeface="Tw Cen MT" panose="020B0602020104020603" pitchFamily="34" charset="0"/>
            </a:endParaRPr>
          </a:p>
          <a:p>
            <a:endParaRPr lang="sl-SI" altLang="sl-SI">
              <a:latin typeface="Tw Cen MT" panose="020B0602020104020603" pitchFamily="34" charset="0"/>
            </a:endParaRPr>
          </a:p>
          <a:p>
            <a:r>
              <a:rPr lang="en-US" altLang="sl-SI">
                <a:latin typeface="Tw Cen MT" panose="020B0602020104020603" pitchFamily="34" charset="0"/>
              </a:rPr>
              <a:t>It's not just about recycling! Sustainable development requires a holistic approach to managing resources so they are available for current and future generations. This includes protecting biodiversity, conserving water, air and soil, ensuring clean energy supplies, and creating healthy communities.</a:t>
            </a:r>
            <a:endParaRPr lang="sl-SI" altLang="sl-SI">
              <a:latin typeface="Tw Cen MT" panose="020B0602020104020603" pitchFamily="34" charset="0"/>
            </a:endParaRPr>
          </a:p>
        </p:txBody>
      </p:sp>
      <p:sp>
        <p:nvSpPr>
          <p:cNvPr id="14340" name="Označba mesta številke diapozitiva 3">
            <a:extLst>
              <a:ext uri="{FF2B5EF4-FFF2-40B4-BE49-F238E27FC236}">
                <a16:creationId xmlns:a16="http://schemas.microsoft.com/office/drawing/2014/main" id="{13595980-2286-4946-4E3B-25D8C61FABA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157A897A-DB8F-45B1-A61A-738DDCB69A8A}" type="slidenum">
              <a:rPr lang="sl-SI" altLang="sl-SI">
                <a:solidFill>
                  <a:srgbClr val="000000"/>
                </a:solidFill>
              </a:rPr>
              <a:pPr eaLnBrk="0" hangingPunct="0"/>
              <a:t>5</a:t>
            </a:fld>
            <a:endParaRPr lang="sl-SI" altLang="sl-SI">
              <a:solidFill>
                <a:srgbClr val="000000"/>
              </a:solidFill>
            </a:endParaRPr>
          </a:p>
        </p:txBody>
      </p:sp>
    </p:spTree>
    <p:extLst>
      <p:ext uri="{BB962C8B-B14F-4D97-AF65-F5344CB8AC3E}">
        <p14:creationId xmlns:p14="http://schemas.microsoft.com/office/powerpoint/2010/main" val="232649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značba mesta stranske slike 1">
            <a:extLst>
              <a:ext uri="{FF2B5EF4-FFF2-40B4-BE49-F238E27FC236}">
                <a16:creationId xmlns:a16="http://schemas.microsoft.com/office/drawing/2014/main" id="{0C0A921F-90D9-3F73-AE98-C13264CFAFA3}"/>
              </a:ext>
            </a:extLst>
          </p:cNvPr>
          <p:cNvSpPr>
            <a:spLocks noGrp="1" noRot="1" noChangeAspect="1" noTextEdit="1"/>
          </p:cNvSpPr>
          <p:nvPr>
            <p:ph type="sldImg"/>
          </p:nvPr>
        </p:nvSpPr>
        <p:spPr>
          <a:ln/>
        </p:spPr>
      </p:sp>
      <p:sp>
        <p:nvSpPr>
          <p:cNvPr id="16387" name="Označba mesta opomb 2">
            <a:extLst>
              <a:ext uri="{FF2B5EF4-FFF2-40B4-BE49-F238E27FC236}">
                <a16:creationId xmlns:a16="http://schemas.microsoft.com/office/drawing/2014/main" id="{725F5900-6CCB-CB75-D942-14BA76644C97}"/>
              </a:ext>
            </a:extLst>
          </p:cNvPr>
          <p:cNvSpPr>
            <a:spLocks noGrp="1"/>
          </p:cNvSpPr>
          <p:nvPr>
            <p:ph type="body" idx="1"/>
          </p:nvPr>
        </p:nvSpPr>
        <p:spPr>
          <a:noFill/>
        </p:spPr>
        <p:txBody>
          <a:bodyPr/>
          <a:lstStyle/>
          <a:p>
            <a:endParaRPr lang="sl-SI" altLang="sl-SI">
              <a:latin typeface="Tw Cen MT" panose="020B0602020104020603" pitchFamily="34" charset="0"/>
            </a:endParaRPr>
          </a:p>
        </p:txBody>
      </p:sp>
      <p:sp>
        <p:nvSpPr>
          <p:cNvPr id="16388" name="Označba mesta številke diapozitiva 3">
            <a:extLst>
              <a:ext uri="{FF2B5EF4-FFF2-40B4-BE49-F238E27FC236}">
                <a16:creationId xmlns:a16="http://schemas.microsoft.com/office/drawing/2014/main" id="{535E23D1-AC8B-AD02-BA07-F8D48B8AE06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E11A37A4-A94A-4F76-9267-AABAFEB8DEBA}" type="slidenum">
              <a:rPr lang="sl-SI" altLang="sl-SI">
                <a:solidFill>
                  <a:srgbClr val="000000"/>
                </a:solidFill>
              </a:rPr>
              <a:pPr eaLnBrk="0" hangingPunct="0"/>
              <a:t>6</a:t>
            </a:fld>
            <a:endParaRPr lang="sl-SI" altLang="sl-SI">
              <a:solidFill>
                <a:srgbClr val="000000"/>
              </a:solidFill>
            </a:endParaRPr>
          </a:p>
        </p:txBody>
      </p:sp>
    </p:spTree>
    <p:extLst>
      <p:ext uri="{BB962C8B-B14F-4D97-AF65-F5344CB8AC3E}">
        <p14:creationId xmlns:p14="http://schemas.microsoft.com/office/powerpoint/2010/main" val="233168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značba mesta stranske slike 1">
            <a:extLst>
              <a:ext uri="{FF2B5EF4-FFF2-40B4-BE49-F238E27FC236}">
                <a16:creationId xmlns:a16="http://schemas.microsoft.com/office/drawing/2014/main" id="{D386DCC0-3555-15EB-517A-C903E352DDC4}"/>
              </a:ext>
            </a:extLst>
          </p:cNvPr>
          <p:cNvSpPr>
            <a:spLocks noGrp="1" noRot="1" noChangeAspect="1" noTextEdit="1"/>
          </p:cNvSpPr>
          <p:nvPr>
            <p:ph type="sldImg"/>
          </p:nvPr>
        </p:nvSpPr>
        <p:spPr>
          <a:ln/>
        </p:spPr>
      </p:sp>
      <p:sp>
        <p:nvSpPr>
          <p:cNvPr id="21507" name="Označba mesta opomb 2">
            <a:extLst>
              <a:ext uri="{FF2B5EF4-FFF2-40B4-BE49-F238E27FC236}">
                <a16:creationId xmlns:a16="http://schemas.microsoft.com/office/drawing/2014/main" id="{488C975B-F8AF-032D-3090-CFB3452F72B0}"/>
              </a:ext>
            </a:extLst>
          </p:cNvPr>
          <p:cNvSpPr>
            <a:spLocks noGrp="1"/>
          </p:cNvSpPr>
          <p:nvPr>
            <p:ph type="body" idx="1"/>
          </p:nvPr>
        </p:nvSpPr>
        <p:spPr>
          <a:noFill/>
        </p:spPr>
        <p:txBody>
          <a:bodyPr/>
          <a:lstStyle/>
          <a:p>
            <a:endParaRPr lang="sl-SI" altLang="sl-SI">
              <a:latin typeface="Tw Cen MT" panose="020B0602020104020603" pitchFamily="34" charset="0"/>
            </a:endParaRPr>
          </a:p>
          <a:p>
            <a:pPr fontAlgn="ctr"/>
            <a:endParaRPr lang="en-US" altLang="sl-SI">
              <a:latin typeface="Tw Cen MT" panose="020B0602020104020603" pitchFamily="34" charset="0"/>
            </a:endParaRPr>
          </a:p>
          <a:p>
            <a:endParaRPr lang="sl-SI" altLang="sl-SI">
              <a:latin typeface="Tw Cen MT" panose="020B0602020104020603" pitchFamily="34" charset="0"/>
            </a:endParaRPr>
          </a:p>
        </p:txBody>
      </p:sp>
      <p:sp>
        <p:nvSpPr>
          <p:cNvPr id="21508" name="Označba mesta številke diapozitiva 3">
            <a:extLst>
              <a:ext uri="{FF2B5EF4-FFF2-40B4-BE49-F238E27FC236}">
                <a16:creationId xmlns:a16="http://schemas.microsoft.com/office/drawing/2014/main" id="{A5402F3E-08F4-F813-7265-3749055B515C}"/>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03BD0544-01C3-43C5-B3A0-40B9A79C5404}" type="slidenum">
              <a:rPr lang="sl-SI" altLang="sl-SI">
                <a:solidFill>
                  <a:srgbClr val="000000"/>
                </a:solidFill>
              </a:rPr>
              <a:pPr eaLnBrk="0" hangingPunct="0"/>
              <a:t>8</a:t>
            </a:fld>
            <a:endParaRPr lang="sl-SI" altLang="sl-SI">
              <a:solidFill>
                <a:srgbClr val="000000"/>
              </a:solidFill>
            </a:endParaRPr>
          </a:p>
        </p:txBody>
      </p:sp>
    </p:spTree>
    <p:extLst>
      <p:ext uri="{BB962C8B-B14F-4D97-AF65-F5344CB8AC3E}">
        <p14:creationId xmlns:p14="http://schemas.microsoft.com/office/powerpoint/2010/main" val="1922885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65101" y="4862736"/>
            <a:ext cx="8083550" cy="70938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Kliknite, da uredite slog podnaslova matrice</a:t>
            </a:r>
          </a:p>
        </p:txBody>
      </p:sp>
      <p:grpSp>
        <p:nvGrpSpPr>
          <p:cNvPr id="15" name="Skupina 14"/>
          <p:cNvGrpSpPr/>
          <p:nvPr userDrawn="1"/>
        </p:nvGrpSpPr>
        <p:grpSpPr>
          <a:xfrm>
            <a:off x="-1" y="6446505"/>
            <a:ext cx="12192001" cy="286695"/>
            <a:chOff x="-1" y="6424280"/>
            <a:chExt cx="12192001" cy="286695"/>
          </a:xfrm>
        </p:grpSpPr>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9" name="Slik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2" name="Slika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5" name="Slika 4"/>
          <p:cNvPicPr>
            <a:picLocks noChangeAspect="1"/>
          </p:cNvPicPr>
          <p:nvPr userDrawn="1"/>
        </p:nvPicPr>
        <p:blipFill>
          <a:blip r:embed="rId3"/>
          <a:stretch>
            <a:fillRect/>
          </a:stretch>
        </p:blipFill>
        <p:spPr>
          <a:xfrm>
            <a:off x="1980721" y="621199"/>
            <a:ext cx="6093855" cy="1293750"/>
          </a:xfrm>
          <a:prstGeom prst="rect">
            <a:avLst/>
          </a:prstGeom>
        </p:spPr>
      </p:pic>
      <p:pic>
        <p:nvPicPr>
          <p:cNvPr id="7" name="Slik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39360" y="657948"/>
            <a:ext cx="3233641" cy="4265115"/>
          </a:xfrm>
          <a:prstGeom prst="rect">
            <a:avLst/>
          </a:prstGeom>
        </p:spPr>
      </p:pic>
      <p:pic>
        <p:nvPicPr>
          <p:cNvPr id="10" name="Picture 2" descr="Portal MIZŠ - Portal Ministrstvo za vzgojo in izobraževanj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90160" y="5772294"/>
            <a:ext cx="2285816" cy="470405"/>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ctrTitle"/>
          </p:nvPr>
        </p:nvSpPr>
        <p:spPr>
          <a:xfrm>
            <a:off x="165100" y="2336800"/>
            <a:ext cx="8083551" cy="2387600"/>
          </a:xfrm>
        </p:spPr>
        <p:txBody>
          <a:bodyPr anchor="b">
            <a:normAutofit/>
          </a:bodyPr>
          <a:lstStyle>
            <a:lvl1pPr algn="l">
              <a:defRPr sz="4000"/>
            </a:lvl1pPr>
          </a:lstStyle>
          <a:p>
            <a:r>
              <a:rPr lang="sl-SI" dirty="0"/>
              <a:t>Uredite slog naslova matrice</a:t>
            </a:r>
          </a:p>
        </p:txBody>
      </p:sp>
      <p:pic>
        <p:nvPicPr>
          <p:cNvPr id="1026" name="Slika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5997" t="7863" b="5635"/>
          <a:stretch/>
        </p:blipFill>
        <p:spPr bwMode="auto">
          <a:xfrm>
            <a:off x="424769" y="594831"/>
            <a:ext cx="1439157" cy="131445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userDrawn="1"/>
        </p:nvSpPr>
        <p:spPr>
          <a:xfrm>
            <a:off x="8521700" y="6106131"/>
            <a:ext cx="3124200" cy="276999"/>
          </a:xfrm>
          <a:prstGeom prst="rect">
            <a:avLst/>
          </a:prstGeom>
        </p:spPr>
        <p:txBody>
          <a:bodyPr wrap="square">
            <a:spAutoFit/>
          </a:bodyPr>
          <a:lstStyle/>
          <a:p>
            <a:pPr algn="just">
              <a:spcAft>
                <a:spcPts val="0"/>
              </a:spcAft>
            </a:pPr>
            <a:r>
              <a:rPr lang="sl-SI" sz="600" i="1" dirty="0">
                <a:solidFill>
                  <a:srgbClr val="0070C0"/>
                </a:solidFill>
                <a:effectLst/>
                <a:latin typeface="Calibri" panose="020F0502020204030204" pitchFamily="34" charset="0"/>
                <a:ea typeface="Calibri" panose="020F0502020204030204" pitchFamily="34" charset="0"/>
              </a:rPr>
              <a:t>Dogodek delno financira Ministrstvo za okolje, podnebje in energijo s sredstvi Sklada</a:t>
            </a:r>
          </a:p>
          <a:p>
            <a:pPr algn="just">
              <a:spcAft>
                <a:spcPts val="0"/>
              </a:spcAft>
            </a:pPr>
            <a:r>
              <a:rPr lang="sl-SI" sz="600" i="1" dirty="0">
                <a:solidFill>
                  <a:srgbClr val="0070C0"/>
                </a:solidFill>
                <a:effectLst/>
                <a:latin typeface="Calibri" panose="020F0502020204030204" pitchFamily="34" charset="0"/>
                <a:ea typeface="Calibri" panose="020F0502020204030204" pitchFamily="34" charset="0"/>
              </a:rPr>
              <a:t> za podnebne spremembe, v okviru projekta Podnebni cilji in vsebine v vzgoji in izobraževanju.</a:t>
            </a:r>
            <a:endParaRPr lang="sl-SI" sz="600" dirty="0">
              <a:effectLst/>
              <a:latin typeface="Calibri" panose="020F0502020204030204" pitchFamily="34" charset="0"/>
              <a:ea typeface="Calibri" panose="020F0502020204030204" pitchFamily="34" charset="0"/>
            </a:endParaRPr>
          </a:p>
        </p:txBody>
      </p:sp>
      <p:pic>
        <p:nvPicPr>
          <p:cNvPr id="11" name="Slika 10"/>
          <p:cNvPicPr>
            <a:picLocks noChangeAspect="1"/>
          </p:cNvPicPr>
          <p:nvPr userDrawn="1"/>
        </p:nvPicPr>
        <p:blipFill>
          <a:blip r:embed="rId7"/>
          <a:stretch>
            <a:fillRect/>
          </a:stretch>
        </p:blipFill>
        <p:spPr>
          <a:xfrm>
            <a:off x="8639360" y="5180237"/>
            <a:ext cx="1678336" cy="534764"/>
          </a:xfrm>
          <a:prstGeom prst="rect">
            <a:avLst/>
          </a:prstGeom>
        </p:spPr>
      </p:pic>
    </p:spTree>
    <p:extLst>
      <p:ext uri="{BB962C8B-B14F-4D97-AF65-F5344CB8AC3E}">
        <p14:creationId xmlns:p14="http://schemas.microsoft.com/office/powerpoint/2010/main" val="22813040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96" userDrawn="1">
          <p15:clr>
            <a:srgbClr val="FBAE40"/>
          </p15:clr>
        </p15:guide>
        <p15:guide id="4" orient="horz" pos="4224" userDrawn="1">
          <p15:clr>
            <a:srgbClr val="FBAE40"/>
          </p15:clr>
        </p15:guide>
        <p15:guide id="5" pos="98" userDrawn="1">
          <p15:clr>
            <a:srgbClr val="FBAE40"/>
          </p15:clr>
        </p15:guide>
        <p15:guide id="6" pos="758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6034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55575" y="1709738"/>
            <a:ext cx="11880850" cy="2852737"/>
          </a:xfrm>
        </p:spPr>
        <p:txBody>
          <a:bodyPr anchor="b">
            <a:normAutofit/>
          </a:bodyPr>
          <a:lstStyle>
            <a:lvl1pPr>
              <a:defRPr sz="4000"/>
            </a:lvl1pPr>
          </a:lstStyle>
          <a:p>
            <a:r>
              <a:rPr lang="sl-SI" dirty="0"/>
              <a:t>Uredite slog naslova matrice</a:t>
            </a:r>
          </a:p>
        </p:txBody>
      </p:sp>
      <p:sp>
        <p:nvSpPr>
          <p:cNvPr id="3" name="Označba mesta besedila 2"/>
          <p:cNvSpPr>
            <a:spLocks noGrp="1"/>
          </p:cNvSpPr>
          <p:nvPr>
            <p:ph type="body" idx="1"/>
          </p:nvPr>
        </p:nvSpPr>
        <p:spPr>
          <a:xfrm>
            <a:off x="155575" y="4589463"/>
            <a:ext cx="11880850"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a:t>Uredite sloge besedila matrice</a:t>
            </a:r>
          </a:p>
        </p:txBody>
      </p:sp>
    </p:spTree>
    <p:extLst>
      <p:ext uri="{BB962C8B-B14F-4D97-AF65-F5344CB8AC3E}">
        <p14:creationId xmlns:p14="http://schemas.microsoft.com/office/powerpoint/2010/main" val="428801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155575" y="1253330"/>
            <a:ext cx="5873750" cy="5103019"/>
          </a:xfrm>
        </p:spPr>
        <p:txBody>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vsebine 3"/>
          <p:cNvSpPr>
            <a:spLocks noGrp="1"/>
          </p:cNvSpPr>
          <p:nvPr>
            <p:ph sz="half" idx="2"/>
          </p:nvPr>
        </p:nvSpPr>
        <p:spPr>
          <a:xfrm>
            <a:off x="6172199" y="1253331"/>
            <a:ext cx="5864225" cy="510301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36850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11880850" cy="1057275"/>
          </a:xfrm>
        </p:spPr>
        <p:txBody>
          <a:bodyPr/>
          <a:lstStyle/>
          <a:p>
            <a:r>
              <a:rPr lang="sl-SI"/>
              <a:t>Uredite slog naslova matrice</a:t>
            </a:r>
          </a:p>
        </p:txBody>
      </p:sp>
      <p:sp>
        <p:nvSpPr>
          <p:cNvPr id="3" name="Označba mesta besedila 2"/>
          <p:cNvSpPr>
            <a:spLocks noGrp="1"/>
          </p:cNvSpPr>
          <p:nvPr>
            <p:ph type="body" idx="1"/>
          </p:nvPr>
        </p:nvSpPr>
        <p:spPr>
          <a:xfrm>
            <a:off x="155575" y="1269207"/>
            <a:ext cx="586422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a:t>Uredite sloge besedila matrice</a:t>
            </a:r>
          </a:p>
        </p:txBody>
      </p:sp>
      <p:sp>
        <p:nvSpPr>
          <p:cNvPr id="4" name="Označba mesta vsebine 3"/>
          <p:cNvSpPr>
            <a:spLocks noGrp="1"/>
          </p:cNvSpPr>
          <p:nvPr>
            <p:ph sz="half" idx="2"/>
          </p:nvPr>
        </p:nvSpPr>
        <p:spPr>
          <a:xfrm>
            <a:off x="155575" y="2093118"/>
            <a:ext cx="5864225" cy="426323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269205"/>
            <a:ext cx="58642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093117"/>
            <a:ext cx="5864224" cy="426323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869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Tree>
    <p:extLst>
      <p:ext uri="{BB962C8B-B14F-4D97-AF65-F5344CB8AC3E}">
        <p14:creationId xmlns:p14="http://schemas.microsoft.com/office/powerpoint/2010/main" val="36027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5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4202113" y="152400"/>
            <a:ext cx="7834312" cy="6203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a:t>Uredite sloge besedila matrice</a:t>
            </a:r>
          </a:p>
        </p:txBody>
      </p:sp>
    </p:spTree>
    <p:extLst>
      <p:ext uri="{BB962C8B-B14F-4D97-AF65-F5344CB8AC3E}">
        <p14:creationId xmlns:p14="http://schemas.microsoft.com/office/powerpoint/2010/main" val="287448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a:t>Uredite slog naslova matrice</a:t>
            </a:r>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a:t>Uredite sloge besedila matrice</a:t>
            </a:r>
          </a:p>
        </p:txBody>
      </p:sp>
      <p:sp>
        <p:nvSpPr>
          <p:cNvPr id="5" name="Označba mesta slike 2"/>
          <p:cNvSpPr>
            <a:spLocks noGrp="1"/>
          </p:cNvSpPr>
          <p:nvPr>
            <p:ph type="pic" idx="1"/>
          </p:nvPr>
        </p:nvSpPr>
        <p:spPr>
          <a:xfrm>
            <a:off x="4183063" y="152400"/>
            <a:ext cx="7853362" cy="620394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Tree>
    <p:extLst>
      <p:ext uri="{BB962C8B-B14F-4D97-AF65-F5344CB8AC3E}">
        <p14:creationId xmlns:p14="http://schemas.microsoft.com/office/powerpoint/2010/main" val="128694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155575" y="152401"/>
            <a:ext cx="11880850" cy="1028700"/>
          </a:xfrm>
          <a:prstGeom prst="rect">
            <a:avLst/>
          </a:prstGeom>
        </p:spPr>
        <p:txBody>
          <a:bodyPr vert="horz" lIns="91440" tIns="45720" rIns="91440" bIns="45720" rtlCol="0" anchor="b">
            <a:normAutofit/>
          </a:bodyPr>
          <a:lstStyle/>
          <a:p>
            <a:r>
              <a:rPr lang="sl-SI" dirty="0"/>
              <a:t>Uredite slog naslova matrice</a:t>
            </a:r>
          </a:p>
        </p:txBody>
      </p:sp>
      <p:sp>
        <p:nvSpPr>
          <p:cNvPr id="3" name="Označba mesta besedila 2"/>
          <p:cNvSpPr>
            <a:spLocks noGrp="1"/>
          </p:cNvSpPr>
          <p:nvPr>
            <p:ph type="body" idx="1"/>
          </p:nvPr>
        </p:nvSpPr>
        <p:spPr>
          <a:xfrm>
            <a:off x="155575" y="1305148"/>
            <a:ext cx="11880850" cy="5021039"/>
          </a:xfrm>
          <a:prstGeom prst="rect">
            <a:avLst/>
          </a:prstGeom>
        </p:spPr>
        <p:txBody>
          <a:bodyPr vert="horz" lIns="91440" tIns="45720" rIns="91440" bIns="45720" rtlCol="0">
            <a:normAutofit/>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grpSp>
        <p:nvGrpSpPr>
          <p:cNvPr id="10" name="Skupina 9"/>
          <p:cNvGrpSpPr/>
          <p:nvPr userDrawn="1"/>
        </p:nvGrpSpPr>
        <p:grpSpPr>
          <a:xfrm>
            <a:off x="-1" y="6433805"/>
            <a:ext cx="12192001" cy="286695"/>
            <a:chOff x="-1" y="6424280"/>
            <a:chExt cx="12192001" cy="286695"/>
          </a:xfrm>
        </p:grpSpPr>
        <p:pic>
          <p:nvPicPr>
            <p:cNvPr id="11" name="Slika 10"/>
            <p:cNvPicPr>
              <a:picLocks noChangeAspect="1"/>
            </p:cNvPicPr>
            <p:nvPr userDrawn="1"/>
          </p:nvPicPr>
          <p:blipFill rotWithShape="1">
            <a:blip r:embed="rId11"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12" name="Slika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3" name="Slika 12"/>
            <p:cNvPicPr>
              <a:picLocks noChangeAspect="1"/>
            </p:cNvPicPr>
            <p:nvPr userDrawn="1"/>
          </p:nvPicPr>
          <p:blipFill rotWithShape="1">
            <a:blip r:embed="rId11"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15" name="Slika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321415" y="5409772"/>
            <a:ext cx="585470" cy="782748"/>
          </a:xfrm>
          <a:prstGeom prst="rect">
            <a:avLst/>
          </a:prstGeom>
        </p:spPr>
      </p:pic>
    </p:spTree>
    <p:extLst>
      <p:ext uri="{BB962C8B-B14F-4D97-AF65-F5344CB8AC3E}">
        <p14:creationId xmlns:p14="http://schemas.microsoft.com/office/powerpoint/2010/main" val="63322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582" userDrawn="1">
          <p15:clr>
            <a:srgbClr val="F26B43"/>
          </p15:clr>
        </p15:guide>
        <p15:guide id="4" orient="horz" pos="96" userDrawn="1">
          <p15:clr>
            <a:srgbClr val="F26B43"/>
          </p15:clr>
        </p15:guide>
        <p15:guide id="5" orient="horz" pos="4224" userDrawn="1">
          <p15:clr>
            <a:srgbClr val="F26B43"/>
          </p15:clr>
        </p15:guide>
        <p15:guide id="6" pos="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unsplash.com/s/photos/trees"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sl.wikipedia.org/wiki/Dvotaktni_dizelski_moto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urosender.com/sl/s/storitve/ladijski-prevoz"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iq.si/nase-dejavnosti/certificiranje-organizacij/predstavitev/trajnostni_razvoj/"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unsplash.com/s/photos/tre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8"/>
          <p:cNvSpPr>
            <a:spLocks noGrp="1"/>
          </p:cNvSpPr>
          <p:nvPr>
            <p:ph type="ctrTitle"/>
          </p:nvPr>
        </p:nvSpPr>
        <p:spPr>
          <a:xfrm>
            <a:off x="165100" y="3252866"/>
            <a:ext cx="8083551" cy="1471534"/>
          </a:xfrm>
          <a:solidFill>
            <a:schemeClr val="accent1">
              <a:lumMod val="60000"/>
              <a:lumOff val="40000"/>
            </a:schemeClr>
          </a:solidFill>
        </p:spPr>
        <p:txBody>
          <a:bodyPr/>
          <a:lstStyle/>
          <a:p>
            <a:r>
              <a:rPr lang="sl-SI" b="1" dirty="0"/>
              <a:t>TRAJNOSTNOST PRI POUKU TEHNIKE IN TEHNOLOGIJE</a:t>
            </a:r>
          </a:p>
        </p:txBody>
      </p:sp>
      <p:sp>
        <p:nvSpPr>
          <p:cNvPr id="10" name="Podnaslov 9"/>
          <p:cNvSpPr>
            <a:spLocks noGrp="1"/>
          </p:cNvSpPr>
          <p:nvPr>
            <p:ph type="subTitle" idx="1"/>
          </p:nvPr>
        </p:nvSpPr>
        <p:spPr>
          <a:xfrm>
            <a:off x="165101" y="5085184"/>
            <a:ext cx="8083550" cy="486941"/>
          </a:xfrm>
          <a:solidFill>
            <a:schemeClr val="accent6">
              <a:lumMod val="40000"/>
              <a:lumOff val="60000"/>
            </a:schemeClr>
          </a:solidFill>
        </p:spPr>
        <p:txBody>
          <a:bodyPr/>
          <a:lstStyle/>
          <a:p>
            <a:r>
              <a:rPr lang="sl-SI" b="1" dirty="0"/>
              <a:t>Gorazd Fišer, Zavod RS za šolstvo</a:t>
            </a:r>
          </a:p>
        </p:txBody>
      </p:sp>
    </p:spTree>
    <p:extLst>
      <p:ext uri="{BB962C8B-B14F-4D97-AF65-F5344CB8AC3E}">
        <p14:creationId xmlns:p14="http://schemas.microsoft.com/office/powerpoint/2010/main" val="559007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9FDA85A8-A81D-F315-ECB8-132A5D6EBD4C}"/>
              </a:ext>
            </a:extLst>
          </p:cNvPr>
          <p:cNvSpPr>
            <a:spLocks noGrp="1"/>
          </p:cNvSpPr>
          <p:nvPr>
            <p:ph idx="1"/>
          </p:nvPr>
        </p:nvSpPr>
        <p:spPr>
          <a:xfrm>
            <a:off x="195942" y="28575"/>
            <a:ext cx="11808823" cy="2688499"/>
          </a:xfrm>
          <a:solidFill>
            <a:schemeClr val="bg1">
              <a:lumMod val="95000"/>
            </a:schemeClr>
          </a:solidFill>
        </p:spPr>
        <p:txBody>
          <a:bodyPr/>
          <a:lstStyle/>
          <a:p>
            <a:pPr marL="0" indent="0">
              <a:buNone/>
              <a:defRPr/>
            </a:pPr>
            <a:r>
              <a:rPr lang="sl-SI" dirty="0"/>
              <a:t>Cilji iz obstoječega učnega načrta:</a:t>
            </a:r>
          </a:p>
          <a:p>
            <a:pPr marL="0" indent="0">
              <a:buNone/>
              <a:defRPr/>
            </a:pPr>
            <a:r>
              <a:rPr lang="sl-SI" sz="1800" b="1" dirty="0"/>
              <a:t>8.razred</a:t>
            </a:r>
            <a:r>
              <a:rPr lang="sl-SI" sz="1800" dirty="0"/>
              <a:t>: - utemeljijo namen zbiranja in predelave dotrajanih predmetov za okolje;</a:t>
            </a:r>
          </a:p>
          <a:p>
            <a:pPr marL="0" indent="0">
              <a:buNone/>
              <a:defRPr/>
            </a:pPr>
            <a:r>
              <a:rPr lang="sl-SI" sz="1800" i="1" dirty="0"/>
              <a:t>                - opišejo  pomen racionalizacije in poiščejo primere v praksi, </a:t>
            </a:r>
          </a:p>
          <a:p>
            <a:pPr marL="0" indent="0">
              <a:buNone/>
              <a:defRPr/>
            </a:pPr>
            <a:r>
              <a:rPr lang="sl-SI" sz="1800" i="1" dirty="0"/>
              <a:t>                - </a:t>
            </a:r>
            <a:r>
              <a:rPr lang="sl-SI" sz="1800" dirty="0"/>
              <a:t>opredelijo prednosti in slabosti posameznih vrst motorjev,</a:t>
            </a:r>
          </a:p>
          <a:p>
            <a:pPr marL="0" indent="0">
              <a:buNone/>
              <a:defRPr/>
            </a:pPr>
            <a:r>
              <a:rPr lang="sl-SI" sz="1800" dirty="0"/>
              <a:t>                - fosilna goriva uvrstijo med neobnovljive vire energije, proučijo vplive </a:t>
            </a:r>
          </a:p>
          <a:p>
            <a:pPr marL="0" indent="0">
              <a:buNone/>
              <a:defRPr/>
            </a:pPr>
            <a:r>
              <a:rPr lang="sl-SI" sz="1800" dirty="0"/>
              <a:t>                  motorizacije na okolje in utemeljijo ukrepe za zmanjševanje negativnih </a:t>
            </a:r>
          </a:p>
          <a:p>
            <a:pPr marL="0" indent="0">
              <a:buNone/>
              <a:defRPr/>
            </a:pPr>
            <a:r>
              <a:rPr lang="sl-SI" sz="1800" dirty="0"/>
              <a:t>                  vplivov,</a:t>
            </a:r>
          </a:p>
          <a:p>
            <a:pPr marL="0" indent="0">
              <a:buNone/>
              <a:defRPr/>
            </a:pPr>
            <a:endParaRPr lang="sl-SI" sz="1800" dirty="0"/>
          </a:p>
          <a:p>
            <a:pPr>
              <a:buFontTx/>
              <a:buChar char="-"/>
              <a:defRPr/>
            </a:pPr>
            <a:endParaRPr lang="sl-SI" sz="1800" dirty="0"/>
          </a:p>
        </p:txBody>
      </p:sp>
      <p:pic>
        <p:nvPicPr>
          <p:cNvPr id="5122" name="Picture 2" descr="Bird, Fluttering, Berries, Wings, T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812" y="2717074"/>
            <a:ext cx="5381082" cy="3587389"/>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300446" y="5852160"/>
            <a:ext cx="3109366" cy="276999"/>
          </a:xfrm>
          <a:prstGeom prst="rect">
            <a:avLst/>
          </a:prstGeom>
          <a:solidFill>
            <a:schemeClr val="accent1">
              <a:lumMod val="20000"/>
              <a:lumOff val="80000"/>
            </a:schemeClr>
          </a:solidFill>
        </p:spPr>
        <p:txBody>
          <a:bodyPr wrap="square" rtlCol="0">
            <a:spAutoFit/>
          </a:bodyPr>
          <a:lstStyle/>
          <a:p>
            <a:r>
              <a:rPr lang="sl-SI" sz="1200" dirty="0"/>
              <a:t>https://pixabay.com/images/search/nature/</a:t>
            </a:r>
          </a:p>
        </p:txBody>
      </p:sp>
    </p:spTree>
    <p:extLst>
      <p:ext uri="{BB962C8B-B14F-4D97-AF65-F5344CB8AC3E}">
        <p14:creationId xmlns:p14="http://schemas.microsoft.com/office/powerpoint/2010/main" val="3823039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11880850" cy="879565"/>
          </a:xfrm>
          <a:solidFill>
            <a:schemeClr val="accent1">
              <a:lumMod val="20000"/>
              <a:lumOff val="80000"/>
            </a:schemeClr>
          </a:solidFill>
        </p:spPr>
        <p:txBody>
          <a:bodyPr>
            <a:normAutofit fontScale="90000"/>
          </a:bodyPr>
          <a:lstStyle/>
          <a:p>
            <a:r>
              <a:rPr lang="sl-SI" b="1" dirty="0" smtClean="0"/>
              <a:t>Na kak način lahko pri pouku tehnike in tehnologije prispevam k trajnostnemu </a:t>
            </a:r>
            <a:r>
              <a:rPr lang="sl-SI" b="1" dirty="0" smtClean="0"/>
              <a:t>razvoju oz. </a:t>
            </a:r>
            <a:r>
              <a:rPr lang="sl-SI" b="1" dirty="0" err="1" smtClean="0"/>
              <a:t>trajnostnosti</a:t>
            </a:r>
            <a:r>
              <a:rPr lang="sl-SI" b="1" dirty="0" smtClean="0"/>
              <a:t>?</a:t>
            </a:r>
            <a:endParaRPr lang="sl-SI" b="1" dirty="0"/>
          </a:p>
        </p:txBody>
      </p:sp>
      <p:sp>
        <p:nvSpPr>
          <p:cNvPr id="3" name="Označba mesta vsebine 2"/>
          <p:cNvSpPr>
            <a:spLocks noGrp="1"/>
          </p:cNvSpPr>
          <p:nvPr>
            <p:ph idx="1"/>
          </p:nvPr>
        </p:nvSpPr>
        <p:spPr>
          <a:xfrm>
            <a:off x="155575" y="1031965"/>
            <a:ext cx="11880850" cy="5290458"/>
          </a:xfrm>
        </p:spPr>
        <p:txBody>
          <a:bodyPr>
            <a:normAutofit lnSpcReduction="10000"/>
          </a:bodyPr>
          <a:lstStyle/>
          <a:p>
            <a:endParaRPr lang="sl-SI" sz="3600" dirty="0" smtClean="0"/>
          </a:p>
          <a:p>
            <a:r>
              <a:rPr lang="sl-SI" sz="3600" dirty="0" smtClean="0"/>
              <a:t>S pogovori na to tematiko. Tudi: „Kaj bom spremenil pri sebi?“ „Smiselna“ potrošnja.</a:t>
            </a:r>
          </a:p>
          <a:p>
            <a:endParaRPr lang="sl-SI" sz="3600" dirty="0"/>
          </a:p>
          <a:p>
            <a:r>
              <a:rPr lang="sl-SI" sz="3600" dirty="0" smtClean="0"/>
              <a:t>Z racionalno rabo gradiva in energije pri izdelavi izdelka.</a:t>
            </a:r>
          </a:p>
          <a:p>
            <a:endParaRPr lang="sl-SI" sz="3600" dirty="0" smtClean="0"/>
          </a:p>
          <a:p>
            <a:r>
              <a:rPr lang="sl-SI" sz="3600" dirty="0" smtClean="0"/>
              <a:t>Izdelati izdelek DOMA oz. v ŠOLI!</a:t>
            </a:r>
          </a:p>
          <a:p>
            <a:endParaRPr lang="sl-SI" sz="3600" dirty="0"/>
          </a:p>
          <a:p>
            <a:r>
              <a:rPr lang="sl-SI" sz="3600" dirty="0" smtClean="0"/>
              <a:t>Izdelati izdelek iz odpadnih gradiv.</a:t>
            </a:r>
          </a:p>
          <a:p>
            <a:endParaRPr lang="sl-SI" dirty="0"/>
          </a:p>
        </p:txBody>
      </p:sp>
    </p:spTree>
    <p:extLst>
      <p:ext uri="{BB962C8B-B14F-4D97-AF65-F5344CB8AC3E}">
        <p14:creationId xmlns:p14="http://schemas.microsoft.com/office/powerpoint/2010/main" val="164627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slov 1">
            <a:extLst>
              <a:ext uri="{FF2B5EF4-FFF2-40B4-BE49-F238E27FC236}">
                <a16:creationId xmlns:a16="http://schemas.microsoft.com/office/drawing/2014/main" id="{31835CE5-4D2E-94D1-D80B-A4F414CCAA71}"/>
              </a:ext>
            </a:extLst>
          </p:cNvPr>
          <p:cNvSpPr>
            <a:spLocks noGrp="1"/>
          </p:cNvSpPr>
          <p:nvPr>
            <p:ph type="title"/>
          </p:nvPr>
        </p:nvSpPr>
        <p:spPr>
          <a:xfrm>
            <a:off x="0" y="0"/>
            <a:ext cx="12192000" cy="940525"/>
          </a:xfrm>
          <a:solidFill>
            <a:schemeClr val="accent6">
              <a:lumMod val="20000"/>
              <a:lumOff val="80000"/>
            </a:schemeClr>
          </a:solidFill>
        </p:spPr>
        <p:txBody>
          <a:bodyPr>
            <a:normAutofit fontScale="90000"/>
          </a:bodyPr>
          <a:lstStyle/>
          <a:p>
            <a:r>
              <a:rPr lang="sl-SI" altLang="sl-SI" dirty="0" smtClean="0"/>
              <a:t>Delo v razredu: </a:t>
            </a:r>
            <a:br>
              <a:rPr lang="sl-SI" altLang="sl-SI" dirty="0" smtClean="0"/>
            </a:br>
            <a:r>
              <a:rPr lang="sl-SI" altLang="sl-SI" dirty="0" smtClean="0"/>
              <a:t>Poišči </a:t>
            </a:r>
            <a:r>
              <a:rPr lang="sl-SI" altLang="sl-SI" dirty="0"/>
              <a:t>prednosti in slabosti za izbrano med spodaj naštetimi situacijami:  </a:t>
            </a:r>
          </a:p>
        </p:txBody>
      </p:sp>
      <p:sp>
        <p:nvSpPr>
          <p:cNvPr id="40963" name="Označba mesta vsebine 2">
            <a:extLst>
              <a:ext uri="{FF2B5EF4-FFF2-40B4-BE49-F238E27FC236}">
                <a16:creationId xmlns:a16="http://schemas.microsoft.com/office/drawing/2014/main" id="{FE70B6D2-C2B5-2484-6B0D-7DEB7A65B3BA}"/>
              </a:ext>
            </a:extLst>
          </p:cNvPr>
          <p:cNvSpPr>
            <a:spLocks noGrp="1"/>
          </p:cNvSpPr>
          <p:nvPr>
            <p:ph idx="1"/>
          </p:nvPr>
        </p:nvSpPr>
        <p:spPr>
          <a:xfrm>
            <a:off x="655320" y="940525"/>
            <a:ext cx="10881360" cy="3700825"/>
          </a:xfrm>
          <a:solidFill>
            <a:schemeClr val="bg1">
              <a:lumMod val="95000"/>
            </a:schemeClr>
          </a:solidFill>
        </p:spPr>
        <p:txBody>
          <a:bodyPr/>
          <a:lstStyle/>
          <a:p>
            <a:r>
              <a:rPr lang="sl-SI" altLang="sl-SI" dirty="0"/>
              <a:t>Golosek.</a:t>
            </a:r>
          </a:p>
          <a:p>
            <a:r>
              <a:rPr lang="sl-SI" altLang="sl-SI" dirty="0"/>
              <a:t>Hitro usmerjanje vode v kanale, reke, morje.</a:t>
            </a:r>
          </a:p>
          <a:p>
            <a:r>
              <a:rPr lang="sl-SI" altLang="sl-SI" dirty="0"/>
              <a:t>Namakanje polj.</a:t>
            </a:r>
          </a:p>
          <a:p>
            <a:r>
              <a:rPr lang="sl-SI" altLang="sl-SI" dirty="0"/>
              <a:t>Vožnja s kolesom.</a:t>
            </a:r>
          </a:p>
          <a:p>
            <a:r>
              <a:rPr lang="sl-SI" altLang="sl-SI" dirty="0"/>
              <a:t>Kupovanje industrijske hrane uvožene iz tujine.</a:t>
            </a:r>
          </a:p>
          <a:p>
            <a:r>
              <a:rPr lang="sl-SI" altLang="sl-SI" dirty="0"/>
              <a:t>Izdelava izdelka doma iz odpadnega gradiva, ali iz lesa iz dvorišča ali lastnega gozda.</a:t>
            </a:r>
          </a:p>
          <a:p>
            <a:r>
              <a:rPr lang="sl-SI" altLang="sl-SI" dirty="0"/>
              <a:t>Življenje v zemljanki nekje v naravi.</a:t>
            </a:r>
          </a:p>
          <a:p>
            <a:r>
              <a:rPr lang="sl-SI" altLang="sl-SI" dirty="0"/>
              <a:t>Življenje v mestu, bloku.</a:t>
            </a:r>
          </a:p>
          <a:p>
            <a:endParaRPr lang="sl-SI" altLang="sl-SI" dirty="0"/>
          </a:p>
        </p:txBody>
      </p:sp>
      <p:pic>
        <p:nvPicPr>
          <p:cNvPr id="2" name="Slika 1"/>
          <p:cNvPicPr>
            <a:picLocks noChangeAspect="1"/>
          </p:cNvPicPr>
          <p:nvPr/>
        </p:nvPicPr>
        <p:blipFill>
          <a:blip r:embed="rId2"/>
          <a:stretch>
            <a:fillRect/>
          </a:stretch>
        </p:blipFill>
        <p:spPr>
          <a:xfrm>
            <a:off x="655320" y="4741212"/>
            <a:ext cx="10881360" cy="1293828"/>
          </a:xfrm>
          <a:prstGeom prst="rect">
            <a:avLst/>
          </a:prstGeom>
        </p:spPr>
      </p:pic>
    </p:spTree>
    <p:extLst>
      <p:ext uri="{BB962C8B-B14F-4D97-AF65-F5344CB8AC3E}">
        <p14:creationId xmlns:p14="http://schemas.microsoft.com/office/powerpoint/2010/main" val="8573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slov 1">
            <a:extLst>
              <a:ext uri="{FF2B5EF4-FFF2-40B4-BE49-F238E27FC236}">
                <a16:creationId xmlns:a16="http://schemas.microsoft.com/office/drawing/2014/main" id="{0512F06D-4A61-D666-C191-DA8DE1F9E250}"/>
              </a:ext>
            </a:extLst>
          </p:cNvPr>
          <p:cNvSpPr>
            <a:spLocks noGrp="1"/>
          </p:cNvSpPr>
          <p:nvPr>
            <p:ph type="title"/>
          </p:nvPr>
        </p:nvSpPr>
        <p:spPr>
          <a:xfrm>
            <a:off x="1631952" y="274638"/>
            <a:ext cx="7289980" cy="641350"/>
          </a:xfrm>
          <a:solidFill>
            <a:schemeClr val="bg1">
              <a:lumMod val="85000"/>
            </a:schemeClr>
          </a:solidFill>
        </p:spPr>
        <p:txBody>
          <a:bodyPr/>
          <a:lstStyle/>
          <a:p>
            <a:r>
              <a:rPr lang="sl-SI" altLang="sl-SI" b="1" dirty="0"/>
              <a:t>Zakaj izdelati izdelek sam (doma ali v šoli?)</a:t>
            </a:r>
          </a:p>
        </p:txBody>
      </p:sp>
      <p:pic>
        <p:nvPicPr>
          <p:cNvPr id="41987" name="Slika 1">
            <a:extLst>
              <a:ext uri="{FF2B5EF4-FFF2-40B4-BE49-F238E27FC236}">
                <a16:creationId xmlns:a16="http://schemas.microsoft.com/office/drawing/2014/main" id="{47C958B7-7945-5A8A-8549-468AA9E50A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469" y="1450976"/>
            <a:ext cx="5307013"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Slika 4">
            <a:extLst>
              <a:ext uri="{FF2B5EF4-FFF2-40B4-BE49-F238E27FC236}">
                <a16:creationId xmlns:a16="http://schemas.microsoft.com/office/drawing/2014/main" id="{15B9A7AF-4FFB-239C-F771-A7D8EDF49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466" y="1046617"/>
            <a:ext cx="4277631" cy="520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869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slov 1">
            <a:extLst>
              <a:ext uri="{FF2B5EF4-FFF2-40B4-BE49-F238E27FC236}">
                <a16:creationId xmlns:a16="http://schemas.microsoft.com/office/drawing/2014/main" id="{7310F65E-702D-49D3-CB1C-E3B125E926CB}"/>
              </a:ext>
            </a:extLst>
          </p:cNvPr>
          <p:cNvSpPr>
            <a:spLocks noGrp="1"/>
          </p:cNvSpPr>
          <p:nvPr>
            <p:ph type="title"/>
          </p:nvPr>
        </p:nvSpPr>
        <p:spPr>
          <a:xfrm>
            <a:off x="1631951" y="274638"/>
            <a:ext cx="8785225" cy="641350"/>
          </a:xfrm>
        </p:spPr>
        <p:txBody>
          <a:bodyPr/>
          <a:lstStyle/>
          <a:p>
            <a:r>
              <a:rPr lang="sl-SI" altLang="sl-SI"/>
              <a:t>Zakaj izdelati izdelek sam (doma ali v šoli?)</a:t>
            </a:r>
          </a:p>
        </p:txBody>
      </p:sp>
      <p:graphicFrame>
        <p:nvGraphicFramePr>
          <p:cNvPr id="3" name="Označba mesta vsebine 2">
            <a:extLst>
              <a:ext uri="{FF2B5EF4-FFF2-40B4-BE49-F238E27FC236}">
                <a16:creationId xmlns:a16="http://schemas.microsoft.com/office/drawing/2014/main" id="{FEEC0483-BEAC-C557-AA11-DB016F37C345}"/>
              </a:ext>
            </a:extLst>
          </p:cNvPr>
          <p:cNvGraphicFramePr>
            <a:graphicFrameLocks noGrp="1"/>
          </p:cNvGraphicFramePr>
          <p:nvPr>
            <p:ph idx="1"/>
            <p:extLst>
              <p:ext uri="{D42A27DB-BD31-4B8C-83A1-F6EECF244321}">
                <p14:modId xmlns:p14="http://schemas.microsoft.com/office/powerpoint/2010/main" val="3576776914"/>
              </p:ext>
            </p:extLst>
          </p:nvPr>
        </p:nvGraphicFramePr>
        <p:xfrm>
          <a:off x="120151" y="1163004"/>
          <a:ext cx="11808823" cy="4518641"/>
        </p:xfrm>
        <a:graphic>
          <a:graphicData uri="http://schemas.openxmlformats.org/drawingml/2006/table">
            <a:tbl>
              <a:tblPr firstRow="1" firstCol="1" bandRow="1">
                <a:tableStyleId>{5C22544A-7EE6-4342-B048-85BDC9FD1C3A}</a:tableStyleId>
              </a:tblPr>
              <a:tblGrid>
                <a:gridCol w="7695950">
                  <a:extLst>
                    <a:ext uri="{9D8B030D-6E8A-4147-A177-3AD203B41FA5}">
                      <a16:colId xmlns:a16="http://schemas.microsoft.com/office/drawing/2014/main" val="1655392669"/>
                    </a:ext>
                  </a:extLst>
                </a:gridCol>
                <a:gridCol w="4112873">
                  <a:extLst>
                    <a:ext uri="{9D8B030D-6E8A-4147-A177-3AD203B41FA5}">
                      <a16:colId xmlns:a16="http://schemas.microsoft.com/office/drawing/2014/main" val="3816334296"/>
                    </a:ext>
                  </a:extLst>
                </a:gridCol>
              </a:tblGrid>
              <a:tr h="237752">
                <a:tc>
                  <a:txBody>
                    <a:bodyPr/>
                    <a:lstStyle/>
                    <a:p>
                      <a:pPr algn="ctr">
                        <a:lnSpc>
                          <a:spcPct val="107000"/>
                        </a:lnSpc>
                        <a:spcAft>
                          <a:spcPts val="0"/>
                        </a:spcAft>
                      </a:pPr>
                      <a:r>
                        <a:rPr lang="sl-SI" sz="2400" dirty="0">
                          <a:solidFill>
                            <a:schemeClr val="tx1"/>
                          </a:solidFill>
                          <a:effectLst/>
                        </a:rPr>
                        <a:t>PREDNOSTI</a:t>
                      </a:r>
                      <a:endParaRPr lang="sl-SI"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tc>
                  <a:txBody>
                    <a:bodyPr/>
                    <a:lstStyle/>
                    <a:p>
                      <a:pPr algn="ctr">
                        <a:lnSpc>
                          <a:spcPct val="107000"/>
                        </a:lnSpc>
                        <a:spcAft>
                          <a:spcPts val="0"/>
                        </a:spcAft>
                      </a:pPr>
                      <a:r>
                        <a:rPr lang="sl-SI" sz="2400" dirty="0">
                          <a:solidFill>
                            <a:schemeClr val="tx1"/>
                          </a:solidFill>
                          <a:effectLst/>
                        </a:rPr>
                        <a:t>SLABOSTI</a:t>
                      </a:r>
                      <a:endParaRPr lang="sl-SI"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extLst>
                  <a:ext uri="{0D108BD9-81ED-4DB2-BD59-A6C34878D82A}">
                    <a16:rowId xmlns:a16="http://schemas.microsoft.com/office/drawing/2014/main" val="1441828183"/>
                  </a:ext>
                </a:extLst>
              </a:tr>
              <a:tr h="526560">
                <a:tc>
                  <a:txBody>
                    <a:bodyPr/>
                    <a:lstStyle/>
                    <a:p>
                      <a:pPr>
                        <a:lnSpc>
                          <a:spcPct val="107000"/>
                        </a:lnSpc>
                        <a:spcAft>
                          <a:spcPts val="0"/>
                        </a:spcAft>
                      </a:pPr>
                      <a:r>
                        <a:rPr lang="sl-SI" sz="2400" dirty="0">
                          <a:solidFill>
                            <a:schemeClr val="tx1"/>
                          </a:solidFill>
                          <a:effectLst/>
                        </a:rPr>
                        <a:t>- ni stroškov za material (če uporabiš </a:t>
                      </a:r>
                      <a:r>
                        <a:rPr lang="sl-SI" sz="2400" dirty="0" smtClean="0">
                          <a:solidFill>
                            <a:schemeClr val="tx1"/>
                          </a:solidFill>
                          <a:effectLst/>
                        </a:rPr>
                        <a:t>odpadni </a:t>
                      </a:r>
                      <a:r>
                        <a:rPr lang="sl-SI" sz="2400" dirty="0">
                          <a:solidFill>
                            <a:schemeClr val="tx1"/>
                          </a:solidFill>
                          <a:effectLst/>
                        </a:rPr>
                        <a:t>material)</a:t>
                      </a:r>
                      <a:endParaRPr lang="sl-SI"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tc>
                  <a:txBody>
                    <a:bodyPr/>
                    <a:lstStyle/>
                    <a:p>
                      <a:pPr>
                        <a:lnSpc>
                          <a:spcPct val="107000"/>
                        </a:lnSpc>
                        <a:spcAft>
                          <a:spcPts val="0"/>
                        </a:spcAft>
                      </a:pPr>
                      <a:r>
                        <a:rPr lang="sl-SI" sz="2400" b="1" dirty="0">
                          <a:solidFill>
                            <a:schemeClr val="tx1"/>
                          </a:solidFill>
                          <a:effectLst/>
                        </a:rPr>
                        <a:t>- veliko časa za dobro izdelavo,</a:t>
                      </a:r>
                      <a:endParaRPr lang="sl-SI"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extLst>
                  <a:ext uri="{0D108BD9-81ED-4DB2-BD59-A6C34878D82A}">
                    <a16:rowId xmlns:a16="http://schemas.microsoft.com/office/drawing/2014/main" val="1299422752"/>
                  </a:ext>
                </a:extLst>
              </a:tr>
              <a:tr h="496741">
                <a:tc>
                  <a:txBody>
                    <a:bodyPr/>
                    <a:lstStyle/>
                    <a:p>
                      <a:pPr>
                        <a:lnSpc>
                          <a:spcPct val="107000"/>
                        </a:lnSpc>
                        <a:spcAft>
                          <a:spcPts val="0"/>
                        </a:spcAft>
                      </a:pPr>
                      <a:r>
                        <a:rPr lang="sl-SI" sz="2400" dirty="0" smtClean="0">
                          <a:solidFill>
                            <a:schemeClr val="tx1"/>
                          </a:solidFill>
                          <a:effectLst/>
                        </a:rPr>
                        <a:t>- razvijanje </a:t>
                      </a:r>
                      <a:r>
                        <a:rPr lang="sl-SI" sz="2400" dirty="0">
                          <a:solidFill>
                            <a:schemeClr val="tx1"/>
                          </a:solidFill>
                          <a:effectLst/>
                        </a:rPr>
                        <a:t>domišljije in ustvarjalnosti</a:t>
                      </a:r>
                      <a:r>
                        <a:rPr lang="sl-SI" sz="2400" dirty="0" smtClean="0">
                          <a:solidFill>
                            <a:schemeClr val="tx1"/>
                          </a:solidFill>
                          <a:effectLst/>
                        </a:rPr>
                        <a:t>,</a:t>
                      </a:r>
                    </a:p>
                  </a:txBody>
                  <a:tcPr marL="53663" marR="53663" marT="0" marB="0"/>
                </a:tc>
                <a:tc>
                  <a:txBody>
                    <a:bodyPr/>
                    <a:lstStyle/>
                    <a:p>
                      <a:pPr>
                        <a:lnSpc>
                          <a:spcPct val="107000"/>
                        </a:lnSpc>
                        <a:spcAft>
                          <a:spcPts val="0"/>
                        </a:spcAft>
                      </a:pPr>
                      <a:r>
                        <a:rPr lang="sl-SI" sz="2400" b="1" dirty="0">
                          <a:solidFill>
                            <a:schemeClr val="tx1"/>
                          </a:solidFill>
                          <a:effectLst/>
                        </a:rPr>
                        <a:t>- orodje/material (omejitev)</a:t>
                      </a:r>
                      <a:endParaRPr lang="sl-SI"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extLst>
                  <a:ext uri="{0D108BD9-81ED-4DB2-BD59-A6C34878D82A}">
                    <a16:rowId xmlns:a16="http://schemas.microsoft.com/office/drawing/2014/main" val="2877823124"/>
                  </a:ext>
                </a:extLst>
              </a:tr>
              <a:tr h="526560">
                <a:tc>
                  <a:txBody>
                    <a:bodyPr/>
                    <a:lstStyle/>
                    <a:p>
                      <a:pPr>
                        <a:lnSpc>
                          <a:spcPct val="107000"/>
                        </a:lnSpc>
                        <a:spcAft>
                          <a:spcPts val="0"/>
                        </a:spcAft>
                      </a:pPr>
                      <a:r>
                        <a:rPr lang="sl-SI" sz="2400" dirty="0">
                          <a:solidFill>
                            <a:schemeClr val="tx1"/>
                          </a:solidFill>
                          <a:effectLst/>
                        </a:rPr>
                        <a:t>- spreminjanje izdelka – namembnost  </a:t>
                      </a:r>
                      <a:r>
                        <a:rPr lang="sl-SI" sz="2400" dirty="0" smtClean="0">
                          <a:solidFill>
                            <a:schemeClr val="tx1"/>
                          </a:solidFill>
                          <a:effectLst/>
                        </a:rPr>
                        <a:t>(</a:t>
                      </a:r>
                      <a:r>
                        <a:rPr lang="sl-SI" sz="2400" dirty="0">
                          <a:solidFill>
                            <a:schemeClr val="tx1"/>
                          </a:solidFill>
                          <a:effectLst/>
                        </a:rPr>
                        <a:t>ni odpadkov),</a:t>
                      </a:r>
                      <a:endParaRPr lang="sl-SI"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tc>
                  <a:txBody>
                    <a:bodyPr/>
                    <a:lstStyle/>
                    <a:p>
                      <a:pPr>
                        <a:lnSpc>
                          <a:spcPct val="107000"/>
                        </a:lnSpc>
                        <a:spcAft>
                          <a:spcPts val="0"/>
                        </a:spcAft>
                      </a:pPr>
                      <a:r>
                        <a:rPr lang="sl-SI" sz="1400">
                          <a:solidFill>
                            <a:schemeClr val="tx1"/>
                          </a:solidFill>
                          <a:effectLst/>
                        </a:rPr>
                        <a:t> </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extLst>
                  <a:ext uri="{0D108BD9-81ED-4DB2-BD59-A6C34878D82A}">
                    <a16:rowId xmlns:a16="http://schemas.microsoft.com/office/drawing/2014/main" val="704645517"/>
                  </a:ext>
                </a:extLst>
              </a:tr>
              <a:tr h="479280">
                <a:tc>
                  <a:txBody>
                    <a:bodyPr/>
                    <a:lstStyle/>
                    <a:p>
                      <a:pPr>
                        <a:lnSpc>
                          <a:spcPct val="107000"/>
                        </a:lnSpc>
                        <a:spcAft>
                          <a:spcPts val="0"/>
                        </a:spcAft>
                      </a:pPr>
                      <a:r>
                        <a:rPr lang="sl-SI" sz="2400" dirty="0">
                          <a:solidFill>
                            <a:schemeClr val="tx1"/>
                          </a:solidFill>
                          <a:effectLst/>
                        </a:rPr>
                        <a:t>- izdelaš to kar res potrebuješ,</a:t>
                      </a:r>
                      <a:endParaRPr lang="sl-SI"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tc>
                  <a:txBody>
                    <a:bodyPr/>
                    <a:lstStyle/>
                    <a:p>
                      <a:pPr>
                        <a:lnSpc>
                          <a:spcPct val="107000"/>
                        </a:lnSpc>
                        <a:spcAft>
                          <a:spcPts val="0"/>
                        </a:spcAft>
                      </a:pPr>
                      <a:r>
                        <a:rPr lang="sl-SI" sz="1400">
                          <a:solidFill>
                            <a:schemeClr val="tx1"/>
                          </a:solidFill>
                          <a:effectLst/>
                        </a:rPr>
                        <a:t> </a:t>
                      </a:r>
                      <a:endParaRPr lang="sl-SI"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extLst>
                  <a:ext uri="{0D108BD9-81ED-4DB2-BD59-A6C34878D82A}">
                    <a16:rowId xmlns:a16="http://schemas.microsoft.com/office/drawing/2014/main" val="56813811"/>
                  </a:ext>
                </a:extLst>
              </a:tr>
              <a:tr h="561703">
                <a:tc>
                  <a:txBody>
                    <a:bodyPr/>
                    <a:lstStyle/>
                    <a:p>
                      <a:pPr>
                        <a:lnSpc>
                          <a:spcPct val="107000"/>
                        </a:lnSpc>
                        <a:spcAft>
                          <a:spcPts val="0"/>
                        </a:spcAft>
                      </a:pPr>
                      <a:r>
                        <a:rPr lang="sl-SI" sz="2400" dirty="0">
                          <a:solidFill>
                            <a:schemeClr val="tx1"/>
                          </a:solidFill>
                          <a:effectLst/>
                        </a:rPr>
                        <a:t> </a:t>
                      </a:r>
                      <a:r>
                        <a:rPr lang="sl-SI" sz="2400" dirty="0" smtClean="0">
                          <a:solidFill>
                            <a:schemeClr val="tx1"/>
                          </a:solidFill>
                          <a:effectLst/>
                        </a:rPr>
                        <a:t>- prihranek pri stroških dela.</a:t>
                      </a:r>
                      <a:endParaRPr lang="sl-SI"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tc>
                  <a:txBody>
                    <a:bodyPr/>
                    <a:lstStyle/>
                    <a:p>
                      <a:pPr>
                        <a:lnSpc>
                          <a:spcPct val="107000"/>
                        </a:lnSpc>
                        <a:spcAft>
                          <a:spcPts val="0"/>
                        </a:spcAft>
                      </a:pPr>
                      <a:r>
                        <a:rPr lang="sl-SI" sz="14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extLst>
                  <a:ext uri="{0D108BD9-81ED-4DB2-BD59-A6C34878D82A}">
                    <a16:rowId xmlns:a16="http://schemas.microsoft.com/office/drawing/2014/main" val="1730030098"/>
                  </a:ext>
                </a:extLst>
              </a:tr>
              <a:tr h="483326">
                <a:tc>
                  <a:txBody>
                    <a:bodyPr/>
                    <a:lstStyle/>
                    <a:p>
                      <a:pPr>
                        <a:lnSpc>
                          <a:spcPct val="107000"/>
                        </a:lnSpc>
                        <a:spcAft>
                          <a:spcPts val="0"/>
                        </a:spcAft>
                      </a:pPr>
                      <a:r>
                        <a:rPr lang="sl-SI" sz="2400" dirty="0">
                          <a:solidFill>
                            <a:schemeClr val="tx1"/>
                          </a:solidFill>
                          <a:effectLst/>
                        </a:rPr>
                        <a:t>- zadovoljstvo ob izdelanem izdelku,</a:t>
                      </a:r>
                      <a:endParaRPr lang="sl-SI"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tc>
                  <a:txBody>
                    <a:bodyPr/>
                    <a:lstStyle/>
                    <a:p>
                      <a:pPr>
                        <a:lnSpc>
                          <a:spcPct val="107000"/>
                        </a:lnSpc>
                        <a:spcAft>
                          <a:spcPts val="0"/>
                        </a:spcAft>
                      </a:pPr>
                      <a:r>
                        <a:rPr lang="sl-SI" sz="14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extLst>
                  <a:ext uri="{0D108BD9-81ED-4DB2-BD59-A6C34878D82A}">
                    <a16:rowId xmlns:a16="http://schemas.microsoft.com/office/drawing/2014/main" val="1400296629"/>
                  </a:ext>
                </a:extLst>
              </a:tr>
              <a:tr h="526560">
                <a:tc>
                  <a:txBody>
                    <a:bodyPr/>
                    <a:lstStyle/>
                    <a:p>
                      <a:pPr>
                        <a:lnSpc>
                          <a:spcPct val="107000"/>
                        </a:lnSpc>
                        <a:spcAft>
                          <a:spcPts val="0"/>
                        </a:spcAft>
                      </a:pPr>
                      <a:r>
                        <a:rPr lang="sl-SI" sz="2400" dirty="0">
                          <a:solidFill>
                            <a:schemeClr val="tx1"/>
                          </a:solidFill>
                          <a:effectLst/>
                        </a:rPr>
                        <a:t>- manjša obremenitev okolja zaradi </a:t>
                      </a:r>
                      <a:r>
                        <a:rPr lang="sl-SI" sz="2400" dirty="0" smtClean="0">
                          <a:solidFill>
                            <a:schemeClr val="tx1"/>
                          </a:solidFill>
                          <a:effectLst/>
                        </a:rPr>
                        <a:t>dolgih </a:t>
                      </a:r>
                      <a:r>
                        <a:rPr lang="sl-SI" sz="2400" dirty="0">
                          <a:solidFill>
                            <a:schemeClr val="tx1"/>
                          </a:solidFill>
                          <a:effectLst/>
                        </a:rPr>
                        <a:t>prevozov,</a:t>
                      </a:r>
                      <a:endParaRPr lang="sl-SI"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tc>
                  <a:txBody>
                    <a:bodyPr/>
                    <a:lstStyle/>
                    <a:p>
                      <a:pPr>
                        <a:lnSpc>
                          <a:spcPct val="107000"/>
                        </a:lnSpc>
                        <a:spcAft>
                          <a:spcPts val="0"/>
                        </a:spcAft>
                      </a:pPr>
                      <a:r>
                        <a:rPr lang="sl-SI" sz="14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extLst>
                  <a:ext uri="{0D108BD9-81ED-4DB2-BD59-A6C34878D82A}">
                    <a16:rowId xmlns:a16="http://schemas.microsoft.com/office/drawing/2014/main" val="3987889312"/>
                  </a:ext>
                </a:extLst>
              </a:tr>
              <a:tr h="526560">
                <a:tc>
                  <a:txBody>
                    <a:bodyPr/>
                    <a:lstStyle/>
                    <a:p>
                      <a:pPr>
                        <a:lnSpc>
                          <a:spcPct val="107000"/>
                        </a:lnSpc>
                        <a:spcAft>
                          <a:spcPts val="0"/>
                        </a:spcAft>
                      </a:pPr>
                      <a:r>
                        <a:rPr lang="sl-SI" sz="2400" dirty="0">
                          <a:solidFill>
                            <a:schemeClr val="tx1"/>
                          </a:solidFill>
                          <a:effectLst/>
                        </a:rPr>
                        <a:t>- izdelek je prilagojen tvojim potrebam  </a:t>
                      </a:r>
                      <a:r>
                        <a:rPr lang="sl-SI" sz="2400" dirty="0" smtClean="0">
                          <a:solidFill>
                            <a:schemeClr val="tx1"/>
                          </a:solidFill>
                          <a:effectLst/>
                        </a:rPr>
                        <a:t>in </a:t>
                      </a:r>
                      <a:r>
                        <a:rPr lang="sl-SI" sz="2400" dirty="0">
                          <a:solidFill>
                            <a:schemeClr val="tx1"/>
                          </a:solidFill>
                          <a:effectLst/>
                        </a:rPr>
                        <a:t>željam,</a:t>
                      </a:r>
                      <a:endParaRPr lang="sl-SI"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tc>
                  <a:txBody>
                    <a:bodyPr/>
                    <a:lstStyle/>
                    <a:p>
                      <a:pPr>
                        <a:lnSpc>
                          <a:spcPct val="107000"/>
                        </a:lnSpc>
                        <a:spcAft>
                          <a:spcPts val="0"/>
                        </a:spcAft>
                      </a:pPr>
                      <a:r>
                        <a:rPr lang="sl-SI" sz="1400" dirty="0">
                          <a:solidFill>
                            <a:schemeClr val="tx1"/>
                          </a:solidFill>
                          <a:effectLst/>
                        </a:rPr>
                        <a:t> </a:t>
                      </a:r>
                      <a:endParaRPr lang="sl-SI"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3" marR="53663" marT="0" marB="0"/>
                </a:tc>
                <a:extLst>
                  <a:ext uri="{0D108BD9-81ED-4DB2-BD59-A6C34878D82A}">
                    <a16:rowId xmlns:a16="http://schemas.microsoft.com/office/drawing/2014/main" val="3937886087"/>
                  </a:ext>
                </a:extLst>
              </a:tr>
            </a:tbl>
          </a:graphicData>
        </a:graphic>
      </p:graphicFrame>
    </p:spTree>
    <p:extLst>
      <p:ext uri="{BB962C8B-B14F-4D97-AF65-F5344CB8AC3E}">
        <p14:creationId xmlns:p14="http://schemas.microsoft.com/office/powerpoint/2010/main" val="2632900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slov 1">
            <a:extLst>
              <a:ext uri="{FF2B5EF4-FFF2-40B4-BE49-F238E27FC236}">
                <a16:creationId xmlns:a16="http://schemas.microsoft.com/office/drawing/2014/main" id="{2F86DF2E-E1BB-E659-DDFE-37881B54214A}"/>
              </a:ext>
            </a:extLst>
          </p:cNvPr>
          <p:cNvSpPr>
            <a:spLocks noGrp="1"/>
          </p:cNvSpPr>
          <p:nvPr>
            <p:ph type="title"/>
          </p:nvPr>
        </p:nvSpPr>
        <p:spPr/>
        <p:txBody>
          <a:bodyPr/>
          <a:lstStyle/>
          <a:p>
            <a:r>
              <a:rPr lang="sl-SI" altLang="sl-SI" dirty="0"/>
              <a:t>Kaj pa </a:t>
            </a:r>
            <a:r>
              <a:rPr lang="sl-SI" altLang="sl-SI" dirty="0" smtClean="0"/>
              <a:t>kupljeni </a:t>
            </a:r>
            <a:r>
              <a:rPr lang="sl-SI" altLang="sl-SI" dirty="0"/>
              <a:t>izdelek?</a:t>
            </a:r>
          </a:p>
        </p:txBody>
      </p:sp>
      <p:pic>
        <p:nvPicPr>
          <p:cNvPr id="44035" name="Označba mesta vsebine 3">
            <a:extLst>
              <a:ext uri="{FF2B5EF4-FFF2-40B4-BE49-F238E27FC236}">
                <a16:creationId xmlns:a16="http://schemas.microsoft.com/office/drawing/2014/main" id="{A9C32642-F878-9774-2060-1A5D39CBA53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711450" y="1052513"/>
            <a:ext cx="6616700" cy="4133850"/>
          </a:xfrm>
        </p:spPr>
      </p:pic>
      <p:sp>
        <p:nvSpPr>
          <p:cNvPr id="44036" name="PoljeZBesedilom 4">
            <a:extLst>
              <a:ext uri="{FF2B5EF4-FFF2-40B4-BE49-F238E27FC236}">
                <a16:creationId xmlns:a16="http://schemas.microsoft.com/office/drawing/2014/main" id="{18B597EA-798D-59FB-742E-3C790CC8CED6}"/>
              </a:ext>
            </a:extLst>
          </p:cNvPr>
          <p:cNvSpPr txBox="1">
            <a:spLocks noChangeArrowheads="1"/>
          </p:cNvSpPr>
          <p:nvPr/>
        </p:nvSpPr>
        <p:spPr bwMode="auto">
          <a:xfrm>
            <a:off x="3000376" y="5373688"/>
            <a:ext cx="6958013" cy="738664"/>
          </a:xfrm>
          <a:prstGeom prst="rect">
            <a:avLst/>
          </a:prstGeom>
          <a:solidFill>
            <a:schemeClr val="accent5">
              <a:lumMod val="40000"/>
              <a:lumOff val="60000"/>
            </a:schemeClr>
          </a:solid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l-SI" altLang="sl-SI" sz="2400" dirty="0"/>
              <a:t>CENA 18,95e;   razdalja LJ – Peking je 9.800 km</a:t>
            </a:r>
          </a:p>
          <a:p>
            <a:endParaRPr lang="sl-SI" altLang="sl-SI" dirty="0"/>
          </a:p>
        </p:txBody>
      </p:sp>
    </p:spTree>
    <p:extLst>
      <p:ext uri="{BB962C8B-B14F-4D97-AF65-F5344CB8AC3E}">
        <p14:creationId xmlns:p14="http://schemas.microsoft.com/office/powerpoint/2010/main" val="2300101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slov 1">
            <a:extLst>
              <a:ext uri="{FF2B5EF4-FFF2-40B4-BE49-F238E27FC236}">
                <a16:creationId xmlns:a16="http://schemas.microsoft.com/office/drawing/2014/main" id="{98156ED9-509B-85CC-8FF4-A27A3CBB62B5}"/>
              </a:ext>
            </a:extLst>
          </p:cNvPr>
          <p:cNvSpPr>
            <a:spLocks noGrp="1"/>
          </p:cNvSpPr>
          <p:nvPr>
            <p:ph type="title"/>
          </p:nvPr>
        </p:nvSpPr>
        <p:spPr/>
        <p:txBody>
          <a:bodyPr/>
          <a:lstStyle/>
          <a:p>
            <a:r>
              <a:rPr lang="sl-SI" altLang="sl-SI"/>
              <a:t>Kaj pa kupljen izdelek?</a:t>
            </a:r>
          </a:p>
        </p:txBody>
      </p:sp>
      <p:sp>
        <p:nvSpPr>
          <p:cNvPr id="45059" name="PoljeZBesedilom 4">
            <a:extLst>
              <a:ext uri="{FF2B5EF4-FFF2-40B4-BE49-F238E27FC236}">
                <a16:creationId xmlns:a16="http://schemas.microsoft.com/office/drawing/2014/main" id="{B1B537FF-BBD7-B3FF-94B1-DB59867FBAAC}"/>
              </a:ext>
            </a:extLst>
          </p:cNvPr>
          <p:cNvSpPr txBox="1">
            <a:spLocks noChangeArrowheads="1"/>
          </p:cNvSpPr>
          <p:nvPr/>
        </p:nvSpPr>
        <p:spPr bwMode="auto">
          <a:xfrm>
            <a:off x="2343127" y="5399643"/>
            <a:ext cx="7145383" cy="738664"/>
          </a:xfrm>
          <a:prstGeom prst="rect">
            <a:avLst/>
          </a:prstGeom>
          <a:solidFill>
            <a:schemeClr val="accent1">
              <a:lumMod val="40000"/>
              <a:lumOff val="60000"/>
            </a:schemeClr>
          </a:solidFill>
          <a:ln>
            <a:noFill/>
          </a:ln>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l-SI" altLang="sl-SI" sz="2400" dirty="0"/>
              <a:t>IZ BALIJA (razdalja z letalom iz Dunaja 1.144 km)</a:t>
            </a:r>
          </a:p>
          <a:p>
            <a:endParaRPr lang="sl-SI" altLang="sl-SI" dirty="0"/>
          </a:p>
        </p:txBody>
      </p:sp>
      <p:pic>
        <p:nvPicPr>
          <p:cNvPr id="45060" name="Označba mesta vsebine 5">
            <a:extLst>
              <a:ext uri="{FF2B5EF4-FFF2-40B4-BE49-F238E27FC236}">
                <a16:creationId xmlns:a16="http://schemas.microsoft.com/office/drawing/2014/main" id="{30BF8881-F351-DA6B-3CA5-2DEEA976D0D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279650" y="1052513"/>
            <a:ext cx="7272338" cy="3816350"/>
          </a:xfrm>
        </p:spPr>
      </p:pic>
    </p:spTree>
    <p:extLst>
      <p:ext uri="{BB962C8B-B14F-4D97-AF65-F5344CB8AC3E}">
        <p14:creationId xmlns:p14="http://schemas.microsoft.com/office/powerpoint/2010/main" val="2420604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Slika 3">
            <a:extLst>
              <a:ext uri="{FF2B5EF4-FFF2-40B4-BE49-F238E27FC236}">
                <a16:creationId xmlns:a16="http://schemas.microsoft.com/office/drawing/2014/main" id="{F5DBA72E-6F9A-BD7B-9EE5-FCB232F64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15889"/>
            <a:ext cx="691356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Slika 5">
            <a:extLst>
              <a:ext uri="{FF2B5EF4-FFF2-40B4-BE49-F238E27FC236}">
                <a16:creationId xmlns:a16="http://schemas.microsoft.com/office/drawing/2014/main" id="{58A26AFB-6D64-BCE3-7634-912EA0448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5589588"/>
            <a:ext cx="1263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966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82083" y="345988"/>
            <a:ext cx="7048414" cy="605481"/>
          </a:xfrm>
          <a:solidFill>
            <a:schemeClr val="accent6">
              <a:lumMod val="40000"/>
              <a:lumOff val="60000"/>
            </a:schemeClr>
          </a:solidFill>
        </p:spPr>
        <p:txBody>
          <a:bodyPr/>
          <a:lstStyle/>
          <a:p>
            <a:r>
              <a:rPr lang="sl-SI" dirty="0" smtClean="0"/>
              <a:t>Kolikšna je kaj cena prevoza ptičje hišice?</a:t>
            </a:r>
            <a:endParaRPr lang="sl-SI" dirty="0"/>
          </a:p>
        </p:txBody>
      </p:sp>
      <p:pic>
        <p:nvPicPr>
          <p:cNvPr id="1026" name="Picture 2" descr="A large container cargo ship in motion A large container cargo ship travels over calm, blue ocean ship stock pictures, royalty-free photos &amp; imag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7514" y="1519881"/>
            <a:ext cx="6357552" cy="423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20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Označba mesta vsebine 3">
            <a:extLst>
              <a:ext uri="{FF2B5EF4-FFF2-40B4-BE49-F238E27FC236}">
                <a16:creationId xmlns:a16="http://schemas.microsoft.com/office/drawing/2014/main" id="{7544ABCD-01BF-68F8-398A-BFC1FECAD1D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79650" y="3176"/>
            <a:ext cx="6946900" cy="6162675"/>
          </a:xfrm>
        </p:spPr>
      </p:pic>
    </p:spTree>
    <p:extLst>
      <p:ext uri="{BB962C8B-B14F-4D97-AF65-F5344CB8AC3E}">
        <p14:creationId xmlns:p14="http://schemas.microsoft.com/office/powerpoint/2010/main" val="1107681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927AFBD4-300B-DB73-A1E2-A1F338A39FB0}"/>
              </a:ext>
            </a:extLst>
          </p:cNvPr>
          <p:cNvPicPr>
            <a:picLocks noChangeAspect="1"/>
          </p:cNvPicPr>
          <p:nvPr/>
        </p:nvPicPr>
        <p:blipFill>
          <a:blip r:embed="rId2"/>
          <a:stretch>
            <a:fillRect/>
          </a:stretch>
        </p:blipFill>
        <p:spPr>
          <a:xfrm>
            <a:off x="319087" y="2421993"/>
            <a:ext cx="9350550" cy="3063505"/>
          </a:xfrm>
          <a:prstGeom prst="rect">
            <a:avLst/>
          </a:prstGeom>
        </p:spPr>
      </p:pic>
      <p:pic>
        <p:nvPicPr>
          <p:cNvPr id="1026" name="Picture 2" descr="low angle photography of trees at dayti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299" y="178526"/>
            <a:ext cx="2245079" cy="3363128"/>
          </a:xfrm>
          <a:prstGeom prst="rect">
            <a:avLst/>
          </a:prstGeom>
          <a:noFill/>
          <a:extLst>
            <a:ext uri="{909E8E84-426E-40DD-AFC4-6F175D3DCCD1}">
              <a14:hiddenFill xmlns:a14="http://schemas.microsoft.com/office/drawing/2010/main">
                <a:solidFill>
                  <a:srgbClr val="FFFFFF"/>
                </a:solidFill>
              </a14:hiddenFill>
            </a:ext>
          </a:extLst>
        </p:spPr>
      </p:pic>
      <p:sp>
        <p:nvSpPr>
          <p:cNvPr id="3" name="PoljeZBesedilom 2"/>
          <p:cNvSpPr txBox="1"/>
          <p:nvPr/>
        </p:nvSpPr>
        <p:spPr>
          <a:xfrm>
            <a:off x="9840299" y="3722914"/>
            <a:ext cx="2245079" cy="461665"/>
          </a:xfrm>
          <a:prstGeom prst="rect">
            <a:avLst/>
          </a:prstGeom>
          <a:noFill/>
        </p:spPr>
        <p:txBody>
          <a:bodyPr wrap="square" rtlCol="0">
            <a:spAutoFit/>
          </a:bodyPr>
          <a:lstStyle/>
          <a:p>
            <a:r>
              <a:rPr lang="sl-SI" sz="1200" dirty="0">
                <a:hlinkClick r:id="rId4"/>
              </a:rPr>
              <a:t>https://</a:t>
            </a:r>
            <a:r>
              <a:rPr lang="sl-SI" sz="1200" dirty="0" smtClean="0">
                <a:hlinkClick r:id="rId4"/>
              </a:rPr>
              <a:t>unsplash.com/s/photos/trees</a:t>
            </a:r>
            <a:r>
              <a:rPr lang="sl-SI" sz="1200" dirty="0" smtClean="0"/>
              <a:t> </a:t>
            </a:r>
            <a:endParaRPr lang="sl-SI" sz="1200" dirty="0"/>
          </a:p>
        </p:txBody>
      </p:sp>
      <p:sp>
        <p:nvSpPr>
          <p:cNvPr id="2" name="Označba mesta vsebine 1"/>
          <p:cNvSpPr>
            <a:spLocks noGrp="1"/>
          </p:cNvSpPr>
          <p:nvPr>
            <p:ph idx="1"/>
          </p:nvPr>
        </p:nvSpPr>
        <p:spPr>
          <a:xfrm>
            <a:off x="3313844" y="852617"/>
            <a:ext cx="3361037" cy="444842"/>
          </a:xfrm>
          <a:solidFill>
            <a:schemeClr val="accent1">
              <a:lumMod val="60000"/>
              <a:lumOff val="40000"/>
            </a:schemeClr>
          </a:solidFill>
        </p:spPr>
        <p:txBody>
          <a:bodyPr>
            <a:normAutofit fontScale="92500"/>
          </a:bodyPr>
          <a:lstStyle/>
          <a:p>
            <a:pPr marL="0" indent="0">
              <a:buNone/>
            </a:pPr>
            <a:r>
              <a:rPr lang="sl-SI" dirty="0" smtClean="0"/>
              <a:t>TRAJNOSTNOST - TRAJNOST</a:t>
            </a:r>
            <a:endParaRPr lang="sl-SI" dirty="0"/>
          </a:p>
        </p:txBody>
      </p:sp>
    </p:spTree>
    <p:extLst>
      <p:ext uri="{BB962C8B-B14F-4D97-AF65-F5344CB8AC3E}">
        <p14:creationId xmlns:p14="http://schemas.microsoft.com/office/powerpoint/2010/main" val="302786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slov 1">
            <a:extLst>
              <a:ext uri="{FF2B5EF4-FFF2-40B4-BE49-F238E27FC236}">
                <a16:creationId xmlns:a16="http://schemas.microsoft.com/office/drawing/2014/main" id="{B5FCE4F6-DF7D-E2D4-BA83-C82817039F4C}"/>
              </a:ext>
            </a:extLst>
          </p:cNvPr>
          <p:cNvSpPr>
            <a:spLocks noGrp="1"/>
          </p:cNvSpPr>
          <p:nvPr>
            <p:ph type="title"/>
          </p:nvPr>
        </p:nvSpPr>
        <p:spPr>
          <a:xfrm>
            <a:off x="3071813" y="0"/>
            <a:ext cx="5157787" cy="641350"/>
          </a:xfrm>
          <a:solidFill>
            <a:schemeClr val="accent2">
              <a:lumMod val="40000"/>
              <a:lumOff val="60000"/>
            </a:schemeClr>
          </a:solidFill>
        </p:spPr>
        <p:txBody>
          <a:bodyPr/>
          <a:lstStyle/>
          <a:p>
            <a:r>
              <a:rPr lang="sl-SI" altLang="sl-SI"/>
              <a:t>Ladje za prevoz kontejnerjev</a:t>
            </a:r>
          </a:p>
        </p:txBody>
      </p:sp>
      <p:sp>
        <p:nvSpPr>
          <p:cNvPr id="3" name="Označba mesta vsebine 2">
            <a:extLst>
              <a:ext uri="{FF2B5EF4-FFF2-40B4-BE49-F238E27FC236}">
                <a16:creationId xmlns:a16="http://schemas.microsoft.com/office/drawing/2014/main" id="{2FF3BBD0-B96D-E980-AF49-4D94096046FE}"/>
              </a:ext>
            </a:extLst>
          </p:cNvPr>
          <p:cNvSpPr>
            <a:spLocks noGrp="1"/>
          </p:cNvSpPr>
          <p:nvPr>
            <p:ph idx="1"/>
          </p:nvPr>
        </p:nvSpPr>
        <p:spPr>
          <a:xfrm>
            <a:off x="395416" y="925555"/>
            <a:ext cx="11355860" cy="5302250"/>
          </a:xfrm>
        </p:spPr>
        <p:txBody>
          <a:bodyPr>
            <a:normAutofit/>
          </a:bodyPr>
          <a:lstStyle/>
          <a:p>
            <a:pPr>
              <a:defRPr/>
            </a:pPr>
            <a:r>
              <a:rPr lang="sl-SI" dirty="0"/>
              <a:t>Po navadi uporabijo okrog 200-250 ton goriva na dan pri hitrosti 21–25 vozlov </a:t>
            </a:r>
            <a:endParaRPr lang="sl-SI" dirty="0" smtClean="0"/>
          </a:p>
          <a:p>
            <a:pPr marL="0" indent="0">
              <a:buNone/>
              <a:defRPr/>
            </a:pPr>
            <a:r>
              <a:rPr lang="sl-SI" dirty="0"/>
              <a:t> </a:t>
            </a:r>
            <a:r>
              <a:rPr lang="sl-SI" dirty="0" smtClean="0"/>
              <a:t>   (38,9 – 46,3 </a:t>
            </a:r>
            <a:r>
              <a:rPr lang="sl-SI" dirty="0"/>
              <a:t>km/h).</a:t>
            </a:r>
            <a:endParaRPr lang="sl-SI" sz="1200" dirty="0"/>
          </a:p>
          <a:p>
            <a:pPr marL="0" indent="0">
              <a:buNone/>
              <a:defRPr/>
            </a:pPr>
            <a:endParaRPr lang="sl-SI" dirty="0"/>
          </a:p>
          <a:p>
            <a:pPr>
              <a:defRPr/>
            </a:pPr>
            <a:r>
              <a:rPr lang="sl-SI" dirty="0"/>
              <a:t>V zadnjem času se uporablja t. i. </a:t>
            </a:r>
            <a:r>
              <a:rPr lang="sl-SI" dirty="0" err="1"/>
              <a:t>Slow</a:t>
            </a:r>
            <a:r>
              <a:rPr lang="sl-SI" dirty="0"/>
              <a:t> </a:t>
            </a:r>
            <a:r>
              <a:rPr lang="sl-SI" dirty="0" err="1"/>
              <a:t>Steaming</a:t>
            </a:r>
            <a:r>
              <a:rPr lang="sl-SI" dirty="0"/>
              <a:t>, znižanje potovalne hitrosti z 27 na 18 vozlov, se tem se porabi približno 60% manj goriva.</a:t>
            </a:r>
          </a:p>
          <a:p>
            <a:pPr marL="0" indent="0">
              <a:buNone/>
              <a:defRPr/>
            </a:pPr>
            <a:endParaRPr lang="sl-SI" dirty="0"/>
          </a:p>
          <a:p>
            <a:pPr>
              <a:defRPr/>
            </a:pPr>
            <a:r>
              <a:rPr lang="sl-SI" dirty="0"/>
              <a:t>Največkrat jih poganja </a:t>
            </a:r>
            <a:r>
              <a:rPr lang="sl-SI" dirty="0">
                <a:hlinkClick r:id="rId2" tooltip="Dvotaktni dizelski motor"/>
              </a:rPr>
              <a:t>dvotaktni dizelski motor</a:t>
            </a:r>
            <a:r>
              <a:rPr lang="sl-SI" dirty="0"/>
              <a:t>, ki uporablja poceni gorivo - mazut </a:t>
            </a:r>
            <a:r>
              <a:rPr lang="sl-SI" i="1" dirty="0"/>
              <a:t>(ang. Bunker </a:t>
            </a:r>
            <a:r>
              <a:rPr lang="sl-SI" i="1" dirty="0" err="1"/>
              <a:t>Fuel</a:t>
            </a:r>
            <a:r>
              <a:rPr lang="sl-SI" i="1" dirty="0"/>
              <a:t>)</a:t>
            </a:r>
            <a:r>
              <a:rPr lang="sl-SI" dirty="0"/>
              <a:t>. Cena tega goriva se po navadi </a:t>
            </a:r>
            <a:r>
              <a:rPr lang="sl-SI" dirty="0" smtClean="0"/>
              <a:t>giblje </a:t>
            </a:r>
            <a:r>
              <a:rPr lang="sl-SI" dirty="0"/>
              <a:t>300-700 $US za tono. Mazut po navadi vsebuje veliko žvepla, zato zelo onesnažuje okolje. </a:t>
            </a:r>
            <a:endParaRPr lang="sl-SI" dirty="0" smtClean="0"/>
          </a:p>
          <a:p>
            <a:pPr marL="0" indent="0">
              <a:buNone/>
              <a:defRPr/>
            </a:pPr>
            <a:endParaRPr lang="sl-SI" dirty="0"/>
          </a:p>
          <a:p>
            <a:pPr>
              <a:defRPr/>
            </a:pPr>
            <a:r>
              <a:rPr lang="sl-SI" dirty="0"/>
              <a:t>Če so še pred letom dni ladjarji za prevoz zabojnika iz Kitajske računali približno dva tisoč dolarjev, so danes cene tudi do osemkrat višje (prostornina 33 kubičnih metrov).</a:t>
            </a:r>
          </a:p>
          <a:p>
            <a:pPr>
              <a:defRPr/>
            </a:pPr>
            <a:endParaRPr lang="sl-SI" dirty="0"/>
          </a:p>
          <a:p>
            <a:pPr>
              <a:defRPr/>
            </a:pPr>
            <a:endParaRPr lang="sl-SI" dirty="0"/>
          </a:p>
        </p:txBody>
      </p:sp>
    </p:spTree>
    <p:extLst>
      <p:ext uri="{BB962C8B-B14F-4D97-AF65-F5344CB8AC3E}">
        <p14:creationId xmlns:p14="http://schemas.microsoft.com/office/powerpoint/2010/main" val="4271666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Označba mesta vsebine 3">
            <a:extLst>
              <a:ext uri="{FF2B5EF4-FFF2-40B4-BE49-F238E27FC236}">
                <a16:creationId xmlns:a16="http://schemas.microsoft.com/office/drawing/2014/main" id="{73DF7960-585A-75AC-C2CA-51ABE6FCC30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753762" y="321274"/>
            <a:ext cx="10565027" cy="4707926"/>
          </a:xfrm>
        </p:spPr>
      </p:pic>
    </p:spTree>
    <p:extLst>
      <p:ext uri="{BB962C8B-B14F-4D97-AF65-F5344CB8AC3E}">
        <p14:creationId xmlns:p14="http://schemas.microsoft.com/office/powerpoint/2010/main" val="2976769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Označba mesta vsebine 3">
            <a:extLst>
              <a:ext uri="{FF2B5EF4-FFF2-40B4-BE49-F238E27FC236}">
                <a16:creationId xmlns:a16="http://schemas.microsoft.com/office/drawing/2014/main" id="{B6F11437-A0BE-7DEF-6535-971536348D0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815546" y="115889"/>
            <a:ext cx="10095470" cy="5802997"/>
          </a:xfrm>
        </p:spPr>
      </p:pic>
      <p:sp>
        <p:nvSpPr>
          <p:cNvPr id="50179" name="PoljeZBesedilom 4">
            <a:extLst>
              <a:ext uri="{FF2B5EF4-FFF2-40B4-BE49-F238E27FC236}">
                <a16:creationId xmlns:a16="http://schemas.microsoft.com/office/drawing/2014/main" id="{0E31C178-7F06-A755-5456-2CDDA0792DA7}"/>
              </a:ext>
            </a:extLst>
          </p:cNvPr>
          <p:cNvSpPr txBox="1">
            <a:spLocks noChangeArrowheads="1"/>
          </p:cNvSpPr>
          <p:nvPr/>
        </p:nvSpPr>
        <p:spPr bwMode="auto">
          <a:xfrm>
            <a:off x="3571275" y="6020057"/>
            <a:ext cx="596814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l-SI" altLang="sl-SI" dirty="0">
                <a:hlinkClick r:id="rId3"/>
              </a:rPr>
              <a:t>https://www.eurosender.com/sl/s/storitve/ladijski-prevoz</a:t>
            </a:r>
            <a:r>
              <a:rPr lang="sl-SI" altLang="sl-SI" dirty="0"/>
              <a:t> </a:t>
            </a:r>
          </a:p>
        </p:txBody>
      </p:sp>
    </p:spTree>
    <p:extLst>
      <p:ext uri="{BB962C8B-B14F-4D97-AF65-F5344CB8AC3E}">
        <p14:creationId xmlns:p14="http://schemas.microsoft.com/office/powerpoint/2010/main" val="1146274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slov 1">
            <a:extLst>
              <a:ext uri="{FF2B5EF4-FFF2-40B4-BE49-F238E27FC236}">
                <a16:creationId xmlns:a16="http://schemas.microsoft.com/office/drawing/2014/main" id="{B49767D8-AF82-2710-1FA7-EEADA4F209DF}"/>
              </a:ext>
            </a:extLst>
          </p:cNvPr>
          <p:cNvSpPr>
            <a:spLocks noGrp="1"/>
          </p:cNvSpPr>
          <p:nvPr>
            <p:ph type="title"/>
          </p:nvPr>
        </p:nvSpPr>
        <p:spPr>
          <a:xfrm>
            <a:off x="1981201" y="274638"/>
            <a:ext cx="7125729" cy="641350"/>
          </a:xfrm>
          <a:solidFill>
            <a:schemeClr val="accent1">
              <a:lumMod val="40000"/>
              <a:lumOff val="60000"/>
            </a:schemeClr>
          </a:solidFill>
        </p:spPr>
        <p:txBody>
          <a:bodyPr/>
          <a:lstStyle/>
          <a:p>
            <a:r>
              <a:rPr lang="sl-SI" altLang="sl-SI" dirty="0"/>
              <a:t>Naša ptičja hišica: Ptičja krmilnica </a:t>
            </a:r>
            <a:r>
              <a:rPr lang="sl-SI" altLang="sl-SI" dirty="0" err="1"/>
              <a:t>Bonami</a:t>
            </a:r>
            <a:endParaRPr lang="sl-SI" altLang="sl-SI" dirty="0"/>
          </a:p>
        </p:txBody>
      </p:sp>
      <p:sp>
        <p:nvSpPr>
          <p:cNvPr id="3" name="Označba mesta vsebine 2">
            <a:extLst>
              <a:ext uri="{FF2B5EF4-FFF2-40B4-BE49-F238E27FC236}">
                <a16:creationId xmlns:a16="http://schemas.microsoft.com/office/drawing/2014/main" id="{8015922A-990D-DF06-3107-2A9D5A1701A2}"/>
              </a:ext>
            </a:extLst>
          </p:cNvPr>
          <p:cNvSpPr>
            <a:spLocks noGrp="1"/>
          </p:cNvSpPr>
          <p:nvPr>
            <p:ph idx="1"/>
          </p:nvPr>
        </p:nvSpPr>
        <p:spPr>
          <a:xfrm>
            <a:off x="1524000" y="1341438"/>
            <a:ext cx="9144000" cy="4392612"/>
          </a:xfrm>
        </p:spPr>
        <p:txBody>
          <a:bodyPr/>
          <a:lstStyle/>
          <a:p>
            <a:pPr>
              <a:defRPr/>
            </a:pPr>
            <a:r>
              <a:rPr lang="sl-SI" b="1" dirty="0"/>
              <a:t>Mere: 30 cm x 32 cm x 20 cm (breza)</a:t>
            </a:r>
          </a:p>
          <a:p>
            <a:pPr>
              <a:defRPr/>
            </a:pPr>
            <a:r>
              <a:rPr lang="sl-SI" b="1" dirty="0"/>
              <a:t>Prostornina ene hišice:</a:t>
            </a:r>
          </a:p>
          <a:p>
            <a:pPr marL="0" indent="0">
              <a:buNone/>
              <a:defRPr/>
            </a:pPr>
            <a:r>
              <a:rPr lang="sl-SI" b="1" dirty="0"/>
              <a:t>   0,30 m x 0,32 m x 0,20 m= </a:t>
            </a:r>
            <a:r>
              <a:rPr lang="sl-SI" b="1" dirty="0" smtClean="0"/>
              <a:t>0,02 m3</a:t>
            </a:r>
            <a:r>
              <a:rPr lang="sl-SI" b="1" dirty="0"/>
              <a:t>;  </a:t>
            </a:r>
          </a:p>
          <a:p>
            <a:pPr marL="0" indent="0">
              <a:buNone/>
              <a:defRPr/>
            </a:pPr>
            <a:endParaRPr lang="sl-SI" b="1" dirty="0"/>
          </a:p>
          <a:p>
            <a:pPr marL="0" indent="0">
              <a:buNone/>
              <a:defRPr/>
            </a:pPr>
            <a:r>
              <a:rPr lang="sl-SI" b="1" dirty="0"/>
              <a:t>V kontejner bi optimalno spravili 1650 hišic.</a:t>
            </a:r>
          </a:p>
          <a:p>
            <a:pPr marL="0" indent="0">
              <a:buNone/>
              <a:defRPr/>
            </a:pPr>
            <a:r>
              <a:rPr lang="sl-SI" b="1" dirty="0"/>
              <a:t>Torej cena prevoza ene hišice bi znašala: 1,2e</a:t>
            </a:r>
            <a:r>
              <a:rPr lang="sl-SI" b="1" dirty="0" smtClean="0"/>
              <a:t>.</a:t>
            </a:r>
          </a:p>
          <a:p>
            <a:pPr marL="0" indent="0">
              <a:buNone/>
              <a:defRPr/>
            </a:pPr>
            <a:endParaRPr lang="sl-SI" b="1" dirty="0" smtClean="0"/>
          </a:p>
          <a:p>
            <a:pPr marL="0" indent="0">
              <a:buNone/>
              <a:defRPr/>
            </a:pPr>
            <a:r>
              <a:rPr lang="sl-SI" b="1" dirty="0" smtClean="0"/>
              <a:t>Če bi jih zložili 1.000, bi bila cena 1,99 e.</a:t>
            </a:r>
            <a:endParaRPr lang="sl-SI" b="1" dirty="0"/>
          </a:p>
          <a:p>
            <a:pPr>
              <a:defRPr/>
            </a:pPr>
            <a:endParaRPr lang="sl-SI" dirty="0"/>
          </a:p>
        </p:txBody>
      </p:sp>
      <p:pic>
        <p:nvPicPr>
          <p:cNvPr id="2" name="Slika 1"/>
          <p:cNvPicPr>
            <a:picLocks noChangeAspect="1"/>
          </p:cNvPicPr>
          <p:nvPr/>
        </p:nvPicPr>
        <p:blipFill>
          <a:blip r:embed="rId2"/>
          <a:stretch>
            <a:fillRect/>
          </a:stretch>
        </p:blipFill>
        <p:spPr>
          <a:xfrm>
            <a:off x="9457530" y="323878"/>
            <a:ext cx="1840493" cy="1150096"/>
          </a:xfrm>
          <a:prstGeom prst="rect">
            <a:avLst/>
          </a:prstGeom>
        </p:spPr>
      </p:pic>
      <p:pic>
        <p:nvPicPr>
          <p:cNvPr id="5" name="Označba mesta vsebine 3">
            <a:extLst>
              <a:ext uri="{FF2B5EF4-FFF2-40B4-BE49-F238E27FC236}">
                <a16:creationId xmlns:a16="http://schemas.microsoft.com/office/drawing/2014/main" id="{A9C32642-F878-9774-2060-1A5D39CBA531}"/>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a:xfrm>
            <a:off x="9536327" y="1341438"/>
            <a:ext cx="1761696" cy="972708"/>
          </a:xfrm>
          <a:prstGeom prst="rect">
            <a:avLst/>
          </a:prstGeom>
        </p:spPr>
      </p:pic>
      <p:pic>
        <p:nvPicPr>
          <p:cNvPr id="6" name="Označba mesta vsebine 3">
            <a:extLst>
              <a:ext uri="{FF2B5EF4-FFF2-40B4-BE49-F238E27FC236}">
                <a16:creationId xmlns:a16="http://schemas.microsoft.com/office/drawing/2014/main" id="{A9C32642-F878-9774-2060-1A5D39CBA531}"/>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a:xfrm>
            <a:off x="9470317" y="2343754"/>
            <a:ext cx="1901847" cy="1116138"/>
          </a:xfrm>
          <a:prstGeom prst="rect">
            <a:avLst/>
          </a:prstGeom>
        </p:spPr>
      </p:pic>
      <p:pic>
        <p:nvPicPr>
          <p:cNvPr id="7" name="Označba mesta vsebine 3">
            <a:extLst>
              <a:ext uri="{FF2B5EF4-FFF2-40B4-BE49-F238E27FC236}">
                <a16:creationId xmlns:a16="http://schemas.microsoft.com/office/drawing/2014/main" id="{A9C32642-F878-9774-2060-1A5D39CBA531}"/>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a:xfrm>
            <a:off x="9229334" y="3489500"/>
            <a:ext cx="2142830" cy="982867"/>
          </a:xfrm>
          <a:prstGeom prst="rect">
            <a:avLst/>
          </a:prstGeom>
        </p:spPr>
      </p:pic>
    </p:spTree>
    <p:extLst>
      <p:ext uri="{BB962C8B-B14F-4D97-AF65-F5344CB8AC3E}">
        <p14:creationId xmlns:p14="http://schemas.microsoft.com/office/powerpoint/2010/main" val="4263568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84854" y="259492"/>
            <a:ext cx="7364627" cy="1655805"/>
          </a:xfrm>
          <a:solidFill>
            <a:schemeClr val="accent6">
              <a:lumMod val="40000"/>
              <a:lumOff val="60000"/>
            </a:schemeClr>
          </a:solidFill>
        </p:spPr>
        <p:txBody>
          <a:bodyPr>
            <a:normAutofit/>
          </a:bodyPr>
          <a:lstStyle/>
          <a:p>
            <a:r>
              <a:rPr lang="sl-SI" dirty="0" smtClean="0"/>
              <a:t>1) KDO PLAČA CENO POCENI PREVOZA?</a:t>
            </a:r>
            <a:br>
              <a:rPr lang="sl-SI" dirty="0" smtClean="0"/>
            </a:br>
            <a:endParaRPr lang="sl-SI" dirty="0"/>
          </a:p>
        </p:txBody>
      </p:sp>
      <p:sp>
        <p:nvSpPr>
          <p:cNvPr id="3" name="Označba mesta vsebine 2"/>
          <p:cNvSpPr>
            <a:spLocks noGrp="1"/>
          </p:cNvSpPr>
          <p:nvPr>
            <p:ph idx="1"/>
          </p:nvPr>
        </p:nvSpPr>
        <p:spPr>
          <a:xfrm>
            <a:off x="2384854" y="3262184"/>
            <a:ext cx="7364627" cy="691978"/>
          </a:xfrm>
          <a:solidFill>
            <a:schemeClr val="accent2">
              <a:lumMod val="60000"/>
              <a:lumOff val="40000"/>
            </a:schemeClr>
          </a:solidFill>
        </p:spPr>
        <p:txBody>
          <a:bodyPr>
            <a:normAutofit/>
          </a:bodyPr>
          <a:lstStyle/>
          <a:p>
            <a:pPr marL="0" indent="0">
              <a:buNone/>
            </a:pPr>
            <a:r>
              <a:rPr lang="sl-SI" sz="3200" dirty="0" smtClean="0"/>
              <a:t>2) KDO PA NAJVEČ ZASLUŽI?</a:t>
            </a:r>
            <a:endParaRPr lang="sl-SI" sz="3200" dirty="0"/>
          </a:p>
        </p:txBody>
      </p:sp>
    </p:spTree>
    <p:extLst>
      <p:ext uri="{BB962C8B-B14F-4D97-AF65-F5344CB8AC3E}">
        <p14:creationId xmlns:p14="http://schemas.microsoft.com/office/powerpoint/2010/main" val="309405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slov 1">
            <a:extLst>
              <a:ext uri="{FF2B5EF4-FFF2-40B4-BE49-F238E27FC236}">
                <a16:creationId xmlns:a16="http://schemas.microsoft.com/office/drawing/2014/main" id="{63587CD1-AF4D-99E9-384A-5742850787EB}"/>
              </a:ext>
            </a:extLst>
          </p:cNvPr>
          <p:cNvSpPr>
            <a:spLocks noGrp="1"/>
          </p:cNvSpPr>
          <p:nvPr>
            <p:ph type="title"/>
          </p:nvPr>
        </p:nvSpPr>
        <p:spPr>
          <a:xfrm>
            <a:off x="155575" y="152401"/>
            <a:ext cx="4317571" cy="712572"/>
          </a:xfrm>
          <a:solidFill>
            <a:schemeClr val="accent2">
              <a:lumMod val="40000"/>
              <a:lumOff val="60000"/>
            </a:schemeClr>
          </a:solidFill>
        </p:spPr>
        <p:txBody>
          <a:bodyPr/>
          <a:lstStyle/>
          <a:p>
            <a:r>
              <a:rPr lang="sl-SI" altLang="sl-SI" dirty="0"/>
              <a:t>HVALA ZA POZORNOST!</a:t>
            </a:r>
          </a:p>
        </p:txBody>
      </p:sp>
      <p:pic>
        <p:nvPicPr>
          <p:cNvPr id="2050" name="Picture 2" descr="Mešanica enoletnih in večletnih divjih rastlin - cvetoči travnik - 500 g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963" y="1030843"/>
            <a:ext cx="4082793" cy="40827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krbno negovana trata okoli hiše v vseh letnih časih | Dnevn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60" y="1030844"/>
            <a:ext cx="5883755" cy="408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631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stretch>
            <a:fillRect/>
          </a:stretch>
        </p:blipFill>
        <p:spPr>
          <a:xfrm>
            <a:off x="2186020" y="185351"/>
            <a:ext cx="6871894" cy="5706945"/>
          </a:xfrm>
          <a:prstGeom prst="rect">
            <a:avLst/>
          </a:prstGeom>
        </p:spPr>
      </p:pic>
      <p:sp>
        <p:nvSpPr>
          <p:cNvPr id="5" name="PoljeZBesedilom 4"/>
          <p:cNvSpPr txBox="1"/>
          <p:nvPr/>
        </p:nvSpPr>
        <p:spPr>
          <a:xfrm>
            <a:off x="1519881" y="5733535"/>
            <a:ext cx="8760941" cy="369332"/>
          </a:xfrm>
          <a:prstGeom prst="rect">
            <a:avLst/>
          </a:prstGeom>
          <a:noFill/>
        </p:spPr>
        <p:txBody>
          <a:bodyPr wrap="square" rtlCol="0">
            <a:spAutoFit/>
          </a:bodyPr>
          <a:lstStyle/>
          <a:p>
            <a:r>
              <a:rPr lang="sl-SI" dirty="0">
                <a:hlinkClick r:id="rId3"/>
              </a:rPr>
              <a:t>https://www.siq.si/nase-dejavnosti/certificiranje-organizacij/predstavitev/trajnostni_razvoj</a:t>
            </a:r>
            <a:r>
              <a:rPr lang="sl-SI" dirty="0" smtClean="0">
                <a:hlinkClick r:id="rId3"/>
              </a:rPr>
              <a:t>/</a:t>
            </a:r>
            <a:r>
              <a:rPr lang="sl-SI" dirty="0" smtClean="0"/>
              <a:t> </a:t>
            </a:r>
            <a:endParaRPr lang="sl-SI" dirty="0"/>
          </a:p>
        </p:txBody>
      </p:sp>
    </p:spTree>
    <p:extLst>
      <p:ext uri="{BB962C8B-B14F-4D97-AF65-F5344CB8AC3E}">
        <p14:creationId xmlns:p14="http://schemas.microsoft.com/office/powerpoint/2010/main" val="1261799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1"/>
            <a:ext cx="11880850" cy="696685"/>
          </a:xfrm>
        </p:spPr>
        <p:txBody>
          <a:bodyPr/>
          <a:lstStyle/>
          <a:p>
            <a:pPr algn="ctr"/>
            <a:r>
              <a:rPr lang="sl-SI" b="1" dirty="0" smtClean="0"/>
              <a:t>TRAJNOSTNI RAZVOJ  - SONARAVNI RAZVOJ</a:t>
            </a:r>
            <a:endParaRPr lang="sl-SI" b="1" dirty="0"/>
          </a:p>
        </p:txBody>
      </p:sp>
      <p:pic>
        <p:nvPicPr>
          <p:cNvPr id="9" name="Označba mesta vsebine 8">
            <a:extLst>
              <a:ext uri="{FF2B5EF4-FFF2-40B4-BE49-F238E27FC236}">
                <a16:creationId xmlns:a16="http://schemas.microsoft.com/office/drawing/2014/main" id="{0463B367-5395-EE9D-37D1-0E0360A4B0E9}"/>
              </a:ext>
            </a:extLst>
          </p:cNvPr>
          <p:cNvPicPr>
            <a:picLocks noGrp="1" noChangeAspect="1"/>
          </p:cNvPicPr>
          <p:nvPr>
            <p:ph idx="1"/>
          </p:nvPr>
        </p:nvPicPr>
        <p:blipFill>
          <a:blip r:embed="rId2"/>
          <a:stretch>
            <a:fillRect/>
          </a:stretch>
        </p:blipFill>
        <p:spPr>
          <a:xfrm>
            <a:off x="93596" y="1045029"/>
            <a:ext cx="12004808" cy="2991394"/>
          </a:xfrm>
        </p:spPr>
      </p:pic>
      <p:pic>
        <p:nvPicPr>
          <p:cNvPr id="2050" name="Picture 2" descr="https://media.istockphoto.com/id/1383425086/photo/magical-forest-path-and-tree-tunnel-at-sunrise-on-spring.jpg?b=1&amp;s=170667a&amp;w=0&amp;k=20&amp;c=WUWePIYZfRowxB0m8wnwdvKmrQEyRtZ7dvILxVr4z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547" y="4232366"/>
            <a:ext cx="3056174" cy="2035448"/>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5917474" y="5990815"/>
            <a:ext cx="2651760" cy="276999"/>
          </a:xfrm>
          <a:prstGeom prst="rect">
            <a:avLst/>
          </a:prstGeom>
          <a:noFill/>
        </p:spPr>
        <p:txBody>
          <a:bodyPr wrap="square" rtlCol="0">
            <a:spAutoFit/>
          </a:bodyPr>
          <a:lstStyle/>
          <a:p>
            <a:r>
              <a:rPr lang="sl-SI" sz="1200" dirty="0">
                <a:hlinkClick r:id="rId4"/>
              </a:rPr>
              <a:t>https://</a:t>
            </a:r>
            <a:r>
              <a:rPr lang="sl-SI" sz="1200" dirty="0" smtClean="0">
                <a:hlinkClick r:id="rId4"/>
              </a:rPr>
              <a:t>unsplash.com/s/photos/trees</a:t>
            </a:r>
            <a:r>
              <a:rPr lang="sl-SI" sz="1200" dirty="0" smtClean="0"/>
              <a:t> </a:t>
            </a:r>
            <a:endParaRPr lang="sl-SI" sz="1200" dirty="0"/>
          </a:p>
        </p:txBody>
      </p:sp>
    </p:spTree>
    <p:extLst>
      <p:ext uri="{BB962C8B-B14F-4D97-AF65-F5344CB8AC3E}">
        <p14:creationId xmlns:p14="http://schemas.microsoft.com/office/powerpoint/2010/main" val="850290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Slika 4">
            <a:extLst>
              <a:ext uri="{FF2B5EF4-FFF2-40B4-BE49-F238E27FC236}">
                <a16:creationId xmlns:a16="http://schemas.microsoft.com/office/drawing/2014/main" id="{F676952C-CE62-AFE5-31CB-E6350490D4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1460" y="85067"/>
            <a:ext cx="9109075" cy="186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Slika 5">
            <a:extLst>
              <a:ext uri="{FF2B5EF4-FFF2-40B4-BE49-F238E27FC236}">
                <a16:creationId xmlns:a16="http://schemas.microsoft.com/office/drawing/2014/main" id="{1FB6DEB8-86E7-113D-ADD8-4113B39AC1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3997" y="4013807"/>
            <a:ext cx="91440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p:cNvSpPr txBox="1"/>
          <p:nvPr/>
        </p:nvSpPr>
        <p:spPr>
          <a:xfrm>
            <a:off x="6265816" y="1214846"/>
            <a:ext cx="3923212" cy="369332"/>
          </a:xfrm>
          <a:prstGeom prst="rect">
            <a:avLst/>
          </a:prstGeom>
          <a:noFill/>
        </p:spPr>
        <p:txBody>
          <a:bodyPr wrap="square" rtlCol="0">
            <a:spAutoFit/>
          </a:bodyPr>
          <a:lstStyle/>
          <a:p>
            <a:r>
              <a:rPr lang="sl-SI" dirty="0" smtClean="0"/>
              <a:t>Vir: Urbanistični terminološki slovar</a:t>
            </a:r>
            <a:endParaRPr lang="sl-SI" dirty="0"/>
          </a:p>
        </p:txBody>
      </p:sp>
      <p:sp>
        <p:nvSpPr>
          <p:cNvPr id="3" name="PoljeZBesedilom 2"/>
          <p:cNvSpPr txBox="1"/>
          <p:nvPr/>
        </p:nvSpPr>
        <p:spPr>
          <a:xfrm>
            <a:off x="7276011" y="6061166"/>
            <a:ext cx="4245429" cy="369332"/>
          </a:xfrm>
          <a:prstGeom prst="rect">
            <a:avLst/>
          </a:prstGeom>
          <a:noFill/>
        </p:spPr>
        <p:txBody>
          <a:bodyPr wrap="square" rtlCol="0">
            <a:spAutoFit/>
          </a:bodyPr>
          <a:lstStyle/>
          <a:p>
            <a:r>
              <a:rPr lang="sl-SI" dirty="0" smtClean="0"/>
              <a:t>Vir:  Geografski terminološki slovar</a:t>
            </a:r>
            <a:endParaRPr lang="sl-SI" dirty="0"/>
          </a:p>
        </p:txBody>
      </p:sp>
      <p:pic>
        <p:nvPicPr>
          <p:cNvPr id="3074" name="Picture 2" descr="Fantasy, Butterflies, Mushrooms, Fo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670" y="1946366"/>
            <a:ext cx="3632654" cy="2044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188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14">
            <a:extLst>
              <a:ext uri="{FF2B5EF4-FFF2-40B4-BE49-F238E27FC236}">
                <a16:creationId xmlns:a16="http://schemas.microsoft.com/office/drawing/2014/main" id="{78638A07-EF39-B064-9A20-A36D44429FD9}"/>
              </a:ext>
            </a:extLst>
          </p:cNvPr>
          <p:cNvSpPr>
            <a:spLocks noChangeArrowheads="1"/>
          </p:cNvSpPr>
          <p:nvPr/>
        </p:nvSpPr>
        <p:spPr bwMode="auto">
          <a:xfrm>
            <a:off x="6100353" y="2168527"/>
            <a:ext cx="5773783" cy="1515200"/>
          </a:xfrm>
          <a:prstGeom prst="rect">
            <a:avLst/>
          </a:prstGeom>
          <a:solidFill>
            <a:schemeClr val="accent2">
              <a:lumMod val="40000"/>
              <a:lumOff val="60000"/>
            </a:schemeClr>
          </a:solidFill>
          <a:ln>
            <a:noFill/>
          </a:ln>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Even</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chimps</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understand</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the</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concept</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if</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troop</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of</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chimps</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enters</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fruit</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tree</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they</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will</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only</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pick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the</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fruits</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that</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are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ripe</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and</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leave</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the</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others</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growing</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That</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is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sustainability</a:t>
            </a: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a:t>
            </a:r>
            <a:endParaRPr lang="sl-SI" altLang="sl-SI" sz="1800" dirty="0">
              <a:solidFill>
                <a:srgbClr val="000000"/>
              </a:solidFill>
            </a:endParaRPr>
          </a:p>
          <a:p>
            <a:pPr>
              <a:spcBef>
                <a:spcPct val="0"/>
              </a:spcBef>
              <a:buFontTx/>
              <a:buNone/>
            </a:pPr>
            <a:r>
              <a:rPr lang="sl-SI" altLang="sl-SI"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 Jane </a:t>
            </a:r>
            <a:r>
              <a:rPr lang="sl-SI" altLang="sl-SI" sz="18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Goodall</a:t>
            </a:r>
            <a:endParaRPr lang="sl-SI" altLang="sl-SI" sz="1800" dirty="0">
              <a:solidFill>
                <a:srgbClr val="000000"/>
              </a:solidFill>
            </a:endParaRPr>
          </a:p>
        </p:txBody>
      </p:sp>
      <p:sp>
        <p:nvSpPr>
          <p:cNvPr id="7" name="Google Shape;100;p14">
            <a:extLst>
              <a:ext uri="{FF2B5EF4-FFF2-40B4-BE49-F238E27FC236}">
                <a16:creationId xmlns:a16="http://schemas.microsoft.com/office/drawing/2014/main" id="{FE0A985C-9B0D-02EF-D689-87FC5F31CC09}"/>
              </a:ext>
            </a:extLst>
          </p:cNvPr>
          <p:cNvSpPr>
            <a:spLocks noChangeArrowheads="1"/>
          </p:cNvSpPr>
          <p:nvPr/>
        </p:nvSpPr>
        <p:spPr bwMode="auto">
          <a:xfrm>
            <a:off x="195943" y="184694"/>
            <a:ext cx="11834948" cy="1369786"/>
          </a:xfrm>
          <a:prstGeom prst="rect">
            <a:avLst/>
          </a:prstGeom>
          <a:solidFill>
            <a:schemeClr val="accent4">
              <a:lumMod val="40000"/>
              <a:lumOff val="60000"/>
            </a:schemeClr>
          </a:solidFill>
          <a:ln>
            <a:noFill/>
          </a:ln>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l-SI" altLang="sl-SI" sz="2600" b="1" dirty="0">
                <a:solidFill>
                  <a:srgbClr val="000000"/>
                </a:solidFill>
                <a:latin typeface="Calibri" panose="020F0502020204030204" pitchFamily="34" charset="0"/>
                <a:cs typeface="Calibri" panose="020F0502020204030204" pitchFamily="34" charset="0"/>
                <a:sym typeface="Calibri" panose="020F0502020204030204" pitchFamily="34" charset="0"/>
              </a:rPr>
              <a:t>“ Celo šimpanzi poznajo koncept – če se trop šimpanzov znajde na sadnem drevesu, poberejo le zrele plodove, ostale pustijo zoreti. To je trajnost. ”</a:t>
            </a:r>
            <a:endParaRPr lang="sl-SI" altLang="sl-SI" sz="2600" dirty="0">
              <a:solidFill>
                <a:srgbClr val="000000"/>
              </a:solidFill>
            </a:endParaRPr>
          </a:p>
          <a:p>
            <a:pPr>
              <a:spcBef>
                <a:spcPct val="0"/>
              </a:spcBef>
              <a:buFontTx/>
              <a:buNone/>
            </a:pPr>
            <a:r>
              <a:rPr lang="sl-SI" altLang="sl-SI" sz="2600" b="1" dirty="0">
                <a:solidFill>
                  <a:srgbClr val="000000"/>
                </a:solidFill>
                <a:latin typeface="Calibri" panose="020F0502020204030204" pitchFamily="34" charset="0"/>
                <a:cs typeface="Calibri" panose="020F0502020204030204" pitchFamily="34" charset="0"/>
                <a:sym typeface="Calibri" panose="020F0502020204030204" pitchFamily="34" charset="0"/>
              </a:rPr>
              <a:t>— Jane </a:t>
            </a:r>
            <a:r>
              <a:rPr lang="sl-SI" altLang="sl-SI" sz="2600" b="1" dirty="0" err="1">
                <a:solidFill>
                  <a:srgbClr val="000000"/>
                </a:solidFill>
                <a:latin typeface="Calibri" panose="020F0502020204030204" pitchFamily="34" charset="0"/>
                <a:cs typeface="Calibri" panose="020F0502020204030204" pitchFamily="34" charset="0"/>
                <a:sym typeface="Calibri" panose="020F0502020204030204" pitchFamily="34" charset="0"/>
              </a:rPr>
              <a:t>Goodall</a:t>
            </a:r>
            <a:endParaRPr lang="sl-SI" altLang="sl-SI" sz="2600" dirty="0">
              <a:solidFill>
                <a:srgbClr val="000000"/>
              </a:solidFill>
            </a:endParaRPr>
          </a:p>
        </p:txBody>
      </p:sp>
      <p:pic>
        <p:nvPicPr>
          <p:cNvPr id="3" name="Slika 2">
            <a:extLst>
              <a:ext uri="{FF2B5EF4-FFF2-40B4-BE49-F238E27FC236}">
                <a16:creationId xmlns:a16="http://schemas.microsoft.com/office/drawing/2014/main" id="{8A4726D3-FB04-75F4-2F48-B126484B3A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147" y="1840231"/>
            <a:ext cx="5040312"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23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F4E8C976-B95F-B28E-102F-1DF728FFC2F6}"/>
              </a:ext>
            </a:extLst>
          </p:cNvPr>
          <p:cNvSpPr>
            <a:spLocks noGrp="1"/>
          </p:cNvSpPr>
          <p:nvPr>
            <p:ph type="title"/>
          </p:nvPr>
        </p:nvSpPr>
        <p:spPr>
          <a:xfrm>
            <a:off x="1703388" y="801687"/>
            <a:ext cx="4156438" cy="585788"/>
          </a:xfrm>
          <a:solidFill>
            <a:schemeClr val="accent3">
              <a:lumMod val="40000"/>
              <a:lumOff val="60000"/>
            </a:schemeClr>
          </a:solidFill>
        </p:spPr>
        <p:txBody>
          <a:bodyPr/>
          <a:lstStyle/>
          <a:p>
            <a:r>
              <a:rPr lang="sl-SI" altLang="sl-SI" b="1" dirty="0">
                <a:solidFill>
                  <a:srgbClr val="0070C0"/>
                </a:solidFill>
              </a:rPr>
              <a:t>Kaj je trajnostni razvoj?</a:t>
            </a:r>
          </a:p>
        </p:txBody>
      </p:sp>
      <p:sp>
        <p:nvSpPr>
          <p:cNvPr id="15363" name="Označba mesta vsebine 2">
            <a:extLst>
              <a:ext uri="{FF2B5EF4-FFF2-40B4-BE49-F238E27FC236}">
                <a16:creationId xmlns:a16="http://schemas.microsoft.com/office/drawing/2014/main" id="{B281855A-9BDC-817F-B973-D3AB86361817}"/>
              </a:ext>
            </a:extLst>
          </p:cNvPr>
          <p:cNvSpPr>
            <a:spLocks noGrp="1"/>
          </p:cNvSpPr>
          <p:nvPr>
            <p:ph idx="1"/>
          </p:nvPr>
        </p:nvSpPr>
        <p:spPr>
          <a:xfrm>
            <a:off x="849086" y="3878737"/>
            <a:ext cx="10345783" cy="1542350"/>
          </a:xfrm>
          <a:solidFill>
            <a:schemeClr val="bg1">
              <a:lumMod val="85000"/>
            </a:schemeClr>
          </a:solidFill>
        </p:spPr>
        <p:txBody>
          <a:bodyPr>
            <a:normAutofit lnSpcReduction="10000"/>
          </a:bodyPr>
          <a:lstStyle/>
          <a:p>
            <a:pPr marL="0" indent="0">
              <a:buNone/>
            </a:pPr>
            <a:r>
              <a:rPr lang="sl-SI" altLang="sl-SI" dirty="0" err="1"/>
              <a:t>Gro</a:t>
            </a:r>
            <a:r>
              <a:rPr lang="sl-SI" altLang="sl-SI" dirty="0"/>
              <a:t> H. </a:t>
            </a:r>
            <a:r>
              <a:rPr lang="sl-SI" altLang="sl-SI" dirty="0" err="1"/>
              <a:t>Brundtland</a:t>
            </a:r>
            <a:r>
              <a:rPr lang="sl-SI" altLang="sl-SI" dirty="0"/>
              <a:t>, 1987</a:t>
            </a:r>
          </a:p>
          <a:p>
            <a:pPr marL="0" indent="0">
              <a:buNone/>
            </a:pPr>
            <a:endParaRPr lang="sl-SI" altLang="sl-SI" dirty="0"/>
          </a:p>
          <a:p>
            <a:pPr marL="0" indent="0">
              <a:buNone/>
            </a:pPr>
            <a:r>
              <a:rPr lang="sl-SI" altLang="sl-SI" b="1" i="1" dirty="0"/>
              <a:t>Trajnostni razvoj zadovoljuje potrebe sedanjega človeškega rodu, ne da bi ogrozili možnosti prihodnjih rodov, da zadovoljijo svoje potrebe.</a:t>
            </a:r>
          </a:p>
          <a:p>
            <a:pPr marL="0" indent="0">
              <a:buNone/>
            </a:pPr>
            <a:endParaRPr lang="sl-SI" altLang="sl-SI" i="1" dirty="0"/>
          </a:p>
        </p:txBody>
      </p:sp>
      <p:pic>
        <p:nvPicPr>
          <p:cNvPr id="15364" name="Picture 10" descr="Brundtland v govoru kongresu Norveške delavske stranke, 2007. Foto:Harry Wad">
            <a:extLst>
              <a:ext uri="{FF2B5EF4-FFF2-40B4-BE49-F238E27FC236}">
                <a16:creationId xmlns:a16="http://schemas.microsoft.com/office/drawing/2014/main" id="{6E6B15F9-B08C-4D78-F2F0-C1BC279D0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3419" y="801687"/>
            <a:ext cx="20955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586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3FE7C87F-CC6B-C334-3B84-43FD8EA3EE8E}"/>
              </a:ext>
            </a:extLst>
          </p:cNvPr>
          <p:cNvSpPr>
            <a:spLocks noGrp="1"/>
          </p:cNvSpPr>
          <p:nvPr>
            <p:ph type="title"/>
          </p:nvPr>
        </p:nvSpPr>
        <p:spPr>
          <a:xfrm>
            <a:off x="4278789" y="126275"/>
            <a:ext cx="3634422" cy="612709"/>
          </a:xfrm>
          <a:solidFill>
            <a:schemeClr val="accent5">
              <a:lumMod val="40000"/>
              <a:lumOff val="60000"/>
            </a:schemeClr>
          </a:solidFill>
        </p:spPr>
        <p:txBody>
          <a:bodyPr/>
          <a:lstStyle/>
          <a:p>
            <a:r>
              <a:rPr lang="sl-SI" altLang="sl-SI" dirty="0"/>
              <a:t>TRAJNOSTNI RAZVOJ</a:t>
            </a:r>
          </a:p>
        </p:txBody>
      </p:sp>
      <p:pic>
        <p:nvPicPr>
          <p:cNvPr id="12291" name="Picture 5" descr="Kaj bo ostalo za prihodnje generacije?">
            <a:extLst>
              <a:ext uri="{FF2B5EF4-FFF2-40B4-BE49-F238E27FC236}">
                <a16:creationId xmlns:a16="http://schemas.microsoft.com/office/drawing/2014/main" id="{92980E15-1316-E70F-5EEF-4D76D70CAE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9972" y="738984"/>
            <a:ext cx="6952055" cy="4634704"/>
          </a:xfrm>
          <a:noFill/>
          <a:extLst>
            <a:ext uri="{909E8E84-426E-40DD-AFC4-6F175D3DCCD1}">
              <a14:hiddenFill xmlns:a14="http://schemas.microsoft.com/office/drawing/2010/main">
                <a:solidFill>
                  <a:srgbClr val="FFFFFF"/>
                </a:solidFill>
              </a14:hiddenFill>
            </a:ext>
          </a:extLst>
        </p:spPr>
      </p:pic>
      <p:sp>
        <p:nvSpPr>
          <p:cNvPr id="12292" name="PoljeZBesedilom 1">
            <a:extLst>
              <a:ext uri="{FF2B5EF4-FFF2-40B4-BE49-F238E27FC236}">
                <a16:creationId xmlns:a16="http://schemas.microsoft.com/office/drawing/2014/main" id="{551E5037-39F3-8375-D64B-7447DBA2EBEF}"/>
              </a:ext>
            </a:extLst>
          </p:cNvPr>
          <p:cNvSpPr txBox="1">
            <a:spLocks noChangeArrowheads="1"/>
          </p:cNvSpPr>
          <p:nvPr/>
        </p:nvSpPr>
        <p:spPr bwMode="auto">
          <a:xfrm>
            <a:off x="3575050" y="5373688"/>
            <a:ext cx="568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l-SI" altLang="sl-SI" sz="2400" dirty="0"/>
              <a:t>Kaj bo ostalo za prihodnje generacije?</a:t>
            </a:r>
          </a:p>
        </p:txBody>
      </p:sp>
      <p:sp>
        <p:nvSpPr>
          <p:cNvPr id="12293" name="PoljeZBesedilom 2">
            <a:extLst>
              <a:ext uri="{FF2B5EF4-FFF2-40B4-BE49-F238E27FC236}">
                <a16:creationId xmlns:a16="http://schemas.microsoft.com/office/drawing/2014/main" id="{8ABA2386-3B60-78A0-CF85-D8FF8414C12D}"/>
              </a:ext>
            </a:extLst>
          </p:cNvPr>
          <p:cNvSpPr txBox="1">
            <a:spLocks noChangeArrowheads="1"/>
          </p:cNvSpPr>
          <p:nvPr/>
        </p:nvSpPr>
        <p:spPr bwMode="auto">
          <a:xfrm>
            <a:off x="2208214" y="6021389"/>
            <a:ext cx="626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l-SI" altLang="sl-SI" sz="1800"/>
              <a:t>https://ekoglobal.net/trajnostni-razvoj/</a:t>
            </a:r>
          </a:p>
        </p:txBody>
      </p:sp>
    </p:spTree>
    <p:extLst>
      <p:ext uri="{BB962C8B-B14F-4D97-AF65-F5344CB8AC3E}">
        <p14:creationId xmlns:p14="http://schemas.microsoft.com/office/powerpoint/2010/main" val="190982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Google Shape;122;p15">
            <a:extLst>
              <a:ext uri="{FF2B5EF4-FFF2-40B4-BE49-F238E27FC236}">
                <a16:creationId xmlns:a16="http://schemas.microsoft.com/office/drawing/2014/main" id="{036F0441-81F6-67FC-BCB0-9BB97CF6CA0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052"/>
            <a:ext cx="19859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Slika 3">
            <a:extLst>
              <a:ext uri="{FF2B5EF4-FFF2-40B4-BE49-F238E27FC236}">
                <a16:creationId xmlns:a16="http://schemas.microsoft.com/office/drawing/2014/main" id="{0E51FE4D-CFF1-5BFD-D946-120F87EA6F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2176" y="1449389"/>
            <a:ext cx="17049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Pravokotnik 4">
            <a:extLst>
              <a:ext uri="{FF2B5EF4-FFF2-40B4-BE49-F238E27FC236}">
                <a16:creationId xmlns:a16="http://schemas.microsoft.com/office/drawing/2014/main" id="{1181FE23-46AC-F792-D21B-65D60BFCD40E}"/>
              </a:ext>
            </a:extLst>
          </p:cNvPr>
          <p:cNvSpPr>
            <a:spLocks noChangeArrowheads="1"/>
          </p:cNvSpPr>
          <p:nvPr/>
        </p:nvSpPr>
        <p:spPr bwMode="auto">
          <a:xfrm>
            <a:off x="5519738" y="536575"/>
            <a:ext cx="482441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l-SI" altLang="sl-SI" sz="1800">
                <a:solidFill>
                  <a:srgbClr val="000000"/>
                </a:solidFill>
              </a:rPr>
              <a:t>Do leta 2030 poskrbeti, da bodo vsi učeči se pridobili znanje in spretnosti, potrebne za spodbujanje trajnostnega razvoja, tudi z izobraževanjem o trajnostnem razvoju in trajnostnem načinu življenja, človekovih pravicah, enakosti spolov, spodbujanju kulture miru in nenasilja, državljanstvu sveta ter spoštovanju kulturne raznolikosti in prispevka kulture k trajnostnemu razvoju. </a:t>
            </a:r>
          </a:p>
        </p:txBody>
      </p:sp>
      <p:pic>
        <p:nvPicPr>
          <p:cNvPr id="20485" name="Slika 5">
            <a:extLst>
              <a:ext uri="{FF2B5EF4-FFF2-40B4-BE49-F238E27FC236}">
                <a16:creationId xmlns:a16="http://schemas.microsoft.com/office/drawing/2014/main" id="{726A8668-727D-538A-4D33-E9E21D0DBE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7806" y="328052"/>
            <a:ext cx="8630194" cy="572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PoljeZBesedilom 1">
            <a:extLst>
              <a:ext uri="{FF2B5EF4-FFF2-40B4-BE49-F238E27FC236}">
                <a16:creationId xmlns:a16="http://schemas.microsoft.com/office/drawing/2014/main" id="{98AD6DA3-57DB-311A-DD3B-0C6EB4BA6FC5}"/>
              </a:ext>
            </a:extLst>
          </p:cNvPr>
          <p:cNvSpPr txBox="1">
            <a:spLocks noChangeArrowheads="1"/>
          </p:cNvSpPr>
          <p:nvPr/>
        </p:nvSpPr>
        <p:spPr bwMode="auto">
          <a:xfrm>
            <a:off x="4284664" y="5734050"/>
            <a:ext cx="364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l-SI" altLang="sl-SI" sz="1800"/>
              <a:t>Resolucija ZN do leta 2030</a:t>
            </a:r>
          </a:p>
        </p:txBody>
      </p:sp>
    </p:spTree>
    <p:extLst>
      <p:ext uri="{BB962C8B-B14F-4D97-AF65-F5344CB8AC3E}">
        <p14:creationId xmlns:p14="http://schemas.microsoft.com/office/powerpoint/2010/main" val="2321269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23965814-7270-5047-876A-6BDFF69708CF}"/>
              </a:ext>
            </a:extLst>
          </p:cNvPr>
          <p:cNvSpPr>
            <a:spLocks noGrp="1"/>
          </p:cNvSpPr>
          <p:nvPr>
            <p:ph idx="1"/>
          </p:nvPr>
        </p:nvSpPr>
        <p:spPr>
          <a:xfrm>
            <a:off x="222069" y="44450"/>
            <a:ext cx="11821885" cy="6121400"/>
          </a:xfrm>
        </p:spPr>
        <p:txBody>
          <a:bodyPr/>
          <a:lstStyle/>
          <a:p>
            <a:pPr marL="0" indent="0">
              <a:buNone/>
              <a:defRPr/>
            </a:pPr>
            <a:r>
              <a:rPr lang="sl-SI" dirty="0"/>
              <a:t>Cilji iz obstoječega učnega načrta:</a:t>
            </a:r>
          </a:p>
          <a:p>
            <a:pPr>
              <a:buFontTx/>
              <a:buChar char="-"/>
              <a:defRPr/>
            </a:pPr>
            <a:r>
              <a:rPr lang="sl-SI" sz="1800" b="1" dirty="0"/>
              <a:t>7. splošni cilj</a:t>
            </a:r>
            <a:r>
              <a:rPr lang="sl-SI" sz="1800" dirty="0"/>
              <a:t>: Ob delu gojijo kulturo odnosov in sodelovanja v skupini, gojijo odgovornost, ekonomičnost izrabe časa, gradiv in energije, natančnost ter red. Oblikujejo pozitiven in kritičen odnos do tehnike, tehnologije, organizacije dela in ekonomike ter pozitiven odnos do osebne varnosti, varovanja soljudi, narave, sredstev in predmetov dela. Oblikujejo pozitiven odnos do kulturne dediščine.</a:t>
            </a:r>
          </a:p>
          <a:p>
            <a:pPr marL="0" indent="0">
              <a:buNone/>
              <a:defRPr/>
            </a:pPr>
            <a:endParaRPr lang="sl-SI" sz="1800" dirty="0"/>
          </a:p>
          <a:p>
            <a:pPr>
              <a:buFontTx/>
              <a:buChar char="-"/>
              <a:defRPr/>
            </a:pPr>
            <a:r>
              <a:rPr lang="sl-SI" sz="1800" b="1" dirty="0"/>
              <a:t>6.razred:</a:t>
            </a:r>
            <a:r>
              <a:rPr lang="sl-SI" sz="1800" dirty="0"/>
              <a:t> - utemeljijo pomen zbiranja odpadnega papirja, </a:t>
            </a:r>
          </a:p>
          <a:p>
            <a:pPr marL="0" indent="0">
              <a:buNone/>
              <a:defRPr/>
            </a:pPr>
            <a:r>
              <a:rPr lang="sl-SI" sz="1800" dirty="0"/>
              <a:t>                     - z ekološkega in </a:t>
            </a:r>
            <a:r>
              <a:rPr lang="sl-SI" sz="1800" i="1" dirty="0"/>
              <a:t>gospodarskega</a:t>
            </a:r>
            <a:r>
              <a:rPr lang="sl-SI" sz="1800" dirty="0"/>
              <a:t> vidika razložijo pomen gozda za </a:t>
            </a:r>
          </a:p>
          <a:p>
            <a:pPr marL="0" indent="0">
              <a:buNone/>
              <a:defRPr/>
            </a:pPr>
            <a:r>
              <a:rPr lang="sl-SI" sz="1800" dirty="0"/>
              <a:t>                       okolje in ljudi,</a:t>
            </a:r>
          </a:p>
          <a:p>
            <a:pPr marL="0" indent="0">
              <a:buNone/>
              <a:defRPr/>
            </a:pPr>
            <a:r>
              <a:rPr lang="sl-SI" sz="1800" dirty="0"/>
              <a:t>                     - </a:t>
            </a:r>
            <a:r>
              <a:rPr lang="sl-SI" sz="1800" i="1" dirty="0"/>
              <a:t>poznajo pomen gozda,</a:t>
            </a:r>
          </a:p>
          <a:p>
            <a:pPr>
              <a:buFontTx/>
              <a:buChar char="-"/>
              <a:defRPr/>
            </a:pPr>
            <a:r>
              <a:rPr lang="sl-SI" sz="1800" b="1" dirty="0"/>
              <a:t>7.razred</a:t>
            </a:r>
            <a:r>
              <a:rPr lang="sl-SI" sz="1800" dirty="0"/>
              <a:t>:  - predstavijo prednosti in slabosti umetnih snovi ter vpliv povečane </a:t>
            </a:r>
          </a:p>
          <a:p>
            <a:pPr marL="0" indent="0">
              <a:buNone/>
              <a:defRPr/>
            </a:pPr>
            <a:r>
              <a:rPr lang="sl-SI" sz="1800" dirty="0"/>
              <a:t>                        rabe na okolje,</a:t>
            </a:r>
          </a:p>
          <a:p>
            <a:pPr marL="0" indent="0">
              <a:buNone/>
              <a:defRPr/>
            </a:pPr>
            <a:r>
              <a:rPr lang="sl-SI" sz="1800" dirty="0"/>
              <a:t>                      - ocenijo svojo vlogo in vlogo drugih pri varovanju okolja;</a:t>
            </a:r>
          </a:p>
          <a:p>
            <a:pPr marL="0" indent="0">
              <a:buNone/>
              <a:defRPr/>
            </a:pPr>
            <a:r>
              <a:rPr lang="sl-SI" sz="1800" dirty="0"/>
              <a:t>                      - prikažejo pomen električne energije za razvoj civilizacije in vpliv </a:t>
            </a:r>
          </a:p>
          <a:p>
            <a:pPr marL="0" indent="0">
              <a:buNone/>
              <a:defRPr/>
            </a:pPr>
            <a:r>
              <a:rPr lang="sl-SI" sz="1800" dirty="0"/>
              <a:t>                        njene proizvodnje na obremenitev okolja,</a:t>
            </a:r>
          </a:p>
          <a:p>
            <a:pPr marL="0" indent="0">
              <a:buNone/>
              <a:defRPr/>
            </a:pPr>
            <a:r>
              <a:rPr lang="sl-SI" sz="1800" dirty="0"/>
              <a:t>                      - predstavijo možnosti za alternativno pridobivanje električne energije;</a:t>
            </a:r>
          </a:p>
          <a:p>
            <a:pPr marL="0" indent="0">
              <a:buNone/>
              <a:defRPr/>
            </a:pPr>
            <a:endParaRPr lang="sl-SI" sz="1800" dirty="0"/>
          </a:p>
          <a:p>
            <a:pPr marL="0" indent="0">
              <a:buNone/>
              <a:defRPr/>
            </a:pPr>
            <a:endParaRPr lang="sl-SI" sz="1800" dirty="0"/>
          </a:p>
          <a:p>
            <a:pPr>
              <a:buFontTx/>
              <a:buChar char="-"/>
              <a:defRPr/>
            </a:pPr>
            <a:endParaRPr lang="sl-SI" sz="1800" dirty="0"/>
          </a:p>
          <a:p>
            <a:pPr>
              <a:buFontTx/>
              <a:buChar char="-"/>
              <a:defRPr/>
            </a:pPr>
            <a:endParaRPr lang="sl-SI" sz="1800" dirty="0"/>
          </a:p>
          <a:p>
            <a:pPr>
              <a:buFontTx/>
              <a:buChar char="-"/>
              <a:defRPr/>
            </a:pPr>
            <a:endParaRPr lang="sl-SI" sz="1800" dirty="0"/>
          </a:p>
          <a:p>
            <a:pPr>
              <a:defRPr/>
            </a:pPr>
            <a:endParaRPr lang="sl-SI" dirty="0"/>
          </a:p>
          <a:p>
            <a:pPr>
              <a:defRPr/>
            </a:pPr>
            <a:endParaRPr lang="sl-SI" dirty="0"/>
          </a:p>
        </p:txBody>
      </p:sp>
    </p:spTree>
    <p:extLst>
      <p:ext uri="{BB962C8B-B14F-4D97-AF65-F5344CB8AC3E}">
        <p14:creationId xmlns:p14="http://schemas.microsoft.com/office/powerpoint/2010/main" val="512488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5DD6FF8994924A91046684A356AC54" ma:contentTypeVersion="15" ma:contentTypeDescription="Create a new document." ma:contentTypeScope="" ma:versionID="f3deeba0095815f10104a1851aeed220">
  <xsd:schema xmlns:xsd="http://www.w3.org/2001/XMLSchema" xmlns:xs="http://www.w3.org/2001/XMLSchema" xmlns:p="http://schemas.microsoft.com/office/2006/metadata/properties" xmlns:ns3="83d6499c-a84d-4d49-82a2-af88d7506870" xmlns:ns4="50233e6d-0d9e-4c89-84bc-aa7c2bb910fb" targetNamespace="http://schemas.microsoft.com/office/2006/metadata/properties" ma:root="true" ma:fieldsID="eadb7cd1cf973ff1f1e9713970e3f923" ns3:_="" ns4:_="">
    <xsd:import namespace="83d6499c-a84d-4d49-82a2-af88d7506870"/>
    <xsd:import namespace="50233e6d-0d9e-4c89-84bc-aa7c2bb910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Details" minOccurs="0"/>
                <xsd:element ref="ns4:SharingHintHash" minOccurs="0"/>
                <xsd:element ref="ns4:SharedWithUser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6499c-a84d-4d49-82a2-af88d7506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233e6d-0d9e-4c89-84bc-aa7c2bb910fb"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3d6499c-a84d-4d49-82a2-af88d7506870" xsi:nil="true"/>
  </documentManagement>
</p:properties>
</file>

<file path=customXml/itemProps1.xml><?xml version="1.0" encoding="utf-8"?>
<ds:datastoreItem xmlns:ds="http://schemas.openxmlformats.org/officeDocument/2006/customXml" ds:itemID="{8DB10313-4B86-42FA-91CB-C2316138400A}">
  <ds:schemaRefs>
    <ds:schemaRef ds:uri="http://schemas.microsoft.com/sharepoint/v3/contenttype/forms"/>
  </ds:schemaRefs>
</ds:datastoreItem>
</file>

<file path=customXml/itemProps2.xml><?xml version="1.0" encoding="utf-8"?>
<ds:datastoreItem xmlns:ds="http://schemas.openxmlformats.org/officeDocument/2006/customXml" ds:itemID="{EF3E8E68-9832-4FC0-BA34-A0557C3B2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6499c-a84d-4d49-82a2-af88d7506870"/>
    <ds:schemaRef ds:uri="50233e6d-0d9e-4c89-84bc-aa7c2bb910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200F94-7EE0-4429-9DA1-078B5BFCD2B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0233e6d-0d9e-4c89-84bc-aa7c2bb910fb"/>
    <ds:schemaRef ds:uri="83d6499c-a84d-4d49-82a2-af88d750687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721</TotalTime>
  <Words>997</Words>
  <Application>Microsoft Office PowerPoint</Application>
  <PresentationFormat>Širokozaslonsko</PresentationFormat>
  <Paragraphs>120</Paragraphs>
  <Slides>26</Slides>
  <Notes>3</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26</vt:i4>
      </vt:variant>
    </vt:vector>
  </HeadingPairs>
  <TitlesOfParts>
    <vt:vector size="32" baseType="lpstr">
      <vt:lpstr>Arial</vt:lpstr>
      <vt:lpstr>Calibri</vt:lpstr>
      <vt:lpstr>Calibri Light</vt:lpstr>
      <vt:lpstr>Times New Roman</vt:lpstr>
      <vt:lpstr>Tw Cen MT</vt:lpstr>
      <vt:lpstr>Officeova tema</vt:lpstr>
      <vt:lpstr>TRAJNOSTNOST PRI POUKU TEHNIKE IN TEHNOLOGIJE</vt:lpstr>
      <vt:lpstr>PowerPointova predstavitev</vt:lpstr>
      <vt:lpstr>TRAJNOSTNI RAZVOJ  - SONARAVNI RAZVOJ</vt:lpstr>
      <vt:lpstr>PowerPointova predstavitev</vt:lpstr>
      <vt:lpstr>PowerPointova predstavitev</vt:lpstr>
      <vt:lpstr>Kaj je trajnostni razvoj?</vt:lpstr>
      <vt:lpstr>TRAJNOSTNI RAZVOJ</vt:lpstr>
      <vt:lpstr>PowerPointova predstavitev</vt:lpstr>
      <vt:lpstr>PowerPointova predstavitev</vt:lpstr>
      <vt:lpstr>PowerPointova predstavitev</vt:lpstr>
      <vt:lpstr>Na kak način lahko pri pouku tehnike in tehnologije prispevam k trajnostnemu razvoju oz. trajnostnosti?</vt:lpstr>
      <vt:lpstr>Delo v razredu:  Poišči prednosti in slabosti za izbrano med spodaj naštetimi situacijami:  </vt:lpstr>
      <vt:lpstr>Zakaj izdelati izdelek sam (doma ali v šoli?)</vt:lpstr>
      <vt:lpstr>Zakaj izdelati izdelek sam (doma ali v šoli?)</vt:lpstr>
      <vt:lpstr>Kaj pa kupljeni izdelek?</vt:lpstr>
      <vt:lpstr>Kaj pa kupljen izdelek?</vt:lpstr>
      <vt:lpstr>PowerPointova predstavitev</vt:lpstr>
      <vt:lpstr>Kolikšna je kaj cena prevoza ptičje hišice?</vt:lpstr>
      <vt:lpstr>PowerPointova predstavitev</vt:lpstr>
      <vt:lpstr>Ladje za prevoz kontejnerjev</vt:lpstr>
      <vt:lpstr>PowerPointova predstavitev</vt:lpstr>
      <vt:lpstr>PowerPointova predstavitev</vt:lpstr>
      <vt:lpstr>Naša ptičja hišica: Ptičja krmilnica Bonami</vt:lpstr>
      <vt:lpstr>1) KDO PLAČA CENO POCENI PREVOZA? </vt:lpstr>
      <vt:lpstr>HVALA ZA POZORNOST!</vt:lpstr>
      <vt:lpstr>PowerPointova predstavitev</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Primož Krašna</dc:creator>
  <cp:lastModifiedBy>Gorazd Fišer</cp:lastModifiedBy>
  <cp:revision>40</cp:revision>
  <cp:lastPrinted>2023-04-13T12:32:51Z</cp:lastPrinted>
  <dcterms:created xsi:type="dcterms:W3CDTF">2023-03-20T13:12:53Z</dcterms:created>
  <dcterms:modified xsi:type="dcterms:W3CDTF">2023-04-18T05:41:55Z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0x0101006D5DD6FF8994924A91046684A356AC54</vt:lpwstr>
  </property>
</Properties>
</file>