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427" r:id="rId6"/>
    <p:sldId id="361" r:id="rId7"/>
    <p:sldId id="359" r:id="rId8"/>
    <p:sldId id="360" r:id="rId9"/>
    <p:sldId id="570" r:id="rId10"/>
    <p:sldId id="428" r:id="rId11"/>
    <p:sldId id="273" r:id="rId12"/>
    <p:sldId id="274" r:id="rId13"/>
    <p:sldId id="275" r:id="rId14"/>
    <p:sldId id="280" r:id="rId15"/>
    <p:sldId id="4091" r:id="rId16"/>
    <p:sldId id="362" r:id="rId17"/>
    <p:sldId id="4111" r:id="rId18"/>
    <p:sldId id="4136" r:id="rId19"/>
    <p:sldId id="4135" r:id="rId20"/>
    <p:sldId id="4141" r:id="rId21"/>
    <p:sldId id="4143" r:id="rId22"/>
    <p:sldId id="4142" r:id="rId23"/>
    <p:sldId id="257" r:id="rId24"/>
    <p:sldId id="543" r:id="rId25"/>
    <p:sldId id="259" r:id="rId26"/>
    <p:sldId id="258" r:id="rId27"/>
    <p:sldId id="272" r:id="rId28"/>
    <p:sldId id="4140" r:id="rId29"/>
    <p:sldId id="288" r:id="rId30"/>
    <p:sldId id="269" r:id="rId31"/>
    <p:sldId id="358" r:id="rId32"/>
    <p:sldId id="4139" r:id="rId33"/>
    <p:sldId id="4138" r:id="rId34"/>
    <p:sldId id="4144" r:id="rId35"/>
    <p:sldId id="260" r:id="rId3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C8"/>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B3670-69EF-5D4F-8783-1430BF9E0759}" type="doc">
      <dgm:prSet loTypeId="urn:microsoft.com/office/officeart/2005/8/layout/gear1" loCatId="process" qsTypeId="urn:microsoft.com/office/officeart/2005/8/quickstyle/simple3" qsCatId="simple" csTypeId="urn:microsoft.com/office/officeart/2005/8/colors/colorful5" csCatId="colorful" phldr="1"/>
      <dgm:spPr/>
      <dgm:t>
        <a:bodyPr/>
        <a:lstStyle/>
        <a:p>
          <a:endParaRPr lang="sl-SI"/>
        </a:p>
      </dgm:t>
    </dgm:pt>
    <dgm:pt modelId="{09EB2B64-908E-A341-89AA-0D6455B0D569}">
      <dgm:prSet/>
      <dgm:spPr/>
      <dgm:t>
        <a:bodyPr/>
        <a:lstStyle/>
        <a:p>
          <a:pPr rtl="0"/>
          <a:r>
            <a:rPr lang="sl-SI" b="0" noProof="0" dirty="0">
              <a:solidFill>
                <a:srgbClr val="002060"/>
              </a:solidFill>
            </a:rPr>
            <a:t>Znanje -&gt; kompetence</a:t>
          </a:r>
          <a:endParaRPr lang="sl-SI" noProof="0" dirty="0">
            <a:solidFill>
              <a:srgbClr val="002060"/>
            </a:solidFill>
          </a:endParaRPr>
        </a:p>
      </dgm:t>
    </dgm:pt>
    <dgm:pt modelId="{40C2F6C5-E72A-A14A-9324-07C63076D410}" type="parTrans" cxnId="{10171EEA-ABE0-F546-AD10-B549600116F0}">
      <dgm:prSet/>
      <dgm:spPr/>
      <dgm:t>
        <a:bodyPr/>
        <a:lstStyle/>
        <a:p>
          <a:endParaRPr lang="sl-SI"/>
        </a:p>
      </dgm:t>
    </dgm:pt>
    <dgm:pt modelId="{B3092412-2E0E-DA4A-8ACA-3812F6C5FB09}" type="sibTrans" cxnId="{10171EEA-ABE0-F546-AD10-B549600116F0}">
      <dgm:prSet/>
      <dgm:spPr/>
      <dgm:t>
        <a:bodyPr/>
        <a:lstStyle/>
        <a:p>
          <a:endParaRPr lang="sl-SI" noProof="0" dirty="0">
            <a:solidFill>
              <a:srgbClr val="002060"/>
            </a:solidFill>
          </a:endParaRPr>
        </a:p>
      </dgm:t>
    </dgm:pt>
    <dgm:pt modelId="{F7CFECF9-F1FB-2048-8A5B-36678A1A2E91}">
      <dgm:prSet/>
      <dgm:spPr/>
      <dgm:t>
        <a:bodyPr/>
        <a:lstStyle/>
        <a:p>
          <a:pPr rtl="0"/>
          <a:r>
            <a:rPr lang="sl-SI" b="0" noProof="0" dirty="0">
              <a:solidFill>
                <a:srgbClr val="002060"/>
              </a:solidFill>
            </a:rPr>
            <a:t>Kognitivna znanost, raziskave</a:t>
          </a:r>
          <a:endParaRPr lang="sl-SI" noProof="0" dirty="0">
            <a:solidFill>
              <a:srgbClr val="002060"/>
            </a:solidFill>
          </a:endParaRPr>
        </a:p>
      </dgm:t>
    </dgm:pt>
    <dgm:pt modelId="{2B34E74D-9B18-6C4B-B2F3-1BE8FF4AC170}" type="parTrans" cxnId="{69A175BD-EBC8-F744-AC7C-23ABA5FB88D6}">
      <dgm:prSet/>
      <dgm:spPr/>
      <dgm:t>
        <a:bodyPr/>
        <a:lstStyle/>
        <a:p>
          <a:endParaRPr lang="sl-SI"/>
        </a:p>
      </dgm:t>
    </dgm:pt>
    <dgm:pt modelId="{1A581ADC-4582-C040-A01F-CF766521DA5C}" type="sibTrans" cxnId="{69A175BD-EBC8-F744-AC7C-23ABA5FB88D6}">
      <dgm:prSet/>
      <dgm:spPr/>
      <dgm:t>
        <a:bodyPr/>
        <a:lstStyle/>
        <a:p>
          <a:endParaRPr lang="sl-SI" noProof="0" dirty="0">
            <a:solidFill>
              <a:srgbClr val="002060"/>
            </a:solidFill>
          </a:endParaRPr>
        </a:p>
      </dgm:t>
    </dgm:pt>
    <dgm:pt modelId="{9E14F3DE-D47E-FE41-8653-73A3DF088B71}">
      <dgm:prSet/>
      <dgm:spPr/>
      <dgm:t>
        <a:bodyPr/>
        <a:lstStyle/>
        <a:p>
          <a:r>
            <a:rPr lang="sl-SI" noProof="0" dirty="0">
              <a:solidFill>
                <a:srgbClr val="002060"/>
              </a:solidFill>
            </a:rPr>
            <a:t>Inovativne metode dela</a:t>
          </a:r>
        </a:p>
      </dgm:t>
    </dgm:pt>
    <dgm:pt modelId="{88BA3AD9-C538-2448-B2F0-4979F9E870C8}" type="parTrans" cxnId="{B0C6669E-BF01-E841-AA9E-921DA4DF75B6}">
      <dgm:prSet/>
      <dgm:spPr/>
      <dgm:t>
        <a:bodyPr/>
        <a:lstStyle/>
        <a:p>
          <a:endParaRPr lang="en-GB"/>
        </a:p>
      </dgm:t>
    </dgm:pt>
    <dgm:pt modelId="{0CD845AE-B39D-7D49-9073-1B9D19D7A68B}" type="sibTrans" cxnId="{B0C6669E-BF01-E841-AA9E-921DA4DF75B6}">
      <dgm:prSet/>
      <dgm:spPr/>
      <dgm:t>
        <a:bodyPr/>
        <a:lstStyle/>
        <a:p>
          <a:endParaRPr lang="sl-SI" noProof="0" dirty="0">
            <a:solidFill>
              <a:srgbClr val="002060"/>
            </a:solidFill>
          </a:endParaRPr>
        </a:p>
      </dgm:t>
    </dgm:pt>
    <dgm:pt modelId="{059832F9-9DB2-E445-B42F-740D557A9154}" type="pres">
      <dgm:prSet presAssocID="{2D3B3670-69EF-5D4F-8783-1430BF9E0759}" presName="composite" presStyleCnt="0">
        <dgm:presLayoutVars>
          <dgm:chMax val="3"/>
          <dgm:animLvl val="lvl"/>
          <dgm:resizeHandles val="exact"/>
        </dgm:presLayoutVars>
      </dgm:prSet>
      <dgm:spPr/>
      <dgm:t>
        <a:bodyPr/>
        <a:lstStyle/>
        <a:p>
          <a:endParaRPr lang="sl-SI"/>
        </a:p>
      </dgm:t>
    </dgm:pt>
    <dgm:pt modelId="{0E2103AC-645C-1E4A-B16D-F964091B4F98}" type="pres">
      <dgm:prSet presAssocID="{09EB2B64-908E-A341-89AA-0D6455B0D569}" presName="gear1" presStyleLbl="node1" presStyleIdx="0" presStyleCnt="3">
        <dgm:presLayoutVars>
          <dgm:chMax val="1"/>
          <dgm:bulletEnabled val="1"/>
        </dgm:presLayoutVars>
      </dgm:prSet>
      <dgm:spPr/>
      <dgm:t>
        <a:bodyPr/>
        <a:lstStyle/>
        <a:p>
          <a:endParaRPr lang="sl-SI"/>
        </a:p>
      </dgm:t>
    </dgm:pt>
    <dgm:pt modelId="{E90F7EAF-EF46-164A-99EC-FC1ED3192862}" type="pres">
      <dgm:prSet presAssocID="{09EB2B64-908E-A341-89AA-0D6455B0D569}" presName="gear1srcNode" presStyleLbl="node1" presStyleIdx="0" presStyleCnt="3"/>
      <dgm:spPr/>
      <dgm:t>
        <a:bodyPr/>
        <a:lstStyle/>
        <a:p>
          <a:endParaRPr lang="sl-SI"/>
        </a:p>
      </dgm:t>
    </dgm:pt>
    <dgm:pt modelId="{8CFC9CBC-2E81-A745-ADFE-491196778FF7}" type="pres">
      <dgm:prSet presAssocID="{09EB2B64-908E-A341-89AA-0D6455B0D569}" presName="gear1dstNode" presStyleLbl="node1" presStyleIdx="0" presStyleCnt="3"/>
      <dgm:spPr/>
      <dgm:t>
        <a:bodyPr/>
        <a:lstStyle/>
        <a:p>
          <a:endParaRPr lang="sl-SI"/>
        </a:p>
      </dgm:t>
    </dgm:pt>
    <dgm:pt modelId="{F9AA53E2-9BDC-BF42-A042-4A1B09090732}" type="pres">
      <dgm:prSet presAssocID="{F7CFECF9-F1FB-2048-8A5B-36678A1A2E91}" presName="gear2" presStyleLbl="node1" presStyleIdx="1" presStyleCnt="3">
        <dgm:presLayoutVars>
          <dgm:chMax val="1"/>
          <dgm:bulletEnabled val="1"/>
        </dgm:presLayoutVars>
      </dgm:prSet>
      <dgm:spPr/>
      <dgm:t>
        <a:bodyPr/>
        <a:lstStyle/>
        <a:p>
          <a:endParaRPr lang="sl-SI"/>
        </a:p>
      </dgm:t>
    </dgm:pt>
    <dgm:pt modelId="{B5E60C19-47D2-D748-8EE2-7F8EEBE5A5B8}" type="pres">
      <dgm:prSet presAssocID="{F7CFECF9-F1FB-2048-8A5B-36678A1A2E91}" presName="gear2srcNode" presStyleLbl="node1" presStyleIdx="1" presStyleCnt="3"/>
      <dgm:spPr/>
      <dgm:t>
        <a:bodyPr/>
        <a:lstStyle/>
        <a:p>
          <a:endParaRPr lang="sl-SI"/>
        </a:p>
      </dgm:t>
    </dgm:pt>
    <dgm:pt modelId="{A06A88BE-3C9D-0841-A254-BCBF311B5C51}" type="pres">
      <dgm:prSet presAssocID="{F7CFECF9-F1FB-2048-8A5B-36678A1A2E91}" presName="gear2dstNode" presStyleLbl="node1" presStyleIdx="1" presStyleCnt="3"/>
      <dgm:spPr/>
      <dgm:t>
        <a:bodyPr/>
        <a:lstStyle/>
        <a:p>
          <a:endParaRPr lang="sl-SI"/>
        </a:p>
      </dgm:t>
    </dgm:pt>
    <dgm:pt modelId="{94E11151-91AC-5F4B-A4BF-E76D1BE890CF}" type="pres">
      <dgm:prSet presAssocID="{9E14F3DE-D47E-FE41-8653-73A3DF088B71}" presName="gear3" presStyleLbl="node1" presStyleIdx="2" presStyleCnt="3"/>
      <dgm:spPr/>
      <dgm:t>
        <a:bodyPr/>
        <a:lstStyle/>
        <a:p>
          <a:endParaRPr lang="sl-SI"/>
        </a:p>
      </dgm:t>
    </dgm:pt>
    <dgm:pt modelId="{4D1769FB-3702-874B-8E1F-EE6E851AEE32}" type="pres">
      <dgm:prSet presAssocID="{9E14F3DE-D47E-FE41-8653-73A3DF088B71}" presName="gear3tx" presStyleLbl="node1" presStyleIdx="2" presStyleCnt="3">
        <dgm:presLayoutVars>
          <dgm:chMax val="1"/>
          <dgm:bulletEnabled val="1"/>
        </dgm:presLayoutVars>
      </dgm:prSet>
      <dgm:spPr/>
      <dgm:t>
        <a:bodyPr/>
        <a:lstStyle/>
        <a:p>
          <a:endParaRPr lang="sl-SI"/>
        </a:p>
      </dgm:t>
    </dgm:pt>
    <dgm:pt modelId="{694C2EA7-43D0-7B4F-AB96-29CB7E4EA77C}" type="pres">
      <dgm:prSet presAssocID="{9E14F3DE-D47E-FE41-8653-73A3DF088B71}" presName="gear3srcNode" presStyleLbl="node1" presStyleIdx="2" presStyleCnt="3"/>
      <dgm:spPr/>
      <dgm:t>
        <a:bodyPr/>
        <a:lstStyle/>
        <a:p>
          <a:endParaRPr lang="sl-SI"/>
        </a:p>
      </dgm:t>
    </dgm:pt>
    <dgm:pt modelId="{AA9C3581-93E1-CF4E-9CC5-AC186818A0D1}" type="pres">
      <dgm:prSet presAssocID="{9E14F3DE-D47E-FE41-8653-73A3DF088B71}" presName="gear3dstNode" presStyleLbl="node1" presStyleIdx="2" presStyleCnt="3"/>
      <dgm:spPr/>
      <dgm:t>
        <a:bodyPr/>
        <a:lstStyle/>
        <a:p>
          <a:endParaRPr lang="sl-SI"/>
        </a:p>
      </dgm:t>
    </dgm:pt>
    <dgm:pt modelId="{8C19C3A5-C317-D548-B739-FFA6A0D8114F}" type="pres">
      <dgm:prSet presAssocID="{B3092412-2E0E-DA4A-8ACA-3812F6C5FB09}" presName="connector1" presStyleLbl="sibTrans2D1" presStyleIdx="0" presStyleCnt="3"/>
      <dgm:spPr/>
      <dgm:t>
        <a:bodyPr/>
        <a:lstStyle/>
        <a:p>
          <a:endParaRPr lang="sl-SI"/>
        </a:p>
      </dgm:t>
    </dgm:pt>
    <dgm:pt modelId="{CDCF2724-6B9B-CE41-8753-13DB08B5D6C6}" type="pres">
      <dgm:prSet presAssocID="{1A581ADC-4582-C040-A01F-CF766521DA5C}" presName="connector2" presStyleLbl="sibTrans2D1" presStyleIdx="1" presStyleCnt="3"/>
      <dgm:spPr/>
      <dgm:t>
        <a:bodyPr/>
        <a:lstStyle/>
        <a:p>
          <a:endParaRPr lang="sl-SI"/>
        </a:p>
      </dgm:t>
    </dgm:pt>
    <dgm:pt modelId="{5B2C2FDB-4153-1242-90C0-F57B986A13A8}" type="pres">
      <dgm:prSet presAssocID="{0CD845AE-B39D-7D49-9073-1B9D19D7A68B}" presName="connector3" presStyleLbl="sibTrans2D1" presStyleIdx="2" presStyleCnt="3"/>
      <dgm:spPr/>
      <dgm:t>
        <a:bodyPr/>
        <a:lstStyle/>
        <a:p>
          <a:endParaRPr lang="sl-SI"/>
        </a:p>
      </dgm:t>
    </dgm:pt>
  </dgm:ptLst>
  <dgm:cxnLst>
    <dgm:cxn modelId="{927FA43B-DD19-D04C-9CB5-661ADBBDCE0C}" type="presOf" srcId="{9E14F3DE-D47E-FE41-8653-73A3DF088B71}" destId="{94E11151-91AC-5F4B-A4BF-E76D1BE890CF}" srcOrd="0" destOrd="0" presId="urn:microsoft.com/office/officeart/2005/8/layout/gear1"/>
    <dgm:cxn modelId="{4E6A71AF-4015-B24A-92BC-B2113FCE924A}" type="presOf" srcId="{F7CFECF9-F1FB-2048-8A5B-36678A1A2E91}" destId="{B5E60C19-47D2-D748-8EE2-7F8EEBE5A5B8}" srcOrd="1" destOrd="0" presId="urn:microsoft.com/office/officeart/2005/8/layout/gear1"/>
    <dgm:cxn modelId="{E3616160-75D7-9F48-9DF0-9D8B7575EE86}" type="presOf" srcId="{0CD845AE-B39D-7D49-9073-1B9D19D7A68B}" destId="{5B2C2FDB-4153-1242-90C0-F57B986A13A8}" srcOrd="0" destOrd="0" presId="urn:microsoft.com/office/officeart/2005/8/layout/gear1"/>
    <dgm:cxn modelId="{B45FF1CD-8977-9744-B639-97C89C0A8139}" type="presOf" srcId="{09EB2B64-908E-A341-89AA-0D6455B0D569}" destId="{E90F7EAF-EF46-164A-99EC-FC1ED3192862}" srcOrd="1" destOrd="0" presId="urn:microsoft.com/office/officeart/2005/8/layout/gear1"/>
    <dgm:cxn modelId="{FC711B7E-33E8-4B43-8A61-1F02078AEAA8}" type="presOf" srcId="{09EB2B64-908E-A341-89AA-0D6455B0D569}" destId="{0E2103AC-645C-1E4A-B16D-F964091B4F98}" srcOrd="0" destOrd="0" presId="urn:microsoft.com/office/officeart/2005/8/layout/gear1"/>
    <dgm:cxn modelId="{448D5B56-7A09-B641-9053-83F0B105043C}" type="presOf" srcId="{F7CFECF9-F1FB-2048-8A5B-36678A1A2E91}" destId="{A06A88BE-3C9D-0841-A254-BCBF311B5C51}" srcOrd="2" destOrd="0" presId="urn:microsoft.com/office/officeart/2005/8/layout/gear1"/>
    <dgm:cxn modelId="{10171EEA-ABE0-F546-AD10-B549600116F0}" srcId="{2D3B3670-69EF-5D4F-8783-1430BF9E0759}" destId="{09EB2B64-908E-A341-89AA-0D6455B0D569}" srcOrd="0" destOrd="0" parTransId="{40C2F6C5-E72A-A14A-9324-07C63076D410}" sibTransId="{B3092412-2E0E-DA4A-8ACA-3812F6C5FB09}"/>
    <dgm:cxn modelId="{B0C6669E-BF01-E841-AA9E-921DA4DF75B6}" srcId="{2D3B3670-69EF-5D4F-8783-1430BF9E0759}" destId="{9E14F3DE-D47E-FE41-8653-73A3DF088B71}" srcOrd="2" destOrd="0" parTransId="{88BA3AD9-C538-2448-B2F0-4979F9E870C8}" sibTransId="{0CD845AE-B39D-7D49-9073-1B9D19D7A68B}"/>
    <dgm:cxn modelId="{69A175BD-EBC8-F744-AC7C-23ABA5FB88D6}" srcId="{2D3B3670-69EF-5D4F-8783-1430BF9E0759}" destId="{F7CFECF9-F1FB-2048-8A5B-36678A1A2E91}" srcOrd="1" destOrd="0" parTransId="{2B34E74D-9B18-6C4B-B2F3-1BE8FF4AC170}" sibTransId="{1A581ADC-4582-C040-A01F-CF766521DA5C}"/>
    <dgm:cxn modelId="{70A05FFE-2614-4C43-9251-BD1D4BE07DBA}" type="presOf" srcId="{9E14F3DE-D47E-FE41-8653-73A3DF088B71}" destId="{AA9C3581-93E1-CF4E-9CC5-AC186818A0D1}" srcOrd="3" destOrd="0" presId="urn:microsoft.com/office/officeart/2005/8/layout/gear1"/>
    <dgm:cxn modelId="{10AC2CB2-D675-D044-BF70-D5606554819A}" type="presOf" srcId="{2D3B3670-69EF-5D4F-8783-1430BF9E0759}" destId="{059832F9-9DB2-E445-B42F-740D557A9154}" srcOrd="0" destOrd="0" presId="urn:microsoft.com/office/officeart/2005/8/layout/gear1"/>
    <dgm:cxn modelId="{C49066CF-89EB-A647-90CD-715CEF6E54FD}" type="presOf" srcId="{9E14F3DE-D47E-FE41-8653-73A3DF088B71}" destId="{694C2EA7-43D0-7B4F-AB96-29CB7E4EA77C}" srcOrd="2" destOrd="0" presId="urn:microsoft.com/office/officeart/2005/8/layout/gear1"/>
    <dgm:cxn modelId="{A6C686A9-4B5E-CF46-8050-B638E1528F53}" type="presOf" srcId="{9E14F3DE-D47E-FE41-8653-73A3DF088B71}" destId="{4D1769FB-3702-874B-8E1F-EE6E851AEE32}" srcOrd="1" destOrd="0" presId="urn:microsoft.com/office/officeart/2005/8/layout/gear1"/>
    <dgm:cxn modelId="{AF1A038E-D872-A34A-B4EE-9CD9AF206A3B}" type="presOf" srcId="{F7CFECF9-F1FB-2048-8A5B-36678A1A2E91}" destId="{F9AA53E2-9BDC-BF42-A042-4A1B09090732}" srcOrd="0" destOrd="0" presId="urn:microsoft.com/office/officeart/2005/8/layout/gear1"/>
    <dgm:cxn modelId="{D6E1209B-9287-E749-860E-8D1C753FFD16}" type="presOf" srcId="{1A581ADC-4582-C040-A01F-CF766521DA5C}" destId="{CDCF2724-6B9B-CE41-8753-13DB08B5D6C6}" srcOrd="0" destOrd="0" presId="urn:microsoft.com/office/officeart/2005/8/layout/gear1"/>
    <dgm:cxn modelId="{E820C372-8585-2A4C-B088-0FB20657C0E6}" type="presOf" srcId="{B3092412-2E0E-DA4A-8ACA-3812F6C5FB09}" destId="{8C19C3A5-C317-D548-B739-FFA6A0D8114F}" srcOrd="0" destOrd="0" presId="urn:microsoft.com/office/officeart/2005/8/layout/gear1"/>
    <dgm:cxn modelId="{7523D952-7A1E-A547-BC1D-79FD39DCA59F}" type="presOf" srcId="{09EB2B64-908E-A341-89AA-0D6455B0D569}" destId="{8CFC9CBC-2E81-A745-ADFE-491196778FF7}" srcOrd="2" destOrd="0" presId="urn:microsoft.com/office/officeart/2005/8/layout/gear1"/>
    <dgm:cxn modelId="{63557F80-BDDF-ED42-A4BA-25E7AC3D6209}" type="presParOf" srcId="{059832F9-9DB2-E445-B42F-740D557A9154}" destId="{0E2103AC-645C-1E4A-B16D-F964091B4F98}" srcOrd="0" destOrd="0" presId="urn:microsoft.com/office/officeart/2005/8/layout/gear1"/>
    <dgm:cxn modelId="{AD408081-6202-F140-AB0B-056563997B7F}" type="presParOf" srcId="{059832F9-9DB2-E445-B42F-740D557A9154}" destId="{E90F7EAF-EF46-164A-99EC-FC1ED3192862}" srcOrd="1" destOrd="0" presId="urn:microsoft.com/office/officeart/2005/8/layout/gear1"/>
    <dgm:cxn modelId="{215FEBF1-7CF1-1E44-A718-56681CA5420B}" type="presParOf" srcId="{059832F9-9DB2-E445-B42F-740D557A9154}" destId="{8CFC9CBC-2E81-A745-ADFE-491196778FF7}" srcOrd="2" destOrd="0" presId="urn:microsoft.com/office/officeart/2005/8/layout/gear1"/>
    <dgm:cxn modelId="{037C263B-919A-2C4D-A96F-BE50CFB22D71}" type="presParOf" srcId="{059832F9-9DB2-E445-B42F-740D557A9154}" destId="{F9AA53E2-9BDC-BF42-A042-4A1B09090732}" srcOrd="3" destOrd="0" presId="urn:microsoft.com/office/officeart/2005/8/layout/gear1"/>
    <dgm:cxn modelId="{B6C1A62E-E93A-9749-86B0-D2DD82688227}" type="presParOf" srcId="{059832F9-9DB2-E445-B42F-740D557A9154}" destId="{B5E60C19-47D2-D748-8EE2-7F8EEBE5A5B8}" srcOrd="4" destOrd="0" presId="urn:microsoft.com/office/officeart/2005/8/layout/gear1"/>
    <dgm:cxn modelId="{950503A9-E0EE-FA48-8454-35CF45F5E2D2}" type="presParOf" srcId="{059832F9-9DB2-E445-B42F-740D557A9154}" destId="{A06A88BE-3C9D-0841-A254-BCBF311B5C51}" srcOrd="5" destOrd="0" presId="urn:microsoft.com/office/officeart/2005/8/layout/gear1"/>
    <dgm:cxn modelId="{F133CE80-62DE-E442-8139-C7CF70003096}" type="presParOf" srcId="{059832F9-9DB2-E445-B42F-740D557A9154}" destId="{94E11151-91AC-5F4B-A4BF-E76D1BE890CF}" srcOrd="6" destOrd="0" presId="urn:microsoft.com/office/officeart/2005/8/layout/gear1"/>
    <dgm:cxn modelId="{87B43980-6714-0740-B6ED-0A7DAB1FE58D}" type="presParOf" srcId="{059832F9-9DB2-E445-B42F-740D557A9154}" destId="{4D1769FB-3702-874B-8E1F-EE6E851AEE32}" srcOrd="7" destOrd="0" presId="urn:microsoft.com/office/officeart/2005/8/layout/gear1"/>
    <dgm:cxn modelId="{8C477D92-9238-724C-8361-5036B2B7ADF4}" type="presParOf" srcId="{059832F9-9DB2-E445-B42F-740D557A9154}" destId="{694C2EA7-43D0-7B4F-AB96-29CB7E4EA77C}" srcOrd="8" destOrd="0" presId="urn:microsoft.com/office/officeart/2005/8/layout/gear1"/>
    <dgm:cxn modelId="{5C87E909-3373-6947-9A19-A59E2F895758}" type="presParOf" srcId="{059832F9-9DB2-E445-B42F-740D557A9154}" destId="{AA9C3581-93E1-CF4E-9CC5-AC186818A0D1}" srcOrd="9" destOrd="0" presId="urn:microsoft.com/office/officeart/2005/8/layout/gear1"/>
    <dgm:cxn modelId="{5FD5BA48-E196-8A45-8299-0FC9C51ED2C9}" type="presParOf" srcId="{059832F9-9DB2-E445-B42F-740D557A9154}" destId="{8C19C3A5-C317-D548-B739-FFA6A0D8114F}" srcOrd="10" destOrd="0" presId="urn:microsoft.com/office/officeart/2005/8/layout/gear1"/>
    <dgm:cxn modelId="{77466F15-837D-7E40-BFD2-4F019F50565C}" type="presParOf" srcId="{059832F9-9DB2-E445-B42F-740D557A9154}" destId="{CDCF2724-6B9B-CE41-8753-13DB08B5D6C6}" srcOrd="11" destOrd="0" presId="urn:microsoft.com/office/officeart/2005/8/layout/gear1"/>
    <dgm:cxn modelId="{9E09A9C6-30DF-9C42-99A9-FF0A80166215}" type="presParOf" srcId="{059832F9-9DB2-E445-B42F-740D557A9154}" destId="{5B2C2FDB-4153-1242-90C0-F57B986A13A8}"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4A4087-3FB0-47CC-B736-46814F528122}"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749EC1F4-C372-4F8B-B228-440EB0799ACB}">
      <dgm:prSet/>
      <dgm:spPr/>
      <dgm:t>
        <a:bodyPr/>
        <a:lstStyle/>
        <a:p>
          <a:r>
            <a:rPr lang="sl-SI" b="1" dirty="0"/>
            <a:t>KLASIČNI POUK (transformacija)</a:t>
          </a:r>
          <a:endParaRPr lang="en-US" dirty="0"/>
        </a:p>
      </dgm:t>
    </dgm:pt>
    <dgm:pt modelId="{00B18316-A6C9-4516-A71B-56B3A56F03D7}" type="parTrans" cxnId="{3FCEF9E3-0A91-4C73-B0C3-D5E2245A900B}">
      <dgm:prSet/>
      <dgm:spPr/>
      <dgm:t>
        <a:bodyPr/>
        <a:lstStyle/>
        <a:p>
          <a:endParaRPr lang="en-US"/>
        </a:p>
      </dgm:t>
    </dgm:pt>
    <dgm:pt modelId="{36EF98C5-CD5A-4A6D-8678-F1A0B80FA2C9}" type="sibTrans" cxnId="{3FCEF9E3-0A91-4C73-B0C3-D5E2245A900B}">
      <dgm:prSet/>
      <dgm:spPr/>
      <dgm:t>
        <a:bodyPr/>
        <a:lstStyle/>
        <a:p>
          <a:endParaRPr lang="en-US"/>
        </a:p>
      </dgm:t>
    </dgm:pt>
    <dgm:pt modelId="{730D23B7-EF1A-40A5-9A33-AB6BF95F5109}">
      <dgm:prSet/>
      <dgm:spPr/>
      <dgm:t>
        <a:bodyPr/>
        <a:lstStyle/>
        <a:p>
          <a:r>
            <a:rPr lang="sl-SI" b="1"/>
            <a:t>PROBLEMSKI POUK (PBL)</a:t>
          </a:r>
          <a:endParaRPr lang="en-US"/>
        </a:p>
      </dgm:t>
    </dgm:pt>
    <dgm:pt modelId="{72BBC728-DD7E-4659-8525-20731B57C8E1}" type="parTrans" cxnId="{CC21B428-EAE9-48F3-9880-431FED0E55D5}">
      <dgm:prSet/>
      <dgm:spPr/>
      <dgm:t>
        <a:bodyPr/>
        <a:lstStyle/>
        <a:p>
          <a:endParaRPr lang="en-US"/>
        </a:p>
      </dgm:t>
    </dgm:pt>
    <dgm:pt modelId="{8664B092-578B-40E9-B75D-DBCC6A1DF73D}" type="sibTrans" cxnId="{CC21B428-EAE9-48F3-9880-431FED0E55D5}">
      <dgm:prSet/>
      <dgm:spPr/>
      <dgm:t>
        <a:bodyPr/>
        <a:lstStyle/>
        <a:p>
          <a:endParaRPr lang="en-US"/>
        </a:p>
      </dgm:t>
    </dgm:pt>
    <dgm:pt modelId="{3D1185B1-B824-4D97-AB4C-8506CC46E589}">
      <dgm:prSet/>
      <dgm:spPr/>
      <dgm:t>
        <a:bodyPr/>
        <a:lstStyle/>
        <a:p>
          <a:r>
            <a:rPr lang="sl-SI" b="1"/>
            <a:t>PROJEKTNO DELO – PROJEKTNI POUK (PBL)</a:t>
          </a:r>
          <a:endParaRPr lang="en-US"/>
        </a:p>
      </dgm:t>
    </dgm:pt>
    <dgm:pt modelId="{C7077208-6FC9-4976-9A9C-40EC2D378060}" type="parTrans" cxnId="{6A6C2015-2B1C-4864-BF96-37C4D920CC6E}">
      <dgm:prSet/>
      <dgm:spPr/>
      <dgm:t>
        <a:bodyPr/>
        <a:lstStyle/>
        <a:p>
          <a:endParaRPr lang="en-US"/>
        </a:p>
      </dgm:t>
    </dgm:pt>
    <dgm:pt modelId="{91EDFF0A-C0EC-4505-9A7A-9601F1EEE434}" type="sibTrans" cxnId="{6A6C2015-2B1C-4864-BF96-37C4D920CC6E}">
      <dgm:prSet/>
      <dgm:spPr/>
      <dgm:t>
        <a:bodyPr/>
        <a:lstStyle/>
        <a:p>
          <a:endParaRPr lang="en-US"/>
        </a:p>
      </dgm:t>
    </dgm:pt>
    <dgm:pt modelId="{51094154-5A15-4AB6-BB1C-E0D671936A6A}">
      <dgm:prSet/>
      <dgm:spPr/>
      <dgm:t>
        <a:bodyPr/>
        <a:lstStyle/>
        <a:p>
          <a:r>
            <a:rPr lang="sl-SI" b="1"/>
            <a:t>RAZISKOVALNI POUK</a:t>
          </a:r>
          <a:endParaRPr lang="en-US"/>
        </a:p>
      </dgm:t>
    </dgm:pt>
    <dgm:pt modelId="{AA6014ED-1B2E-47BE-9209-CEE0E257AAB1}" type="parTrans" cxnId="{87B5B7E3-2A48-4F02-8C53-85D5FB4B1F00}">
      <dgm:prSet/>
      <dgm:spPr/>
      <dgm:t>
        <a:bodyPr/>
        <a:lstStyle/>
        <a:p>
          <a:endParaRPr lang="en-US"/>
        </a:p>
      </dgm:t>
    </dgm:pt>
    <dgm:pt modelId="{EAD82B7B-AD33-4CA2-8566-5B9B7FBBF36F}" type="sibTrans" cxnId="{87B5B7E3-2A48-4F02-8C53-85D5FB4B1F00}">
      <dgm:prSet/>
      <dgm:spPr/>
      <dgm:t>
        <a:bodyPr/>
        <a:lstStyle/>
        <a:p>
          <a:endParaRPr lang="en-US"/>
        </a:p>
      </dgm:t>
    </dgm:pt>
    <dgm:pt modelId="{D2D48C63-5975-4E26-AB6D-B7BCABA47672}">
      <dgm:prSet/>
      <dgm:spPr/>
      <dgm:t>
        <a:bodyPr/>
        <a:lstStyle/>
        <a:p>
          <a:r>
            <a:rPr lang="sl-SI" b="1"/>
            <a:t>SODELOVALNI POUK</a:t>
          </a:r>
          <a:endParaRPr lang="en-US"/>
        </a:p>
      </dgm:t>
    </dgm:pt>
    <dgm:pt modelId="{2309C7BD-1709-46A9-BBB9-E1E94C5971A2}" type="parTrans" cxnId="{83D39E93-EE4F-47A4-A894-1D2ADD60B5F0}">
      <dgm:prSet/>
      <dgm:spPr/>
      <dgm:t>
        <a:bodyPr/>
        <a:lstStyle/>
        <a:p>
          <a:endParaRPr lang="en-US"/>
        </a:p>
      </dgm:t>
    </dgm:pt>
    <dgm:pt modelId="{1D1FD81C-34D4-47A0-92F8-584F54E1A3BA}" type="sibTrans" cxnId="{83D39E93-EE4F-47A4-A894-1D2ADD60B5F0}">
      <dgm:prSet/>
      <dgm:spPr/>
      <dgm:t>
        <a:bodyPr/>
        <a:lstStyle/>
        <a:p>
          <a:endParaRPr lang="en-US"/>
        </a:p>
      </dgm:t>
    </dgm:pt>
    <dgm:pt modelId="{A23BCAB1-B7BB-4A2F-A22D-3B9C8DDA6C5C}">
      <dgm:prSet/>
      <dgm:spPr/>
      <dgm:t>
        <a:bodyPr/>
        <a:lstStyle/>
        <a:p>
          <a:r>
            <a:rPr lang="sl-SI" b="1" dirty="0"/>
            <a:t>NA UČENCA OSREDOTOČEN POUK</a:t>
          </a:r>
          <a:endParaRPr lang="en-US" dirty="0"/>
        </a:p>
      </dgm:t>
    </dgm:pt>
    <dgm:pt modelId="{514620EB-EA0E-4B33-B695-E9A756BA298F}" type="parTrans" cxnId="{D0992594-26BA-46C9-8C32-14282C5717E4}">
      <dgm:prSet/>
      <dgm:spPr/>
      <dgm:t>
        <a:bodyPr/>
        <a:lstStyle/>
        <a:p>
          <a:endParaRPr lang="en-US"/>
        </a:p>
      </dgm:t>
    </dgm:pt>
    <dgm:pt modelId="{3D7C01E1-66D0-4FC6-B16D-C2882929DEDB}" type="sibTrans" cxnId="{D0992594-26BA-46C9-8C32-14282C5717E4}">
      <dgm:prSet/>
      <dgm:spPr/>
      <dgm:t>
        <a:bodyPr/>
        <a:lstStyle/>
        <a:p>
          <a:endParaRPr lang="en-US"/>
        </a:p>
      </dgm:t>
    </dgm:pt>
    <dgm:pt modelId="{A874A547-029E-244C-B3FA-1AB191556AE9}">
      <dgm:prSet/>
      <dgm:spPr/>
      <dgm:t>
        <a:bodyPr/>
        <a:lstStyle/>
        <a:p>
          <a:r>
            <a:rPr lang="en-GB" dirty="0"/>
            <a:t>...</a:t>
          </a:r>
        </a:p>
      </dgm:t>
    </dgm:pt>
    <dgm:pt modelId="{835E5CE8-1D03-9C46-9F12-C7DA5B714DCC}" type="parTrans" cxnId="{AC9C6702-7567-714F-9747-A9BBC741B710}">
      <dgm:prSet/>
      <dgm:spPr/>
      <dgm:t>
        <a:bodyPr/>
        <a:lstStyle/>
        <a:p>
          <a:endParaRPr lang="en-GB"/>
        </a:p>
      </dgm:t>
    </dgm:pt>
    <dgm:pt modelId="{B8D839AE-9CEF-9841-BCBE-F30D7E1FE9D8}" type="sibTrans" cxnId="{AC9C6702-7567-714F-9747-A9BBC741B710}">
      <dgm:prSet/>
      <dgm:spPr/>
      <dgm:t>
        <a:bodyPr/>
        <a:lstStyle/>
        <a:p>
          <a:endParaRPr lang="en-GB"/>
        </a:p>
      </dgm:t>
    </dgm:pt>
    <dgm:pt modelId="{F4AD6C84-649E-E244-B4FE-D9D75BB7F890}" type="pres">
      <dgm:prSet presAssocID="{E14A4087-3FB0-47CC-B736-46814F528122}" presName="linear" presStyleCnt="0">
        <dgm:presLayoutVars>
          <dgm:animLvl val="lvl"/>
          <dgm:resizeHandles val="exact"/>
        </dgm:presLayoutVars>
      </dgm:prSet>
      <dgm:spPr/>
      <dgm:t>
        <a:bodyPr/>
        <a:lstStyle/>
        <a:p>
          <a:endParaRPr lang="sl-SI"/>
        </a:p>
      </dgm:t>
    </dgm:pt>
    <dgm:pt modelId="{463DFAB7-95EF-1A41-B81A-F2DFC36BA3B0}" type="pres">
      <dgm:prSet presAssocID="{749EC1F4-C372-4F8B-B228-440EB0799ACB}" presName="parentText" presStyleLbl="node1" presStyleIdx="0" presStyleCnt="7">
        <dgm:presLayoutVars>
          <dgm:chMax val="0"/>
          <dgm:bulletEnabled val="1"/>
        </dgm:presLayoutVars>
      </dgm:prSet>
      <dgm:spPr/>
      <dgm:t>
        <a:bodyPr/>
        <a:lstStyle/>
        <a:p>
          <a:endParaRPr lang="sl-SI"/>
        </a:p>
      </dgm:t>
    </dgm:pt>
    <dgm:pt modelId="{4991D1C3-F440-184D-AC81-F2E1D6CC0377}" type="pres">
      <dgm:prSet presAssocID="{36EF98C5-CD5A-4A6D-8678-F1A0B80FA2C9}" presName="spacer" presStyleCnt="0"/>
      <dgm:spPr/>
    </dgm:pt>
    <dgm:pt modelId="{E1BEDFCF-DC5A-C94A-A711-74ED9E252C38}" type="pres">
      <dgm:prSet presAssocID="{730D23B7-EF1A-40A5-9A33-AB6BF95F5109}" presName="parentText" presStyleLbl="node1" presStyleIdx="1" presStyleCnt="7">
        <dgm:presLayoutVars>
          <dgm:chMax val="0"/>
          <dgm:bulletEnabled val="1"/>
        </dgm:presLayoutVars>
      </dgm:prSet>
      <dgm:spPr/>
      <dgm:t>
        <a:bodyPr/>
        <a:lstStyle/>
        <a:p>
          <a:endParaRPr lang="sl-SI"/>
        </a:p>
      </dgm:t>
    </dgm:pt>
    <dgm:pt modelId="{48F3B6E7-B315-A540-B35F-8430ADEF2FE1}" type="pres">
      <dgm:prSet presAssocID="{8664B092-578B-40E9-B75D-DBCC6A1DF73D}" presName="spacer" presStyleCnt="0"/>
      <dgm:spPr/>
    </dgm:pt>
    <dgm:pt modelId="{4E60D858-D085-C448-9DB7-92571B147027}" type="pres">
      <dgm:prSet presAssocID="{3D1185B1-B824-4D97-AB4C-8506CC46E589}" presName="parentText" presStyleLbl="node1" presStyleIdx="2" presStyleCnt="7">
        <dgm:presLayoutVars>
          <dgm:chMax val="0"/>
          <dgm:bulletEnabled val="1"/>
        </dgm:presLayoutVars>
      </dgm:prSet>
      <dgm:spPr/>
      <dgm:t>
        <a:bodyPr/>
        <a:lstStyle/>
        <a:p>
          <a:endParaRPr lang="sl-SI"/>
        </a:p>
      </dgm:t>
    </dgm:pt>
    <dgm:pt modelId="{86FF24C7-6706-ED49-8BC5-D2FDED39D335}" type="pres">
      <dgm:prSet presAssocID="{91EDFF0A-C0EC-4505-9A7A-9601F1EEE434}" presName="spacer" presStyleCnt="0"/>
      <dgm:spPr/>
    </dgm:pt>
    <dgm:pt modelId="{9E0648E8-A236-A348-B310-13D9CFD4F1B0}" type="pres">
      <dgm:prSet presAssocID="{51094154-5A15-4AB6-BB1C-E0D671936A6A}" presName="parentText" presStyleLbl="node1" presStyleIdx="3" presStyleCnt="7">
        <dgm:presLayoutVars>
          <dgm:chMax val="0"/>
          <dgm:bulletEnabled val="1"/>
        </dgm:presLayoutVars>
      </dgm:prSet>
      <dgm:spPr/>
      <dgm:t>
        <a:bodyPr/>
        <a:lstStyle/>
        <a:p>
          <a:endParaRPr lang="sl-SI"/>
        </a:p>
      </dgm:t>
    </dgm:pt>
    <dgm:pt modelId="{C1DD3DD3-BCA5-9E42-B0D2-54722A100DDA}" type="pres">
      <dgm:prSet presAssocID="{EAD82B7B-AD33-4CA2-8566-5B9B7FBBF36F}" presName="spacer" presStyleCnt="0"/>
      <dgm:spPr/>
    </dgm:pt>
    <dgm:pt modelId="{9F81D4F3-2092-E44B-8FC0-48B639D48DC5}" type="pres">
      <dgm:prSet presAssocID="{D2D48C63-5975-4E26-AB6D-B7BCABA47672}" presName="parentText" presStyleLbl="node1" presStyleIdx="4" presStyleCnt="7">
        <dgm:presLayoutVars>
          <dgm:chMax val="0"/>
          <dgm:bulletEnabled val="1"/>
        </dgm:presLayoutVars>
      </dgm:prSet>
      <dgm:spPr/>
      <dgm:t>
        <a:bodyPr/>
        <a:lstStyle/>
        <a:p>
          <a:endParaRPr lang="sl-SI"/>
        </a:p>
      </dgm:t>
    </dgm:pt>
    <dgm:pt modelId="{8E1CDC71-9874-2E4A-8197-EE8F204ECD2F}" type="pres">
      <dgm:prSet presAssocID="{1D1FD81C-34D4-47A0-92F8-584F54E1A3BA}" presName="spacer" presStyleCnt="0"/>
      <dgm:spPr/>
    </dgm:pt>
    <dgm:pt modelId="{3F8DC335-0FA0-C349-8602-469A5BEAC033}" type="pres">
      <dgm:prSet presAssocID="{A23BCAB1-B7BB-4A2F-A22D-3B9C8DDA6C5C}" presName="parentText" presStyleLbl="node1" presStyleIdx="5" presStyleCnt="7">
        <dgm:presLayoutVars>
          <dgm:chMax val="0"/>
          <dgm:bulletEnabled val="1"/>
        </dgm:presLayoutVars>
      </dgm:prSet>
      <dgm:spPr/>
      <dgm:t>
        <a:bodyPr/>
        <a:lstStyle/>
        <a:p>
          <a:endParaRPr lang="sl-SI"/>
        </a:p>
      </dgm:t>
    </dgm:pt>
    <dgm:pt modelId="{1593FC94-9200-1D4C-B3DD-21E12FEE0D0C}" type="pres">
      <dgm:prSet presAssocID="{3D7C01E1-66D0-4FC6-B16D-C2882929DEDB}" presName="spacer" presStyleCnt="0"/>
      <dgm:spPr/>
    </dgm:pt>
    <dgm:pt modelId="{586AF25B-D972-A941-818B-3E3E0C76EEAE}" type="pres">
      <dgm:prSet presAssocID="{A874A547-029E-244C-B3FA-1AB191556AE9}" presName="parentText" presStyleLbl="node1" presStyleIdx="6" presStyleCnt="7">
        <dgm:presLayoutVars>
          <dgm:chMax val="0"/>
          <dgm:bulletEnabled val="1"/>
        </dgm:presLayoutVars>
      </dgm:prSet>
      <dgm:spPr/>
      <dgm:t>
        <a:bodyPr/>
        <a:lstStyle/>
        <a:p>
          <a:endParaRPr lang="sl-SI"/>
        </a:p>
      </dgm:t>
    </dgm:pt>
  </dgm:ptLst>
  <dgm:cxnLst>
    <dgm:cxn modelId="{6A6C2015-2B1C-4864-BF96-37C4D920CC6E}" srcId="{E14A4087-3FB0-47CC-B736-46814F528122}" destId="{3D1185B1-B824-4D97-AB4C-8506CC46E589}" srcOrd="2" destOrd="0" parTransId="{C7077208-6FC9-4976-9A9C-40EC2D378060}" sibTransId="{91EDFF0A-C0EC-4505-9A7A-9601F1EEE434}"/>
    <dgm:cxn modelId="{8F5D9EFA-DE73-7F42-B0DA-590808B780EE}" type="presOf" srcId="{A874A547-029E-244C-B3FA-1AB191556AE9}" destId="{586AF25B-D972-A941-818B-3E3E0C76EEAE}" srcOrd="0" destOrd="0" presId="urn:microsoft.com/office/officeart/2005/8/layout/vList2"/>
    <dgm:cxn modelId="{AC9C6702-7567-714F-9747-A9BBC741B710}" srcId="{E14A4087-3FB0-47CC-B736-46814F528122}" destId="{A874A547-029E-244C-B3FA-1AB191556AE9}" srcOrd="6" destOrd="0" parTransId="{835E5CE8-1D03-9C46-9F12-C7DA5B714DCC}" sibTransId="{B8D839AE-9CEF-9841-BCBE-F30D7E1FE9D8}"/>
    <dgm:cxn modelId="{3FCEF9E3-0A91-4C73-B0C3-D5E2245A900B}" srcId="{E14A4087-3FB0-47CC-B736-46814F528122}" destId="{749EC1F4-C372-4F8B-B228-440EB0799ACB}" srcOrd="0" destOrd="0" parTransId="{00B18316-A6C9-4516-A71B-56B3A56F03D7}" sibTransId="{36EF98C5-CD5A-4A6D-8678-F1A0B80FA2C9}"/>
    <dgm:cxn modelId="{D0992594-26BA-46C9-8C32-14282C5717E4}" srcId="{E14A4087-3FB0-47CC-B736-46814F528122}" destId="{A23BCAB1-B7BB-4A2F-A22D-3B9C8DDA6C5C}" srcOrd="5" destOrd="0" parTransId="{514620EB-EA0E-4B33-B695-E9A756BA298F}" sibTransId="{3D7C01E1-66D0-4FC6-B16D-C2882929DEDB}"/>
    <dgm:cxn modelId="{8F33216C-C832-CC47-9663-FDA863A0EF62}" type="presOf" srcId="{A23BCAB1-B7BB-4A2F-A22D-3B9C8DDA6C5C}" destId="{3F8DC335-0FA0-C349-8602-469A5BEAC033}" srcOrd="0" destOrd="0" presId="urn:microsoft.com/office/officeart/2005/8/layout/vList2"/>
    <dgm:cxn modelId="{3D20AA19-E96F-284E-8774-9B03DF3F99E1}" type="presOf" srcId="{730D23B7-EF1A-40A5-9A33-AB6BF95F5109}" destId="{E1BEDFCF-DC5A-C94A-A711-74ED9E252C38}" srcOrd="0" destOrd="0" presId="urn:microsoft.com/office/officeart/2005/8/layout/vList2"/>
    <dgm:cxn modelId="{2E73E898-870B-0445-BAC6-A4560D94DDED}" type="presOf" srcId="{E14A4087-3FB0-47CC-B736-46814F528122}" destId="{F4AD6C84-649E-E244-B4FE-D9D75BB7F890}" srcOrd="0" destOrd="0" presId="urn:microsoft.com/office/officeart/2005/8/layout/vList2"/>
    <dgm:cxn modelId="{3D250A26-14FB-ED4D-B19F-2B4B0B976557}" type="presOf" srcId="{51094154-5A15-4AB6-BB1C-E0D671936A6A}" destId="{9E0648E8-A236-A348-B310-13D9CFD4F1B0}" srcOrd="0" destOrd="0" presId="urn:microsoft.com/office/officeart/2005/8/layout/vList2"/>
    <dgm:cxn modelId="{83D39E93-EE4F-47A4-A894-1D2ADD60B5F0}" srcId="{E14A4087-3FB0-47CC-B736-46814F528122}" destId="{D2D48C63-5975-4E26-AB6D-B7BCABA47672}" srcOrd="4" destOrd="0" parTransId="{2309C7BD-1709-46A9-BBB9-E1E94C5971A2}" sibTransId="{1D1FD81C-34D4-47A0-92F8-584F54E1A3BA}"/>
    <dgm:cxn modelId="{73E5A795-B8C5-224E-8D04-351BE152B881}" type="presOf" srcId="{D2D48C63-5975-4E26-AB6D-B7BCABA47672}" destId="{9F81D4F3-2092-E44B-8FC0-48B639D48DC5}" srcOrd="0" destOrd="0" presId="urn:microsoft.com/office/officeart/2005/8/layout/vList2"/>
    <dgm:cxn modelId="{CC21B428-EAE9-48F3-9880-431FED0E55D5}" srcId="{E14A4087-3FB0-47CC-B736-46814F528122}" destId="{730D23B7-EF1A-40A5-9A33-AB6BF95F5109}" srcOrd="1" destOrd="0" parTransId="{72BBC728-DD7E-4659-8525-20731B57C8E1}" sibTransId="{8664B092-578B-40E9-B75D-DBCC6A1DF73D}"/>
    <dgm:cxn modelId="{63FB426E-CED4-354A-8AB7-F9C15ADF4DFA}" type="presOf" srcId="{749EC1F4-C372-4F8B-B228-440EB0799ACB}" destId="{463DFAB7-95EF-1A41-B81A-F2DFC36BA3B0}" srcOrd="0" destOrd="0" presId="urn:microsoft.com/office/officeart/2005/8/layout/vList2"/>
    <dgm:cxn modelId="{8D650668-98C9-AB4F-841C-C986603C8D21}" type="presOf" srcId="{3D1185B1-B824-4D97-AB4C-8506CC46E589}" destId="{4E60D858-D085-C448-9DB7-92571B147027}" srcOrd="0" destOrd="0" presId="urn:microsoft.com/office/officeart/2005/8/layout/vList2"/>
    <dgm:cxn modelId="{87B5B7E3-2A48-4F02-8C53-85D5FB4B1F00}" srcId="{E14A4087-3FB0-47CC-B736-46814F528122}" destId="{51094154-5A15-4AB6-BB1C-E0D671936A6A}" srcOrd="3" destOrd="0" parTransId="{AA6014ED-1B2E-47BE-9209-CEE0E257AAB1}" sibTransId="{EAD82B7B-AD33-4CA2-8566-5B9B7FBBF36F}"/>
    <dgm:cxn modelId="{1EECC5C2-CFAD-0445-BBCF-A0EA28363342}" type="presParOf" srcId="{F4AD6C84-649E-E244-B4FE-D9D75BB7F890}" destId="{463DFAB7-95EF-1A41-B81A-F2DFC36BA3B0}" srcOrd="0" destOrd="0" presId="urn:microsoft.com/office/officeart/2005/8/layout/vList2"/>
    <dgm:cxn modelId="{73C8FE81-9CAB-A049-B9B0-E16D4914147C}" type="presParOf" srcId="{F4AD6C84-649E-E244-B4FE-D9D75BB7F890}" destId="{4991D1C3-F440-184D-AC81-F2E1D6CC0377}" srcOrd="1" destOrd="0" presId="urn:microsoft.com/office/officeart/2005/8/layout/vList2"/>
    <dgm:cxn modelId="{E759BFBE-C5ED-9B4F-A5F7-CACFF98D2086}" type="presParOf" srcId="{F4AD6C84-649E-E244-B4FE-D9D75BB7F890}" destId="{E1BEDFCF-DC5A-C94A-A711-74ED9E252C38}" srcOrd="2" destOrd="0" presId="urn:microsoft.com/office/officeart/2005/8/layout/vList2"/>
    <dgm:cxn modelId="{7CE4249C-CAA2-6940-BD9C-55DD7C871E31}" type="presParOf" srcId="{F4AD6C84-649E-E244-B4FE-D9D75BB7F890}" destId="{48F3B6E7-B315-A540-B35F-8430ADEF2FE1}" srcOrd="3" destOrd="0" presId="urn:microsoft.com/office/officeart/2005/8/layout/vList2"/>
    <dgm:cxn modelId="{32949A59-9E0E-704F-BE72-A36D7ED30713}" type="presParOf" srcId="{F4AD6C84-649E-E244-B4FE-D9D75BB7F890}" destId="{4E60D858-D085-C448-9DB7-92571B147027}" srcOrd="4" destOrd="0" presId="urn:microsoft.com/office/officeart/2005/8/layout/vList2"/>
    <dgm:cxn modelId="{932EE3C1-0F1F-EF43-8E19-D9956873C9D6}" type="presParOf" srcId="{F4AD6C84-649E-E244-B4FE-D9D75BB7F890}" destId="{86FF24C7-6706-ED49-8BC5-D2FDED39D335}" srcOrd="5" destOrd="0" presId="urn:microsoft.com/office/officeart/2005/8/layout/vList2"/>
    <dgm:cxn modelId="{963EE80C-A01E-B647-8CDB-485AB693BEC3}" type="presParOf" srcId="{F4AD6C84-649E-E244-B4FE-D9D75BB7F890}" destId="{9E0648E8-A236-A348-B310-13D9CFD4F1B0}" srcOrd="6" destOrd="0" presId="urn:microsoft.com/office/officeart/2005/8/layout/vList2"/>
    <dgm:cxn modelId="{4E883726-A39E-594D-B8B1-BB9CD286A327}" type="presParOf" srcId="{F4AD6C84-649E-E244-B4FE-D9D75BB7F890}" destId="{C1DD3DD3-BCA5-9E42-B0D2-54722A100DDA}" srcOrd="7" destOrd="0" presId="urn:microsoft.com/office/officeart/2005/8/layout/vList2"/>
    <dgm:cxn modelId="{936E66CC-ED58-2B4D-AAEC-C20B036CD21C}" type="presParOf" srcId="{F4AD6C84-649E-E244-B4FE-D9D75BB7F890}" destId="{9F81D4F3-2092-E44B-8FC0-48B639D48DC5}" srcOrd="8" destOrd="0" presId="urn:microsoft.com/office/officeart/2005/8/layout/vList2"/>
    <dgm:cxn modelId="{A3B40F21-B37E-A94F-A819-2149B0C39B35}" type="presParOf" srcId="{F4AD6C84-649E-E244-B4FE-D9D75BB7F890}" destId="{8E1CDC71-9874-2E4A-8197-EE8F204ECD2F}" srcOrd="9" destOrd="0" presId="urn:microsoft.com/office/officeart/2005/8/layout/vList2"/>
    <dgm:cxn modelId="{7F7E1EC4-7A2E-8846-B043-644D8322D30C}" type="presParOf" srcId="{F4AD6C84-649E-E244-B4FE-D9D75BB7F890}" destId="{3F8DC335-0FA0-C349-8602-469A5BEAC033}" srcOrd="10" destOrd="0" presId="urn:microsoft.com/office/officeart/2005/8/layout/vList2"/>
    <dgm:cxn modelId="{F04435B4-4F8F-BE4F-AC9F-0BD409ED0E29}" type="presParOf" srcId="{F4AD6C84-649E-E244-B4FE-D9D75BB7F890}" destId="{1593FC94-9200-1D4C-B3DD-21E12FEE0D0C}" srcOrd="11" destOrd="0" presId="urn:microsoft.com/office/officeart/2005/8/layout/vList2"/>
    <dgm:cxn modelId="{82846BCE-6C91-9641-92A9-999337916F7A}" type="presParOf" srcId="{F4AD6C84-649E-E244-B4FE-D9D75BB7F890}" destId="{586AF25B-D972-A941-818B-3E3E0C76EEA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103AC-645C-1E4A-B16D-F964091B4F98}">
      <dsp:nvSpPr>
        <dsp:cNvPr id="0" name=""/>
        <dsp:cNvSpPr/>
      </dsp:nvSpPr>
      <dsp:spPr>
        <a:xfrm>
          <a:off x="2573502" y="1890452"/>
          <a:ext cx="2310553" cy="2310553"/>
        </a:xfrm>
        <a:prstGeom prst="gear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sl-SI" sz="1400" b="0" kern="1200" noProof="0" dirty="0">
              <a:solidFill>
                <a:srgbClr val="002060"/>
              </a:solidFill>
            </a:rPr>
            <a:t>Znanje -&gt; kompetence</a:t>
          </a:r>
          <a:endParaRPr lang="sl-SI" sz="1400" kern="1200" noProof="0" dirty="0">
            <a:solidFill>
              <a:srgbClr val="002060"/>
            </a:solidFill>
          </a:endParaRPr>
        </a:p>
      </dsp:txBody>
      <dsp:txXfrm>
        <a:off x="3038026" y="2431688"/>
        <a:ext cx="1381505" cy="1187672"/>
      </dsp:txXfrm>
    </dsp:sp>
    <dsp:sp modelId="{F9AA53E2-9BDC-BF42-A042-4A1B09090732}">
      <dsp:nvSpPr>
        <dsp:cNvPr id="0" name=""/>
        <dsp:cNvSpPr/>
      </dsp:nvSpPr>
      <dsp:spPr>
        <a:xfrm>
          <a:off x="1229180" y="1344321"/>
          <a:ext cx="1680402" cy="1680402"/>
        </a:xfrm>
        <a:prstGeom prst="gear6">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sl-SI" sz="1400" b="0" kern="1200" noProof="0" dirty="0">
              <a:solidFill>
                <a:srgbClr val="002060"/>
              </a:solidFill>
            </a:rPr>
            <a:t>Kognitivna znanost, raziskave</a:t>
          </a:r>
          <a:endParaRPr lang="sl-SI" sz="1400" kern="1200" noProof="0" dirty="0">
            <a:solidFill>
              <a:srgbClr val="002060"/>
            </a:solidFill>
          </a:endParaRPr>
        </a:p>
      </dsp:txBody>
      <dsp:txXfrm>
        <a:off x="1652226" y="1769924"/>
        <a:ext cx="834310" cy="829196"/>
      </dsp:txXfrm>
    </dsp:sp>
    <dsp:sp modelId="{94E11151-91AC-5F4B-A4BF-E76D1BE890CF}">
      <dsp:nvSpPr>
        <dsp:cNvPr id="0" name=""/>
        <dsp:cNvSpPr/>
      </dsp:nvSpPr>
      <dsp:spPr>
        <a:xfrm rot="20700000">
          <a:off x="2170377" y="185015"/>
          <a:ext cx="1646451" cy="1646451"/>
        </a:xfrm>
        <a:prstGeom prst="gear6">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kern="1200" noProof="0" dirty="0">
              <a:solidFill>
                <a:srgbClr val="002060"/>
              </a:solidFill>
            </a:rPr>
            <a:t>Inovativne metode dela</a:t>
          </a:r>
        </a:p>
      </dsp:txBody>
      <dsp:txXfrm rot="-20700000">
        <a:off x="2531492" y="546130"/>
        <a:ext cx="924221" cy="924221"/>
      </dsp:txXfrm>
    </dsp:sp>
    <dsp:sp modelId="{8C19C3A5-C317-D548-B739-FFA6A0D8114F}">
      <dsp:nvSpPr>
        <dsp:cNvPr id="0" name=""/>
        <dsp:cNvSpPr/>
      </dsp:nvSpPr>
      <dsp:spPr>
        <a:xfrm>
          <a:off x="2395910" y="1541753"/>
          <a:ext cx="2957508" cy="2957508"/>
        </a:xfrm>
        <a:prstGeom prst="circularArrow">
          <a:avLst>
            <a:gd name="adj1" fmla="val 4688"/>
            <a:gd name="adj2" fmla="val 299029"/>
            <a:gd name="adj3" fmla="val 2516404"/>
            <a:gd name="adj4" fmla="val 15860764"/>
            <a:gd name="adj5" fmla="val 546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DCF2724-6B9B-CE41-8753-13DB08B5D6C6}">
      <dsp:nvSpPr>
        <dsp:cNvPr id="0" name=""/>
        <dsp:cNvSpPr/>
      </dsp:nvSpPr>
      <dsp:spPr>
        <a:xfrm>
          <a:off x="931584" y="972483"/>
          <a:ext cx="2148814" cy="2148814"/>
        </a:xfrm>
        <a:prstGeom prst="leftCircularArrow">
          <a:avLst>
            <a:gd name="adj1" fmla="val 6452"/>
            <a:gd name="adj2" fmla="val 429999"/>
            <a:gd name="adj3" fmla="val 10489124"/>
            <a:gd name="adj4" fmla="val 14837806"/>
            <a:gd name="adj5" fmla="val 7527"/>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B2C2FDB-4153-1242-90C0-F57B986A13A8}">
      <dsp:nvSpPr>
        <dsp:cNvPr id="0" name=""/>
        <dsp:cNvSpPr/>
      </dsp:nvSpPr>
      <dsp:spPr>
        <a:xfrm>
          <a:off x="1789536" y="-175647"/>
          <a:ext cx="2316854" cy="2316854"/>
        </a:xfrm>
        <a:prstGeom prst="circularArrow">
          <a:avLst>
            <a:gd name="adj1" fmla="val 5984"/>
            <a:gd name="adj2" fmla="val 394124"/>
            <a:gd name="adj3" fmla="val 13313824"/>
            <a:gd name="adj4" fmla="val 10508221"/>
            <a:gd name="adj5" fmla="val 6981"/>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DFAB7-95EF-1A41-B81A-F2DFC36BA3B0}">
      <dsp:nvSpPr>
        <dsp:cNvPr id="0" name=""/>
        <dsp:cNvSpPr/>
      </dsp:nvSpPr>
      <dsp:spPr>
        <a:xfrm>
          <a:off x="0" y="134510"/>
          <a:ext cx="6666833" cy="6715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dirty="0"/>
            <a:t>KLASIČNI POUK (transformacija)</a:t>
          </a:r>
          <a:endParaRPr lang="en-US" sz="2800" kern="1200" dirty="0"/>
        </a:p>
      </dsp:txBody>
      <dsp:txXfrm>
        <a:off x="32784" y="167294"/>
        <a:ext cx="6601265" cy="606012"/>
      </dsp:txXfrm>
    </dsp:sp>
    <dsp:sp modelId="{E1BEDFCF-DC5A-C94A-A711-74ED9E252C38}">
      <dsp:nvSpPr>
        <dsp:cNvPr id="0" name=""/>
        <dsp:cNvSpPr/>
      </dsp:nvSpPr>
      <dsp:spPr>
        <a:xfrm>
          <a:off x="0" y="886730"/>
          <a:ext cx="6666833" cy="671580"/>
        </a:xfrm>
        <a:prstGeom prst="roundRect">
          <a:avLst/>
        </a:prstGeom>
        <a:gradFill rotWithShape="0">
          <a:gsLst>
            <a:gs pos="0">
              <a:schemeClr val="accent5">
                <a:hueOff val="-1225557"/>
                <a:satOff val="-1705"/>
                <a:lumOff val="-654"/>
                <a:alphaOff val="0"/>
                <a:satMod val="103000"/>
                <a:lumMod val="102000"/>
                <a:tint val="94000"/>
              </a:schemeClr>
            </a:gs>
            <a:gs pos="50000">
              <a:schemeClr val="accent5">
                <a:hueOff val="-1225557"/>
                <a:satOff val="-1705"/>
                <a:lumOff val="-654"/>
                <a:alphaOff val="0"/>
                <a:satMod val="110000"/>
                <a:lumMod val="100000"/>
                <a:shade val="100000"/>
              </a:schemeClr>
            </a:gs>
            <a:gs pos="100000">
              <a:schemeClr val="accent5">
                <a:hueOff val="-1225557"/>
                <a:satOff val="-170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a:t>PROBLEMSKI POUK (PBL)</a:t>
          </a:r>
          <a:endParaRPr lang="en-US" sz="2800" kern="1200"/>
        </a:p>
      </dsp:txBody>
      <dsp:txXfrm>
        <a:off x="32784" y="919514"/>
        <a:ext cx="6601265" cy="606012"/>
      </dsp:txXfrm>
    </dsp:sp>
    <dsp:sp modelId="{4E60D858-D085-C448-9DB7-92571B147027}">
      <dsp:nvSpPr>
        <dsp:cNvPr id="0" name=""/>
        <dsp:cNvSpPr/>
      </dsp:nvSpPr>
      <dsp:spPr>
        <a:xfrm>
          <a:off x="0" y="1638950"/>
          <a:ext cx="6666833" cy="671580"/>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a:t>PROJEKTNO DELO – PROJEKTNI POUK (PBL)</a:t>
          </a:r>
          <a:endParaRPr lang="en-US" sz="2800" kern="1200"/>
        </a:p>
      </dsp:txBody>
      <dsp:txXfrm>
        <a:off x="32784" y="1671734"/>
        <a:ext cx="6601265" cy="606012"/>
      </dsp:txXfrm>
    </dsp:sp>
    <dsp:sp modelId="{9E0648E8-A236-A348-B310-13D9CFD4F1B0}">
      <dsp:nvSpPr>
        <dsp:cNvPr id="0" name=""/>
        <dsp:cNvSpPr/>
      </dsp:nvSpPr>
      <dsp:spPr>
        <a:xfrm>
          <a:off x="0" y="2391170"/>
          <a:ext cx="6666833" cy="67158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a:t>RAZISKOVALNI POUK</a:t>
          </a:r>
          <a:endParaRPr lang="en-US" sz="2800" kern="1200"/>
        </a:p>
      </dsp:txBody>
      <dsp:txXfrm>
        <a:off x="32784" y="2423954"/>
        <a:ext cx="6601265" cy="606012"/>
      </dsp:txXfrm>
    </dsp:sp>
    <dsp:sp modelId="{9F81D4F3-2092-E44B-8FC0-48B639D48DC5}">
      <dsp:nvSpPr>
        <dsp:cNvPr id="0" name=""/>
        <dsp:cNvSpPr/>
      </dsp:nvSpPr>
      <dsp:spPr>
        <a:xfrm>
          <a:off x="0" y="3143390"/>
          <a:ext cx="6666833" cy="671580"/>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a:t>SODELOVALNI POUK</a:t>
          </a:r>
          <a:endParaRPr lang="en-US" sz="2800" kern="1200"/>
        </a:p>
      </dsp:txBody>
      <dsp:txXfrm>
        <a:off x="32784" y="3176174"/>
        <a:ext cx="6601265" cy="606012"/>
      </dsp:txXfrm>
    </dsp:sp>
    <dsp:sp modelId="{3F8DC335-0FA0-C349-8602-469A5BEAC033}">
      <dsp:nvSpPr>
        <dsp:cNvPr id="0" name=""/>
        <dsp:cNvSpPr/>
      </dsp:nvSpPr>
      <dsp:spPr>
        <a:xfrm>
          <a:off x="0" y="3895610"/>
          <a:ext cx="6666833" cy="671580"/>
        </a:xfrm>
        <a:prstGeom prst="roundRect">
          <a:avLst/>
        </a:prstGeom>
        <a:gradFill rotWithShape="0">
          <a:gsLst>
            <a:gs pos="0">
              <a:schemeClr val="accent5">
                <a:hueOff val="-6127787"/>
                <a:satOff val="-8523"/>
                <a:lumOff val="-3268"/>
                <a:alphaOff val="0"/>
                <a:satMod val="103000"/>
                <a:lumMod val="102000"/>
                <a:tint val="94000"/>
              </a:schemeClr>
            </a:gs>
            <a:gs pos="50000">
              <a:schemeClr val="accent5">
                <a:hueOff val="-6127787"/>
                <a:satOff val="-8523"/>
                <a:lumOff val="-3268"/>
                <a:alphaOff val="0"/>
                <a:satMod val="110000"/>
                <a:lumMod val="100000"/>
                <a:shade val="100000"/>
              </a:schemeClr>
            </a:gs>
            <a:gs pos="100000">
              <a:schemeClr val="accent5">
                <a:hueOff val="-6127787"/>
                <a:satOff val="-8523"/>
                <a:lumOff val="-32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sl-SI" sz="2800" b="1" kern="1200" dirty="0"/>
            <a:t>NA UČENCA OSREDOTOČEN POUK</a:t>
          </a:r>
          <a:endParaRPr lang="en-US" sz="2800" kern="1200" dirty="0"/>
        </a:p>
      </dsp:txBody>
      <dsp:txXfrm>
        <a:off x="32784" y="3928394"/>
        <a:ext cx="6601265" cy="606012"/>
      </dsp:txXfrm>
    </dsp:sp>
    <dsp:sp modelId="{586AF25B-D972-A941-818B-3E3E0C76EEAE}">
      <dsp:nvSpPr>
        <dsp:cNvPr id="0" name=""/>
        <dsp:cNvSpPr/>
      </dsp:nvSpPr>
      <dsp:spPr>
        <a:xfrm>
          <a:off x="0" y="4647830"/>
          <a:ext cx="6666833" cy="67158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a:t>
          </a:r>
        </a:p>
      </dsp:txBody>
      <dsp:txXfrm>
        <a:off x="32784" y="4680614"/>
        <a:ext cx="6601265"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ADAEF-9719-4D5D-B75C-176BACDC9F72}" type="datetimeFigureOut">
              <a:rPr lang="sl-SI" smtClean="0"/>
              <a:t>1. 06. 2023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85C22-8D31-405A-8B57-3B338D5259C8}" type="slidenum">
              <a:rPr lang="sl-SI" smtClean="0"/>
              <a:t>‹#›</a:t>
            </a:fld>
            <a:endParaRPr lang="sl-SI"/>
          </a:p>
        </p:txBody>
      </p:sp>
    </p:spTree>
    <p:extLst>
      <p:ext uri="{BB962C8B-B14F-4D97-AF65-F5344CB8AC3E}">
        <p14:creationId xmlns:p14="http://schemas.microsoft.com/office/powerpoint/2010/main" val="13036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https://www.techdirt.com/articles/20110119/05022912725/fifteenth-century-technopanic-about-horrors-printing-press.shtml</a:t>
            </a:r>
          </a:p>
          <a:p>
            <a:pPr marL="171450" indent="-171450">
              <a:buFont typeface="Arial"/>
              <a:buChar char="•"/>
            </a:pPr>
            <a:r>
              <a:rPr lang="en-US" dirty="0"/>
              <a:t>http://www.historyofinformation.com/expanded.php?id=4741</a:t>
            </a:r>
          </a:p>
          <a:p>
            <a:pPr marL="171450" indent="-171450">
              <a:buFont typeface="Arial"/>
              <a:buChar char="•"/>
            </a:pPr>
            <a:r>
              <a:rPr lang="en-US" dirty="0"/>
              <a:t>http://theconversation.com/technology-improves-higher-learning-it-doesnt-kill-it-29657</a:t>
            </a:r>
          </a:p>
          <a:p>
            <a:pPr marL="171450" indent="-171450">
              <a:buFont typeface="Arial"/>
              <a:buChar char="•"/>
            </a:pPr>
            <a:r>
              <a:rPr lang="en-US" dirty="0"/>
              <a:t>http://www.slate.com/articles/health_and_science/science/2010/02/dont_touch_that_dial.html</a:t>
            </a:r>
          </a:p>
          <a:p>
            <a:pPr marL="171450" indent="-171450">
              <a:buFont typeface="Arial"/>
              <a:buChar char="•"/>
            </a:pPr>
            <a:r>
              <a:rPr lang="en-US" dirty="0"/>
              <a:t>* znanstveni medicinski časopis</a:t>
            </a:r>
          </a:p>
          <a:p>
            <a:pPr marL="171450" indent="-171450">
              <a:buFont typeface="Arial"/>
              <a:buChar char="•"/>
            </a:pPr>
            <a:r>
              <a:rPr lang="en-US" dirty="0"/>
              <a:t>http://www.uh.edu/engines/indiana.htm</a:t>
            </a:r>
          </a:p>
        </p:txBody>
      </p:sp>
      <p:sp>
        <p:nvSpPr>
          <p:cNvPr id="4" name="Slide Number Placeholder 3"/>
          <p:cNvSpPr>
            <a:spLocks noGrp="1"/>
          </p:cNvSpPr>
          <p:nvPr>
            <p:ph type="sldNum" sz="quarter" idx="10"/>
          </p:nvPr>
        </p:nvSpPr>
        <p:spPr/>
        <p:txBody>
          <a:bodyPr/>
          <a:lstStyle/>
          <a:p>
            <a:pPr>
              <a:defRPr/>
            </a:pPr>
            <a:fld id="{F8626F79-DD15-4CE0-84BF-3A9646E55612}" type="slidenum">
              <a:rPr lang="en-GB" altLang="en-US" smtClean="0"/>
              <a:pPr>
                <a:defRPr/>
              </a:pPr>
              <a:t>9</a:t>
            </a:fld>
            <a:endParaRPr lang="en-GB" altLang="en-US" dirty="0"/>
          </a:p>
        </p:txBody>
      </p:sp>
    </p:spTree>
    <p:extLst>
      <p:ext uri="{BB962C8B-B14F-4D97-AF65-F5344CB8AC3E}">
        <p14:creationId xmlns:p14="http://schemas.microsoft.com/office/powerpoint/2010/main" val="37772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Mogoče še vpliv na družbo?</a:t>
            </a:r>
          </a:p>
        </p:txBody>
      </p:sp>
      <p:sp>
        <p:nvSpPr>
          <p:cNvPr id="4" name="Slide Number Placeholder 3"/>
          <p:cNvSpPr>
            <a:spLocks noGrp="1"/>
          </p:cNvSpPr>
          <p:nvPr>
            <p:ph type="sldNum" sz="quarter" idx="5"/>
          </p:nvPr>
        </p:nvSpPr>
        <p:spPr/>
        <p:txBody>
          <a:bodyPr/>
          <a:lstStyle/>
          <a:p>
            <a:fld id="{1014FA48-D31E-2446-897D-6F458D548DF2}" type="slidenum">
              <a:rPr lang="en-SI" smtClean="0"/>
              <a:t>12</a:t>
            </a:fld>
            <a:endParaRPr lang="en-SI"/>
          </a:p>
        </p:txBody>
      </p:sp>
    </p:spTree>
    <p:extLst>
      <p:ext uri="{BB962C8B-B14F-4D97-AF65-F5344CB8AC3E}">
        <p14:creationId xmlns:p14="http://schemas.microsoft.com/office/powerpoint/2010/main" val="359941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daf14e5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3daf14e5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a:p>
        </p:txBody>
      </p:sp>
      <p:sp>
        <p:nvSpPr>
          <p:cNvPr id="4" name="Označba mesta številke diapoz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BB775F-F8D6-4738-A0EF-069010D5B146}" type="slidenum">
              <a:rPr kumimoji="0" lang="sl-S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sl-S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439785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65101" y="4862736"/>
            <a:ext cx="8083550" cy="70938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da uredite slog podnaslova matrice</a:t>
            </a:r>
          </a:p>
        </p:txBody>
      </p:sp>
      <p:grpSp>
        <p:nvGrpSpPr>
          <p:cNvPr id="15" name="Skupina 14"/>
          <p:cNvGrpSpPr/>
          <p:nvPr userDrawn="1"/>
        </p:nvGrpSpPr>
        <p:grpSpPr>
          <a:xfrm>
            <a:off x="-1" y="6446505"/>
            <a:ext cx="12192001" cy="286695"/>
            <a:chOff x="-1" y="6424280"/>
            <a:chExt cx="12192001" cy="286695"/>
          </a:xfrm>
        </p:grpSpPr>
        <p:pic>
          <p:nvPicPr>
            <p:cNvPr id="8" name="Slika 7"/>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6424836"/>
              <a:ext cx="4040661" cy="286139"/>
            </a:xfrm>
            <a:prstGeom prst="rect">
              <a:avLst/>
            </a:prstGeom>
          </p:spPr>
        </p:pic>
        <p:pic>
          <p:nvPicPr>
            <p:cNvPr id="9" name="Slika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58952" y="6424836"/>
              <a:ext cx="4074000" cy="286139"/>
            </a:xfrm>
            <a:prstGeom prst="rect">
              <a:avLst/>
            </a:prstGeom>
          </p:spPr>
        </p:pic>
        <p:pic>
          <p:nvPicPr>
            <p:cNvPr id="12" name="Slik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48956" y="6424280"/>
              <a:ext cx="4043044" cy="286139"/>
            </a:xfrm>
            <a:prstGeom prst="rect">
              <a:avLst/>
            </a:prstGeom>
          </p:spPr>
        </p:pic>
      </p:grpSp>
      <p:pic>
        <p:nvPicPr>
          <p:cNvPr id="5" name="Slika 4"/>
          <p:cNvPicPr>
            <a:picLocks noChangeAspect="1"/>
          </p:cNvPicPr>
          <p:nvPr userDrawn="1"/>
        </p:nvPicPr>
        <p:blipFill>
          <a:blip r:embed="rId5"/>
          <a:stretch>
            <a:fillRect/>
          </a:stretch>
        </p:blipFill>
        <p:spPr>
          <a:xfrm>
            <a:off x="1980721" y="621199"/>
            <a:ext cx="6093855" cy="1293750"/>
          </a:xfrm>
          <a:prstGeom prst="rect">
            <a:avLst/>
          </a:prstGeom>
        </p:spPr>
      </p:pic>
      <p:pic>
        <p:nvPicPr>
          <p:cNvPr id="7" name="Slika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639360" y="657948"/>
            <a:ext cx="3233641" cy="4265115"/>
          </a:xfrm>
          <a:prstGeom prst="rect">
            <a:avLst/>
          </a:prstGeom>
        </p:spPr>
      </p:pic>
      <p:pic>
        <p:nvPicPr>
          <p:cNvPr id="10" name="Picture 2" descr="Portal MIZŠ - Portal Ministrstvo za vzgojo in izobraževanje"/>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8690160" y="5772294"/>
            <a:ext cx="2285816" cy="47040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ctrTitle"/>
          </p:nvPr>
        </p:nvSpPr>
        <p:spPr>
          <a:xfrm>
            <a:off x="165100" y="2336800"/>
            <a:ext cx="8083551" cy="2387600"/>
          </a:xfrm>
        </p:spPr>
        <p:txBody>
          <a:bodyPr anchor="b">
            <a:normAutofit/>
          </a:bodyPr>
          <a:lstStyle>
            <a:lvl1pPr algn="l">
              <a:defRPr sz="4000"/>
            </a:lvl1pPr>
          </a:lstStyle>
          <a:p>
            <a:r>
              <a:rPr lang="sl-SI" dirty="0"/>
              <a:t>Uredite slog naslova matrice</a:t>
            </a:r>
          </a:p>
        </p:txBody>
      </p:sp>
      <p:pic>
        <p:nvPicPr>
          <p:cNvPr id="1026" name="Slika 3"/>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l="15997" t="7863" b="5635"/>
          <a:stretch/>
        </p:blipFill>
        <p:spPr bwMode="auto">
          <a:xfrm>
            <a:off x="424769" y="594831"/>
            <a:ext cx="1439157"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userDrawn="1"/>
        </p:nvSpPr>
        <p:spPr>
          <a:xfrm>
            <a:off x="8521700" y="6106131"/>
            <a:ext cx="3124200" cy="276999"/>
          </a:xfrm>
          <a:prstGeom prst="rect">
            <a:avLst/>
          </a:prstGeom>
        </p:spPr>
        <p:txBody>
          <a:bodyPr wrap="square">
            <a:spAutoFit/>
          </a:bodyPr>
          <a:lstStyle/>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Dogodek delno financira Ministrstvo za okolje, podnebje in energijo s sredstvi Sklada</a:t>
            </a:r>
          </a:p>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 za podnebne spremembe, v okviru projekta Podnebni cilji in vsebine v vzgoji in izobraževanju.</a:t>
            </a:r>
            <a:endParaRPr lang="sl-SI" sz="600" dirty="0">
              <a:effectLst/>
              <a:latin typeface="Calibri" panose="020F0502020204030204" pitchFamily="34" charset="0"/>
              <a:ea typeface="Calibri" panose="020F0502020204030204" pitchFamily="34" charset="0"/>
            </a:endParaRPr>
          </a:p>
        </p:txBody>
      </p:sp>
      <p:pic>
        <p:nvPicPr>
          <p:cNvPr id="11" name="Slika 10"/>
          <p:cNvPicPr>
            <a:picLocks noChangeAspect="1"/>
          </p:cNvPicPr>
          <p:nvPr userDrawn="1"/>
        </p:nvPicPr>
        <p:blipFill>
          <a:blip r:embed="rId9"/>
          <a:stretch>
            <a:fillRect/>
          </a:stretch>
        </p:blipFill>
        <p:spPr>
          <a:xfrm>
            <a:off x="8639360" y="5180237"/>
            <a:ext cx="1678336" cy="534764"/>
          </a:xfrm>
          <a:prstGeom prst="rect">
            <a:avLst/>
          </a:prstGeom>
        </p:spPr>
      </p:pic>
    </p:spTree>
    <p:extLst>
      <p:ext uri="{BB962C8B-B14F-4D97-AF65-F5344CB8AC3E}">
        <p14:creationId xmlns:p14="http://schemas.microsoft.com/office/powerpoint/2010/main" val="2281304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96" userDrawn="1">
          <p15:clr>
            <a:srgbClr val="FBAE40"/>
          </p15:clr>
        </p15:guide>
        <p15:guide id="4" orient="horz" pos="4224" userDrawn="1">
          <p15:clr>
            <a:srgbClr val="FBAE40"/>
          </p15:clr>
        </p15:guide>
        <p15:guide id="5" pos="98" userDrawn="1">
          <p15:clr>
            <a:srgbClr val="FBAE40"/>
          </p15:clr>
        </p15:guide>
        <p15:guide id="6" pos="75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tel og innhold Oran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D8222C"/>
                </a:solidFill>
              </a:defRPr>
            </a:lvl1pPr>
          </a:lstStyle>
          <a:p>
            <a:r>
              <a:rPr lang="nb-NO" err="1"/>
              <a:t>Click</a:t>
            </a:r>
            <a:r>
              <a:rPr lang="nb-NO"/>
              <a:t> to </a:t>
            </a:r>
            <a:r>
              <a:rPr lang="nb-NO" err="1"/>
              <a:t>add</a:t>
            </a:r>
            <a:r>
              <a:rPr lang="nb-NO"/>
              <a:t> </a:t>
            </a:r>
            <a:r>
              <a:rPr lang="nb-NO" err="1"/>
              <a:t>title</a:t>
            </a:r>
            <a:endParaRPr lang="nb-NO"/>
          </a:p>
        </p:txBody>
      </p:sp>
      <p:sp>
        <p:nvSpPr>
          <p:cNvPr id="3" name="Plassholder for innhold 2"/>
          <p:cNvSpPr>
            <a:spLocks noGrp="1"/>
          </p:cNvSpPr>
          <p:nvPr>
            <p:ph idx="1" hasCustomPrompt="1"/>
          </p:nvPr>
        </p:nvSpPr>
        <p:spPr>
          <a:xfrm>
            <a:off x="630275" y="1545951"/>
            <a:ext cx="10932276" cy="4594525"/>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0" hasCustomPrompt="1"/>
          </p:nvPr>
        </p:nvSpPr>
        <p:spPr>
          <a:xfrm>
            <a:off x="629862" y="1315554"/>
            <a:ext cx="10932276" cy="173124"/>
          </a:xfrm>
        </p:spPr>
        <p:txBody>
          <a:bodyPr>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367284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2" name="Google Shape;22;p4"/>
          <p:cNvSpPr txBox="1">
            <a:spLocks noGrp="1"/>
          </p:cNvSpPr>
          <p:nvPr>
            <p:ph type="body" idx="1"/>
          </p:nvPr>
        </p:nvSpPr>
        <p:spPr>
          <a:xfrm>
            <a:off x="950800" y="1503532"/>
            <a:ext cx="10290400" cy="61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3" name="Google Shape;23;p4"/>
          <p:cNvSpPr/>
          <p:nvPr/>
        </p:nvSpPr>
        <p:spPr>
          <a:xfrm>
            <a:off x="-984267" y="4255533"/>
            <a:ext cx="1742400" cy="1742400"/>
          </a:xfrm>
          <a:prstGeom prst="donut">
            <a:avLst>
              <a:gd name="adj" fmla="val 1206"/>
            </a:avLst>
          </a:prstGeom>
          <a:gradFill>
            <a:gsLst>
              <a:gs pos="0">
                <a:schemeClr val="lt2"/>
              </a:gs>
              <a:gs pos="100000">
                <a:schemeClr val="accent1"/>
              </a:gs>
            </a:gsLst>
            <a:lin ang="5400012" scaled="0"/>
          </a:gra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10785233" y="-1218167"/>
            <a:ext cx="2524400" cy="2524400"/>
          </a:xfrm>
          <a:prstGeom prst="donut">
            <a:avLst>
              <a:gd name="adj" fmla="val 772"/>
            </a:avLst>
          </a:prstGeom>
          <a:gradFill>
            <a:gsLst>
              <a:gs pos="0">
                <a:schemeClr val="accent2"/>
              </a:gs>
              <a:gs pos="100000">
                <a:schemeClr val="accent6"/>
              </a:gs>
            </a:gsLst>
            <a:lin ang="5400012" scaled="0"/>
          </a:gra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804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6034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55575" y="1709738"/>
            <a:ext cx="11880850" cy="2852737"/>
          </a:xfrm>
        </p:spPr>
        <p:txBody>
          <a:bodyPr anchor="b">
            <a:normAutofit/>
          </a:bodyPr>
          <a:lstStyle>
            <a:lvl1pPr>
              <a:defRPr sz="4000"/>
            </a:lvl1pPr>
          </a:lstStyle>
          <a:p>
            <a:r>
              <a:rPr lang="sl-SI" dirty="0"/>
              <a:t>Uredite slog naslova matrice</a:t>
            </a:r>
          </a:p>
        </p:txBody>
      </p:sp>
      <p:sp>
        <p:nvSpPr>
          <p:cNvPr id="3" name="Označba mesta besedila 2"/>
          <p:cNvSpPr>
            <a:spLocks noGrp="1"/>
          </p:cNvSpPr>
          <p:nvPr>
            <p:ph type="body" idx="1"/>
          </p:nvPr>
        </p:nvSpPr>
        <p:spPr>
          <a:xfrm>
            <a:off x="155575" y="4589463"/>
            <a:ext cx="1188085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dirty="0"/>
              <a:t>Uredite sloge besedila matrice</a:t>
            </a:r>
          </a:p>
        </p:txBody>
      </p:sp>
    </p:spTree>
    <p:extLst>
      <p:ext uri="{BB962C8B-B14F-4D97-AF65-F5344CB8AC3E}">
        <p14:creationId xmlns:p14="http://schemas.microsoft.com/office/powerpoint/2010/main" val="42880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155575" y="1253330"/>
            <a:ext cx="5873750" cy="5103019"/>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p:cNvSpPr>
            <a:spLocks noGrp="1"/>
          </p:cNvSpPr>
          <p:nvPr>
            <p:ph sz="half" idx="2"/>
          </p:nvPr>
        </p:nvSpPr>
        <p:spPr>
          <a:xfrm>
            <a:off x="6172199" y="1253331"/>
            <a:ext cx="5864225" cy="510301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36850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11880850" cy="1057275"/>
          </a:xfrm>
        </p:spPr>
        <p:txBody>
          <a:bodyPr/>
          <a:lstStyle/>
          <a:p>
            <a:r>
              <a:rPr lang="sl-SI"/>
              <a:t>Uredite slog naslova matrice</a:t>
            </a:r>
          </a:p>
        </p:txBody>
      </p:sp>
      <p:sp>
        <p:nvSpPr>
          <p:cNvPr id="3" name="Označba mesta besedila 2"/>
          <p:cNvSpPr>
            <a:spLocks noGrp="1"/>
          </p:cNvSpPr>
          <p:nvPr>
            <p:ph type="body" idx="1"/>
          </p:nvPr>
        </p:nvSpPr>
        <p:spPr>
          <a:xfrm>
            <a:off x="155575" y="1269207"/>
            <a:ext cx="5864225"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Uredite sloge besedila matrice</a:t>
            </a:r>
          </a:p>
        </p:txBody>
      </p:sp>
      <p:sp>
        <p:nvSpPr>
          <p:cNvPr id="4" name="Označba mesta vsebine 3"/>
          <p:cNvSpPr>
            <a:spLocks noGrp="1"/>
          </p:cNvSpPr>
          <p:nvPr>
            <p:ph sz="half" idx="2"/>
          </p:nvPr>
        </p:nvSpPr>
        <p:spPr>
          <a:xfrm>
            <a:off x="155575" y="2093118"/>
            <a:ext cx="5864225" cy="42632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269205"/>
            <a:ext cx="58642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093117"/>
            <a:ext cx="5864224" cy="426323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905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Tree>
    <p:extLst>
      <p:ext uri="{BB962C8B-B14F-4D97-AF65-F5344CB8AC3E}">
        <p14:creationId xmlns:p14="http://schemas.microsoft.com/office/powerpoint/2010/main" val="36027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4202113" y="152400"/>
            <a:ext cx="7834312" cy="6203950"/>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Tree>
    <p:extLst>
      <p:ext uri="{BB962C8B-B14F-4D97-AF65-F5344CB8AC3E}">
        <p14:creationId xmlns:p14="http://schemas.microsoft.com/office/powerpoint/2010/main" val="287448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
        <p:nvSpPr>
          <p:cNvPr id="5" name="Označba mesta slike 2"/>
          <p:cNvSpPr>
            <a:spLocks noGrp="1"/>
          </p:cNvSpPr>
          <p:nvPr>
            <p:ph type="pic" idx="1"/>
          </p:nvPr>
        </p:nvSpPr>
        <p:spPr>
          <a:xfrm>
            <a:off x="4183063" y="152400"/>
            <a:ext cx="7853362" cy="6203949"/>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dirty="0"/>
          </a:p>
        </p:txBody>
      </p:sp>
    </p:spTree>
    <p:extLst>
      <p:ext uri="{BB962C8B-B14F-4D97-AF65-F5344CB8AC3E}">
        <p14:creationId xmlns:p14="http://schemas.microsoft.com/office/powerpoint/2010/main" val="128694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155575" y="152401"/>
            <a:ext cx="11880850" cy="1028700"/>
          </a:xfrm>
          <a:prstGeom prst="rect">
            <a:avLst/>
          </a:prstGeom>
        </p:spPr>
        <p:txBody>
          <a:bodyPr vert="horz" lIns="91440" tIns="45720" rIns="91440" bIns="45720" rtlCol="0" anchor="b">
            <a:normAutofit/>
          </a:bodyPr>
          <a:lstStyle/>
          <a:p>
            <a:r>
              <a:rPr lang="sl-SI" dirty="0"/>
              <a:t>Uredite slog naslova matrice</a:t>
            </a:r>
          </a:p>
        </p:txBody>
      </p:sp>
      <p:sp>
        <p:nvSpPr>
          <p:cNvPr id="3" name="Označba mesta besedila 2"/>
          <p:cNvSpPr>
            <a:spLocks noGrp="1"/>
          </p:cNvSpPr>
          <p:nvPr>
            <p:ph type="body" idx="1"/>
          </p:nvPr>
        </p:nvSpPr>
        <p:spPr>
          <a:xfrm>
            <a:off x="155575" y="1305148"/>
            <a:ext cx="11880850" cy="5021039"/>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grpSp>
        <p:nvGrpSpPr>
          <p:cNvPr id="10" name="Skupina 9"/>
          <p:cNvGrpSpPr/>
          <p:nvPr userDrawn="1"/>
        </p:nvGrpSpPr>
        <p:grpSpPr>
          <a:xfrm>
            <a:off x="-1" y="6433805"/>
            <a:ext cx="12192001" cy="286695"/>
            <a:chOff x="-1" y="6424280"/>
            <a:chExt cx="12192001" cy="286695"/>
          </a:xfrm>
        </p:grpSpPr>
        <p:pic>
          <p:nvPicPr>
            <p:cNvPr id="11" name="Slika 10"/>
            <p:cNvPicPr>
              <a:picLocks noChangeAspect="1"/>
            </p:cNvPicPr>
            <p:nvPr userDrawn="1"/>
          </p:nvPicPr>
          <p:blipFill rotWithShape="1">
            <a:blip r:embed="rId13" cstate="screen">
              <a:extLst>
                <a:ext uri="{28A0092B-C50C-407E-A947-70E740481C1C}">
                  <a14:useLocalDpi xmlns:a14="http://schemas.microsoft.com/office/drawing/2010/main"/>
                </a:ext>
              </a:extLst>
            </a:blip>
            <a:srcRect r="-1"/>
            <a:stretch/>
          </p:blipFill>
          <p:spPr>
            <a:xfrm>
              <a:off x="-1" y="6424836"/>
              <a:ext cx="4040661" cy="286139"/>
            </a:xfrm>
            <a:prstGeom prst="rect">
              <a:avLst/>
            </a:prstGeom>
          </p:spPr>
        </p:pic>
        <p:pic>
          <p:nvPicPr>
            <p:cNvPr id="12" name="Slika 1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058952" y="6424836"/>
              <a:ext cx="4074000" cy="286139"/>
            </a:xfrm>
            <a:prstGeom prst="rect">
              <a:avLst/>
            </a:prstGeom>
          </p:spPr>
        </p:pic>
        <p:pic>
          <p:nvPicPr>
            <p:cNvPr id="13" name="Slika 12"/>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8148956" y="6424280"/>
              <a:ext cx="4043044" cy="286139"/>
            </a:xfrm>
            <a:prstGeom prst="rect">
              <a:avLst/>
            </a:prstGeom>
          </p:spPr>
        </p:pic>
      </p:grpSp>
      <p:pic>
        <p:nvPicPr>
          <p:cNvPr id="15" name="Slika 14"/>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321415" y="5409772"/>
            <a:ext cx="585470" cy="782748"/>
          </a:xfrm>
          <a:prstGeom prst="rect">
            <a:avLst/>
          </a:prstGeom>
        </p:spPr>
      </p:pic>
    </p:spTree>
    <p:extLst>
      <p:ext uri="{BB962C8B-B14F-4D97-AF65-F5344CB8AC3E}">
        <p14:creationId xmlns:p14="http://schemas.microsoft.com/office/powerpoint/2010/main" val="63322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1"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82" userDrawn="1">
          <p15:clr>
            <a:srgbClr val="F26B43"/>
          </p15:clr>
        </p15:guide>
        <p15:guide id="4" orient="horz" pos="96" userDrawn="1">
          <p15:clr>
            <a:srgbClr val="F26B43"/>
          </p15:clr>
        </p15:guide>
        <p15:guide id="5" orient="horz" pos="4224" userDrawn="1">
          <p15:clr>
            <a:srgbClr val="F26B43"/>
          </p15:clr>
        </p15:guide>
        <p15:guide id="6" pos="9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ie.edu/insights/articles/the-five-trends-shaping-the-future-of-work/" TargetMode="Externa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jpeg"/><Relationship Id="rId7" Type="http://schemas.openxmlformats.org/officeDocument/2006/relationships/diagramColors" Target="../diagrams/colors1.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en.wikipedia.org/wiki/Guillaume-Chr%C3%A9tien_de_Lamoignon_de_Malesherbes" TargetMode="External"/><Relationship Id="rId5" Type="http://schemas.openxmlformats.org/officeDocument/2006/relationships/hyperlink" Target="http://en.wikipedia.org/wiki/Johannes_Trithemius" TargetMode="Externa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xfrm>
            <a:off x="305217" y="2405963"/>
            <a:ext cx="8083551" cy="1189853"/>
          </a:xfrm>
        </p:spPr>
        <p:txBody>
          <a:bodyPr/>
          <a:lstStyle/>
          <a:p>
            <a:r>
              <a:rPr lang="en-GB" b="1" i="0" u="none" strike="noStrike" dirty="0">
                <a:solidFill>
                  <a:srgbClr val="4A4A4A"/>
                </a:solidFill>
                <a:effectLst/>
                <a:latin typeface="Roboto Condensed" panose="020F0502020204030204" pitchFamily="34" charset="0"/>
              </a:rPr>
              <a:t>TIT v </a:t>
            </a:r>
            <a:r>
              <a:rPr lang="en-GB" b="1" i="0" u="none" strike="noStrike" dirty="0" err="1">
                <a:solidFill>
                  <a:srgbClr val="4A4A4A"/>
                </a:solidFill>
                <a:effectLst/>
                <a:latin typeface="Roboto Condensed" panose="020F0502020204030204" pitchFamily="34" charset="0"/>
              </a:rPr>
              <a:t>kontekstu</a:t>
            </a:r>
            <a:r>
              <a:rPr lang="en-GB" b="1" i="0" u="none" strike="noStrike" dirty="0">
                <a:solidFill>
                  <a:srgbClr val="4A4A4A"/>
                </a:solidFill>
                <a:effectLst/>
                <a:latin typeface="Roboto Condensed" panose="020F0502020204030204" pitchFamily="34" charset="0"/>
              </a:rPr>
              <a:t> </a:t>
            </a:r>
            <a:r>
              <a:rPr lang="en-GB" b="1" i="0" u="none" strike="noStrike" dirty="0" err="1">
                <a:solidFill>
                  <a:srgbClr val="4A4A4A"/>
                </a:solidFill>
                <a:effectLst/>
                <a:latin typeface="Roboto Condensed" panose="020F0502020204030204" pitchFamily="34" charset="0"/>
              </a:rPr>
              <a:t>digitalne</a:t>
            </a:r>
            <a:r>
              <a:rPr lang="en-GB" b="1" i="0" u="none" strike="noStrike" dirty="0">
                <a:solidFill>
                  <a:srgbClr val="4A4A4A"/>
                </a:solidFill>
                <a:effectLst/>
                <a:latin typeface="Roboto Condensed" panose="020F0502020204030204" pitchFamily="34" charset="0"/>
              </a:rPr>
              <a:t> </a:t>
            </a:r>
            <a:r>
              <a:rPr lang="en-GB" b="1" i="0" u="none" strike="noStrike" dirty="0" err="1">
                <a:solidFill>
                  <a:srgbClr val="4A4A4A"/>
                </a:solidFill>
                <a:effectLst/>
                <a:latin typeface="Roboto Condensed" panose="020F0502020204030204" pitchFamily="34" charset="0"/>
              </a:rPr>
              <a:t>družbe</a:t>
            </a:r>
            <a:endParaRPr lang="sl-SI" dirty="0"/>
          </a:p>
        </p:txBody>
      </p:sp>
      <p:sp>
        <p:nvSpPr>
          <p:cNvPr id="10" name="Podnaslov 9"/>
          <p:cNvSpPr>
            <a:spLocks noGrp="1"/>
          </p:cNvSpPr>
          <p:nvPr>
            <p:ph type="subTitle" idx="1"/>
          </p:nvPr>
        </p:nvSpPr>
        <p:spPr/>
        <p:txBody>
          <a:bodyPr/>
          <a:lstStyle/>
          <a:p>
            <a:pPr algn="r"/>
            <a:r>
              <a:rPr lang="sl-SI" dirty="0"/>
              <a:t>izr. prof. dr. Andrej Flogie</a:t>
            </a:r>
          </a:p>
        </p:txBody>
      </p:sp>
      <p:pic>
        <p:nvPicPr>
          <p:cNvPr id="2" name="Picture 1">
            <a:extLst>
              <a:ext uri="{FF2B5EF4-FFF2-40B4-BE49-F238E27FC236}">
                <a16:creationId xmlns:a16="http://schemas.microsoft.com/office/drawing/2014/main" id="{8EEF703E-5A48-B3AC-E395-9D6427365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452" y="4862736"/>
            <a:ext cx="2822173" cy="1539865"/>
          </a:xfrm>
          <a:prstGeom prst="rect">
            <a:avLst/>
          </a:prstGeom>
        </p:spPr>
      </p:pic>
    </p:spTree>
    <p:extLst>
      <p:ext uri="{BB962C8B-B14F-4D97-AF65-F5344CB8AC3E}">
        <p14:creationId xmlns:p14="http://schemas.microsoft.com/office/powerpoint/2010/main" val="55900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8D2FCF-1B2A-E578-3B6F-05253DA1FCA0}"/>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sl-SI" sz="2200"/>
              <a:t>“Če bi konji volili, nikoli ne bi imeli ne avtomobilov, ne vlakov. Bi bili zaradi tega danes na boljšem?”</a:t>
            </a:r>
          </a:p>
          <a:p>
            <a:pPr indent="-228600">
              <a:lnSpc>
                <a:spcPct val="90000"/>
              </a:lnSpc>
              <a:spcAft>
                <a:spcPts val="600"/>
              </a:spcAft>
              <a:buFont typeface="Arial" panose="020B0604020202020204" pitchFamily="34" charset="0"/>
              <a:buChar char="•"/>
            </a:pPr>
            <a:endParaRPr lang="sl-SI" sz="2200"/>
          </a:p>
          <a:p>
            <a:pPr indent="-228600">
              <a:lnSpc>
                <a:spcPct val="90000"/>
              </a:lnSpc>
              <a:spcAft>
                <a:spcPts val="600"/>
              </a:spcAft>
              <a:buFont typeface="Arial" panose="020B0604020202020204" pitchFamily="34" charset="0"/>
              <a:buChar char="•"/>
            </a:pPr>
            <a:endParaRPr lang="sl-SI" sz="2200"/>
          </a:p>
          <a:p>
            <a:pPr>
              <a:lnSpc>
                <a:spcPct val="90000"/>
              </a:lnSpc>
              <a:spcAft>
                <a:spcPts val="600"/>
              </a:spcAft>
            </a:pPr>
            <a:r>
              <a:rPr lang="sl-SI" sz="2200"/>
              <a:t>T. Friedman, Izravnavanje sveta, str. 242</a:t>
            </a:r>
          </a:p>
          <a:p>
            <a:pPr indent="-228600">
              <a:lnSpc>
                <a:spcPct val="90000"/>
              </a:lnSpc>
              <a:spcAft>
                <a:spcPts val="600"/>
              </a:spcAft>
              <a:buFont typeface="Arial" panose="020B0604020202020204" pitchFamily="34" charset="0"/>
              <a:buChar char="•"/>
            </a:pPr>
            <a:endParaRPr lang="sl-SI" sz="220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p:cNvSpPr>
            <a:spLocks noGrp="1"/>
          </p:cNvSpPr>
          <p:nvPr>
            <p:ph type="title"/>
          </p:nvPr>
        </p:nvSpPr>
        <p:spPr>
          <a:xfrm>
            <a:off x="308113" y="325369"/>
            <a:ext cx="6689035" cy="1956841"/>
          </a:xfrm>
        </p:spPr>
        <p:txBody>
          <a:bodyPr vert="horz" lIns="91440" tIns="45720" rIns="91440" bIns="45720" rtlCol="0" anchor="b">
            <a:normAutofit/>
          </a:bodyPr>
          <a:lstStyle/>
          <a:p>
            <a:r>
              <a:rPr lang="en-US" sz="4000" dirty="0">
                <a:solidFill>
                  <a:srgbClr val="002060"/>
                </a:solidFill>
                <a:latin typeface="+mn-lt"/>
              </a:rPr>
              <a:t>19. </a:t>
            </a:r>
            <a:r>
              <a:rPr lang="en-US" sz="4000" dirty="0" err="1">
                <a:solidFill>
                  <a:srgbClr val="002060"/>
                </a:solidFill>
                <a:latin typeface="+mn-lt"/>
              </a:rPr>
              <a:t>stoletje</a:t>
            </a:r>
            <a:r>
              <a:rPr lang="en-US" sz="4000" dirty="0">
                <a:solidFill>
                  <a:srgbClr val="002060"/>
                </a:solidFill>
                <a:latin typeface="+mn-lt"/>
              </a:rPr>
              <a:t>: …</a:t>
            </a:r>
            <a:r>
              <a:rPr lang="en-US" sz="4000" dirty="0" err="1">
                <a:solidFill>
                  <a:srgbClr val="002060"/>
                </a:solidFill>
                <a:latin typeface="+mn-lt"/>
              </a:rPr>
              <a:t>spremembe</a:t>
            </a:r>
            <a:r>
              <a:rPr lang="en-US" sz="4000" dirty="0">
                <a:solidFill>
                  <a:srgbClr val="002060"/>
                </a:solidFill>
                <a:latin typeface="+mn-lt"/>
              </a:rPr>
              <a:t> ...</a:t>
            </a:r>
          </a:p>
        </p:txBody>
      </p:sp>
    </p:spTree>
    <p:extLst>
      <p:ext uri="{BB962C8B-B14F-4D97-AF65-F5344CB8AC3E}">
        <p14:creationId xmlns:p14="http://schemas.microsoft.com/office/powerpoint/2010/main" val="199706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BDA9745-09B1-E55A-BAA5-E1BFBE94ED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190"/>
            <a:ext cx="4773828" cy="23869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76239"/>
            <a:ext cx="10371740" cy="540891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89947" y="1388597"/>
            <a:ext cx="4102053" cy="5469404"/>
          </a:xfrm>
          <a:prstGeom prst="rect">
            <a:avLst/>
          </a:prstGeom>
        </p:spPr>
      </p:pic>
      <p:sp>
        <p:nvSpPr>
          <p:cNvPr id="4" name="Title 1"/>
          <p:cNvSpPr txBox="1">
            <a:spLocks/>
          </p:cNvSpPr>
          <p:nvPr/>
        </p:nvSpPr>
        <p:spPr>
          <a:xfrm>
            <a:off x="1005833" y="374610"/>
            <a:ext cx="10994760" cy="61082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000" dirty="0" err="1">
                <a:solidFill>
                  <a:srgbClr val="002060"/>
                </a:solidFill>
                <a:latin typeface="Calibri" panose="020F0502020204030204" pitchFamily="34" charset="0"/>
                <a:cs typeface="Calibri" panose="020F0502020204030204" pitchFamily="34" charset="0"/>
              </a:rPr>
              <a:t>Dileme</a:t>
            </a:r>
            <a:r>
              <a:rPr lang="en-US" sz="4000" dirty="0">
                <a:solidFill>
                  <a:srgbClr val="002060"/>
                </a:solidFill>
                <a:latin typeface="Calibri" panose="020F0502020204030204" pitchFamily="34" charset="0"/>
                <a:cs typeface="Calibri" panose="020F0502020204030204" pitchFamily="34" charset="0"/>
              </a:rPr>
              <a:t> </a:t>
            </a:r>
            <a:r>
              <a:rPr lang="mr-IN" sz="4000" dirty="0">
                <a:solidFill>
                  <a:srgbClr val="002060"/>
                </a:solidFill>
                <a:latin typeface="Calibri" panose="020F0502020204030204" pitchFamily="34" charset="0"/>
              </a:rPr>
              <a: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nove</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tehnologije</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085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C5FA2D30-6FE9-FB46-A30B-CFF7EE28FB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4865" y="2509393"/>
            <a:ext cx="3606452" cy="3606452"/>
          </a:xfrm>
          <a:prstGeom prst="rect">
            <a:avLst/>
          </a:prstGeom>
        </p:spPr>
      </p:pic>
      <p:sp>
        <p:nvSpPr>
          <p:cNvPr id="2" name="Title 1">
            <a:extLst>
              <a:ext uri="{FF2B5EF4-FFF2-40B4-BE49-F238E27FC236}">
                <a16:creationId xmlns:a16="http://schemas.microsoft.com/office/drawing/2014/main" id="{814FE173-C511-E246-B1D3-94128FEA9354}"/>
              </a:ext>
            </a:extLst>
          </p:cNvPr>
          <p:cNvSpPr>
            <a:spLocks noGrp="1"/>
          </p:cNvSpPr>
          <p:nvPr>
            <p:ph type="title"/>
          </p:nvPr>
        </p:nvSpPr>
        <p:spPr>
          <a:noFill/>
          <a:ln>
            <a:noFill/>
          </a:ln>
        </p:spPr>
        <p:style>
          <a:lnRef idx="0">
            <a:scrgbClr r="0" g="0" b="0"/>
          </a:lnRef>
          <a:fillRef idx="0">
            <a:scrgbClr r="0" g="0" b="0"/>
          </a:fillRef>
          <a:effectRef idx="0">
            <a:scrgbClr r="0" g="0" b="0"/>
          </a:effectRef>
          <a:fontRef idx="minor">
            <a:schemeClr val="accent5"/>
          </a:fontRef>
        </p:style>
        <p:txBody>
          <a:bodyPr>
            <a:normAutofit/>
          </a:bodyPr>
          <a:lstStyle/>
          <a:p>
            <a:r>
              <a:rPr lang="en-SI" sz="4000" dirty="0">
                <a:ln w="0"/>
                <a:solidFill>
                  <a:srgbClr val="002060"/>
                </a:solidFill>
                <a:effectLst>
                  <a:outerShdw blurRad="38100" dist="25400" dir="5400000" algn="ctr" rotWithShape="0">
                    <a:srgbClr val="6E747A">
                      <a:alpha val="43000"/>
                    </a:srgbClr>
                  </a:outerShdw>
                </a:effectLst>
              </a:rPr>
              <a:t>Trendi, spremembe, tehnologija …</a:t>
            </a:r>
          </a:p>
        </p:txBody>
      </p:sp>
      <p:pic>
        <p:nvPicPr>
          <p:cNvPr id="5" name="Content Placeholder 4" descr="A picture containing device&#10;&#10;Description automatically generated">
            <a:extLst>
              <a:ext uri="{FF2B5EF4-FFF2-40B4-BE49-F238E27FC236}">
                <a16:creationId xmlns:a16="http://schemas.microsoft.com/office/drawing/2014/main" id="{A22F151F-A623-2640-B04D-A8BD637D5758}"/>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813209" y="0"/>
            <a:ext cx="4378792" cy="6167106"/>
          </a:xfrm>
        </p:spPr>
      </p:pic>
      <p:sp>
        <p:nvSpPr>
          <p:cNvPr id="14" name="Pravokotnik 7">
            <a:extLst>
              <a:ext uri="{FF2B5EF4-FFF2-40B4-BE49-F238E27FC236}">
                <a16:creationId xmlns:a16="http://schemas.microsoft.com/office/drawing/2014/main" id="{B5B9B840-ED8E-5F49-B55B-C600567F9AAA}"/>
              </a:ext>
            </a:extLst>
          </p:cNvPr>
          <p:cNvSpPr/>
          <p:nvPr/>
        </p:nvSpPr>
        <p:spPr>
          <a:xfrm>
            <a:off x="5470831" y="6115845"/>
            <a:ext cx="5265204" cy="230832"/>
          </a:xfrm>
          <a:prstGeom prst="rect">
            <a:avLst/>
          </a:prstGeom>
        </p:spPr>
        <p:txBody>
          <a:bodyPr wrap="square">
            <a:spAutoFit/>
          </a:bodyPr>
          <a:lstStyle/>
          <a:p>
            <a:pPr>
              <a:spcAft>
                <a:spcPts val="600"/>
              </a:spcAft>
            </a:pPr>
            <a:r>
              <a:rPr lang="sl-SI" sz="900" dirty="0">
                <a:hlinkClick r:id="rId5"/>
              </a:rPr>
              <a:t>https://www.ie.edu/insights/articles/the-five-trends-shaping-the-future-of-work/</a:t>
            </a:r>
            <a:endParaRPr lang="sl-SI" sz="900"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5F5A9A-FC7B-F440-86F8-5198BECC6771}"/>
              </a:ext>
            </a:extLst>
          </p:cNvPr>
          <p:cNvSpPr txBox="1"/>
          <p:nvPr/>
        </p:nvSpPr>
        <p:spPr>
          <a:xfrm>
            <a:off x="4485862" y="5784574"/>
            <a:ext cx="562975" cy="307777"/>
          </a:xfrm>
          <a:prstGeom prst="rect">
            <a:avLst/>
          </a:prstGeom>
          <a:noFill/>
        </p:spPr>
        <p:txBody>
          <a:bodyPr wrap="none" rtlCol="0">
            <a:spAutoFit/>
          </a:bodyPr>
          <a:lstStyle/>
          <a:p>
            <a:r>
              <a:rPr lang="en-SI" sz="1400" dirty="0">
                <a:solidFill>
                  <a:schemeClr val="bg2">
                    <a:lumMod val="90000"/>
                  </a:schemeClr>
                </a:solidFill>
              </a:rPr>
              <a:t>2017</a:t>
            </a:r>
          </a:p>
        </p:txBody>
      </p:sp>
      <p:pic>
        <p:nvPicPr>
          <p:cNvPr id="9" name="Picture 8" descr="A screenshot of a cell phone&#10;&#10;Description automatically generated">
            <a:extLst>
              <a:ext uri="{FF2B5EF4-FFF2-40B4-BE49-F238E27FC236}">
                <a16:creationId xmlns:a16="http://schemas.microsoft.com/office/drawing/2014/main" id="{1A06C8EE-69E5-8C45-B2EA-463A3B01A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82" y="1270000"/>
            <a:ext cx="4378792" cy="1899793"/>
          </a:xfrm>
          <a:prstGeom prst="rect">
            <a:avLst/>
          </a:prstGeom>
        </p:spPr>
      </p:pic>
      <p:sp>
        <p:nvSpPr>
          <p:cNvPr id="3" name="TextBox 2">
            <a:extLst>
              <a:ext uri="{FF2B5EF4-FFF2-40B4-BE49-F238E27FC236}">
                <a16:creationId xmlns:a16="http://schemas.microsoft.com/office/drawing/2014/main" id="{5D2FA757-1E2C-CA55-5393-30464E8157C5}"/>
              </a:ext>
            </a:extLst>
          </p:cNvPr>
          <p:cNvSpPr txBox="1"/>
          <p:nvPr/>
        </p:nvSpPr>
        <p:spPr>
          <a:xfrm>
            <a:off x="746800" y="4181154"/>
            <a:ext cx="2926756" cy="92333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dirty="0"/>
              <a:t>Spremembe – odziv družbe, odziv šole, predmeta tehnika in tehnologija...?</a:t>
            </a:r>
          </a:p>
        </p:txBody>
      </p:sp>
    </p:spTree>
    <p:extLst>
      <p:ext uri="{BB962C8B-B14F-4D97-AF65-F5344CB8AC3E}">
        <p14:creationId xmlns:p14="http://schemas.microsoft.com/office/powerpoint/2010/main" val="4026412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0D46-429C-1F4E-BCC9-3452D5AA2599}"/>
              </a:ext>
            </a:extLst>
          </p:cNvPr>
          <p:cNvSpPr>
            <a:spLocks noGrp="1"/>
          </p:cNvSpPr>
          <p:nvPr>
            <p:ph type="title"/>
          </p:nvPr>
        </p:nvSpPr>
        <p:spPr>
          <a:xfrm>
            <a:off x="3796801" y="647038"/>
            <a:ext cx="8596668" cy="1320800"/>
          </a:xfrm>
        </p:spPr>
        <p:txBody>
          <a:bodyPr>
            <a:normAutofit/>
          </a:bodyPr>
          <a:lstStyle/>
          <a:p>
            <a:r>
              <a:rPr lang="sl-SI" dirty="0"/>
              <a:t>Digitalna družba</a:t>
            </a:r>
          </a:p>
        </p:txBody>
      </p:sp>
      <p:pic>
        <p:nvPicPr>
          <p:cNvPr id="4" name="Content Placeholder 3">
            <a:extLst>
              <a:ext uri="{FF2B5EF4-FFF2-40B4-BE49-F238E27FC236}">
                <a16:creationId xmlns:a16="http://schemas.microsoft.com/office/drawing/2014/main" id="{D6F56EA5-5D1A-6949-B13D-80336F3F0338}"/>
              </a:ext>
            </a:extLst>
          </p:cNvPr>
          <p:cNvPicPr>
            <a:picLocks noGrp="1" noChangeAspect="1"/>
          </p:cNvPicPr>
          <p:nvPr>
            <p:ph idx="1"/>
          </p:nvPr>
        </p:nvPicPr>
        <p:blipFill>
          <a:blip r:embed="rId2"/>
          <a:stretch>
            <a:fillRect/>
          </a:stretch>
        </p:blipFill>
        <p:spPr>
          <a:xfrm>
            <a:off x="0" y="1483908"/>
            <a:ext cx="9402618" cy="5419981"/>
          </a:xfrm>
          <a:prstGeom prst="rect">
            <a:avLst/>
          </a:prstGeom>
        </p:spPr>
      </p:pic>
      <p:pic>
        <p:nvPicPr>
          <p:cNvPr id="2050" name="Picture 2" descr="Positive Negative Scale High Res Stock Images | Shutterstock">
            <a:extLst>
              <a:ext uri="{FF2B5EF4-FFF2-40B4-BE49-F238E27FC236}">
                <a16:creationId xmlns:a16="http://schemas.microsoft.com/office/drawing/2014/main" id="{F3A9BB14-BF95-674A-A7F6-B618FC30DF8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89923"/>
            <a:ext cx="2743200" cy="1365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around a table&#10;&#10;Description automatically generated with low confidence">
            <a:extLst>
              <a:ext uri="{FF2B5EF4-FFF2-40B4-BE49-F238E27FC236}">
                <a16:creationId xmlns:a16="http://schemas.microsoft.com/office/drawing/2014/main" id="{2CDE3E09-AFA3-384E-AE5F-64F05E8A55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200468" y="-401818"/>
            <a:ext cx="8623427" cy="3206545"/>
          </a:xfrm>
          <a:prstGeom prst="rect">
            <a:avLst/>
          </a:prstGeom>
        </p:spPr>
      </p:pic>
      <p:pic>
        <p:nvPicPr>
          <p:cNvPr id="7" name="Picture 6" descr="Icon&#10;&#10;Description automatically generated">
            <a:extLst>
              <a:ext uri="{FF2B5EF4-FFF2-40B4-BE49-F238E27FC236}">
                <a16:creationId xmlns:a16="http://schemas.microsoft.com/office/drawing/2014/main" id="{226135AD-D0E0-E342-B7D3-6143ECC91D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6983" y="3694913"/>
            <a:ext cx="3206545" cy="3206545"/>
          </a:xfrm>
          <a:prstGeom prst="rect">
            <a:avLst/>
          </a:prstGeom>
        </p:spPr>
      </p:pic>
      <p:pic>
        <p:nvPicPr>
          <p:cNvPr id="8" name="Picture 7" descr="A picture containing road, blackboard, photo, person&#10;&#10;Description automatically generated">
            <a:extLst>
              <a:ext uri="{FF2B5EF4-FFF2-40B4-BE49-F238E27FC236}">
                <a16:creationId xmlns:a16="http://schemas.microsoft.com/office/drawing/2014/main" id="{17BD6285-0E72-8343-B6D3-EE87C3F7AE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4521" y="1494167"/>
            <a:ext cx="3428412" cy="2280217"/>
          </a:xfrm>
          <a:prstGeom prst="rect">
            <a:avLst/>
          </a:prstGeom>
        </p:spPr>
      </p:pic>
    </p:spTree>
    <p:extLst>
      <p:ext uri="{BB962C8B-B14F-4D97-AF65-F5344CB8AC3E}">
        <p14:creationId xmlns:p14="http://schemas.microsoft.com/office/powerpoint/2010/main" val="335213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using a computer sitting on top of a table&#10;&#10;Description automatically generated">
            <a:extLst>
              <a:ext uri="{FF2B5EF4-FFF2-40B4-BE49-F238E27FC236}">
                <a16:creationId xmlns:a16="http://schemas.microsoft.com/office/drawing/2014/main" id="{AC3CEE3C-0437-E04C-A759-1D1F00D5F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7616" y="0"/>
            <a:ext cx="5053098" cy="3426632"/>
          </a:xfrm>
          <a:prstGeom prst="rect">
            <a:avLst/>
          </a:prstGeom>
        </p:spPr>
      </p:pic>
      <p:sp>
        <p:nvSpPr>
          <p:cNvPr id="2" name="Title 1">
            <a:extLst>
              <a:ext uri="{FF2B5EF4-FFF2-40B4-BE49-F238E27FC236}">
                <a16:creationId xmlns:a16="http://schemas.microsoft.com/office/drawing/2014/main" id="{8C9C8EAF-3764-2746-A4D6-C1E07B5C463E}"/>
              </a:ext>
            </a:extLst>
          </p:cNvPr>
          <p:cNvSpPr>
            <a:spLocks noGrp="1"/>
          </p:cNvSpPr>
          <p:nvPr>
            <p:ph type="title"/>
          </p:nvPr>
        </p:nvSpPr>
        <p:spPr/>
        <p:txBody>
          <a:bodyPr/>
          <a:lstStyle/>
          <a:p>
            <a:r>
              <a:rPr lang="en-SI" dirty="0"/>
              <a:t>AI je že tu …</a:t>
            </a:r>
          </a:p>
        </p:txBody>
      </p:sp>
      <p:pic>
        <p:nvPicPr>
          <p:cNvPr id="7" name="Picture 6">
            <a:extLst>
              <a:ext uri="{FF2B5EF4-FFF2-40B4-BE49-F238E27FC236}">
                <a16:creationId xmlns:a16="http://schemas.microsoft.com/office/drawing/2014/main" id="{28A74B7F-F9A2-8D43-AE31-DB1062B70B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95520" y="4320146"/>
            <a:ext cx="2128185" cy="2587794"/>
          </a:xfrm>
          <a:prstGeom prst="rect">
            <a:avLst/>
          </a:prstGeom>
        </p:spPr>
      </p:pic>
      <p:pic>
        <p:nvPicPr>
          <p:cNvPr id="5" name="Content Placeholder 4" descr="A group of people posing for a photo&#10;&#10;Description automatically generated">
            <a:extLst>
              <a:ext uri="{FF2B5EF4-FFF2-40B4-BE49-F238E27FC236}">
                <a16:creationId xmlns:a16="http://schemas.microsoft.com/office/drawing/2014/main" id="{FEFBA096-D2CE-3544-9BD2-7BB78ED8259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0321" y="1"/>
            <a:ext cx="3364536" cy="2027052"/>
          </a:xfrm>
        </p:spPr>
      </p:pic>
      <p:pic>
        <p:nvPicPr>
          <p:cNvPr id="10" name="Picture 9" descr="Graphical user interface, text, application, chat or text message&#10;&#10;Description automatically generated">
            <a:extLst>
              <a:ext uri="{FF2B5EF4-FFF2-40B4-BE49-F238E27FC236}">
                <a16:creationId xmlns:a16="http://schemas.microsoft.com/office/drawing/2014/main" id="{E3C0E9FD-D0DF-2642-A48B-FC2616A7394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40683" y="-171390"/>
            <a:ext cx="5090020" cy="3144644"/>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BF847CB0-917D-5D42-855F-3943FC57A9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40683" y="1664897"/>
            <a:ext cx="4840165" cy="2616714"/>
          </a:xfrm>
          <a:prstGeom prst="rect">
            <a:avLst/>
          </a:prstGeom>
        </p:spPr>
      </p:pic>
      <p:pic>
        <p:nvPicPr>
          <p:cNvPr id="9" name="Picture 8" descr="A hand holding a cellphone&#10;&#10;Description automatically generated">
            <a:extLst>
              <a:ext uri="{FF2B5EF4-FFF2-40B4-BE49-F238E27FC236}">
                <a16:creationId xmlns:a16="http://schemas.microsoft.com/office/drawing/2014/main" id="{E54769A8-34A6-1542-B787-E19180878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91581" y="3426632"/>
            <a:ext cx="5191163" cy="3455368"/>
          </a:xfrm>
          <a:prstGeom prst="rect">
            <a:avLst/>
          </a:prstGeom>
        </p:spPr>
      </p:pic>
      <p:pic>
        <p:nvPicPr>
          <p:cNvPr id="14" name="Picture 13" descr="A person standing in front of a television&#10;&#10;Description automatically generated">
            <a:extLst>
              <a:ext uri="{FF2B5EF4-FFF2-40B4-BE49-F238E27FC236}">
                <a16:creationId xmlns:a16="http://schemas.microsoft.com/office/drawing/2014/main" id="{B4E7F488-F436-1F4E-934F-78396A93DC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321" y="1998213"/>
            <a:ext cx="4064000" cy="2705100"/>
          </a:xfrm>
          <a:prstGeom prst="rect">
            <a:avLst/>
          </a:prstGeom>
        </p:spPr>
      </p:pic>
      <p:pic>
        <p:nvPicPr>
          <p:cNvPr id="16" name="Picture 15" descr="A person sitting in a car&#10;&#10;Description automatically generated">
            <a:extLst>
              <a:ext uri="{FF2B5EF4-FFF2-40B4-BE49-F238E27FC236}">
                <a16:creationId xmlns:a16="http://schemas.microsoft.com/office/drawing/2014/main" id="{404365FC-C733-3F4E-AB17-1BC87EE08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52" y="4559300"/>
            <a:ext cx="4064000" cy="2298700"/>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E9F2198B-A581-0D48-B9B1-85B05B77FA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9732429" y="4376298"/>
            <a:ext cx="3364139" cy="1556036"/>
          </a:xfrm>
          <a:prstGeom prst="rect">
            <a:avLst/>
          </a:prstGeom>
        </p:spPr>
      </p:pic>
      <p:pic>
        <p:nvPicPr>
          <p:cNvPr id="11" name="Content Placeholder 4" descr="A group of people posing for a photo&#10;&#10;Description automatically generated">
            <a:extLst>
              <a:ext uri="{FF2B5EF4-FFF2-40B4-BE49-F238E27FC236}">
                <a16:creationId xmlns:a16="http://schemas.microsoft.com/office/drawing/2014/main" id="{F6977F08-8FC1-DE4E-9AA2-F7118C62093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5367" y="265154"/>
            <a:ext cx="10481266" cy="6314711"/>
          </a:xfrm>
          <a:prstGeom prst="rect">
            <a:avLst/>
          </a:prstGeom>
        </p:spPr>
      </p:pic>
    </p:spTree>
    <p:extLst>
      <p:ext uri="{BB962C8B-B14F-4D97-AF65-F5344CB8AC3E}">
        <p14:creationId xmlns:p14="http://schemas.microsoft.com/office/powerpoint/2010/main" val="544193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4923-774F-5940-3467-29C0F4F409D3}"/>
              </a:ext>
            </a:extLst>
          </p:cNvPr>
          <p:cNvSpPr>
            <a:spLocks noGrp="1"/>
          </p:cNvSpPr>
          <p:nvPr>
            <p:ph type="title"/>
          </p:nvPr>
        </p:nvSpPr>
        <p:spPr/>
        <p:txBody>
          <a:bodyPr/>
          <a:lstStyle/>
          <a:p>
            <a:endParaRPr lang="en-SI"/>
          </a:p>
        </p:txBody>
      </p:sp>
      <p:sp>
        <p:nvSpPr>
          <p:cNvPr id="3" name="Content Placeholder 2">
            <a:extLst>
              <a:ext uri="{FF2B5EF4-FFF2-40B4-BE49-F238E27FC236}">
                <a16:creationId xmlns:a16="http://schemas.microsoft.com/office/drawing/2014/main" id="{EF68E545-DF69-C71D-EE58-0435BC5DB483}"/>
              </a:ext>
            </a:extLst>
          </p:cNvPr>
          <p:cNvSpPr>
            <a:spLocks noGrp="1"/>
          </p:cNvSpPr>
          <p:nvPr>
            <p:ph idx="1"/>
          </p:nvPr>
        </p:nvSpPr>
        <p:spPr/>
        <p:txBody>
          <a:bodyPr/>
          <a:lstStyle/>
          <a:p>
            <a:endParaRPr lang="en-SI"/>
          </a:p>
        </p:txBody>
      </p:sp>
      <p:pic>
        <p:nvPicPr>
          <p:cNvPr id="4" name="Picture 3" descr="A picture containing text, indoor, open&#10;&#10;Description automatically generated">
            <a:extLst>
              <a:ext uri="{FF2B5EF4-FFF2-40B4-BE49-F238E27FC236}">
                <a16:creationId xmlns:a16="http://schemas.microsoft.com/office/drawing/2014/main" id="{0829B39A-E750-5BC4-ADAC-CF88331FA6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7039030"/>
          </a:xfrm>
          <a:prstGeom prst="rect">
            <a:avLst/>
          </a:prstGeom>
        </p:spPr>
      </p:pic>
    </p:spTree>
    <p:extLst>
      <p:ext uri="{BB962C8B-B14F-4D97-AF65-F5344CB8AC3E}">
        <p14:creationId xmlns:p14="http://schemas.microsoft.com/office/powerpoint/2010/main" val="2525271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C5A7-854D-B552-9246-F282B97FBE97}"/>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latin typeface="Calibri" panose="020F0502020204030204" pitchFamily="34" charset="0"/>
                <a:cs typeface="Calibri" panose="020F0502020204030204" pitchFamily="34" charset="0"/>
              </a:rPr>
              <a:t>AI v </a:t>
            </a:r>
            <a:r>
              <a:rPr lang="en-US" sz="4000" dirty="0" err="1">
                <a:latin typeface="Calibri" panose="020F0502020204030204" pitchFamily="34" charset="0"/>
                <a:cs typeface="Calibri" panose="020F0502020204030204" pitchFamily="34" charset="0"/>
              </a:rPr>
              <a:t>umetnosti</a:t>
            </a:r>
            <a:endParaRPr lang="en-US" sz="4000" dirty="0">
              <a:latin typeface="Calibri" panose="020F0502020204030204" pitchFamily="34" charset="0"/>
              <a:cs typeface="Calibri" panose="020F0502020204030204" pitchFamily="34" charset="0"/>
            </a:endParaRPr>
          </a:p>
        </p:txBody>
      </p:sp>
      <p:pic>
        <p:nvPicPr>
          <p:cNvPr id="5" name="Content Placeholder 4" descr="Graphical user interface, application, Teams&#10;&#10;Description automatically generated">
            <a:extLst>
              <a:ext uri="{FF2B5EF4-FFF2-40B4-BE49-F238E27FC236}">
                <a16:creationId xmlns:a16="http://schemas.microsoft.com/office/drawing/2014/main" id="{6E216B41-F0A0-63EC-D15F-7133F74C444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3"/>
            <a:ext cx="6050260" cy="4091667"/>
          </a:xfrm>
          <a:prstGeom prst="rect">
            <a:avLst/>
          </a:prstGeom>
        </p:spPr>
      </p:pic>
      <p:pic>
        <p:nvPicPr>
          <p:cNvPr id="7" name="Picture 6" descr="A picture containing text, indoor, open&#10;&#10;Description automatically generated">
            <a:extLst>
              <a:ext uri="{FF2B5EF4-FFF2-40B4-BE49-F238E27FC236}">
                <a16:creationId xmlns:a16="http://schemas.microsoft.com/office/drawing/2014/main" id="{97479ED9-7A93-C039-5271-1365781D86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1719" y="-683"/>
            <a:ext cx="6050280" cy="4092348"/>
          </a:xfrm>
          <a:prstGeom prst="rect">
            <a:avLst/>
          </a:prstGeom>
        </p:spPr>
      </p:pic>
    </p:spTree>
    <p:extLst>
      <p:ext uri="{BB962C8B-B14F-4D97-AF65-F5344CB8AC3E}">
        <p14:creationId xmlns:p14="http://schemas.microsoft.com/office/powerpoint/2010/main" val="3528860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I: 3 ways it's already changing medicine - Vox">
            <a:extLst>
              <a:ext uri="{FF2B5EF4-FFF2-40B4-BE49-F238E27FC236}">
                <a16:creationId xmlns:a16="http://schemas.microsoft.com/office/drawing/2014/main" id="{23E514CB-65E7-3326-8FD1-2AF40116359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423198"/>
            <a:ext cx="5977338" cy="3987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I in healthcare: Not without human touch | Deccan Herald">
            <a:extLst>
              <a:ext uri="{FF2B5EF4-FFF2-40B4-BE49-F238E27FC236}">
                <a16:creationId xmlns:a16="http://schemas.microsoft.com/office/drawing/2014/main" id="{0D703EC4-BDE8-4A7E-5248-0E9A93CAD7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4662" y="429276"/>
            <a:ext cx="5977338" cy="3987140"/>
          </a:xfrm>
          <a:prstGeom prst="rect">
            <a:avLst/>
          </a:prstGeom>
          <a:noFill/>
          <a:extLst>
            <a:ext uri="{909E8E84-426E-40DD-AFC4-6F175D3DCCD1}">
              <a14:hiddenFill xmlns:a14="http://schemas.microsoft.com/office/drawing/2010/main">
                <a:solidFill>
                  <a:srgbClr val="FFFFFF"/>
                </a:solidFill>
              </a14:hiddenFill>
            </a:ext>
          </a:extLst>
        </p:spPr>
      </p:pic>
      <p:sp>
        <p:nvSpPr>
          <p:cNvPr id="3" name="Označba mesta vsebine 2">
            <a:extLst>
              <a:ext uri="{FF2B5EF4-FFF2-40B4-BE49-F238E27FC236}">
                <a16:creationId xmlns:a16="http://schemas.microsoft.com/office/drawing/2014/main" id="{EDD6BBC7-9B14-7CE9-4967-B32CCD0CE81B}"/>
              </a:ext>
            </a:extLst>
          </p:cNvPr>
          <p:cNvSpPr>
            <a:spLocks noGrp="1"/>
          </p:cNvSpPr>
          <p:nvPr>
            <p:ph idx="1"/>
          </p:nvPr>
        </p:nvSpPr>
        <p:spPr>
          <a:xfrm>
            <a:off x="5162719" y="4495568"/>
            <a:ext cx="6586915" cy="1905232"/>
          </a:xfrm>
        </p:spPr>
        <p:txBody>
          <a:bodyPr anchor="ctr">
            <a:normAutofit/>
          </a:bodyPr>
          <a:lstStyle/>
          <a:p>
            <a:pPr marL="0" indent="0">
              <a:buNone/>
            </a:pPr>
            <a:r>
              <a:rPr lang="sl-SI" sz="4000" dirty="0">
                <a:solidFill>
                  <a:srgbClr val="002060"/>
                </a:solidFill>
              </a:rPr>
              <a:t>Ali bo umetna inteligenca nadomestila zdravnike? </a:t>
            </a:r>
            <a:endParaRPr lang="en-SI" sz="4000" dirty="0">
              <a:solidFill>
                <a:srgbClr val="002060"/>
              </a:solidFill>
            </a:endParaRPr>
          </a:p>
        </p:txBody>
      </p:sp>
    </p:spTree>
    <p:extLst>
      <p:ext uri="{BB962C8B-B14F-4D97-AF65-F5344CB8AC3E}">
        <p14:creationId xmlns:p14="http://schemas.microsoft.com/office/powerpoint/2010/main" val="2195279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7A16F1CD-DAEF-F248-2E9E-2E1EA37EFE2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8" name="Picture 2" descr="Napovedovanje in preprečevanje prometnih nesreč z AI">
            <a:extLst>
              <a:ext uri="{FF2B5EF4-FFF2-40B4-BE49-F238E27FC236}">
                <a16:creationId xmlns:a16="http://schemas.microsoft.com/office/drawing/2014/main" id="{20286770-D3D2-3370-E855-62A7592430D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Tesla: Landgericht München I sieht Sicherheitsmängel bei Model X - DER  SPIEGEL">
            <a:extLst>
              <a:ext uri="{FF2B5EF4-FFF2-40B4-BE49-F238E27FC236}">
                <a16:creationId xmlns:a16="http://schemas.microsoft.com/office/drawing/2014/main" id="{FCBA18DB-BF52-A10B-2667-107861FBB5C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E5B45480-BE04-7425-16C8-36D86D4657CF}"/>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a:solidFill>
                  <a:schemeClr val="tx1"/>
                </a:solidFill>
                <a:latin typeface="+mj-lt"/>
                <a:ea typeface="+mj-ea"/>
                <a:cs typeface="+mj-cs"/>
              </a:rPr>
              <a:t>Samovozeča vozila, pametni semaforji ...</a:t>
            </a:r>
          </a:p>
        </p:txBody>
      </p:sp>
    </p:spTree>
    <p:extLst>
      <p:ext uri="{BB962C8B-B14F-4D97-AF65-F5344CB8AC3E}">
        <p14:creationId xmlns:p14="http://schemas.microsoft.com/office/powerpoint/2010/main" val="196637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15" name="Slika 14">
            <a:extLst>
              <a:ext uri="{FF2B5EF4-FFF2-40B4-BE49-F238E27FC236}">
                <a16:creationId xmlns:a16="http://schemas.microsoft.com/office/drawing/2014/main" id="{6DCA2AEC-0AB9-BE68-538D-5B541A920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735" y="162560"/>
            <a:ext cx="6520819" cy="3664877"/>
          </a:xfrm>
          <a:prstGeom prst="rect">
            <a:avLst/>
          </a:prstGeom>
        </p:spPr>
      </p:pic>
      <p:pic>
        <p:nvPicPr>
          <p:cNvPr id="19" name="Slika 18" descr="Slika, ki vsebuje besede trava, nebo, na prostem, narava&#10;&#10;Opis je samodejno ustvarjen">
            <a:extLst>
              <a:ext uri="{FF2B5EF4-FFF2-40B4-BE49-F238E27FC236}">
                <a16:creationId xmlns:a16="http://schemas.microsoft.com/office/drawing/2014/main" id="{DCEC7C16-A954-BD48-98F7-EC5105F1CE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4561" y="3407618"/>
            <a:ext cx="6315465" cy="3287823"/>
          </a:xfrm>
          <a:prstGeom prst="rect">
            <a:avLst/>
          </a:prstGeom>
        </p:spPr>
      </p:pic>
      <p:pic>
        <p:nvPicPr>
          <p:cNvPr id="17" name="Slika 16" descr="Slika, ki vsebuje besede trava, nebo, na prostem, modro&#10;&#10;Opis je samodejno ustvarjen">
            <a:extLst>
              <a:ext uri="{FF2B5EF4-FFF2-40B4-BE49-F238E27FC236}">
                <a16:creationId xmlns:a16="http://schemas.microsoft.com/office/drawing/2014/main" id="{E9A26B91-5638-BD32-2AE0-3DF5F4B562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377" y="162560"/>
            <a:ext cx="5644888" cy="38856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alisation and internationalisation">
            <a:extLst>
              <a:ext uri="{FF2B5EF4-FFF2-40B4-BE49-F238E27FC236}">
                <a16:creationId xmlns:a16="http://schemas.microsoft.com/office/drawing/2014/main" id="{6193FB43-CB6F-5A45-8221-A7C0976327D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618736"/>
            <a:ext cx="12720698" cy="78341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58;p2">
            <a:extLst>
              <a:ext uri="{FF2B5EF4-FFF2-40B4-BE49-F238E27FC236}">
                <a16:creationId xmlns:a16="http://schemas.microsoft.com/office/drawing/2014/main" id="{A2D1CD59-F87F-644F-8F03-3053562A7445}"/>
              </a:ext>
            </a:extLst>
          </p:cNvPr>
          <p:cNvGrpSpPr/>
          <p:nvPr/>
        </p:nvGrpSpPr>
        <p:grpSpPr>
          <a:xfrm>
            <a:off x="5934636" y="2332939"/>
            <a:ext cx="3977640" cy="3305861"/>
            <a:chOff x="1325880" y="1113739"/>
            <a:chExt cx="3977640" cy="3305861"/>
          </a:xfrm>
        </p:grpSpPr>
        <p:sp>
          <p:nvSpPr>
            <p:cNvPr id="10" name="Google Shape;63;p2">
              <a:extLst>
                <a:ext uri="{FF2B5EF4-FFF2-40B4-BE49-F238E27FC236}">
                  <a16:creationId xmlns:a16="http://schemas.microsoft.com/office/drawing/2014/main" id="{6A9F2A0C-0CA2-DF4D-83F7-99414405C6C8}"/>
                </a:ext>
              </a:extLst>
            </p:cNvPr>
            <p:cNvSpPr/>
            <p:nvPr/>
          </p:nvSpPr>
          <p:spPr>
            <a:xfrm>
              <a:off x="2983230" y="3756660"/>
              <a:ext cx="662940" cy="662940"/>
            </a:xfrm>
            <a:prstGeom prst="triangle">
              <a:avLst>
                <a:gd name="adj" fmla="val 5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1" name="Google Shape;64;p2">
              <a:extLst>
                <a:ext uri="{FF2B5EF4-FFF2-40B4-BE49-F238E27FC236}">
                  <a16:creationId xmlns:a16="http://schemas.microsoft.com/office/drawing/2014/main" id="{3DD71814-7649-1449-9F16-C15C8106C787}"/>
                </a:ext>
              </a:extLst>
            </p:cNvPr>
            <p:cNvSpPr/>
            <p:nvPr/>
          </p:nvSpPr>
          <p:spPr>
            <a:xfrm>
              <a:off x="1325880" y="3479109"/>
              <a:ext cx="3977640" cy="268711"/>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2" name="Google Shape;65;p2">
              <a:extLst>
                <a:ext uri="{FF2B5EF4-FFF2-40B4-BE49-F238E27FC236}">
                  <a16:creationId xmlns:a16="http://schemas.microsoft.com/office/drawing/2014/main" id="{ECD79F00-75E8-E34F-8FFB-B06B412D9B08}"/>
                </a:ext>
              </a:extLst>
            </p:cNvPr>
            <p:cNvSpPr/>
            <p:nvPr/>
          </p:nvSpPr>
          <p:spPr>
            <a:xfrm>
              <a:off x="3668268" y="2704795"/>
              <a:ext cx="1591056" cy="74249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3" name="Google Shape;66;p2">
              <a:extLst>
                <a:ext uri="{FF2B5EF4-FFF2-40B4-BE49-F238E27FC236}">
                  <a16:creationId xmlns:a16="http://schemas.microsoft.com/office/drawing/2014/main" id="{6DFE18AE-C7A6-4D40-9DAB-C902507E799F}"/>
                </a:ext>
              </a:extLst>
            </p:cNvPr>
            <p:cNvSpPr txBox="1"/>
            <p:nvPr/>
          </p:nvSpPr>
          <p:spPr>
            <a:xfrm>
              <a:off x="3704513" y="2741040"/>
              <a:ext cx="1518566" cy="670002"/>
            </a:xfrm>
            <a:prstGeom prst="rect">
              <a:avLst/>
            </a:prstGeom>
            <a:noFill/>
            <a:ln>
              <a:noFill/>
            </a:ln>
          </p:spPr>
          <p:txBody>
            <a:bodyPr spcFirstLastPara="1" wrap="square" lIns="49525" tIns="49525" rIns="49525" bIns="49525" anchor="ctr" anchorCtr="0">
              <a:noAutofit/>
            </a:bodyPr>
            <a:lstStyle/>
            <a:p>
              <a:pPr algn="ctr">
                <a:lnSpc>
                  <a:spcPct val="90000"/>
                </a:lnSpc>
                <a:buClr>
                  <a:schemeClr val="lt1"/>
                </a:buClr>
                <a:buSzPts val="1300"/>
              </a:pPr>
              <a:r>
                <a:rPr lang="sl-SI" sz="1300" dirty="0">
                  <a:solidFill>
                    <a:schemeClr val="lt1"/>
                  </a:solidFill>
                  <a:latin typeface="Calibri"/>
                  <a:ea typeface="Calibri"/>
                  <a:cs typeface="Calibri"/>
                  <a:sym typeface="Calibri"/>
                </a:rPr>
                <a:t>Učitelj fizike, tehnike na OŠ</a:t>
              </a:r>
            </a:p>
          </p:txBody>
        </p:sp>
        <p:sp>
          <p:nvSpPr>
            <p:cNvPr id="14" name="Google Shape;67;p2">
              <a:extLst>
                <a:ext uri="{FF2B5EF4-FFF2-40B4-BE49-F238E27FC236}">
                  <a16:creationId xmlns:a16="http://schemas.microsoft.com/office/drawing/2014/main" id="{D597EF82-5A20-8C48-A54B-1DF285F9A7FE}"/>
                </a:ext>
              </a:extLst>
            </p:cNvPr>
            <p:cNvSpPr/>
            <p:nvPr/>
          </p:nvSpPr>
          <p:spPr>
            <a:xfrm>
              <a:off x="3668268" y="1909267"/>
              <a:ext cx="1591056" cy="742492"/>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5" name="Google Shape;68;p2">
              <a:extLst>
                <a:ext uri="{FF2B5EF4-FFF2-40B4-BE49-F238E27FC236}">
                  <a16:creationId xmlns:a16="http://schemas.microsoft.com/office/drawing/2014/main" id="{48F547BE-0F2A-2847-9512-9CDF75A25A30}"/>
                </a:ext>
              </a:extLst>
            </p:cNvPr>
            <p:cNvSpPr txBox="1"/>
            <p:nvPr/>
          </p:nvSpPr>
          <p:spPr>
            <a:xfrm>
              <a:off x="3704513" y="1945512"/>
              <a:ext cx="1518566" cy="670002"/>
            </a:xfrm>
            <a:prstGeom prst="rect">
              <a:avLst/>
            </a:prstGeom>
            <a:noFill/>
            <a:ln>
              <a:noFill/>
            </a:ln>
          </p:spPr>
          <p:txBody>
            <a:bodyPr spcFirstLastPara="1" wrap="square" lIns="49525" tIns="49525" rIns="49525" bIns="49525" anchor="ctr" anchorCtr="0">
              <a:noAutofit/>
            </a:bodyPr>
            <a:lstStyle/>
            <a:p>
              <a:pPr algn="ctr">
                <a:lnSpc>
                  <a:spcPct val="90000"/>
                </a:lnSpc>
                <a:buClr>
                  <a:schemeClr val="lt1"/>
                </a:buClr>
                <a:buSzPts val="1300"/>
              </a:pPr>
              <a:r>
                <a:rPr lang="sl-SI" sz="1300" dirty="0">
                  <a:solidFill>
                    <a:schemeClr val="lt1"/>
                  </a:solidFill>
                  <a:latin typeface="Calibri"/>
                  <a:ea typeface="Calibri"/>
                  <a:cs typeface="Calibri"/>
                  <a:sym typeface="Calibri"/>
                </a:rPr>
                <a:t>Profesor fizike informatike gimnazija</a:t>
              </a:r>
            </a:p>
          </p:txBody>
        </p:sp>
        <p:sp>
          <p:nvSpPr>
            <p:cNvPr id="16" name="Google Shape;69;p2">
              <a:extLst>
                <a:ext uri="{FF2B5EF4-FFF2-40B4-BE49-F238E27FC236}">
                  <a16:creationId xmlns:a16="http://schemas.microsoft.com/office/drawing/2014/main" id="{61F46410-BF26-BB4F-931A-D540AB4AAEA8}"/>
                </a:ext>
              </a:extLst>
            </p:cNvPr>
            <p:cNvSpPr/>
            <p:nvPr/>
          </p:nvSpPr>
          <p:spPr>
            <a:xfrm>
              <a:off x="3668268" y="1113739"/>
              <a:ext cx="1591056" cy="742492"/>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7" name="Google Shape;70;p2">
              <a:extLst>
                <a:ext uri="{FF2B5EF4-FFF2-40B4-BE49-F238E27FC236}">
                  <a16:creationId xmlns:a16="http://schemas.microsoft.com/office/drawing/2014/main" id="{9D90BCAC-F3EC-E649-BD8C-4A19DAE6B5C6}"/>
                </a:ext>
              </a:extLst>
            </p:cNvPr>
            <p:cNvSpPr txBox="1"/>
            <p:nvPr/>
          </p:nvSpPr>
          <p:spPr>
            <a:xfrm>
              <a:off x="3704512" y="1149984"/>
              <a:ext cx="1599007" cy="670002"/>
            </a:xfrm>
            <a:prstGeom prst="rect">
              <a:avLst/>
            </a:prstGeom>
            <a:noFill/>
            <a:ln>
              <a:noFill/>
            </a:ln>
          </p:spPr>
          <p:txBody>
            <a:bodyPr spcFirstLastPara="1" wrap="square" lIns="49525" tIns="49525" rIns="49525" bIns="49525" anchor="ctr" anchorCtr="0">
              <a:noAutofit/>
            </a:bodyPr>
            <a:lstStyle/>
            <a:p>
              <a:pPr algn="ctr">
                <a:lnSpc>
                  <a:spcPct val="90000"/>
                </a:lnSpc>
                <a:buClr>
                  <a:schemeClr val="lt1"/>
                </a:buClr>
                <a:buSzPts val="1300"/>
              </a:pPr>
              <a:r>
                <a:rPr lang="sl-SI" sz="1300" dirty="0">
                  <a:solidFill>
                    <a:schemeClr val="lt1"/>
                  </a:solidFill>
                  <a:latin typeface="Calibri"/>
                  <a:ea typeface="Calibri"/>
                  <a:cs typeface="Calibri"/>
                  <a:sym typeface="Calibri"/>
                </a:rPr>
                <a:t>Direktor DID-a, MVZT</a:t>
              </a:r>
              <a:endParaRPr lang="sl-SI" dirty="0"/>
            </a:p>
          </p:txBody>
        </p:sp>
        <p:sp>
          <p:nvSpPr>
            <p:cNvPr id="18" name="Google Shape;71;p2">
              <a:extLst>
                <a:ext uri="{FF2B5EF4-FFF2-40B4-BE49-F238E27FC236}">
                  <a16:creationId xmlns:a16="http://schemas.microsoft.com/office/drawing/2014/main" id="{B5D8F01B-225B-594B-8B47-4A716DD24D68}"/>
                </a:ext>
              </a:extLst>
            </p:cNvPr>
            <p:cNvSpPr/>
            <p:nvPr/>
          </p:nvSpPr>
          <p:spPr>
            <a:xfrm>
              <a:off x="1370076" y="2704795"/>
              <a:ext cx="1591056" cy="742492"/>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9" name="Google Shape;72;p2">
              <a:extLst>
                <a:ext uri="{FF2B5EF4-FFF2-40B4-BE49-F238E27FC236}">
                  <a16:creationId xmlns:a16="http://schemas.microsoft.com/office/drawing/2014/main" id="{2174C1FB-51BF-BA42-AADD-2543A892B91E}"/>
                </a:ext>
              </a:extLst>
            </p:cNvPr>
            <p:cNvSpPr txBox="1"/>
            <p:nvPr/>
          </p:nvSpPr>
          <p:spPr>
            <a:xfrm>
              <a:off x="1406321" y="2741040"/>
              <a:ext cx="1518566" cy="670002"/>
            </a:xfrm>
            <a:prstGeom prst="rect">
              <a:avLst/>
            </a:prstGeom>
            <a:noFill/>
            <a:ln>
              <a:noFill/>
            </a:ln>
          </p:spPr>
          <p:txBody>
            <a:bodyPr spcFirstLastPara="1" wrap="square" lIns="49525" tIns="49525" rIns="49525" bIns="49525" anchor="ctr" anchorCtr="0">
              <a:noAutofit/>
            </a:bodyPr>
            <a:lstStyle/>
            <a:p>
              <a:pPr algn="ctr">
                <a:lnSpc>
                  <a:spcPct val="90000"/>
                </a:lnSpc>
                <a:buClr>
                  <a:schemeClr val="lt1"/>
                </a:buClr>
                <a:buSzPts val="1300"/>
              </a:pPr>
              <a:r>
                <a:rPr lang="sl-SI" sz="1300" dirty="0">
                  <a:solidFill>
                    <a:schemeClr val="lt1"/>
                  </a:solidFill>
                  <a:latin typeface="Calibri"/>
                  <a:ea typeface="Calibri"/>
                  <a:cs typeface="Calibri"/>
                  <a:sym typeface="Calibri"/>
                </a:rPr>
                <a:t>Direktor Zavoda AMS</a:t>
              </a:r>
            </a:p>
          </p:txBody>
        </p:sp>
        <p:sp>
          <p:nvSpPr>
            <p:cNvPr id="20" name="Google Shape;73;p2">
              <a:extLst>
                <a:ext uri="{FF2B5EF4-FFF2-40B4-BE49-F238E27FC236}">
                  <a16:creationId xmlns:a16="http://schemas.microsoft.com/office/drawing/2014/main" id="{A23B500D-B7E7-C34F-A5C2-D07469154794}"/>
                </a:ext>
              </a:extLst>
            </p:cNvPr>
            <p:cNvSpPr/>
            <p:nvPr/>
          </p:nvSpPr>
          <p:spPr>
            <a:xfrm>
              <a:off x="1370076" y="1909267"/>
              <a:ext cx="1591056" cy="742492"/>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1" name="Google Shape;74;p2">
              <a:extLst>
                <a:ext uri="{FF2B5EF4-FFF2-40B4-BE49-F238E27FC236}">
                  <a16:creationId xmlns:a16="http://schemas.microsoft.com/office/drawing/2014/main" id="{10B39A2F-8970-4849-9C53-C46B0C142746}"/>
                </a:ext>
              </a:extLst>
            </p:cNvPr>
            <p:cNvSpPr txBox="1"/>
            <p:nvPr/>
          </p:nvSpPr>
          <p:spPr>
            <a:xfrm>
              <a:off x="1406321" y="1945512"/>
              <a:ext cx="1518566" cy="670002"/>
            </a:xfrm>
            <a:prstGeom prst="rect">
              <a:avLst/>
            </a:prstGeom>
            <a:noFill/>
            <a:ln>
              <a:noFill/>
            </a:ln>
          </p:spPr>
          <p:txBody>
            <a:bodyPr spcFirstLastPara="1" wrap="square" lIns="49525" tIns="49525" rIns="49525" bIns="49525" anchor="ctr" anchorCtr="0">
              <a:noAutofit/>
            </a:bodyPr>
            <a:lstStyle/>
            <a:p>
              <a:pPr algn="ctr">
                <a:lnSpc>
                  <a:spcPct val="90000"/>
                </a:lnSpc>
                <a:buClr>
                  <a:schemeClr val="lt1"/>
                </a:buClr>
                <a:buSzPts val="1300"/>
              </a:pPr>
              <a:r>
                <a:rPr lang="sl-SI" sz="1300" dirty="0">
                  <a:solidFill>
                    <a:schemeClr val="lt1"/>
                  </a:solidFill>
                  <a:latin typeface="Calibri"/>
                  <a:ea typeface="Calibri"/>
                  <a:cs typeface="Calibri"/>
                  <a:sym typeface="Calibri"/>
                </a:rPr>
                <a:t>Svetovalec v kabinetu ministrice - področje digitalizacije</a:t>
              </a:r>
              <a:endParaRPr lang="sl-SI" dirty="0"/>
            </a:p>
          </p:txBody>
        </p:sp>
        <p:sp>
          <p:nvSpPr>
            <p:cNvPr id="22" name="Google Shape;75;p2">
              <a:extLst>
                <a:ext uri="{FF2B5EF4-FFF2-40B4-BE49-F238E27FC236}">
                  <a16:creationId xmlns:a16="http://schemas.microsoft.com/office/drawing/2014/main" id="{C6AEBE99-8C2E-4842-9946-A96FE4A22C85}"/>
                </a:ext>
              </a:extLst>
            </p:cNvPr>
            <p:cNvSpPr/>
            <p:nvPr/>
          </p:nvSpPr>
          <p:spPr>
            <a:xfrm>
              <a:off x="1370076" y="1113739"/>
              <a:ext cx="1591056" cy="74249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3" name="Google Shape;76;p2">
              <a:extLst>
                <a:ext uri="{FF2B5EF4-FFF2-40B4-BE49-F238E27FC236}">
                  <a16:creationId xmlns:a16="http://schemas.microsoft.com/office/drawing/2014/main" id="{EFB5EC64-5CD6-8044-94EB-8E655022400F}"/>
                </a:ext>
              </a:extLst>
            </p:cNvPr>
            <p:cNvSpPr txBox="1"/>
            <p:nvPr/>
          </p:nvSpPr>
          <p:spPr>
            <a:xfrm>
              <a:off x="1406321" y="1149984"/>
              <a:ext cx="1518566" cy="670002"/>
            </a:xfrm>
            <a:prstGeom prst="rect">
              <a:avLst/>
            </a:prstGeom>
            <a:noFill/>
            <a:ln>
              <a:noFill/>
            </a:ln>
          </p:spPr>
          <p:txBody>
            <a:bodyPr spcFirstLastPara="1" wrap="square" lIns="49525" tIns="49525" rIns="49525" bIns="49525" anchor="ctr" anchorCtr="0">
              <a:noAutofit/>
            </a:bodyPr>
            <a:lstStyle/>
            <a:p>
              <a:pPr lvl="0" algn="ctr">
                <a:lnSpc>
                  <a:spcPct val="90000"/>
                </a:lnSpc>
                <a:buClr>
                  <a:schemeClr val="lt1"/>
                </a:buClr>
                <a:buSzPts val="1300"/>
              </a:pPr>
              <a:r>
                <a:rPr lang="sl-SI" sz="1300" dirty="0">
                  <a:solidFill>
                    <a:schemeClr val="lt1"/>
                  </a:solidFill>
                  <a:cs typeface="Calibri"/>
                  <a:sym typeface="Calibri"/>
                </a:rPr>
                <a:t>Vodja projektov (AI4T, CRP...), modelar...</a:t>
              </a:r>
              <a:endParaRPr lang="sl-SI" sz="1400" dirty="0"/>
            </a:p>
          </p:txBody>
        </p:sp>
      </p:grpSp>
      <p:sp>
        <p:nvSpPr>
          <p:cNvPr id="25" name="Rectangle 24">
            <a:extLst>
              <a:ext uri="{FF2B5EF4-FFF2-40B4-BE49-F238E27FC236}">
                <a16:creationId xmlns:a16="http://schemas.microsoft.com/office/drawing/2014/main" id="{1A76EDBD-668E-4A46-AB34-B42AEEA48974}"/>
              </a:ext>
            </a:extLst>
          </p:cNvPr>
          <p:cNvSpPr/>
          <p:nvPr/>
        </p:nvSpPr>
        <p:spPr>
          <a:xfrm>
            <a:off x="3639670" y="6111055"/>
            <a:ext cx="8552329" cy="230832"/>
          </a:xfrm>
          <a:prstGeom prst="rect">
            <a:avLst/>
          </a:prstGeom>
        </p:spPr>
        <p:txBody>
          <a:bodyPr wrap="square">
            <a:spAutoFit/>
          </a:bodyPr>
          <a:lstStyle/>
          <a:p>
            <a:r>
              <a:rPr lang="en-SI" sz="900" i="1" dirty="0">
                <a:solidFill>
                  <a:schemeClr val="bg2">
                    <a:lumMod val="90000"/>
                  </a:schemeClr>
                </a:solidFill>
              </a:rPr>
              <a:t>https://www.eaie.org/.imaging/mte/eaie-theme/width-820-not-expanding/dam/images/blog-images/2019/digitalisation.jpg</a:t>
            </a:r>
          </a:p>
        </p:txBody>
      </p:sp>
      <p:pic>
        <p:nvPicPr>
          <p:cNvPr id="1028" name="Picture 4" descr="INNOVATION IN TEACHING -">
            <a:extLst>
              <a:ext uri="{FF2B5EF4-FFF2-40B4-BE49-F238E27FC236}">
                <a16:creationId xmlns:a16="http://schemas.microsoft.com/office/drawing/2014/main" id="{6E0B9BBA-A51A-3648-85EB-7C409C65B2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303"/>
            <a:ext cx="2952213" cy="193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6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1030">
            <a:extLst>
              <a:ext uri="{FF2B5EF4-FFF2-40B4-BE49-F238E27FC236}">
                <a16:creationId xmlns:a16="http://schemas.microsoft.com/office/drawing/2014/main" id="{3B47FC9C-2ED3-4100-A4EF-E8CDFEE106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xt, letter&#10;&#10;Description automatically generated">
            <a:extLst>
              <a:ext uri="{FF2B5EF4-FFF2-40B4-BE49-F238E27FC236}">
                <a16:creationId xmlns:a16="http://schemas.microsoft.com/office/drawing/2014/main" id="{E51A6562-3491-19FD-BBEF-1F6ECC4196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1335" y="1655551"/>
            <a:ext cx="2406333" cy="2578312"/>
          </a:xfrm>
        </p:spPr>
      </p:pic>
      <p:pic>
        <p:nvPicPr>
          <p:cNvPr id="1026" name="Picture 2" descr="A hand holding a camera&#10;&#10;Description automatically generated with low confidence">
            <a:extLst>
              <a:ext uri="{FF2B5EF4-FFF2-40B4-BE49-F238E27FC236}">
                <a16:creationId xmlns:a16="http://schemas.microsoft.com/office/drawing/2014/main" id="{F7E82471-B650-C835-7D88-4E1FBAAB4D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2331" y="1655551"/>
            <a:ext cx="6979603" cy="2578312"/>
          </a:xfrm>
          <a:prstGeom prst="rect">
            <a:avLst/>
          </a:prstGeom>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1540562" y="5210251"/>
            <a:ext cx="9113520" cy="816975"/>
          </a:xfrm>
        </p:spPr>
        <p:txBody>
          <a:bodyPr vert="horz" lIns="91440" tIns="45720" rIns="91440" bIns="45720" rtlCol="0" anchor="ctr">
            <a:normAutofit/>
          </a:bodyPr>
          <a:lstStyle/>
          <a:p>
            <a:pPr algn="ctr" defTabSz="786384"/>
            <a:r>
              <a:rPr lang="en-US" sz="3440" kern="1200" dirty="0" err="1">
                <a:solidFill>
                  <a:srgbClr val="002060"/>
                </a:solidFill>
                <a:latin typeface="+mn-lt"/>
                <a:ea typeface="+mj-ea"/>
                <a:cs typeface="+mj-cs"/>
              </a:rPr>
              <a:t>Hitro</a:t>
            </a:r>
            <a:r>
              <a:rPr lang="en-US" sz="3440" kern="1200" dirty="0">
                <a:solidFill>
                  <a:srgbClr val="002060"/>
                </a:solidFill>
                <a:latin typeface="+mn-lt"/>
                <a:ea typeface="+mj-ea"/>
                <a:cs typeface="+mj-cs"/>
              </a:rPr>
              <a:t> </a:t>
            </a:r>
            <a:r>
              <a:rPr lang="en-US" sz="3440" kern="1200" dirty="0" err="1">
                <a:solidFill>
                  <a:srgbClr val="002060"/>
                </a:solidFill>
                <a:latin typeface="+mn-lt"/>
                <a:ea typeface="+mj-ea"/>
                <a:cs typeface="+mj-cs"/>
              </a:rPr>
              <a:t>spreminjajoča</a:t>
            </a:r>
            <a:r>
              <a:rPr lang="en-US" sz="3440" kern="1200" dirty="0">
                <a:solidFill>
                  <a:srgbClr val="002060"/>
                </a:solidFill>
                <a:latin typeface="+mn-lt"/>
                <a:ea typeface="+mj-ea"/>
                <a:cs typeface="+mj-cs"/>
              </a:rPr>
              <a:t> se </a:t>
            </a:r>
            <a:r>
              <a:rPr lang="en-US" sz="3440" kern="1200" dirty="0" err="1">
                <a:solidFill>
                  <a:srgbClr val="002060"/>
                </a:solidFill>
                <a:latin typeface="+mn-lt"/>
                <a:ea typeface="+mj-ea"/>
                <a:cs typeface="+mj-cs"/>
              </a:rPr>
              <a:t>družba</a:t>
            </a:r>
            <a:endParaRPr lang="en-US" sz="4000" kern="1200" dirty="0">
              <a:solidFill>
                <a:srgbClr val="002060"/>
              </a:solidFill>
              <a:latin typeface="+mn-lt"/>
              <a:ea typeface="+mj-ea"/>
              <a:cs typeface="+mj-cs"/>
            </a:endParaRPr>
          </a:p>
        </p:txBody>
      </p:sp>
      <p:sp>
        <p:nvSpPr>
          <p:cNvPr id="6" name="TextBox 5">
            <a:extLst>
              <a:ext uri="{FF2B5EF4-FFF2-40B4-BE49-F238E27FC236}">
                <a16:creationId xmlns:a16="http://schemas.microsoft.com/office/drawing/2014/main" id="{FF6AC9AE-D15E-7755-2C90-1B5448198AE0}"/>
              </a:ext>
            </a:extLst>
          </p:cNvPr>
          <p:cNvSpPr txBox="1"/>
          <p:nvPr/>
        </p:nvSpPr>
        <p:spPr>
          <a:xfrm>
            <a:off x="1256305" y="3070242"/>
            <a:ext cx="1600118" cy="304058"/>
          </a:xfrm>
          <a:prstGeom prst="rect">
            <a:avLst/>
          </a:prstGeom>
          <a:noFill/>
        </p:spPr>
        <p:txBody>
          <a:bodyPr wrap="none" rtlCol="0">
            <a:spAutoFit/>
          </a:bodyPr>
          <a:lstStyle/>
          <a:p>
            <a:pPr defTabSz="786384">
              <a:spcAft>
                <a:spcPts val="600"/>
              </a:spcAft>
            </a:pPr>
            <a:r>
              <a:rPr lang="sl-SI" sz="1376" kern="1200" dirty="0">
                <a:solidFill>
                  <a:schemeClr val="tx1"/>
                </a:solidFill>
                <a:latin typeface="+mn-lt"/>
                <a:ea typeface="+mn-ea"/>
                <a:cs typeface="+mn-cs"/>
              </a:rPr>
              <a:t>2011 ... – (2023/25)</a:t>
            </a:r>
            <a:endParaRPr lang="sl-SI" sz="1600" dirty="0"/>
          </a:p>
        </p:txBody>
      </p:sp>
      <p:sp>
        <p:nvSpPr>
          <p:cNvPr id="7" name="TextBox 6">
            <a:extLst>
              <a:ext uri="{FF2B5EF4-FFF2-40B4-BE49-F238E27FC236}">
                <a16:creationId xmlns:a16="http://schemas.microsoft.com/office/drawing/2014/main" id="{8A027CEF-AEEC-FEBE-6FEB-93458AC20512}"/>
              </a:ext>
            </a:extLst>
          </p:cNvPr>
          <p:cNvSpPr txBox="1"/>
          <p:nvPr/>
        </p:nvSpPr>
        <p:spPr>
          <a:xfrm>
            <a:off x="1170163" y="4404912"/>
            <a:ext cx="3475760" cy="96084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defTabSz="786384">
              <a:spcAft>
                <a:spcPts val="600"/>
              </a:spcAft>
            </a:pPr>
            <a:r>
              <a:rPr lang="sl-SI" sz="1548" kern="1200" dirty="0">
                <a:solidFill>
                  <a:schemeClr val="dk1"/>
                </a:solidFill>
                <a:latin typeface="+mn-lt"/>
                <a:ea typeface="+mn-ea"/>
                <a:cs typeface="+mn-cs"/>
              </a:rPr>
              <a:t>7740 ur obveznega programa pouka v OŠ</a:t>
            </a:r>
          </a:p>
          <a:p>
            <a:pPr defTabSz="786384">
              <a:spcAft>
                <a:spcPts val="600"/>
              </a:spcAft>
            </a:pPr>
            <a:r>
              <a:rPr lang="sl-SI" sz="1548" kern="1200" dirty="0">
                <a:solidFill>
                  <a:schemeClr val="dk1"/>
                </a:solidFill>
                <a:latin typeface="+mn-lt"/>
                <a:ea typeface="+mn-ea"/>
                <a:cs typeface="+mn-cs"/>
              </a:rPr>
              <a:t>Naravoslovje in tehnika 210 ur (2,7%)</a:t>
            </a:r>
          </a:p>
          <a:p>
            <a:pPr defTabSz="786384">
              <a:spcAft>
                <a:spcPts val="600"/>
              </a:spcAft>
            </a:pPr>
            <a:r>
              <a:rPr lang="sl-SI" sz="1548" kern="1200" dirty="0">
                <a:solidFill>
                  <a:schemeClr val="dk1"/>
                </a:solidFill>
                <a:latin typeface="+mn-lt"/>
                <a:ea typeface="+mn-ea"/>
                <a:cs typeface="+mn-cs"/>
              </a:rPr>
              <a:t>Tehnika in tehnologija </a:t>
            </a:r>
            <a:r>
              <a:rPr lang="sl-SI" sz="1548" b="1" kern="1200" dirty="0">
                <a:solidFill>
                  <a:schemeClr val="dk1"/>
                </a:solidFill>
                <a:latin typeface="+mn-lt"/>
                <a:ea typeface="+mn-ea"/>
                <a:cs typeface="+mn-cs"/>
              </a:rPr>
              <a:t>140 ur (1,8 %)</a:t>
            </a:r>
            <a:endParaRPr lang="sl-SI" b="1" dirty="0"/>
          </a:p>
        </p:txBody>
      </p:sp>
      <p:pic>
        <p:nvPicPr>
          <p:cNvPr id="9" name="Picture 8" descr="Icon&#10;&#10;Description automatically generated">
            <a:extLst>
              <a:ext uri="{FF2B5EF4-FFF2-40B4-BE49-F238E27FC236}">
                <a16:creationId xmlns:a16="http://schemas.microsoft.com/office/drawing/2014/main" id="{258224CC-C101-EA8C-F202-0FBDC6DC1C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8806" y="4352605"/>
            <a:ext cx="1921954" cy="1921954"/>
          </a:xfrm>
          <a:prstGeom prst="rect">
            <a:avLst/>
          </a:prstGeom>
        </p:spPr>
      </p:pic>
      <p:sp>
        <p:nvSpPr>
          <p:cNvPr id="8" name="TextBox 7">
            <a:extLst>
              <a:ext uri="{FF2B5EF4-FFF2-40B4-BE49-F238E27FC236}">
                <a16:creationId xmlns:a16="http://schemas.microsoft.com/office/drawing/2014/main" id="{F2E1C01C-814E-2340-5623-8658938DE0E3}"/>
              </a:ext>
            </a:extLst>
          </p:cNvPr>
          <p:cNvSpPr txBox="1"/>
          <p:nvPr/>
        </p:nvSpPr>
        <p:spPr>
          <a:xfrm>
            <a:off x="10396487" y="4392654"/>
            <a:ext cx="574196" cy="369332"/>
          </a:xfrm>
          <a:prstGeom prst="rect">
            <a:avLst/>
          </a:prstGeom>
          <a:noFill/>
        </p:spPr>
        <p:txBody>
          <a:bodyPr wrap="none" rtlCol="0">
            <a:spAutoFit/>
          </a:bodyPr>
          <a:lstStyle/>
          <a:p>
            <a:r>
              <a:rPr lang="sl-SI" dirty="0"/>
              <a:t>3%?</a:t>
            </a:r>
          </a:p>
        </p:txBody>
      </p:sp>
    </p:spTree>
    <p:extLst>
      <p:ext uri="{BB962C8B-B14F-4D97-AF65-F5344CB8AC3E}">
        <p14:creationId xmlns:p14="http://schemas.microsoft.com/office/powerpoint/2010/main" val="85029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ED30A-9F32-C95E-5237-2F121306B5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6396" y="2463800"/>
            <a:ext cx="4064000" cy="4064000"/>
          </a:xfrm>
          <a:prstGeom prst="rect">
            <a:avLst/>
          </a:prstGeom>
        </p:spPr>
      </p:pic>
      <p:sp>
        <p:nvSpPr>
          <p:cNvPr id="5" name="Oblaček govora: elipsa 4">
            <a:extLst>
              <a:ext uri="{FF2B5EF4-FFF2-40B4-BE49-F238E27FC236}">
                <a16:creationId xmlns:a16="http://schemas.microsoft.com/office/drawing/2014/main" id="{7F28F43B-4AB8-0920-6F23-6CA924145D87}"/>
              </a:ext>
            </a:extLst>
          </p:cNvPr>
          <p:cNvSpPr/>
          <p:nvPr/>
        </p:nvSpPr>
        <p:spPr>
          <a:xfrm flipH="1">
            <a:off x="4747991" y="518931"/>
            <a:ext cx="6158306" cy="2191018"/>
          </a:xfrm>
          <a:prstGeom prst="wedgeEllipseCallout">
            <a:avLst>
              <a:gd name="adj1" fmla="val 67908"/>
              <a:gd name="adj2" fmla="val 769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Arial"/>
            </a:endParaRPr>
          </a:p>
        </p:txBody>
      </p:sp>
      <p:sp>
        <p:nvSpPr>
          <p:cNvPr id="10" name="PoljeZBesedilom 9">
            <a:extLst>
              <a:ext uri="{FF2B5EF4-FFF2-40B4-BE49-F238E27FC236}">
                <a16:creationId xmlns:a16="http://schemas.microsoft.com/office/drawing/2014/main" id="{B6CA79A3-57DF-507E-34FD-85D2032CE439}"/>
              </a:ext>
            </a:extLst>
          </p:cNvPr>
          <p:cNvSpPr txBox="1"/>
          <p:nvPr/>
        </p:nvSpPr>
        <p:spPr>
          <a:xfrm>
            <a:off x="5737062" y="737277"/>
            <a:ext cx="4731914" cy="1754326"/>
          </a:xfrm>
          <a:prstGeom prst="rect">
            <a:avLst/>
          </a:prstGeom>
          <a:noFill/>
        </p:spPr>
        <p:txBody>
          <a:bodyPr wrap="square" rtlCol="0">
            <a:spAutoFit/>
          </a:bodyPr>
          <a:lstStyle/>
          <a:p>
            <a:pPr defTabSz="685697" fontAlgn="base">
              <a:spcBef>
                <a:spcPct val="0"/>
              </a:spcBef>
              <a:spcAft>
                <a:spcPct val="0"/>
              </a:spcAft>
            </a:pPr>
            <a:r>
              <a:rPr lang="sl-SI" sz="3600" b="1" dirty="0">
                <a:solidFill>
                  <a:srgbClr val="006A8E"/>
                </a:solidFill>
                <a:latin typeface="Arial"/>
              </a:rPr>
              <a:t>Zakaj je tehnologija, UI ... v izobraževanju pomembna?</a:t>
            </a:r>
            <a:endParaRPr lang="en-GB" sz="3600" b="1" dirty="0">
              <a:solidFill>
                <a:srgbClr val="006A8E"/>
              </a:solidFill>
              <a:latin typeface="Arial"/>
            </a:endParaRPr>
          </a:p>
        </p:txBody>
      </p:sp>
    </p:spTree>
    <p:extLst>
      <p:ext uri="{BB962C8B-B14F-4D97-AF65-F5344CB8AC3E}">
        <p14:creationId xmlns:p14="http://schemas.microsoft.com/office/powerpoint/2010/main" val="2430792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DF91C12-57D7-6D47-9B1F-DCE56F1F9AC1}"/>
              </a:ext>
            </a:extLst>
          </p:cNvPr>
          <p:cNvSpPr/>
          <p:nvPr/>
        </p:nvSpPr>
        <p:spPr>
          <a:xfrm>
            <a:off x="6097218" y="3838763"/>
            <a:ext cx="3667215" cy="22590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26" name="Rectangle 25">
            <a:extLst>
              <a:ext uri="{FF2B5EF4-FFF2-40B4-BE49-F238E27FC236}">
                <a16:creationId xmlns:a16="http://schemas.microsoft.com/office/drawing/2014/main" id="{C3D4AE60-2414-9C48-96F1-3640C74B7859}"/>
              </a:ext>
            </a:extLst>
          </p:cNvPr>
          <p:cNvSpPr/>
          <p:nvPr/>
        </p:nvSpPr>
        <p:spPr>
          <a:xfrm>
            <a:off x="6095999" y="1603927"/>
            <a:ext cx="3667215" cy="225905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27" name="Rectangle 26">
            <a:extLst>
              <a:ext uri="{FF2B5EF4-FFF2-40B4-BE49-F238E27FC236}">
                <a16:creationId xmlns:a16="http://schemas.microsoft.com/office/drawing/2014/main" id="{1A40C936-4683-894D-BCE7-084DE16E7A75}"/>
              </a:ext>
            </a:extLst>
          </p:cNvPr>
          <p:cNvSpPr/>
          <p:nvPr/>
        </p:nvSpPr>
        <p:spPr>
          <a:xfrm>
            <a:off x="2417927" y="1609608"/>
            <a:ext cx="3667215" cy="22590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29" name="Rectangle 28">
            <a:extLst>
              <a:ext uri="{FF2B5EF4-FFF2-40B4-BE49-F238E27FC236}">
                <a16:creationId xmlns:a16="http://schemas.microsoft.com/office/drawing/2014/main" id="{3010BDDD-DD22-B547-80FA-64AA15791D6D}"/>
              </a:ext>
            </a:extLst>
          </p:cNvPr>
          <p:cNvSpPr/>
          <p:nvPr/>
        </p:nvSpPr>
        <p:spPr>
          <a:xfrm>
            <a:off x="2428786" y="3852712"/>
            <a:ext cx="3667215" cy="2259051"/>
          </a:xfrm>
          <a:prstGeom prst="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10" name="TextBox 9">
            <a:extLst>
              <a:ext uri="{FF2B5EF4-FFF2-40B4-BE49-F238E27FC236}">
                <a16:creationId xmlns:a16="http://schemas.microsoft.com/office/drawing/2014/main" id="{B6D9DAD0-4A77-0446-BA6B-F065074E57FA}"/>
              </a:ext>
            </a:extLst>
          </p:cNvPr>
          <p:cNvSpPr txBox="1"/>
          <p:nvPr/>
        </p:nvSpPr>
        <p:spPr>
          <a:xfrm>
            <a:off x="5334412" y="1196431"/>
            <a:ext cx="152317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sl-SI" dirty="0"/>
              <a:t>družbena dela</a:t>
            </a:r>
          </a:p>
        </p:txBody>
      </p:sp>
      <p:sp>
        <p:nvSpPr>
          <p:cNvPr id="11" name="TextBox 10">
            <a:extLst>
              <a:ext uri="{FF2B5EF4-FFF2-40B4-BE49-F238E27FC236}">
                <a16:creationId xmlns:a16="http://schemas.microsoft.com/office/drawing/2014/main" id="{8A744BB2-4CBC-134B-9B63-11E3804C3C1E}"/>
              </a:ext>
            </a:extLst>
          </p:cNvPr>
          <p:cNvSpPr txBox="1"/>
          <p:nvPr/>
        </p:nvSpPr>
        <p:spPr>
          <a:xfrm>
            <a:off x="5334412" y="6354599"/>
            <a:ext cx="1760418"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sl-SI" dirty="0"/>
              <a:t>nedružbena dela</a:t>
            </a:r>
          </a:p>
        </p:txBody>
      </p:sp>
      <p:sp>
        <p:nvSpPr>
          <p:cNvPr id="12" name="TextBox 11">
            <a:extLst>
              <a:ext uri="{FF2B5EF4-FFF2-40B4-BE49-F238E27FC236}">
                <a16:creationId xmlns:a16="http://schemas.microsoft.com/office/drawing/2014/main" id="{D249E2F2-3C34-474A-AA2B-85E1C0B4C1C3}"/>
              </a:ext>
            </a:extLst>
          </p:cNvPr>
          <p:cNvSpPr txBox="1"/>
          <p:nvPr/>
        </p:nvSpPr>
        <p:spPr>
          <a:xfrm>
            <a:off x="358292" y="3363150"/>
            <a:ext cx="2011755"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l-SI" dirty="0"/>
              <a:t>ni potrebna spretnost, okolje je strukturirano</a:t>
            </a:r>
          </a:p>
        </p:txBody>
      </p:sp>
      <p:sp>
        <p:nvSpPr>
          <p:cNvPr id="13" name="TextBox 12">
            <a:extLst>
              <a:ext uri="{FF2B5EF4-FFF2-40B4-BE49-F238E27FC236}">
                <a16:creationId xmlns:a16="http://schemas.microsoft.com/office/drawing/2014/main" id="{93EF8DF1-2117-AC4E-8E67-65CE28CE3EB4}"/>
              </a:ext>
            </a:extLst>
          </p:cNvPr>
          <p:cNvSpPr txBox="1"/>
          <p:nvPr/>
        </p:nvSpPr>
        <p:spPr>
          <a:xfrm>
            <a:off x="9763213" y="3303574"/>
            <a:ext cx="2011755"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l-SI" dirty="0"/>
              <a:t>potrebna je spretnost, okolje ni strukturirano</a:t>
            </a:r>
          </a:p>
        </p:txBody>
      </p:sp>
      <p:sp>
        <p:nvSpPr>
          <p:cNvPr id="14" name="TextBox 13">
            <a:extLst>
              <a:ext uri="{FF2B5EF4-FFF2-40B4-BE49-F238E27FC236}">
                <a16:creationId xmlns:a16="http://schemas.microsoft.com/office/drawing/2014/main" id="{A92A39E9-9497-0D4B-816F-369E65B57D8E}"/>
              </a:ext>
            </a:extLst>
          </p:cNvPr>
          <p:cNvSpPr txBox="1"/>
          <p:nvPr/>
        </p:nvSpPr>
        <p:spPr>
          <a:xfrm>
            <a:off x="7377754" y="2547383"/>
            <a:ext cx="159030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varno območje</a:t>
            </a:r>
          </a:p>
        </p:txBody>
      </p:sp>
      <p:sp>
        <p:nvSpPr>
          <p:cNvPr id="15" name="TextBox 14">
            <a:extLst>
              <a:ext uri="{FF2B5EF4-FFF2-40B4-BE49-F238E27FC236}">
                <a16:creationId xmlns:a16="http://schemas.microsoft.com/office/drawing/2014/main" id="{82E6CE29-CE2F-AB4C-94F6-159F949998EB}"/>
              </a:ext>
            </a:extLst>
          </p:cNvPr>
          <p:cNvSpPr txBox="1"/>
          <p:nvPr/>
        </p:nvSpPr>
        <p:spPr>
          <a:xfrm>
            <a:off x="7325624" y="4820967"/>
            <a:ext cx="169456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počasen prehod</a:t>
            </a:r>
          </a:p>
        </p:txBody>
      </p:sp>
      <p:sp>
        <p:nvSpPr>
          <p:cNvPr id="16" name="TextBox 15">
            <a:extLst>
              <a:ext uri="{FF2B5EF4-FFF2-40B4-BE49-F238E27FC236}">
                <a16:creationId xmlns:a16="http://schemas.microsoft.com/office/drawing/2014/main" id="{FD56F2EB-607A-0B40-B3EA-A3A597ED1BD6}"/>
              </a:ext>
            </a:extLst>
          </p:cNvPr>
          <p:cNvSpPr txBox="1"/>
          <p:nvPr/>
        </p:nvSpPr>
        <p:spPr>
          <a:xfrm>
            <a:off x="3212338" y="2547383"/>
            <a:ext cx="163647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človeška fasada</a:t>
            </a:r>
          </a:p>
        </p:txBody>
      </p:sp>
      <p:sp>
        <p:nvSpPr>
          <p:cNvPr id="17" name="TextBox 16">
            <a:extLst>
              <a:ext uri="{FF2B5EF4-FFF2-40B4-BE49-F238E27FC236}">
                <a16:creationId xmlns:a16="http://schemas.microsoft.com/office/drawing/2014/main" id="{29FCCCAB-EEAB-6A4E-8D50-E9E71F11ED89}"/>
              </a:ext>
            </a:extLst>
          </p:cNvPr>
          <p:cNvSpPr txBox="1"/>
          <p:nvPr/>
        </p:nvSpPr>
        <p:spPr>
          <a:xfrm>
            <a:off x="3022415" y="4804655"/>
            <a:ext cx="182639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nevarno območje</a:t>
            </a:r>
          </a:p>
        </p:txBody>
      </p:sp>
      <p:sp>
        <p:nvSpPr>
          <p:cNvPr id="20" name="TextBox 19">
            <a:extLst>
              <a:ext uri="{FF2B5EF4-FFF2-40B4-BE49-F238E27FC236}">
                <a16:creationId xmlns:a16="http://schemas.microsoft.com/office/drawing/2014/main" id="{88B50083-93F8-C74B-A4A0-24229C56B47F}"/>
              </a:ext>
            </a:extLst>
          </p:cNvPr>
          <p:cNvSpPr txBox="1"/>
          <p:nvPr/>
        </p:nvSpPr>
        <p:spPr>
          <a:xfrm>
            <a:off x="2576081" y="1785650"/>
            <a:ext cx="542136" cy="307777"/>
          </a:xfrm>
          <a:prstGeom prst="rect">
            <a:avLst/>
          </a:prstGeom>
          <a:noFill/>
        </p:spPr>
        <p:txBody>
          <a:bodyPr wrap="none" rtlCol="0">
            <a:spAutoFit/>
          </a:bodyPr>
          <a:lstStyle/>
          <a:p>
            <a:r>
              <a:rPr lang="sl-SI" sz="1400" dirty="0"/>
              <a:t>točaj</a:t>
            </a:r>
          </a:p>
        </p:txBody>
      </p:sp>
      <p:sp>
        <p:nvSpPr>
          <p:cNvPr id="21" name="TextBox 20">
            <a:extLst>
              <a:ext uri="{FF2B5EF4-FFF2-40B4-BE49-F238E27FC236}">
                <a16:creationId xmlns:a16="http://schemas.microsoft.com/office/drawing/2014/main" id="{FE09F9B2-2756-B24A-9B74-C3878A54473D}"/>
              </a:ext>
            </a:extLst>
          </p:cNvPr>
          <p:cNvSpPr txBox="1"/>
          <p:nvPr/>
        </p:nvSpPr>
        <p:spPr>
          <a:xfrm>
            <a:off x="4009802" y="1787701"/>
            <a:ext cx="1905971" cy="307777"/>
          </a:xfrm>
          <a:prstGeom prst="rect">
            <a:avLst/>
          </a:prstGeom>
          <a:noFill/>
        </p:spPr>
        <p:txBody>
          <a:bodyPr wrap="none" rtlCol="0">
            <a:spAutoFit/>
          </a:bodyPr>
          <a:lstStyle/>
          <a:p>
            <a:r>
              <a:rPr lang="sl-SI" sz="1400" dirty="0"/>
              <a:t>oskrba s hrano in pijačo</a:t>
            </a:r>
          </a:p>
        </p:txBody>
      </p:sp>
      <p:sp>
        <p:nvSpPr>
          <p:cNvPr id="22" name="TextBox 21">
            <a:extLst>
              <a:ext uri="{FF2B5EF4-FFF2-40B4-BE49-F238E27FC236}">
                <a16:creationId xmlns:a16="http://schemas.microsoft.com/office/drawing/2014/main" id="{E28DA235-035A-2E40-9C6B-9663C4527D21}"/>
              </a:ext>
            </a:extLst>
          </p:cNvPr>
          <p:cNvSpPr txBox="1"/>
          <p:nvPr/>
        </p:nvSpPr>
        <p:spPr>
          <a:xfrm>
            <a:off x="4239866" y="2974886"/>
            <a:ext cx="1445845" cy="307777"/>
          </a:xfrm>
          <a:prstGeom prst="rect">
            <a:avLst/>
          </a:prstGeom>
          <a:noFill/>
        </p:spPr>
        <p:txBody>
          <a:bodyPr wrap="none" rtlCol="0">
            <a:spAutoFit/>
          </a:bodyPr>
          <a:lstStyle/>
          <a:p>
            <a:r>
              <a:rPr lang="sl-SI" sz="1400" dirty="0"/>
              <a:t>receptor v hotelu</a:t>
            </a:r>
          </a:p>
        </p:txBody>
      </p:sp>
      <p:sp>
        <p:nvSpPr>
          <p:cNvPr id="23" name="TextBox 22">
            <a:extLst>
              <a:ext uri="{FF2B5EF4-FFF2-40B4-BE49-F238E27FC236}">
                <a16:creationId xmlns:a16="http://schemas.microsoft.com/office/drawing/2014/main" id="{7848F7D8-FA9C-5245-83F2-0388DC12AFA5}"/>
              </a:ext>
            </a:extLst>
          </p:cNvPr>
          <p:cNvSpPr txBox="1"/>
          <p:nvPr/>
        </p:nvSpPr>
        <p:spPr>
          <a:xfrm>
            <a:off x="2576083" y="3012706"/>
            <a:ext cx="1425840" cy="307777"/>
          </a:xfrm>
          <a:prstGeom prst="rect">
            <a:avLst/>
          </a:prstGeom>
          <a:noFill/>
        </p:spPr>
        <p:txBody>
          <a:bodyPr wrap="none" rtlCol="0">
            <a:spAutoFit/>
          </a:bodyPr>
          <a:lstStyle/>
          <a:p>
            <a:r>
              <a:rPr lang="sl-SI" sz="1400" dirty="0"/>
              <a:t>natakar v kavarni</a:t>
            </a:r>
          </a:p>
        </p:txBody>
      </p:sp>
      <p:cxnSp>
        <p:nvCxnSpPr>
          <p:cNvPr id="5" name="Straight Arrow Connector 4">
            <a:extLst>
              <a:ext uri="{FF2B5EF4-FFF2-40B4-BE49-F238E27FC236}">
                <a16:creationId xmlns:a16="http://schemas.microsoft.com/office/drawing/2014/main" id="{3CAFD7DB-3010-7A43-88D1-A17D72552805}"/>
              </a:ext>
            </a:extLst>
          </p:cNvPr>
          <p:cNvCxnSpPr>
            <a:cxnSpLocks/>
          </p:cNvCxnSpPr>
          <p:nvPr/>
        </p:nvCxnSpPr>
        <p:spPr>
          <a:xfrm flipV="1">
            <a:off x="2380904" y="3865115"/>
            <a:ext cx="7360592" cy="19491"/>
          </a:xfrm>
          <a:prstGeom prst="straightConnector1">
            <a:avLst/>
          </a:prstGeom>
          <a:ln w="31750">
            <a:solidFill>
              <a:schemeClr val="accent6"/>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7C70EE2-8643-4046-BC56-5CAD4D5F83C2}"/>
              </a:ext>
            </a:extLst>
          </p:cNvPr>
          <p:cNvCxnSpPr>
            <a:cxnSpLocks/>
          </p:cNvCxnSpPr>
          <p:nvPr/>
        </p:nvCxnSpPr>
        <p:spPr>
          <a:xfrm flipH="1">
            <a:off x="6095999" y="1596540"/>
            <a:ext cx="31580" cy="4758059"/>
          </a:xfrm>
          <a:prstGeom prst="straightConnector1">
            <a:avLst/>
          </a:prstGeom>
          <a:ln w="34925">
            <a:solidFill>
              <a:schemeClr val="accent6"/>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77CE7DF-661E-F249-8BB4-C8AC74CD417B}"/>
              </a:ext>
            </a:extLst>
          </p:cNvPr>
          <p:cNvSpPr txBox="1"/>
          <p:nvPr/>
        </p:nvSpPr>
        <p:spPr>
          <a:xfrm>
            <a:off x="7507647" y="1788719"/>
            <a:ext cx="1880903" cy="523220"/>
          </a:xfrm>
          <a:prstGeom prst="rect">
            <a:avLst/>
          </a:prstGeom>
          <a:noFill/>
        </p:spPr>
        <p:txBody>
          <a:bodyPr wrap="square" rtlCol="0">
            <a:spAutoFit/>
          </a:bodyPr>
          <a:lstStyle/>
          <a:p>
            <a:r>
              <a:rPr lang="sl-SI" sz="1400" dirty="0"/>
              <a:t>negovalec v domu za ostarele</a:t>
            </a:r>
          </a:p>
        </p:txBody>
      </p:sp>
      <p:sp>
        <p:nvSpPr>
          <p:cNvPr id="31" name="TextBox 30">
            <a:extLst>
              <a:ext uri="{FF2B5EF4-FFF2-40B4-BE49-F238E27FC236}">
                <a16:creationId xmlns:a16="http://schemas.microsoft.com/office/drawing/2014/main" id="{1A790A1D-4B11-8E48-93BA-B9CA15339F76}"/>
              </a:ext>
            </a:extLst>
          </p:cNvPr>
          <p:cNvSpPr txBox="1"/>
          <p:nvPr/>
        </p:nvSpPr>
        <p:spPr>
          <a:xfrm>
            <a:off x="6292005" y="2201444"/>
            <a:ext cx="1204783" cy="307777"/>
          </a:xfrm>
          <a:prstGeom prst="rect">
            <a:avLst/>
          </a:prstGeom>
          <a:noFill/>
        </p:spPr>
        <p:txBody>
          <a:bodyPr wrap="square" rtlCol="0">
            <a:spAutoFit/>
          </a:bodyPr>
          <a:lstStyle/>
          <a:p>
            <a:r>
              <a:rPr lang="sl-SI" sz="1400" dirty="0"/>
              <a:t>fizioterapevt</a:t>
            </a:r>
          </a:p>
        </p:txBody>
      </p:sp>
      <p:sp>
        <p:nvSpPr>
          <p:cNvPr id="32" name="TextBox 31">
            <a:extLst>
              <a:ext uri="{FF2B5EF4-FFF2-40B4-BE49-F238E27FC236}">
                <a16:creationId xmlns:a16="http://schemas.microsoft.com/office/drawing/2014/main" id="{A7B8652E-04F5-324A-BDB8-76AF1D3905EB}"/>
              </a:ext>
            </a:extLst>
          </p:cNvPr>
          <p:cNvSpPr txBox="1"/>
          <p:nvPr/>
        </p:nvSpPr>
        <p:spPr>
          <a:xfrm>
            <a:off x="8376530" y="2280340"/>
            <a:ext cx="1204783" cy="307777"/>
          </a:xfrm>
          <a:prstGeom prst="rect">
            <a:avLst/>
          </a:prstGeom>
          <a:noFill/>
        </p:spPr>
        <p:txBody>
          <a:bodyPr wrap="square" rtlCol="0">
            <a:spAutoFit/>
          </a:bodyPr>
          <a:lstStyle/>
          <a:p>
            <a:r>
              <a:rPr lang="sl-SI" sz="1400" dirty="0"/>
              <a:t>frizer</a:t>
            </a:r>
          </a:p>
        </p:txBody>
      </p:sp>
      <p:sp>
        <p:nvSpPr>
          <p:cNvPr id="33" name="TextBox 32">
            <a:extLst>
              <a:ext uri="{FF2B5EF4-FFF2-40B4-BE49-F238E27FC236}">
                <a16:creationId xmlns:a16="http://schemas.microsoft.com/office/drawing/2014/main" id="{FC3AF2AA-CF17-2845-BEAF-A99821822D45}"/>
              </a:ext>
            </a:extLst>
          </p:cNvPr>
          <p:cNvSpPr txBox="1"/>
          <p:nvPr/>
        </p:nvSpPr>
        <p:spPr>
          <a:xfrm>
            <a:off x="6381154" y="3303572"/>
            <a:ext cx="1204783" cy="307777"/>
          </a:xfrm>
          <a:prstGeom prst="rect">
            <a:avLst/>
          </a:prstGeom>
          <a:noFill/>
        </p:spPr>
        <p:txBody>
          <a:bodyPr wrap="square" rtlCol="0">
            <a:spAutoFit/>
          </a:bodyPr>
          <a:lstStyle/>
          <a:p>
            <a:r>
              <a:rPr lang="sl-SI" sz="1400" dirty="0"/>
              <a:t>dreser psov</a:t>
            </a:r>
          </a:p>
        </p:txBody>
      </p:sp>
      <p:sp>
        <p:nvSpPr>
          <p:cNvPr id="34" name="TextBox 33">
            <a:extLst>
              <a:ext uri="{FF2B5EF4-FFF2-40B4-BE49-F238E27FC236}">
                <a16:creationId xmlns:a16="http://schemas.microsoft.com/office/drawing/2014/main" id="{8CB3C78C-F318-D148-8F3C-0C95DFB5F9E7}"/>
              </a:ext>
            </a:extLst>
          </p:cNvPr>
          <p:cNvSpPr txBox="1"/>
          <p:nvPr/>
        </p:nvSpPr>
        <p:spPr>
          <a:xfrm>
            <a:off x="6381154" y="4105813"/>
            <a:ext cx="1204783" cy="307777"/>
          </a:xfrm>
          <a:prstGeom prst="rect">
            <a:avLst/>
          </a:prstGeom>
          <a:noFill/>
        </p:spPr>
        <p:txBody>
          <a:bodyPr wrap="square" rtlCol="0">
            <a:spAutoFit/>
          </a:bodyPr>
          <a:lstStyle/>
          <a:p>
            <a:r>
              <a:rPr lang="sl-SI" sz="1400" dirty="0"/>
              <a:t>taksist</a:t>
            </a:r>
          </a:p>
        </p:txBody>
      </p:sp>
      <p:sp>
        <p:nvSpPr>
          <p:cNvPr id="35" name="TextBox 34">
            <a:extLst>
              <a:ext uri="{FF2B5EF4-FFF2-40B4-BE49-F238E27FC236}">
                <a16:creationId xmlns:a16="http://schemas.microsoft.com/office/drawing/2014/main" id="{9DF9F67F-8E60-7348-9733-B67883DA8312}"/>
              </a:ext>
            </a:extLst>
          </p:cNvPr>
          <p:cNvSpPr txBox="1"/>
          <p:nvPr/>
        </p:nvSpPr>
        <p:spPr>
          <a:xfrm>
            <a:off x="6255195" y="4575815"/>
            <a:ext cx="1204783" cy="307777"/>
          </a:xfrm>
          <a:prstGeom prst="rect">
            <a:avLst/>
          </a:prstGeom>
          <a:noFill/>
        </p:spPr>
        <p:txBody>
          <a:bodyPr wrap="square" rtlCol="0">
            <a:spAutoFit/>
          </a:bodyPr>
          <a:lstStyle/>
          <a:p>
            <a:r>
              <a:rPr lang="sl-SI" sz="1400" dirty="0"/>
              <a:t>gradnja hiše</a:t>
            </a:r>
          </a:p>
        </p:txBody>
      </p:sp>
      <p:sp>
        <p:nvSpPr>
          <p:cNvPr id="36" name="TextBox 35">
            <a:extLst>
              <a:ext uri="{FF2B5EF4-FFF2-40B4-BE49-F238E27FC236}">
                <a16:creationId xmlns:a16="http://schemas.microsoft.com/office/drawing/2014/main" id="{D2A5D266-EBDA-564F-BC38-F80126D93C82}"/>
              </a:ext>
            </a:extLst>
          </p:cNvPr>
          <p:cNvSpPr txBox="1"/>
          <p:nvPr/>
        </p:nvSpPr>
        <p:spPr>
          <a:xfrm>
            <a:off x="7094830" y="4300508"/>
            <a:ext cx="1204783" cy="307777"/>
          </a:xfrm>
          <a:prstGeom prst="rect">
            <a:avLst/>
          </a:prstGeom>
          <a:noFill/>
        </p:spPr>
        <p:txBody>
          <a:bodyPr wrap="square" rtlCol="0">
            <a:spAutoFit/>
          </a:bodyPr>
          <a:lstStyle/>
          <a:p>
            <a:r>
              <a:rPr lang="sl-SI" sz="1400" dirty="0"/>
              <a:t>vodovodar</a:t>
            </a:r>
          </a:p>
        </p:txBody>
      </p:sp>
      <p:sp>
        <p:nvSpPr>
          <p:cNvPr id="37" name="TextBox 36">
            <a:extLst>
              <a:ext uri="{FF2B5EF4-FFF2-40B4-BE49-F238E27FC236}">
                <a16:creationId xmlns:a16="http://schemas.microsoft.com/office/drawing/2014/main" id="{DF2CBEE4-CAC4-A54C-AE23-B2FF4A1BB903}"/>
              </a:ext>
            </a:extLst>
          </p:cNvPr>
          <p:cNvSpPr txBox="1"/>
          <p:nvPr/>
        </p:nvSpPr>
        <p:spPr>
          <a:xfrm>
            <a:off x="8337018" y="4198897"/>
            <a:ext cx="1204783" cy="307777"/>
          </a:xfrm>
          <a:prstGeom prst="rect">
            <a:avLst/>
          </a:prstGeom>
          <a:noFill/>
        </p:spPr>
        <p:txBody>
          <a:bodyPr wrap="square" rtlCol="0">
            <a:spAutoFit/>
          </a:bodyPr>
          <a:lstStyle/>
          <a:p>
            <a:r>
              <a:rPr lang="sl-SI" sz="1400" dirty="0"/>
              <a:t>čistilec</a:t>
            </a:r>
          </a:p>
        </p:txBody>
      </p:sp>
      <p:sp>
        <p:nvSpPr>
          <p:cNvPr id="38" name="TextBox 37">
            <a:extLst>
              <a:ext uri="{FF2B5EF4-FFF2-40B4-BE49-F238E27FC236}">
                <a16:creationId xmlns:a16="http://schemas.microsoft.com/office/drawing/2014/main" id="{D3115CB4-6FD8-DB42-8827-0C74235FF533}"/>
              </a:ext>
            </a:extLst>
          </p:cNvPr>
          <p:cNvSpPr txBox="1"/>
          <p:nvPr/>
        </p:nvSpPr>
        <p:spPr>
          <a:xfrm>
            <a:off x="6444534" y="5356460"/>
            <a:ext cx="1204783" cy="523220"/>
          </a:xfrm>
          <a:prstGeom prst="rect">
            <a:avLst/>
          </a:prstGeom>
          <a:noFill/>
        </p:spPr>
        <p:txBody>
          <a:bodyPr wrap="square" rtlCol="0">
            <a:spAutoFit/>
          </a:bodyPr>
          <a:lstStyle/>
          <a:p>
            <a:r>
              <a:rPr lang="sl-SI" sz="1400" dirty="0"/>
              <a:t>nočni varnostnik</a:t>
            </a:r>
          </a:p>
        </p:txBody>
      </p:sp>
      <p:sp>
        <p:nvSpPr>
          <p:cNvPr id="39" name="TextBox 38">
            <a:extLst>
              <a:ext uri="{FF2B5EF4-FFF2-40B4-BE49-F238E27FC236}">
                <a16:creationId xmlns:a16="http://schemas.microsoft.com/office/drawing/2014/main" id="{A486BE98-1B26-6D4E-94E1-B09E8D0E053D}"/>
              </a:ext>
            </a:extLst>
          </p:cNvPr>
          <p:cNvSpPr txBox="1"/>
          <p:nvPr/>
        </p:nvSpPr>
        <p:spPr>
          <a:xfrm>
            <a:off x="7996634" y="5391131"/>
            <a:ext cx="1584679" cy="523220"/>
          </a:xfrm>
          <a:prstGeom prst="rect">
            <a:avLst/>
          </a:prstGeom>
          <a:noFill/>
        </p:spPr>
        <p:txBody>
          <a:bodyPr wrap="square" rtlCol="0">
            <a:spAutoFit/>
          </a:bodyPr>
          <a:lstStyle/>
          <a:p>
            <a:r>
              <a:rPr lang="sl-SI" sz="1400" dirty="0"/>
              <a:t>mehanik v letalski in vesoljski ind.</a:t>
            </a:r>
          </a:p>
        </p:txBody>
      </p:sp>
      <p:sp>
        <p:nvSpPr>
          <p:cNvPr id="40" name="TextBox 39">
            <a:extLst>
              <a:ext uri="{FF2B5EF4-FFF2-40B4-BE49-F238E27FC236}">
                <a16:creationId xmlns:a16="http://schemas.microsoft.com/office/drawing/2014/main" id="{975BBA91-05D6-9A4C-B953-D3FD73C3EA6E}"/>
              </a:ext>
            </a:extLst>
          </p:cNvPr>
          <p:cNvSpPr txBox="1"/>
          <p:nvPr/>
        </p:nvSpPr>
        <p:spPr>
          <a:xfrm>
            <a:off x="2726435" y="4047217"/>
            <a:ext cx="800091" cy="307777"/>
          </a:xfrm>
          <a:prstGeom prst="rect">
            <a:avLst/>
          </a:prstGeom>
          <a:noFill/>
        </p:spPr>
        <p:txBody>
          <a:bodyPr wrap="none" rtlCol="0">
            <a:spAutoFit/>
          </a:bodyPr>
          <a:lstStyle/>
          <a:p>
            <a:r>
              <a:rPr lang="sl-SI" sz="1400" dirty="0"/>
              <a:t>blagajna</a:t>
            </a:r>
          </a:p>
        </p:txBody>
      </p:sp>
      <p:sp>
        <p:nvSpPr>
          <p:cNvPr id="41" name="TextBox 40">
            <a:extLst>
              <a:ext uri="{FF2B5EF4-FFF2-40B4-BE49-F238E27FC236}">
                <a16:creationId xmlns:a16="http://schemas.microsoft.com/office/drawing/2014/main" id="{C2B69F3E-8159-8E4F-82F1-7EA2E891DD46}"/>
              </a:ext>
            </a:extLst>
          </p:cNvPr>
          <p:cNvSpPr txBox="1"/>
          <p:nvPr/>
        </p:nvSpPr>
        <p:spPr>
          <a:xfrm>
            <a:off x="4358671" y="5261836"/>
            <a:ext cx="1554208" cy="307777"/>
          </a:xfrm>
          <a:prstGeom prst="rect">
            <a:avLst/>
          </a:prstGeom>
          <a:noFill/>
        </p:spPr>
        <p:txBody>
          <a:bodyPr wrap="none" rtlCol="0">
            <a:spAutoFit/>
          </a:bodyPr>
          <a:lstStyle/>
          <a:p>
            <a:r>
              <a:rPr lang="sl-SI" sz="1400" dirty="0"/>
              <a:t>kuhar v restavraciji</a:t>
            </a:r>
          </a:p>
        </p:txBody>
      </p:sp>
      <p:sp>
        <p:nvSpPr>
          <p:cNvPr id="42" name="TextBox 41">
            <a:extLst>
              <a:ext uri="{FF2B5EF4-FFF2-40B4-BE49-F238E27FC236}">
                <a16:creationId xmlns:a16="http://schemas.microsoft.com/office/drawing/2014/main" id="{B9C915A8-C010-F743-9ABA-0D749EED4DCC}"/>
              </a:ext>
            </a:extLst>
          </p:cNvPr>
          <p:cNvSpPr txBox="1"/>
          <p:nvPr/>
        </p:nvSpPr>
        <p:spPr>
          <a:xfrm>
            <a:off x="2610688" y="5360106"/>
            <a:ext cx="1303571" cy="523220"/>
          </a:xfrm>
          <a:prstGeom prst="rect">
            <a:avLst/>
          </a:prstGeom>
          <a:noFill/>
        </p:spPr>
        <p:txBody>
          <a:bodyPr wrap="square" rtlCol="0">
            <a:spAutoFit/>
          </a:bodyPr>
          <a:lstStyle/>
          <a:p>
            <a:r>
              <a:rPr lang="sl-SI" sz="1400" dirty="0"/>
              <a:t>pripravljalec hitre prehrane</a:t>
            </a:r>
          </a:p>
        </p:txBody>
      </p:sp>
      <p:sp>
        <p:nvSpPr>
          <p:cNvPr id="43" name="TextBox 42">
            <a:extLst>
              <a:ext uri="{FF2B5EF4-FFF2-40B4-BE49-F238E27FC236}">
                <a16:creationId xmlns:a16="http://schemas.microsoft.com/office/drawing/2014/main" id="{3B9A667F-E468-A34A-BAD0-0EDAC419636F}"/>
              </a:ext>
            </a:extLst>
          </p:cNvPr>
          <p:cNvSpPr txBox="1"/>
          <p:nvPr/>
        </p:nvSpPr>
        <p:spPr>
          <a:xfrm>
            <a:off x="4179476" y="5695956"/>
            <a:ext cx="1750097" cy="307777"/>
          </a:xfrm>
          <a:prstGeom prst="rect">
            <a:avLst/>
          </a:prstGeom>
          <a:noFill/>
        </p:spPr>
        <p:txBody>
          <a:bodyPr wrap="square" rtlCol="0">
            <a:spAutoFit/>
          </a:bodyPr>
          <a:lstStyle/>
          <a:p>
            <a:r>
              <a:rPr lang="sl-SI" sz="1400" dirty="0"/>
              <a:t>voznik tovornjaka</a:t>
            </a:r>
          </a:p>
        </p:txBody>
      </p:sp>
      <p:sp>
        <p:nvSpPr>
          <p:cNvPr id="44" name="TextBox 43">
            <a:extLst>
              <a:ext uri="{FF2B5EF4-FFF2-40B4-BE49-F238E27FC236}">
                <a16:creationId xmlns:a16="http://schemas.microsoft.com/office/drawing/2014/main" id="{BCAC4711-A452-5443-BA3F-FE51B1FE13EB}"/>
              </a:ext>
            </a:extLst>
          </p:cNvPr>
          <p:cNvSpPr txBox="1"/>
          <p:nvPr/>
        </p:nvSpPr>
        <p:spPr>
          <a:xfrm>
            <a:off x="4449625" y="4198896"/>
            <a:ext cx="1236087" cy="307777"/>
          </a:xfrm>
          <a:prstGeom prst="rect">
            <a:avLst/>
          </a:prstGeom>
          <a:noFill/>
        </p:spPr>
        <p:txBody>
          <a:bodyPr wrap="square" rtlCol="0">
            <a:spAutoFit/>
          </a:bodyPr>
          <a:lstStyle/>
          <a:p>
            <a:r>
              <a:rPr lang="sl-SI" sz="1400" dirty="0"/>
              <a:t>obiralec sadja</a:t>
            </a:r>
          </a:p>
        </p:txBody>
      </p:sp>
      <p:sp>
        <p:nvSpPr>
          <p:cNvPr id="45" name="TextBox 44">
            <a:extLst>
              <a:ext uri="{FF2B5EF4-FFF2-40B4-BE49-F238E27FC236}">
                <a16:creationId xmlns:a16="http://schemas.microsoft.com/office/drawing/2014/main" id="{E1A282F6-6917-1342-8B5B-A870DFFBB405}"/>
              </a:ext>
            </a:extLst>
          </p:cNvPr>
          <p:cNvSpPr txBox="1"/>
          <p:nvPr/>
        </p:nvSpPr>
        <p:spPr>
          <a:xfrm>
            <a:off x="2740621" y="4452520"/>
            <a:ext cx="1750097" cy="307777"/>
          </a:xfrm>
          <a:prstGeom prst="rect">
            <a:avLst/>
          </a:prstGeom>
          <a:noFill/>
        </p:spPr>
        <p:txBody>
          <a:bodyPr wrap="square" rtlCol="0">
            <a:spAutoFit/>
          </a:bodyPr>
          <a:lstStyle/>
          <a:p>
            <a:r>
              <a:rPr lang="sl-SI" sz="1400" dirty="0"/>
              <a:t>pomivalec posode</a:t>
            </a:r>
          </a:p>
        </p:txBody>
      </p:sp>
      <p:sp>
        <p:nvSpPr>
          <p:cNvPr id="46" name="TextBox 45">
            <a:extLst>
              <a:ext uri="{FF2B5EF4-FFF2-40B4-BE49-F238E27FC236}">
                <a16:creationId xmlns:a16="http://schemas.microsoft.com/office/drawing/2014/main" id="{08B185E7-510F-AC4F-B5E7-E98E95E4E7E8}"/>
              </a:ext>
            </a:extLst>
          </p:cNvPr>
          <p:cNvSpPr txBox="1"/>
          <p:nvPr/>
        </p:nvSpPr>
        <p:spPr>
          <a:xfrm>
            <a:off x="6831588" y="6086345"/>
            <a:ext cx="3053593" cy="276999"/>
          </a:xfrm>
          <a:prstGeom prst="rect">
            <a:avLst/>
          </a:prstGeom>
          <a:noFill/>
        </p:spPr>
        <p:txBody>
          <a:bodyPr wrap="none" rtlCol="0">
            <a:spAutoFit/>
          </a:bodyPr>
          <a:lstStyle/>
          <a:p>
            <a:r>
              <a:rPr lang="sl-SI" sz="1200" i="1" dirty="0"/>
              <a:t>Kai-Fu Lee (2019),  Velesili umetne intelegence</a:t>
            </a:r>
          </a:p>
        </p:txBody>
      </p:sp>
      <p:sp>
        <p:nvSpPr>
          <p:cNvPr id="47" name="TextBox 46">
            <a:extLst>
              <a:ext uri="{FF2B5EF4-FFF2-40B4-BE49-F238E27FC236}">
                <a16:creationId xmlns:a16="http://schemas.microsoft.com/office/drawing/2014/main" id="{91496F78-83FC-9049-A30F-2D049358D275}"/>
              </a:ext>
            </a:extLst>
          </p:cNvPr>
          <p:cNvSpPr txBox="1"/>
          <p:nvPr/>
        </p:nvSpPr>
        <p:spPr>
          <a:xfrm>
            <a:off x="2447120" y="6135049"/>
            <a:ext cx="2830518" cy="30777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none" rtlCol="0">
            <a:spAutoFit/>
          </a:bodyPr>
          <a:lstStyle/>
          <a:p>
            <a:r>
              <a:rPr lang="sl-SI" sz="1400" dirty="0"/>
              <a:t>Nevarnost prevzemanja: fizično delo</a:t>
            </a:r>
          </a:p>
        </p:txBody>
      </p:sp>
      <p:sp>
        <p:nvSpPr>
          <p:cNvPr id="48" name="Title 1">
            <a:extLst>
              <a:ext uri="{FF2B5EF4-FFF2-40B4-BE49-F238E27FC236}">
                <a16:creationId xmlns:a16="http://schemas.microsoft.com/office/drawing/2014/main" id="{5A3D7985-EBAA-DF4D-AB9A-2C27386EC7BC}"/>
              </a:ext>
            </a:extLst>
          </p:cNvPr>
          <p:cNvSpPr>
            <a:spLocks noGrp="1"/>
          </p:cNvSpPr>
          <p:nvPr>
            <p:ph type="title"/>
          </p:nvPr>
        </p:nvSpPr>
        <p:spPr>
          <a:xfrm>
            <a:off x="2227474" y="374900"/>
            <a:ext cx="9162300" cy="763525"/>
          </a:xfrm>
        </p:spPr>
        <p:txBody>
          <a:bodyPr>
            <a:normAutofit/>
          </a:bodyPr>
          <a:lstStyle/>
          <a:p>
            <a:r>
              <a:rPr lang="sl-SI" sz="4000" dirty="0">
                <a:solidFill>
                  <a:srgbClr val="002060"/>
                </a:solidFill>
                <a:latin typeface="+mn-lt"/>
              </a:rPr>
              <a:t>Nevarnost prevzemanja fizičnega dela</a:t>
            </a:r>
          </a:p>
        </p:txBody>
      </p:sp>
    </p:spTree>
    <p:extLst>
      <p:ext uri="{BB962C8B-B14F-4D97-AF65-F5344CB8AC3E}">
        <p14:creationId xmlns:p14="http://schemas.microsoft.com/office/powerpoint/2010/main" val="376122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DF91C12-57D7-6D47-9B1F-DCE56F1F9AC1}"/>
              </a:ext>
            </a:extLst>
          </p:cNvPr>
          <p:cNvSpPr/>
          <p:nvPr/>
        </p:nvSpPr>
        <p:spPr>
          <a:xfrm>
            <a:off x="6097218" y="3831659"/>
            <a:ext cx="3667215" cy="22590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26" name="Rectangle 25">
            <a:extLst>
              <a:ext uri="{FF2B5EF4-FFF2-40B4-BE49-F238E27FC236}">
                <a16:creationId xmlns:a16="http://schemas.microsoft.com/office/drawing/2014/main" id="{C3D4AE60-2414-9C48-96F1-3640C74B7859}"/>
              </a:ext>
            </a:extLst>
          </p:cNvPr>
          <p:cNvSpPr/>
          <p:nvPr/>
        </p:nvSpPr>
        <p:spPr>
          <a:xfrm>
            <a:off x="6095999" y="1596823"/>
            <a:ext cx="3667215" cy="225905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dirty="0"/>
          </a:p>
        </p:txBody>
      </p:sp>
      <p:sp>
        <p:nvSpPr>
          <p:cNvPr id="27" name="Rectangle 26">
            <a:extLst>
              <a:ext uri="{FF2B5EF4-FFF2-40B4-BE49-F238E27FC236}">
                <a16:creationId xmlns:a16="http://schemas.microsoft.com/office/drawing/2014/main" id="{1A40C936-4683-894D-BCE7-084DE16E7A75}"/>
              </a:ext>
            </a:extLst>
          </p:cNvPr>
          <p:cNvSpPr/>
          <p:nvPr/>
        </p:nvSpPr>
        <p:spPr>
          <a:xfrm>
            <a:off x="2417927" y="1602504"/>
            <a:ext cx="3667215" cy="22590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29" name="Rectangle 28">
            <a:extLst>
              <a:ext uri="{FF2B5EF4-FFF2-40B4-BE49-F238E27FC236}">
                <a16:creationId xmlns:a16="http://schemas.microsoft.com/office/drawing/2014/main" id="{3010BDDD-DD22-B547-80FA-64AA15791D6D}"/>
              </a:ext>
            </a:extLst>
          </p:cNvPr>
          <p:cNvSpPr/>
          <p:nvPr/>
        </p:nvSpPr>
        <p:spPr>
          <a:xfrm>
            <a:off x="2428786" y="3845608"/>
            <a:ext cx="3667215" cy="2259051"/>
          </a:xfrm>
          <a:prstGeom prst="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sp>
        <p:nvSpPr>
          <p:cNvPr id="10" name="TextBox 9">
            <a:extLst>
              <a:ext uri="{FF2B5EF4-FFF2-40B4-BE49-F238E27FC236}">
                <a16:creationId xmlns:a16="http://schemas.microsoft.com/office/drawing/2014/main" id="{B6D9DAD0-4A77-0446-BA6B-F065074E57FA}"/>
              </a:ext>
            </a:extLst>
          </p:cNvPr>
          <p:cNvSpPr txBox="1"/>
          <p:nvPr/>
        </p:nvSpPr>
        <p:spPr>
          <a:xfrm>
            <a:off x="5334412" y="1189327"/>
            <a:ext cx="152317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sl-SI" dirty="0"/>
              <a:t>družbena dela</a:t>
            </a:r>
          </a:p>
        </p:txBody>
      </p:sp>
      <p:sp>
        <p:nvSpPr>
          <p:cNvPr id="11" name="TextBox 10">
            <a:extLst>
              <a:ext uri="{FF2B5EF4-FFF2-40B4-BE49-F238E27FC236}">
                <a16:creationId xmlns:a16="http://schemas.microsoft.com/office/drawing/2014/main" id="{8A744BB2-4CBC-134B-9B63-11E3804C3C1E}"/>
              </a:ext>
            </a:extLst>
          </p:cNvPr>
          <p:cNvSpPr txBox="1"/>
          <p:nvPr/>
        </p:nvSpPr>
        <p:spPr>
          <a:xfrm>
            <a:off x="5334412" y="6347495"/>
            <a:ext cx="1760418"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sl-SI" dirty="0"/>
              <a:t>nedružbena dela</a:t>
            </a:r>
          </a:p>
        </p:txBody>
      </p:sp>
      <p:sp>
        <p:nvSpPr>
          <p:cNvPr id="12" name="TextBox 11">
            <a:extLst>
              <a:ext uri="{FF2B5EF4-FFF2-40B4-BE49-F238E27FC236}">
                <a16:creationId xmlns:a16="http://schemas.microsoft.com/office/drawing/2014/main" id="{D249E2F2-3C34-474A-AA2B-85E1C0B4C1C3}"/>
              </a:ext>
            </a:extLst>
          </p:cNvPr>
          <p:cNvSpPr txBox="1"/>
          <p:nvPr/>
        </p:nvSpPr>
        <p:spPr>
          <a:xfrm>
            <a:off x="358292" y="3356046"/>
            <a:ext cx="2011755"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l-SI" dirty="0"/>
              <a:t>ni potrebna spretnost, okolje je strukturirano</a:t>
            </a:r>
          </a:p>
        </p:txBody>
      </p:sp>
      <p:sp>
        <p:nvSpPr>
          <p:cNvPr id="13" name="TextBox 12">
            <a:extLst>
              <a:ext uri="{FF2B5EF4-FFF2-40B4-BE49-F238E27FC236}">
                <a16:creationId xmlns:a16="http://schemas.microsoft.com/office/drawing/2014/main" id="{93EF8DF1-2117-AC4E-8E67-65CE28CE3EB4}"/>
              </a:ext>
            </a:extLst>
          </p:cNvPr>
          <p:cNvSpPr txBox="1"/>
          <p:nvPr/>
        </p:nvSpPr>
        <p:spPr>
          <a:xfrm>
            <a:off x="9763213" y="3296470"/>
            <a:ext cx="2011755"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l-SI" dirty="0"/>
              <a:t>potrebna je spretnost, okolje ni strukturirano</a:t>
            </a:r>
          </a:p>
        </p:txBody>
      </p:sp>
      <p:sp>
        <p:nvSpPr>
          <p:cNvPr id="14" name="TextBox 13">
            <a:extLst>
              <a:ext uri="{FF2B5EF4-FFF2-40B4-BE49-F238E27FC236}">
                <a16:creationId xmlns:a16="http://schemas.microsoft.com/office/drawing/2014/main" id="{A92A39E9-9497-0D4B-816F-369E65B57D8E}"/>
              </a:ext>
            </a:extLst>
          </p:cNvPr>
          <p:cNvSpPr txBox="1"/>
          <p:nvPr/>
        </p:nvSpPr>
        <p:spPr>
          <a:xfrm>
            <a:off x="7377754" y="2540279"/>
            <a:ext cx="159030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varno območje</a:t>
            </a:r>
          </a:p>
        </p:txBody>
      </p:sp>
      <p:sp>
        <p:nvSpPr>
          <p:cNvPr id="15" name="TextBox 14">
            <a:extLst>
              <a:ext uri="{FF2B5EF4-FFF2-40B4-BE49-F238E27FC236}">
                <a16:creationId xmlns:a16="http://schemas.microsoft.com/office/drawing/2014/main" id="{82E6CE29-CE2F-AB4C-94F6-159F949998EB}"/>
              </a:ext>
            </a:extLst>
          </p:cNvPr>
          <p:cNvSpPr txBox="1"/>
          <p:nvPr/>
        </p:nvSpPr>
        <p:spPr>
          <a:xfrm>
            <a:off x="7325624" y="4813863"/>
            <a:ext cx="169456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počasen prehod</a:t>
            </a:r>
          </a:p>
        </p:txBody>
      </p:sp>
      <p:sp>
        <p:nvSpPr>
          <p:cNvPr id="16" name="TextBox 15">
            <a:extLst>
              <a:ext uri="{FF2B5EF4-FFF2-40B4-BE49-F238E27FC236}">
                <a16:creationId xmlns:a16="http://schemas.microsoft.com/office/drawing/2014/main" id="{FD56F2EB-607A-0B40-B3EA-A3A597ED1BD6}"/>
              </a:ext>
            </a:extLst>
          </p:cNvPr>
          <p:cNvSpPr txBox="1"/>
          <p:nvPr/>
        </p:nvSpPr>
        <p:spPr>
          <a:xfrm>
            <a:off x="3212338" y="2540279"/>
            <a:ext cx="163647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človeška fasada</a:t>
            </a:r>
          </a:p>
        </p:txBody>
      </p:sp>
      <p:sp>
        <p:nvSpPr>
          <p:cNvPr id="17" name="TextBox 16">
            <a:extLst>
              <a:ext uri="{FF2B5EF4-FFF2-40B4-BE49-F238E27FC236}">
                <a16:creationId xmlns:a16="http://schemas.microsoft.com/office/drawing/2014/main" id="{29FCCCAB-EEAB-6A4E-8D50-E9E71F11ED89}"/>
              </a:ext>
            </a:extLst>
          </p:cNvPr>
          <p:cNvSpPr txBox="1"/>
          <p:nvPr/>
        </p:nvSpPr>
        <p:spPr>
          <a:xfrm>
            <a:off x="3022415" y="4797551"/>
            <a:ext cx="182639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sl-SI" dirty="0"/>
              <a:t>nevarno območje</a:t>
            </a:r>
          </a:p>
        </p:txBody>
      </p:sp>
      <p:sp>
        <p:nvSpPr>
          <p:cNvPr id="20" name="TextBox 19">
            <a:extLst>
              <a:ext uri="{FF2B5EF4-FFF2-40B4-BE49-F238E27FC236}">
                <a16:creationId xmlns:a16="http://schemas.microsoft.com/office/drawing/2014/main" id="{88B50083-93F8-C74B-A4A0-24229C56B47F}"/>
              </a:ext>
            </a:extLst>
          </p:cNvPr>
          <p:cNvSpPr txBox="1"/>
          <p:nvPr/>
        </p:nvSpPr>
        <p:spPr>
          <a:xfrm>
            <a:off x="2576083" y="1778546"/>
            <a:ext cx="1515158" cy="307777"/>
          </a:xfrm>
          <a:prstGeom prst="rect">
            <a:avLst/>
          </a:prstGeom>
          <a:noFill/>
        </p:spPr>
        <p:txBody>
          <a:bodyPr wrap="none" rtlCol="0">
            <a:spAutoFit/>
          </a:bodyPr>
          <a:lstStyle/>
          <a:p>
            <a:r>
              <a:rPr lang="sl-SI" sz="1400" dirty="0"/>
              <a:t>načrtovanje porok</a:t>
            </a:r>
          </a:p>
        </p:txBody>
      </p:sp>
      <p:sp>
        <p:nvSpPr>
          <p:cNvPr id="21" name="TextBox 20">
            <a:extLst>
              <a:ext uri="{FF2B5EF4-FFF2-40B4-BE49-F238E27FC236}">
                <a16:creationId xmlns:a16="http://schemas.microsoft.com/office/drawing/2014/main" id="{FE09F9B2-2756-B24A-9B74-C3878A54473D}"/>
              </a:ext>
            </a:extLst>
          </p:cNvPr>
          <p:cNvSpPr txBox="1"/>
          <p:nvPr/>
        </p:nvSpPr>
        <p:spPr>
          <a:xfrm>
            <a:off x="4589417" y="1778546"/>
            <a:ext cx="629981" cy="307777"/>
          </a:xfrm>
          <a:prstGeom prst="rect">
            <a:avLst/>
          </a:prstGeom>
          <a:noFill/>
        </p:spPr>
        <p:txBody>
          <a:bodyPr wrap="none" rtlCol="0">
            <a:spAutoFit/>
          </a:bodyPr>
          <a:lstStyle/>
          <a:p>
            <a:r>
              <a:rPr lang="sl-SI" sz="1400" dirty="0"/>
              <a:t>učitelj</a:t>
            </a:r>
          </a:p>
        </p:txBody>
      </p:sp>
      <p:sp>
        <p:nvSpPr>
          <p:cNvPr id="22" name="TextBox 21">
            <a:extLst>
              <a:ext uri="{FF2B5EF4-FFF2-40B4-BE49-F238E27FC236}">
                <a16:creationId xmlns:a16="http://schemas.microsoft.com/office/drawing/2014/main" id="{E28DA235-035A-2E40-9C6B-9663C4527D21}"/>
              </a:ext>
            </a:extLst>
          </p:cNvPr>
          <p:cNvSpPr txBox="1"/>
          <p:nvPr/>
        </p:nvSpPr>
        <p:spPr>
          <a:xfrm>
            <a:off x="4239866" y="2967782"/>
            <a:ext cx="1570366" cy="307777"/>
          </a:xfrm>
          <a:prstGeom prst="rect">
            <a:avLst/>
          </a:prstGeom>
          <a:noFill/>
        </p:spPr>
        <p:txBody>
          <a:bodyPr wrap="none" rtlCol="0">
            <a:spAutoFit/>
          </a:bodyPr>
          <a:lstStyle/>
          <a:p>
            <a:r>
              <a:rPr lang="sl-SI" sz="1400" dirty="0"/>
              <a:t>finančni svetovalec</a:t>
            </a:r>
          </a:p>
        </p:txBody>
      </p:sp>
      <p:sp>
        <p:nvSpPr>
          <p:cNvPr id="23" name="TextBox 22">
            <a:extLst>
              <a:ext uri="{FF2B5EF4-FFF2-40B4-BE49-F238E27FC236}">
                <a16:creationId xmlns:a16="http://schemas.microsoft.com/office/drawing/2014/main" id="{7848F7D8-FA9C-5245-83F2-0388DC12AFA5}"/>
              </a:ext>
            </a:extLst>
          </p:cNvPr>
          <p:cNvSpPr txBox="1"/>
          <p:nvPr/>
        </p:nvSpPr>
        <p:spPr>
          <a:xfrm>
            <a:off x="2576083" y="3143849"/>
            <a:ext cx="1811586" cy="307777"/>
          </a:xfrm>
          <a:prstGeom prst="rect">
            <a:avLst/>
          </a:prstGeom>
          <a:noFill/>
        </p:spPr>
        <p:txBody>
          <a:bodyPr wrap="none" rtlCol="0">
            <a:spAutoFit/>
          </a:bodyPr>
          <a:lstStyle/>
          <a:p>
            <a:r>
              <a:rPr lang="sl-SI" sz="1400" dirty="0"/>
              <a:t>poučevanje na daljavo</a:t>
            </a:r>
          </a:p>
        </p:txBody>
      </p:sp>
      <p:cxnSp>
        <p:nvCxnSpPr>
          <p:cNvPr id="5" name="Straight Arrow Connector 4">
            <a:extLst>
              <a:ext uri="{FF2B5EF4-FFF2-40B4-BE49-F238E27FC236}">
                <a16:creationId xmlns:a16="http://schemas.microsoft.com/office/drawing/2014/main" id="{3CAFD7DB-3010-7A43-88D1-A17D72552805}"/>
              </a:ext>
            </a:extLst>
          </p:cNvPr>
          <p:cNvCxnSpPr>
            <a:cxnSpLocks/>
          </p:cNvCxnSpPr>
          <p:nvPr/>
        </p:nvCxnSpPr>
        <p:spPr>
          <a:xfrm flipV="1">
            <a:off x="2380904" y="3858011"/>
            <a:ext cx="7360592" cy="19491"/>
          </a:xfrm>
          <a:prstGeom prst="straightConnector1">
            <a:avLst/>
          </a:prstGeom>
          <a:ln w="31750">
            <a:solidFill>
              <a:schemeClr val="accent6"/>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7C70EE2-8643-4046-BC56-5CAD4D5F83C2}"/>
              </a:ext>
            </a:extLst>
          </p:cNvPr>
          <p:cNvCxnSpPr>
            <a:cxnSpLocks/>
            <a:stCxn id="10" idx="2"/>
          </p:cNvCxnSpPr>
          <p:nvPr/>
        </p:nvCxnSpPr>
        <p:spPr>
          <a:xfrm>
            <a:off x="6095999" y="1558659"/>
            <a:ext cx="0" cy="4788836"/>
          </a:xfrm>
          <a:prstGeom prst="straightConnector1">
            <a:avLst/>
          </a:prstGeom>
          <a:ln w="34925">
            <a:solidFill>
              <a:schemeClr val="accent6"/>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77CE7DF-661E-F249-8BB4-C8AC74CD417B}"/>
              </a:ext>
            </a:extLst>
          </p:cNvPr>
          <p:cNvSpPr txBox="1"/>
          <p:nvPr/>
        </p:nvSpPr>
        <p:spPr>
          <a:xfrm>
            <a:off x="7325625" y="1781615"/>
            <a:ext cx="2216167" cy="307777"/>
          </a:xfrm>
          <a:prstGeom prst="rect">
            <a:avLst/>
          </a:prstGeom>
          <a:noFill/>
        </p:spPr>
        <p:txBody>
          <a:bodyPr wrap="square" rtlCol="0">
            <a:spAutoFit/>
          </a:bodyPr>
          <a:lstStyle/>
          <a:p>
            <a:r>
              <a:rPr lang="sl-SI" sz="1400" dirty="0"/>
              <a:t>odvetnik za kazensko pravo</a:t>
            </a:r>
          </a:p>
        </p:txBody>
      </p:sp>
      <p:sp>
        <p:nvSpPr>
          <p:cNvPr id="31" name="TextBox 30">
            <a:extLst>
              <a:ext uri="{FF2B5EF4-FFF2-40B4-BE49-F238E27FC236}">
                <a16:creationId xmlns:a16="http://schemas.microsoft.com/office/drawing/2014/main" id="{1A790A1D-4B11-8E48-93BA-B9CA15339F76}"/>
              </a:ext>
            </a:extLst>
          </p:cNvPr>
          <p:cNvSpPr txBox="1"/>
          <p:nvPr/>
        </p:nvSpPr>
        <p:spPr>
          <a:xfrm>
            <a:off x="6292005" y="2194341"/>
            <a:ext cx="1204783" cy="307777"/>
          </a:xfrm>
          <a:prstGeom prst="rect">
            <a:avLst/>
          </a:prstGeom>
          <a:noFill/>
        </p:spPr>
        <p:txBody>
          <a:bodyPr wrap="square" rtlCol="0">
            <a:spAutoFit/>
          </a:bodyPr>
          <a:lstStyle/>
          <a:p>
            <a:r>
              <a:rPr lang="sl-SI" sz="1400" dirty="0"/>
              <a:t>hišnik</a:t>
            </a:r>
          </a:p>
        </p:txBody>
      </p:sp>
      <p:sp>
        <p:nvSpPr>
          <p:cNvPr id="32" name="TextBox 31">
            <a:extLst>
              <a:ext uri="{FF2B5EF4-FFF2-40B4-BE49-F238E27FC236}">
                <a16:creationId xmlns:a16="http://schemas.microsoft.com/office/drawing/2014/main" id="{A7B8652E-04F5-324A-BDB8-76AF1D3905EB}"/>
              </a:ext>
            </a:extLst>
          </p:cNvPr>
          <p:cNvSpPr txBox="1"/>
          <p:nvPr/>
        </p:nvSpPr>
        <p:spPr>
          <a:xfrm>
            <a:off x="8376530" y="2273236"/>
            <a:ext cx="1204783" cy="307777"/>
          </a:xfrm>
          <a:prstGeom prst="rect">
            <a:avLst/>
          </a:prstGeom>
          <a:noFill/>
        </p:spPr>
        <p:txBody>
          <a:bodyPr wrap="square" rtlCol="0">
            <a:spAutoFit/>
          </a:bodyPr>
          <a:lstStyle/>
          <a:p>
            <a:r>
              <a:rPr lang="sl-SI" sz="1400" dirty="0"/>
              <a:t>direktor</a:t>
            </a:r>
          </a:p>
        </p:txBody>
      </p:sp>
      <p:sp>
        <p:nvSpPr>
          <p:cNvPr id="33" name="TextBox 32">
            <a:extLst>
              <a:ext uri="{FF2B5EF4-FFF2-40B4-BE49-F238E27FC236}">
                <a16:creationId xmlns:a16="http://schemas.microsoft.com/office/drawing/2014/main" id="{FC3AF2AA-CF17-2845-BEAF-A99821822D45}"/>
              </a:ext>
            </a:extLst>
          </p:cNvPr>
          <p:cNvSpPr txBox="1"/>
          <p:nvPr/>
        </p:nvSpPr>
        <p:spPr>
          <a:xfrm>
            <a:off x="6583460" y="3245443"/>
            <a:ext cx="2826347" cy="307777"/>
          </a:xfrm>
          <a:prstGeom prst="rect">
            <a:avLst/>
          </a:prstGeom>
          <a:noFill/>
        </p:spPr>
        <p:txBody>
          <a:bodyPr wrap="square" rtlCol="0">
            <a:spAutoFit/>
          </a:bodyPr>
          <a:lstStyle/>
          <a:p>
            <a:r>
              <a:rPr lang="sl-SI" sz="1400" dirty="0"/>
              <a:t>direktor odnosov z javnostjo delavec</a:t>
            </a:r>
          </a:p>
        </p:txBody>
      </p:sp>
      <p:sp>
        <p:nvSpPr>
          <p:cNvPr id="34" name="TextBox 33">
            <a:extLst>
              <a:ext uri="{FF2B5EF4-FFF2-40B4-BE49-F238E27FC236}">
                <a16:creationId xmlns:a16="http://schemas.microsoft.com/office/drawing/2014/main" id="{8CB3C78C-F318-D148-8F3C-0C95DFB5F9E7}"/>
              </a:ext>
            </a:extLst>
          </p:cNvPr>
          <p:cNvSpPr txBox="1"/>
          <p:nvPr/>
        </p:nvSpPr>
        <p:spPr>
          <a:xfrm>
            <a:off x="6381154" y="4098709"/>
            <a:ext cx="1204783" cy="307777"/>
          </a:xfrm>
          <a:prstGeom prst="rect">
            <a:avLst/>
          </a:prstGeom>
          <a:noFill/>
        </p:spPr>
        <p:txBody>
          <a:bodyPr wrap="square" rtlCol="0">
            <a:spAutoFit/>
          </a:bodyPr>
          <a:lstStyle/>
          <a:p>
            <a:r>
              <a:rPr lang="sl-SI" sz="1400" dirty="0"/>
              <a:t>kolumnist</a:t>
            </a:r>
          </a:p>
        </p:txBody>
      </p:sp>
      <p:sp>
        <p:nvSpPr>
          <p:cNvPr id="35" name="TextBox 34">
            <a:extLst>
              <a:ext uri="{FF2B5EF4-FFF2-40B4-BE49-F238E27FC236}">
                <a16:creationId xmlns:a16="http://schemas.microsoft.com/office/drawing/2014/main" id="{9DF9F67F-8E60-7348-9733-B67883DA8312}"/>
              </a:ext>
            </a:extLst>
          </p:cNvPr>
          <p:cNvSpPr txBox="1"/>
          <p:nvPr/>
        </p:nvSpPr>
        <p:spPr>
          <a:xfrm>
            <a:off x="6255195" y="4568711"/>
            <a:ext cx="1204783" cy="738664"/>
          </a:xfrm>
          <a:prstGeom prst="rect">
            <a:avLst/>
          </a:prstGeom>
          <a:noFill/>
        </p:spPr>
        <p:txBody>
          <a:bodyPr wrap="square" rtlCol="0">
            <a:spAutoFit/>
          </a:bodyPr>
          <a:lstStyle/>
          <a:p>
            <a:r>
              <a:rPr lang="sl-SI" sz="1400" dirty="0"/>
              <a:t>pravni/ finančni analitik</a:t>
            </a:r>
          </a:p>
        </p:txBody>
      </p:sp>
      <p:sp>
        <p:nvSpPr>
          <p:cNvPr id="37" name="TextBox 36">
            <a:extLst>
              <a:ext uri="{FF2B5EF4-FFF2-40B4-BE49-F238E27FC236}">
                <a16:creationId xmlns:a16="http://schemas.microsoft.com/office/drawing/2014/main" id="{DF2CBEE4-CAC4-A54C-AE23-B2FF4A1BB903}"/>
              </a:ext>
            </a:extLst>
          </p:cNvPr>
          <p:cNvSpPr txBox="1"/>
          <p:nvPr/>
        </p:nvSpPr>
        <p:spPr>
          <a:xfrm>
            <a:off x="8337018" y="4191792"/>
            <a:ext cx="1204783" cy="523220"/>
          </a:xfrm>
          <a:prstGeom prst="rect">
            <a:avLst/>
          </a:prstGeom>
          <a:noFill/>
        </p:spPr>
        <p:txBody>
          <a:bodyPr wrap="square" rtlCol="0">
            <a:spAutoFit/>
          </a:bodyPr>
          <a:lstStyle/>
          <a:p>
            <a:r>
              <a:rPr lang="sl-SI" sz="1400" dirty="0"/>
              <a:t>grafični oblikovalec</a:t>
            </a:r>
          </a:p>
        </p:txBody>
      </p:sp>
      <p:sp>
        <p:nvSpPr>
          <p:cNvPr id="38" name="TextBox 37">
            <a:extLst>
              <a:ext uri="{FF2B5EF4-FFF2-40B4-BE49-F238E27FC236}">
                <a16:creationId xmlns:a16="http://schemas.microsoft.com/office/drawing/2014/main" id="{D3115CB4-6FD8-DB42-8827-0C74235FF533}"/>
              </a:ext>
            </a:extLst>
          </p:cNvPr>
          <p:cNvSpPr txBox="1"/>
          <p:nvPr/>
        </p:nvSpPr>
        <p:spPr>
          <a:xfrm>
            <a:off x="6444534" y="5349357"/>
            <a:ext cx="1204783" cy="307777"/>
          </a:xfrm>
          <a:prstGeom prst="rect">
            <a:avLst/>
          </a:prstGeom>
          <a:noFill/>
        </p:spPr>
        <p:txBody>
          <a:bodyPr wrap="square" rtlCol="0">
            <a:spAutoFit/>
          </a:bodyPr>
          <a:lstStyle/>
          <a:p>
            <a:r>
              <a:rPr lang="sl-SI" sz="1400" dirty="0"/>
              <a:t>umetnik</a:t>
            </a:r>
          </a:p>
        </p:txBody>
      </p:sp>
      <p:sp>
        <p:nvSpPr>
          <p:cNvPr id="39" name="TextBox 38">
            <a:extLst>
              <a:ext uri="{FF2B5EF4-FFF2-40B4-BE49-F238E27FC236}">
                <a16:creationId xmlns:a16="http://schemas.microsoft.com/office/drawing/2014/main" id="{A486BE98-1B26-6D4E-94E1-B09E8D0E053D}"/>
              </a:ext>
            </a:extLst>
          </p:cNvPr>
          <p:cNvSpPr txBox="1"/>
          <p:nvPr/>
        </p:nvSpPr>
        <p:spPr>
          <a:xfrm>
            <a:off x="7996634" y="5384029"/>
            <a:ext cx="1584679" cy="307777"/>
          </a:xfrm>
          <a:prstGeom prst="rect">
            <a:avLst/>
          </a:prstGeom>
          <a:noFill/>
        </p:spPr>
        <p:txBody>
          <a:bodyPr wrap="square" rtlCol="0">
            <a:spAutoFit/>
          </a:bodyPr>
          <a:lstStyle/>
          <a:p>
            <a:r>
              <a:rPr lang="sl-SI" sz="1400" dirty="0"/>
              <a:t>znanstvenik</a:t>
            </a:r>
          </a:p>
        </p:txBody>
      </p:sp>
      <p:sp>
        <p:nvSpPr>
          <p:cNvPr id="40" name="TextBox 39">
            <a:extLst>
              <a:ext uri="{FF2B5EF4-FFF2-40B4-BE49-F238E27FC236}">
                <a16:creationId xmlns:a16="http://schemas.microsoft.com/office/drawing/2014/main" id="{975BBA91-05D6-9A4C-B953-D3FD73C3EA6E}"/>
              </a:ext>
            </a:extLst>
          </p:cNvPr>
          <p:cNvSpPr txBox="1"/>
          <p:nvPr/>
        </p:nvSpPr>
        <p:spPr>
          <a:xfrm>
            <a:off x="2726435" y="4040113"/>
            <a:ext cx="1374992" cy="307777"/>
          </a:xfrm>
          <a:prstGeom prst="rect">
            <a:avLst/>
          </a:prstGeom>
          <a:noFill/>
        </p:spPr>
        <p:txBody>
          <a:bodyPr wrap="none" rtlCol="0">
            <a:spAutoFit/>
          </a:bodyPr>
          <a:lstStyle/>
          <a:p>
            <a:r>
              <a:rPr lang="sl-SI" sz="1400" dirty="0"/>
              <a:t>delo s strankami</a:t>
            </a:r>
          </a:p>
        </p:txBody>
      </p:sp>
      <p:sp>
        <p:nvSpPr>
          <p:cNvPr id="41" name="TextBox 40">
            <a:extLst>
              <a:ext uri="{FF2B5EF4-FFF2-40B4-BE49-F238E27FC236}">
                <a16:creationId xmlns:a16="http://schemas.microsoft.com/office/drawing/2014/main" id="{C2B69F3E-8159-8E4F-82F1-7EA2E891DD46}"/>
              </a:ext>
            </a:extLst>
          </p:cNvPr>
          <p:cNvSpPr txBox="1"/>
          <p:nvPr/>
        </p:nvSpPr>
        <p:spPr>
          <a:xfrm>
            <a:off x="4358672" y="5254732"/>
            <a:ext cx="1615892" cy="307777"/>
          </a:xfrm>
          <a:prstGeom prst="rect">
            <a:avLst/>
          </a:prstGeom>
          <a:noFill/>
        </p:spPr>
        <p:txBody>
          <a:bodyPr wrap="none" rtlCol="0">
            <a:spAutoFit/>
          </a:bodyPr>
          <a:lstStyle/>
          <a:p>
            <a:r>
              <a:rPr lang="sl-SI" sz="1400" dirty="0"/>
              <a:t>osnovno prevajanje</a:t>
            </a:r>
          </a:p>
        </p:txBody>
      </p:sp>
      <p:sp>
        <p:nvSpPr>
          <p:cNvPr id="42" name="TextBox 41">
            <a:extLst>
              <a:ext uri="{FF2B5EF4-FFF2-40B4-BE49-F238E27FC236}">
                <a16:creationId xmlns:a16="http://schemas.microsoft.com/office/drawing/2014/main" id="{B9C915A8-C010-F743-9ABA-0D749EED4DCC}"/>
              </a:ext>
            </a:extLst>
          </p:cNvPr>
          <p:cNvSpPr txBox="1"/>
          <p:nvPr/>
        </p:nvSpPr>
        <p:spPr>
          <a:xfrm>
            <a:off x="2610688" y="5302201"/>
            <a:ext cx="1303571" cy="307777"/>
          </a:xfrm>
          <a:prstGeom prst="rect">
            <a:avLst/>
          </a:prstGeom>
          <a:noFill/>
        </p:spPr>
        <p:txBody>
          <a:bodyPr wrap="square" rtlCol="0">
            <a:spAutoFit/>
          </a:bodyPr>
          <a:lstStyle/>
          <a:p>
            <a:r>
              <a:rPr lang="sl-SI" sz="1400" dirty="0"/>
              <a:t>klicni center</a:t>
            </a:r>
          </a:p>
        </p:txBody>
      </p:sp>
      <p:sp>
        <p:nvSpPr>
          <p:cNvPr id="43" name="TextBox 42">
            <a:extLst>
              <a:ext uri="{FF2B5EF4-FFF2-40B4-BE49-F238E27FC236}">
                <a16:creationId xmlns:a16="http://schemas.microsoft.com/office/drawing/2014/main" id="{3B9A667F-E468-A34A-BAD0-0EDAC419636F}"/>
              </a:ext>
            </a:extLst>
          </p:cNvPr>
          <p:cNvSpPr txBox="1"/>
          <p:nvPr/>
        </p:nvSpPr>
        <p:spPr>
          <a:xfrm>
            <a:off x="4179476" y="5688852"/>
            <a:ext cx="1750097" cy="307777"/>
          </a:xfrm>
          <a:prstGeom prst="rect">
            <a:avLst/>
          </a:prstGeom>
          <a:noFill/>
        </p:spPr>
        <p:txBody>
          <a:bodyPr wrap="square" rtlCol="0">
            <a:spAutoFit/>
          </a:bodyPr>
          <a:lstStyle/>
          <a:p>
            <a:r>
              <a:rPr lang="sl-SI" sz="1400" dirty="0"/>
              <a:t>zavarovalniški agent</a:t>
            </a:r>
          </a:p>
        </p:txBody>
      </p:sp>
      <p:sp>
        <p:nvSpPr>
          <p:cNvPr id="44" name="TextBox 43">
            <a:extLst>
              <a:ext uri="{FF2B5EF4-FFF2-40B4-BE49-F238E27FC236}">
                <a16:creationId xmlns:a16="http://schemas.microsoft.com/office/drawing/2014/main" id="{BCAC4711-A452-5443-BA3F-FE51B1FE13EB}"/>
              </a:ext>
            </a:extLst>
          </p:cNvPr>
          <p:cNvSpPr txBox="1"/>
          <p:nvPr/>
        </p:nvSpPr>
        <p:spPr>
          <a:xfrm>
            <a:off x="4449625" y="4191793"/>
            <a:ext cx="1236087" cy="307777"/>
          </a:xfrm>
          <a:prstGeom prst="rect">
            <a:avLst/>
          </a:prstGeom>
          <a:noFill/>
        </p:spPr>
        <p:txBody>
          <a:bodyPr wrap="square" rtlCol="0">
            <a:spAutoFit/>
          </a:bodyPr>
          <a:lstStyle/>
          <a:p>
            <a:r>
              <a:rPr lang="sl-SI" sz="1400" dirty="0"/>
              <a:t>radiolog</a:t>
            </a:r>
          </a:p>
        </p:txBody>
      </p:sp>
      <p:sp>
        <p:nvSpPr>
          <p:cNvPr id="45" name="TextBox 44">
            <a:extLst>
              <a:ext uri="{FF2B5EF4-FFF2-40B4-BE49-F238E27FC236}">
                <a16:creationId xmlns:a16="http://schemas.microsoft.com/office/drawing/2014/main" id="{E1A282F6-6917-1342-8B5B-A870DFFBB405}"/>
              </a:ext>
            </a:extLst>
          </p:cNvPr>
          <p:cNvSpPr txBox="1"/>
          <p:nvPr/>
        </p:nvSpPr>
        <p:spPr>
          <a:xfrm>
            <a:off x="2740621" y="4445416"/>
            <a:ext cx="2196433" cy="307777"/>
          </a:xfrm>
          <a:prstGeom prst="rect">
            <a:avLst/>
          </a:prstGeom>
          <a:noFill/>
        </p:spPr>
        <p:txBody>
          <a:bodyPr wrap="square" rtlCol="0">
            <a:spAutoFit/>
          </a:bodyPr>
          <a:lstStyle/>
          <a:p>
            <a:r>
              <a:rPr lang="sl-SI" sz="1400" dirty="0"/>
              <a:t>osebni davčni svetovalec</a:t>
            </a:r>
          </a:p>
        </p:txBody>
      </p:sp>
      <p:sp>
        <p:nvSpPr>
          <p:cNvPr id="46" name="TextBox 45">
            <a:extLst>
              <a:ext uri="{FF2B5EF4-FFF2-40B4-BE49-F238E27FC236}">
                <a16:creationId xmlns:a16="http://schemas.microsoft.com/office/drawing/2014/main" id="{08B185E7-510F-AC4F-B5E7-E98E95E4E7E8}"/>
              </a:ext>
            </a:extLst>
          </p:cNvPr>
          <p:cNvSpPr txBox="1"/>
          <p:nvPr/>
        </p:nvSpPr>
        <p:spPr>
          <a:xfrm>
            <a:off x="6831588" y="6079241"/>
            <a:ext cx="3053593" cy="276999"/>
          </a:xfrm>
          <a:prstGeom prst="rect">
            <a:avLst/>
          </a:prstGeom>
          <a:noFill/>
        </p:spPr>
        <p:txBody>
          <a:bodyPr wrap="none" rtlCol="0">
            <a:spAutoFit/>
          </a:bodyPr>
          <a:lstStyle/>
          <a:p>
            <a:r>
              <a:rPr lang="sl-SI" sz="1200" i="1" dirty="0"/>
              <a:t>Kai-Fu Lee (2019),  Velesili umetne intelegence</a:t>
            </a:r>
          </a:p>
        </p:txBody>
      </p:sp>
      <p:sp>
        <p:nvSpPr>
          <p:cNvPr id="47" name="TextBox 46">
            <a:extLst>
              <a:ext uri="{FF2B5EF4-FFF2-40B4-BE49-F238E27FC236}">
                <a16:creationId xmlns:a16="http://schemas.microsoft.com/office/drawing/2014/main" id="{91496F78-83FC-9049-A30F-2D049358D275}"/>
              </a:ext>
            </a:extLst>
          </p:cNvPr>
          <p:cNvSpPr txBox="1"/>
          <p:nvPr/>
        </p:nvSpPr>
        <p:spPr>
          <a:xfrm>
            <a:off x="2447121" y="6127945"/>
            <a:ext cx="2835713" cy="30777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none" rtlCol="0">
            <a:spAutoFit/>
          </a:bodyPr>
          <a:lstStyle/>
          <a:p>
            <a:r>
              <a:rPr lang="sl-SI" sz="1400" dirty="0"/>
              <a:t>Nevarnost prevzemanja: umsko delo</a:t>
            </a:r>
          </a:p>
        </p:txBody>
      </p:sp>
      <p:sp>
        <p:nvSpPr>
          <p:cNvPr id="48" name="TextBox 47">
            <a:extLst>
              <a:ext uri="{FF2B5EF4-FFF2-40B4-BE49-F238E27FC236}">
                <a16:creationId xmlns:a16="http://schemas.microsoft.com/office/drawing/2014/main" id="{B1262C5A-6245-CD45-B035-EE246019F946}"/>
              </a:ext>
            </a:extLst>
          </p:cNvPr>
          <p:cNvSpPr txBox="1"/>
          <p:nvPr/>
        </p:nvSpPr>
        <p:spPr>
          <a:xfrm>
            <a:off x="4588319" y="1995608"/>
            <a:ext cx="1336200" cy="307777"/>
          </a:xfrm>
          <a:prstGeom prst="rect">
            <a:avLst/>
          </a:prstGeom>
          <a:noFill/>
        </p:spPr>
        <p:txBody>
          <a:bodyPr wrap="none" rtlCol="0">
            <a:spAutoFit/>
          </a:bodyPr>
          <a:lstStyle/>
          <a:p>
            <a:r>
              <a:rPr lang="sl-SI" sz="1400" dirty="0"/>
              <a:t>splošni zdravnik</a:t>
            </a:r>
          </a:p>
        </p:txBody>
      </p:sp>
      <p:sp>
        <p:nvSpPr>
          <p:cNvPr id="49" name="TextBox 48">
            <a:extLst>
              <a:ext uri="{FF2B5EF4-FFF2-40B4-BE49-F238E27FC236}">
                <a16:creationId xmlns:a16="http://schemas.microsoft.com/office/drawing/2014/main" id="{16ACF784-CDBE-7341-B6B8-3C5E514C6CA8}"/>
              </a:ext>
            </a:extLst>
          </p:cNvPr>
          <p:cNvSpPr txBox="1"/>
          <p:nvPr/>
        </p:nvSpPr>
        <p:spPr>
          <a:xfrm>
            <a:off x="4587224" y="2212669"/>
            <a:ext cx="1354410" cy="307777"/>
          </a:xfrm>
          <a:prstGeom prst="rect">
            <a:avLst/>
          </a:prstGeom>
          <a:noFill/>
        </p:spPr>
        <p:txBody>
          <a:bodyPr wrap="none" rtlCol="0">
            <a:spAutoFit/>
          </a:bodyPr>
          <a:lstStyle/>
          <a:p>
            <a:r>
              <a:rPr lang="sl-SI" sz="1400" dirty="0"/>
              <a:t>turistični vodnik</a:t>
            </a:r>
          </a:p>
        </p:txBody>
      </p:sp>
      <p:sp>
        <p:nvSpPr>
          <p:cNvPr id="50" name="TextBox 49">
            <a:extLst>
              <a:ext uri="{FF2B5EF4-FFF2-40B4-BE49-F238E27FC236}">
                <a16:creationId xmlns:a16="http://schemas.microsoft.com/office/drawing/2014/main" id="{DAF47A2B-9C5F-5A40-9616-42C0E78D7217}"/>
              </a:ext>
            </a:extLst>
          </p:cNvPr>
          <p:cNvSpPr txBox="1"/>
          <p:nvPr/>
        </p:nvSpPr>
        <p:spPr>
          <a:xfrm>
            <a:off x="7254946" y="2183312"/>
            <a:ext cx="1204783" cy="307777"/>
          </a:xfrm>
          <a:prstGeom prst="rect">
            <a:avLst/>
          </a:prstGeom>
          <a:noFill/>
        </p:spPr>
        <p:txBody>
          <a:bodyPr wrap="square" rtlCol="0">
            <a:spAutoFit/>
          </a:bodyPr>
          <a:lstStyle/>
          <a:p>
            <a:r>
              <a:rPr lang="sl-SI" sz="1400" dirty="0"/>
              <a:t>psihiater</a:t>
            </a:r>
          </a:p>
        </p:txBody>
      </p:sp>
      <p:sp>
        <p:nvSpPr>
          <p:cNvPr id="51" name="TextBox 50">
            <a:extLst>
              <a:ext uri="{FF2B5EF4-FFF2-40B4-BE49-F238E27FC236}">
                <a16:creationId xmlns:a16="http://schemas.microsoft.com/office/drawing/2014/main" id="{A5CE4AC4-7007-C041-9D08-128C8E5474C2}"/>
              </a:ext>
            </a:extLst>
          </p:cNvPr>
          <p:cNvSpPr txBox="1"/>
          <p:nvPr/>
        </p:nvSpPr>
        <p:spPr>
          <a:xfrm>
            <a:off x="7632648" y="5701659"/>
            <a:ext cx="1846179" cy="307777"/>
          </a:xfrm>
          <a:prstGeom prst="rect">
            <a:avLst/>
          </a:prstGeom>
          <a:noFill/>
        </p:spPr>
        <p:txBody>
          <a:bodyPr wrap="square" rtlCol="0">
            <a:spAutoFit/>
          </a:bodyPr>
          <a:lstStyle/>
          <a:p>
            <a:r>
              <a:rPr lang="sl-SI" sz="1400" dirty="0"/>
              <a:t>zdravst. raziskovalec</a:t>
            </a:r>
          </a:p>
        </p:txBody>
      </p:sp>
      <p:sp>
        <p:nvSpPr>
          <p:cNvPr id="52" name="TextBox 51">
            <a:extLst>
              <a:ext uri="{FF2B5EF4-FFF2-40B4-BE49-F238E27FC236}">
                <a16:creationId xmlns:a16="http://schemas.microsoft.com/office/drawing/2014/main" id="{AB9299CB-8A97-4A47-B8BD-E456624057CC}"/>
              </a:ext>
            </a:extLst>
          </p:cNvPr>
          <p:cNvSpPr txBox="1"/>
          <p:nvPr/>
        </p:nvSpPr>
        <p:spPr>
          <a:xfrm>
            <a:off x="2532275" y="5677299"/>
            <a:ext cx="1826396" cy="307777"/>
          </a:xfrm>
          <a:prstGeom prst="rect">
            <a:avLst/>
          </a:prstGeom>
          <a:noFill/>
        </p:spPr>
        <p:txBody>
          <a:bodyPr wrap="square" rtlCol="0">
            <a:spAutoFit/>
          </a:bodyPr>
          <a:lstStyle/>
          <a:p>
            <a:r>
              <a:rPr lang="sl-SI" sz="1400" dirty="0"/>
              <a:t>jamstvo potr. posojila</a:t>
            </a:r>
          </a:p>
        </p:txBody>
      </p:sp>
      <p:sp>
        <p:nvSpPr>
          <p:cNvPr id="53" name="Title 1">
            <a:extLst>
              <a:ext uri="{FF2B5EF4-FFF2-40B4-BE49-F238E27FC236}">
                <a16:creationId xmlns:a16="http://schemas.microsoft.com/office/drawing/2014/main" id="{4E8BF684-13B2-4948-888D-CB1635DC1232}"/>
              </a:ext>
            </a:extLst>
          </p:cNvPr>
          <p:cNvSpPr>
            <a:spLocks noGrp="1"/>
          </p:cNvSpPr>
          <p:nvPr>
            <p:ph type="title"/>
          </p:nvPr>
        </p:nvSpPr>
        <p:spPr>
          <a:xfrm>
            <a:off x="2227474" y="374900"/>
            <a:ext cx="9162300" cy="763525"/>
          </a:xfrm>
        </p:spPr>
        <p:txBody>
          <a:bodyPr>
            <a:normAutofit/>
          </a:bodyPr>
          <a:lstStyle/>
          <a:p>
            <a:r>
              <a:rPr lang="sl-SI" sz="4000" dirty="0">
                <a:solidFill>
                  <a:srgbClr val="002060"/>
                </a:solidFill>
                <a:latin typeface="+mn-lt"/>
              </a:rPr>
              <a:t>Nevarnost prevzemanja umskega dela</a:t>
            </a:r>
          </a:p>
        </p:txBody>
      </p:sp>
    </p:spTree>
    <p:extLst>
      <p:ext uri="{BB962C8B-B14F-4D97-AF65-F5344CB8AC3E}">
        <p14:creationId xmlns:p14="http://schemas.microsoft.com/office/powerpoint/2010/main" val="328473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ine Motor &amp; Hand Strengthening Therapy - Twin Falls | Omni Kids">
            <a:extLst>
              <a:ext uri="{FF2B5EF4-FFF2-40B4-BE49-F238E27FC236}">
                <a16:creationId xmlns:a16="http://schemas.microsoft.com/office/drawing/2014/main" id="{87D08C28-62C4-BE81-B7D2-2DA8819E2A0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57" name="Freeform: Shape 2056">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Freeform: Shape 2058">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3"/>
          <p:cNvSpPr>
            <a:spLocks noGrp="1"/>
          </p:cNvSpPr>
          <p:nvPr>
            <p:ph type="title"/>
          </p:nvPr>
        </p:nvSpPr>
        <p:spPr>
          <a:xfrm>
            <a:off x="448056" y="884250"/>
            <a:ext cx="4832802" cy="1243584"/>
          </a:xfrm>
        </p:spPr>
        <p:txBody>
          <a:bodyPr>
            <a:normAutofit/>
          </a:bodyPr>
          <a:lstStyle/>
          <a:p>
            <a:r>
              <a:rPr lang="sl-SI" sz="3400" dirty="0"/>
              <a:t>Odgovor EU in Slovenije</a:t>
            </a:r>
            <a:endParaRPr lang="en-US" sz="3400" dirty="0"/>
          </a:p>
        </p:txBody>
      </p:sp>
      <p:sp>
        <p:nvSpPr>
          <p:cNvPr id="2061" name="Rectangle 2060">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3" name="Rectangle 2062">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p:cNvGraphicFramePr>
            <a:graphicFrameLocks/>
          </p:cNvGraphicFramePr>
          <p:nvPr>
            <p:extLst>
              <p:ext uri="{D42A27DB-BD31-4B8C-83A1-F6EECF244321}">
                <p14:modId xmlns:p14="http://schemas.microsoft.com/office/powerpoint/2010/main" val="1146741146"/>
              </p:ext>
            </p:extLst>
          </p:nvPr>
        </p:nvGraphicFramePr>
        <p:xfrm>
          <a:off x="128016" y="2274139"/>
          <a:ext cx="5567106" cy="4201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711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09025-246A-2579-5500-B5CCE49F0A8F}"/>
              </a:ext>
            </a:extLst>
          </p:cNvPr>
          <p:cNvSpPr>
            <a:spLocks noGrp="1"/>
          </p:cNvSpPr>
          <p:nvPr>
            <p:ph type="title"/>
          </p:nvPr>
        </p:nvSpPr>
        <p:spPr>
          <a:xfrm>
            <a:off x="804671" y="802955"/>
            <a:ext cx="5447041" cy="1454051"/>
          </a:xfrm>
        </p:spPr>
        <p:txBody>
          <a:bodyPr>
            <a:normAutofit/>
          </a:bodyPr>
          <a:lstStyle/>
          <a:p>
            <a:r>
              <a:rPr lang="sl-SI" sz="4000" dirty="0">
                <a:solidFill>
                  <a:srgbClr val="002060"/>
                </a:solidFill>
                <a:latin typeface="Times New Roman" panose="02020603050405020304" pitchFamily="18" charset="0"/>
                <a:cs typeface="Times New Roman" panose="02020603050405020304" pitchFamily="18" charset="0"/>
              </a:rPr>
              <a:t>Kognitivna znanost, R&amp;D, sodelovanje ...</a:t>
            </a:r>
          </a:p>
        </p:txBody>
      </p:sp>
      <p:sp>
        <p:nvSpPr>
          <p:cNvPr id="3" name="Content Placeholder 2">
            <a:extLst>
              <a:ext uri="{FF2B5EF4-FFF2-40B4-BE49-F238E27FC236}">
                <a16:creationId xmlns:a16="http://schemas.microsoft.com/office/drawing/2014/main" id="{2245D263-83DC-9CC6-EE9E-E483F054F0C5}"/>
              </a:ext>
            </a:extLst>
          </p:cNvPr>
          <p:cNvSpPr>
            <a:spLocks noGrp="1"/>
          </p:cNvSpPr>
          <p:nvPr>
            <p:ph idx="1"/>
          </p:nvPr>
        </p:nvSpPr>
        <p:spPr>
          <a:xfrm>
            <a:off x="804672" y="2421683"/>
            <a:ext cx="4765949" cy="3353476"/>
          </a:xfrm>
        </p:spPr>
        <p:txBody>
          <a:bodyPr anchor="t">
            <a:normAutofit/>
          </a:bodyPr>
          <a:lstStyle/>
          <a:p>
            <a:r>
              <a:rPr lang="sl-SI" sz="1800" dirty="0">
                <a:solidFill>
                  <a:schemeClr val="tx2"/>
                </a:solidFill>
                <a:latin typeface="Times New Roman" panose="02020603050405020304" pitchFamily="18" charset="0"/>
                <a:ea typeface="MS Mincho" panose="02020609040205080304" pitchFamily="49" charset="-128"/>
              </a:rPr>
              <a:t>Govorimo o interdisciplinarnem področju, upoštevajoč relevantna znanstvena področja, kot so psihologija, filozofija, nevroznanost, antropologija, računalništvo in antropologija.</a:t>
            </a:r>
          </a:p>
          <a:p>
            <a:r>
              <a:rPr lang="sl-SI" sz="1800" dirty="0">
                <a:solidFill>
                  <a:schemeClr val="tx2"/>
                </a:solidFill>
                <a:latin typeface="Times New Roman" panose="02020603050405020304" pitchFamily="18" charset="0"/>
                <a:ea typeface="MS Mincho" panose="02020609040205080304" pitchFamily="49" charset="-128"/>
              </a:rPr>
              <a:t>Tehnika in inženirstvo se ukvarjata s praktično uporabo znanosti, da bi ustvarila in izboljšala izdelke, storitve in procese. Kognitivna znanost pa se ukvarja z raziskovanjem in razumevanjem procesov, ki se odvijajo v človeških možganih med obdelavo informacij.</a:t>
            </a: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EB9FED1C-B782-92B5-6582-A1A9DC200B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05867" y="2149403"/>
            <a:ext cx="4893233" cy="2984872"/>
          </a:xfrm>
          <a:prstGeom prst="rect">
            <a:avLst/>
          </a:prstGeom>
        </p:spPr>
      </p:pic>
      <p:sp>
        <p:nvSpPr>
          <p:cNvPr id="5" name="TextBox 4">
            <a:extLst>
              <a:ext uri="{FF2B5EF4-FFF2-40B4-BE49-F238E27FC236}">
                <a16:creationId xmlns:a16="http://schemas.microsoft.com/office/drawing/2014/main" id="{2FC60A28-0414-0C14-E7AA-416BCE581562}"/>
              </a:ext>
            </a:extLst>
          </p:cNvPr>
          <p:cNvSpPr txBox="1"/>
          <p:nvPr/>
        </p:nvSpPr>
        <p:spPr>
          <a:xfrm>
            <a:off x="7708392" y="4901476"/>
            <a:ext cx="4142232" cy="252676"/>
          </a:xfrm>
          <a:prstGeom prst="rect">
            <a:avLst/>
          </a:prstGeom>
          <a:solidFill>
            <a:srgbClr val="000000">
              <a:alpha val="50000"/>
            </a:srgbClr>
          </a:solidFill>
          <a:ln>
            <a:noFill/>
          </a:ln>
        </p:spPr>
        <p:txBody>
          <a:bodyPr wrap="square" rtlCol="0">
            <a:noAutofit/>
          </a:bodyPr>
          <a:lstStyle/>
          <a:p>
            <a:pPr algn="ctr">
              <a:spcAft>
                <a:spcPts val="600"/>
              </a:spcAft>
            </a:pPr>
            <a:r>
              <a:rPr lang="sl-SI" sz="800">
                <a:solidFill>
                  <a:srgbClr val="FFFFFF"/>
                </a:solidFill>
                <a:effectLst/>
              </a:rPr>
              <a:t>Diagram temeljnih disciplin kognitivne znanosti (Gardner, 1987; http://ls.berkeley.edu/ugis/cogsci)</a:t>
            </a:r>
            <a:endParaRPr lang="en-SI" sz="800">
              <a:solidFill>
                <a:srgbClr val="FFFFFF"/>
              </a:solidFill>
              <a:effectLst/>
            </a:endParaRPr>
          </a:p>
          <a:p>
            <a:pPr algn="ctr">
              <a:spcAft>
                <a:spcPts val="600"/>
              </a:spcAft>
            </a:pPr>
            <a:endParaRPr lang="sl-SI" sz="800">
              <a:solidFill>
                <a:srgbClr val="FFFFFF"/>
              </a:solidFill>
            </a:endParaRPr>
          </a:p>
        </p:txBody>
      </p:sp>
    </p:spTree>
    <p:extLst>
      <p:ext uri="{BB962C8B-B14F-4D97-AF65-F5344CB8AC3E}">
        <p14:creationId xmlns:p14="http://schemas.microsoft.com/office/powerpoint/2010/main" val="2397100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337930" y="1683756"/>
            <a:ext cx="3363813" cy="2396359"/>
          </a:xfrm>
        </p:spPr>
        <p:txBody>
          <a:bodyPr anchor="b">
            <a:normAutofit/>
          </a:bodyPr>
          <a:lstStyle/>
          <a:p>
            <a:pPr algn="r"/>
            <a:r>
              <a:rPr lang="sl-SI" sz="4000" b="1" dirty="0">
                <a:solidFill>
                  <a:srgbClr val="FFFFFF"/>
                </a:solidFill>
              </a:rPr>
              <a:t>INOVATIVNE METODE -  KONCEPTI </a:t>
            </a:r>
            <a:endParaRPr lang="sl-SI" sz="4000" dirty="0">
              <a:solidFill>
                <a:srgbClr val="FFFFFF"/>
              </a:solidFill>
            </a:endParaRPr>
          </a:p>
        </p:txBody>
      </p:sp>
      <p:graphicFrame>
        <p:nvGraphicFramePr>
          <p:cNvPr id="5" name="Ograda vsebine 2">
            <a:extLst>
              <a:ext uri="{FF2B5EF4-FFF2-40B4-BE49-F238E27FC236}">
                <a16:creationId xmlns:a16="http://schemas.microsoft.com/office/drawing/2014/main" id="{8B798A6B-A6B6-1801-9542-216B7DA0FED9}"/>
              </a:ext>
            </a:extLst>
          </p:cNvPr>
          <p:cNvGraphicFramePr>
            <a:graphicFrameLocks noGrp="1"/>
          </p:cNvGraphicFramePr>
          <p:nvPr>
            <p:ph idx="1"/>
            <p:extLst>
              <p:ext uri="{D42A27DB-BD31-4B8C-83A1-F6EECF244321}">
                <p14:modId xmlns:p14="http://schemas.microsoft.com/office/powerpoint/2010/main" val="225396355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238539-0F62-124D-AF43-A493312D525E}"/>
              </a:ext>
            </a:extLst>
          </p:cNvPr>
          <p:cNvSpPr/>
          <p:nvPr/>
        </p:nvSpPr>
        <p:spPr>
          <a:xfrm>
            <a:off x="3183312" y="171294"/>
            <a:ext cx="6671595" cy="6279012"/>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400"/>
          </a:p>
        </p:txBody>
      </p:sp>
      <p:sp>
        <p:nvSpPr>
          <p:cNvPr id="5" name="Oval 4"/>
          <p:cNvSpPr/>
          <p:nvPr/>
        </p:nvSpPr>
        <p:spPr>
          <a:xfrm>
            <a:off x="4551813" y="209685"/>
            <a:ext cx="3889095" cy="3541855"/>
          </a:xfrm>
          <a:prstGeom prst="ellipse">
            <a:avLst/>
          </a:prstGeom>
          <a:solidFill>
            <a:schemeClr val="accent6">
              <a:lumMod val="40000"/>
              <a:lumOff val="60000"/>
              <a:alpha val="545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65471" y="2063081"/>
            <a:ext cx="3504679" cy="3541855"/>
          </a:xfrm>
          <a:prstGeom prst="ellipse">
            <a:avLst/>
          </a:prstGeom>
          <a:solidFill>
            <a:schemeClr val="accent3">
              <a:lumMod val="60000"/>
              <a:lumOff val="40000"/>
              <a:alpha val="5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47485" y="2005922"/>
            <a:ext cx="3807107" cy="3541855"/>
          </a:xfrm>
          <a:prstGeom prst="ellipse">
            <a:avLst/>
          </a:prstGeom>
          <a:solidFill>
            <a:schemeClr val="accent5">
              <a:lumMod val="60000"/>
              <a:lumOff val="40000"/>
              <a:alpha val="5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465471" y="3489790"/>
            <a:ext cx="2528555"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sl-SI" sz="3600" b="1" dirty="0">
                <a:ln/>
                <a:solidFill>
                  <a:schemeClr val="accent3"/>
                </a:solidFill>
              </a:rPr>
              <a:t>KRITIČNO MIŠLJENJE</a:t>
            </a:r>
          </a:p>
        </p:txBody>
      </p:sp>
      <p:sp>
        <p:nvSpPr>
          <p:cNvPr id="10" name="Rectangle 9"/>
          <p:cNvSpPr/>
          <p:nvPr/>
        </p:nvSpPr>
        <p:spPr>
          <a:xfrm>
            <a:off x="6721066" y="3751539"/>
            <a:ext cx="2933302" cy="646331"/>
          </a:xfrm>
          <a:prstGeom prst="rect">
            <a:avLst/>
          </a:prstGeom>
          <a:noFill/>
        </p:spPr>
        <p:txBody>
          <a:bodyPr wrap="none" lIns="91440" tIns="45720" rIns="91440" bIns="45720">
            <a:spAutoFit/>
          </a:bodyPr>
          <a:lstStyle/>
          <a:p>
            <a:pPr algn="ctr"/>
            <a:r>
              <a:rPr lang="sl-SI"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SODELOVANJE</a:t>
            </a:r>
            <a:endParaRPr lang="sl-SI"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1" name="Rectangle 10"/>
          <p:cNvSpPr/>
          <p:nvPr/>
        </p:nvSpPr>
        <p:spPr>
          <a:xfrm>
            <a:off x="4779420" y="1233631"/>
            <a:ext cx="3395097" cy="646331"/>
          </a:xfrm>
          <a:prstGeom prst="rect">
            <a:avLst/>
          </a:prstGeom>
          <a:noFill/>
        </p:spPr>
        <p:txBody>
          <a:bodyPr wrap="none" lIns="91440" tIns="45720" rIns="91440" bIns="45720">
            <a:spAutoFit/>
          </a:bodyPr>
          <a:lstStyle/>
          <a:p>
            <a:pPr algn="ctr"/>
            <a:r>
              <a:rPr lang="sl-SI" sz="3600" b="1" dirty="0">
                <a:ln w="12700">
                  <a:solidFill>
                    <a:schemeClr val="accent6">
                      <a:lumMod val="75000"/>
                    </a:schemeClr>
                  </a:solidFill>
                  <a:prstDash val="solid"/>
                </a:ln>
                <a:solidFill>
                  <a:schemeClr val="accent6">
                    <a:lumMod val="40000"/>
                    <a:lumOff val="60000"/>
                  </a:schemeClr>
                </a:solidFill>
                <a:effectLst>
                  <a:outerShdw dist="38100" dir="2640000" algn="bl" rotWithShape="0">
                    <a:schemeClr val="accent1"/>
                  </a:outerShdw>
                </a:effectLst>
              </a:rPr>
              <a:t>USTVARJALNOST</a:t>
            </a:r>
          </a:p>
        </p:txBody>
      </p:sp>
      <p:sp>
        <p:nvSpPr>
          <p:cNvPr id="12" name="Rectangle 11"/>
          <p:cNvSpPr/>
          <p:nvPr/>
        </p:nvSpPr>
        <p:spPr>
          <a:xfrm>
            <a:off x="5598339" y="2601634"/>
            <a:ext cx="1795299" cy="830997"/>
          </a:xfrm>
          <a:prstGeom prst="rect">
            <a:avLst/>
          </a:prstGeom>
          <a:noFill/>
        </p:spPr>
        <p:txBody>
          <a:bodyPr wrap="none" lIns="91440" tIns="45720" rIns="91440" bIns="45720">
            <a:spAutoFit/>
          </a:bodyPr>
          <a:lstStyle/>
          <a:p>
            <a:pPr algn="ctr"/>
            <a:r>
              <a:rPr lang="sl-SI" sz="2400" dirty="0">
                <a:ln w="0"/>
                <a:solidFill>
                  <a:srgbClr val="7030A0"/>
                </a:solidFill>
                <a:effectLst>
                  <a:outerShdw blurRad="38100" dist="25400" dir="5400000" algn="ctr" rotWithShape="0">
                    <a:srgbClr val="6E747A">
                      <a:alpha val="43000"/>
                    </a:srgbClr>
                  </a:outerShdw>
                </a:effectLst>
              </a:rPr>
              <a:t>REŠEVANJE </a:t>
            </a:r>
          </a:p>
          <a:p>
            <a:pPr algn="ctr"/>
            <a:r>
              <a:rPr lang="sl-SI" sz="2400" dirty="0">
                <a:ln w="0"/>
                <a:solidFill>
                  <a:srgbClr val="7030A0"/>
                </a:solidFill>
                <a:effectLst>
                  <a:outerShdw blurRad="38100" dist="25400" dir="5400000" algn="ctr" rotWithShape="0">
                    <a:srgbClr val="6E747A">
                      <a:alpha val="43000"/>
                    </a:srgbClr>
                  </a:outerShdw>
                </a:effectLst>
              </a:rPr>
              <a:t>PROBLEMOV</a:t>
            </a:r>
          </a:p>
        </p:txBody>
      </p:sp>
      <p:sp>
        <p:nvSpPr>
          <p:cNvPr id="13" name="Trapezoid 12"/>
          <p:cNvSpPr/>
          <p:nvPr/>
        </p:nvSpPr>
        <p:spPr>
          <a:xfrm>
            <a:off x="1399823" y="5547776"/>
            <a:ext cx="10363200" cy="1198912"/>
          </a:xfrm>
          <a:prstGeom prst="trapezoid">
            <a:avLst>
              <a:gd name="adj" fmla="val 74135"/>
            </a:avLst>
          </a:prstGeom>
          <a:solidFill>
            <a:srgbClr val="7030A0">
              <a:alpha val="5568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6034" y="1597749"/>
            <a:ext cx="3195105" cy="1077218"/>
          </a:xfrm>
          <a:prstGeom prst="rect">
            <a:avLst/>
          </a:prstGeom>
          <a:noFill/>
        </p:spPr>
        <p:txBody>
          <a:bodyPr wrap="none" lIns="91440" tIns="45720" rIns="91440" bIns="45720">
            <a:spAutoFit/>
          </a:bodyPr>
          <a:lstStyle/>
          <a:p>
            <a:pPr algn="ctr"/>
            <a:r>
              <a:rPr lang="sl-SI" sz="3200" b="1" dirty="0">
                <a:solidFill>
                  <a:srgbClr val="7030A0"/>
                </a:solidFill>
                <a:latin typeface="Arial" charset="0"/>
                <a:ea typeface="Times New Roman" charset="0"/>
              </a:rPr>
              <a:t>KOMPETENCE </a:t>
            </a:r>
          </a:p>
          <a:p>
            <a:pPr algn="ctr"/>
            <a:r>
              <a:rPr lang="sl-SI" sz="3200" b="1" dirty="0">
                <a:solidFill>
                  <a:srgbClr val="7030A0"/>
                </a:solidFill>
                <a:latin typeface="Arial" charset="0"/>
                <a:ea typeface="Times New Roman" charset="0"/>
              </a:rPr>
              <a:t>21. STOLETJA</a:t>
            </a:r>
            <a:endParaRPr lang="en-US" sz="3200" dirty="0">
              <a:solidFill>
                <a:srgbClr val="7030A0"/>
              </a:solidFill>
            </a:endParaRPr>
          </a:p>
        </p:txBody>
      </p:sp>
      <p:sp>
        <p:nvSpPr>
          <p:cNvPr id="17" name="Rectangle 16"/>
          <p:cNvSpPr/>
          <p:nvPr/>
        </p:nvSpPr>
        <p:spPr>
          <a:xfrm>
            <a:off x="3349518" y="5866684"/>
            <a:ext cx="6292941" cy="769441"/>
          </a:xfrm>
          <a:prstGeom prst="rect">
            <a:avLst/>
          </a:prstGeom>
          <a:noFill/>
        </p:spPr>
        <p:txBody>
          <a:bodyPr wrap="none" lIns="91440" tIns="45720" rIns="91440" bIns="45720">
            <a:spAutoFit/>
          </a:bodyPr>
          <a:lstStyle/>
          <a:p>
            <a:pPr algn="ctr"/>
            <a:r>
              <a:rPr lang="sl-SI" sz="4400" b="1" spc="51" dirty="0">
                <a:ln w="9525" cmpd="sng">
                  <a:solidFill>
                    <a:schemeClr val="accent1"/>
                  </a:solidFill>
                  <a:prstDash val="solid"/>
                </a:ln>
                <a:solidFill>
                  <a:srgbClr val="70AD47">
                    <a:tint val="1000"/>
                  </a:srgbClr>
                </a:solidFill>
                <a:effectLst>
                  <a:glow rad="38100">
                    <a:schemeClr val="accent1">
                      <a:alpha val="40000"/>
                    </a:schemeClr>
                  </a:glow>
                </a:effectLst>
              </a:rPr>
              <a:t>DIGITALNE KOMPETENCE </a:t>
            </a:r>
          </a:p>
        </p:txBody>
      </p:sp>
      <p:sp>
        <p:nvSpPr>
          <p:cNvPr id="3" name="Oval 2">
            <a:extLst>
              <a:ext uri="{FF2B5EF4-FFF2-40B4-BE49-F238E27FC236}">
                <a16:creationId xmlns:a16="http://schemas.microsoft.com/office/drawing/2014/main" id="{99EA569C-6FD5-5D4E-AAA0-6FDFAA446841}"/>
              </a:ext>
            </a:extLst>
          </p:cNvPr>
          <p:cNvSpPr/>
          <p:nvPr/>
        </p:nvSpPr>
        <p:spPr>
          <a:xfrm>
            <a:off x="8440908" y="1251565"/>
            <a:ext cx="3669113" cy="93821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133" dirty="0"/>
              <a:t>SAMOURAVNAVANJE</a:t>
            </a:r>
          </a:p>
        </p:txBody>
      </p:sp>
    </p:spTree>
    <p:extLst>
      <p:ext uri="{BB962C8B-B14F-4D97-AF65-F5344CB8AC3E}">
        <p14:creationId xmlns:p14="http://schemas.microsoft.com/office/powerpoint/2010/main" val="46536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68090-DC94-B04C-9B6A-D57AC820867F}"/>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sz="4400"/>
              <a:t>STEAM in tehnika</a:t>
            </a:r>
          </a:p>
        </p:txBody>
      </p:sp>
      <p:pic>
        <p:nvPicPr>
          <p:cNvPr id="5" name="Content Placeholder 4" descr="A picture containing person&#10;&#10;Description automatically generated">
            <a:extLst>
              <a:ext uri="{FF2B5EF4-FFF2-40B4-BE49-F238E27FC236}">
                <a16:creationId xmlns:a16="http://schemas.microsoft.com/office/drawing/2014/main" id="{32722C77-184E-1746-B21C-630709FE037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Box 2">
            <a:extLst>
              <a:ext uri="{FF2B5EF4-FFF2-40B4-BE49-F238E27FC236}">
                <a16:creationId xmlns:a16="http://schemas.microsoft.com/office/drawing/2014/main" id="{1DB7B989-D89B-EC61-5508-C969F6035208}"/>
              </a:ext>
            </a:extLst>
          </p:cNvPr>
          <p:cNvSpPr txBox="1"/>
          <p:nvPr/>
        </p:nvSpPr>
        <p:spPr>
          <a:xfrm>
            <a:off x="6659217" y="1828800"/>
            <a:ext cx="5357192" cy="455212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sl-SI" b="0" i="0" u="none" strike="noStrike" dirty="0">
                <a:effectLst/>
                <a:latin typeface="Times New Roman" panose="02020603050405020304" pitchFamily="18" charset="0"/>
                <a:cs typeface="Times New Roman" panose="02020603050405020304" pitchFamily="18" charset="0"/>
              </a:rPr>
              <a:t>V izobraževanju se tehnika in tehnologija vključuje v koncept STEAM, ki združuje pet pomembnih področij in sicer: znanost, tehnologijo, inženirstvo, umetnost in matematiko. Vsako od teh področij ima svoje značilnosti in doprinos na otrokovi izobraževalni poti. </a:t>
            </a:r>
          </a:p>
          <a:p>
            <a:pPr marL="285750" indent="-228600">
              <a:lnSpc>
                <a:spcPct val="90000"/>
              </a:lnSpc>
              <a:spcAft>
                <a:spcPts val="600"/>
              </a:spcAft>
              <a:buFont typeface="Arial" panose="020B0604020202020204" pitchFamily="34" charset="0"/>
              <a:buChar char="•"/>
            </a:pPr>
            <a:r>
              <a:rPr lang="sl-SI" b="0" i="0" u="none" strike="noStrike" dirty="0">
                <a:effectLst/>
                <a:latin typeface="Times New Roman" panose="02020603050405020304" pitchFamily="18" charset="0"/>
                <a:cs typeface="Times New Roman" panose="02020603050405020304" pitchFamily="18" charset="0"/>
              </a:rPr>
              <a:t>Področje tehnike i tehnologije se prvenstveno osredotoča na načrtovanje in ustvarjanje procesov in izdelkov ter tako spodbujanja razvoj </a:t>
            </a:r>
            <a:r>
              <a:rPr lang="sl-SI" b="1" i="0" u="none" strike="noStrike" dirty="0">
                <a:effectLst/>
                <a:latin typeface="Times New Roman" panose="02020603050405020304" pitchFamily="18" charset="0"/>
                <a:cs typeface="Times New Roman" panose="02020603050405020304" pitchFamily="18" charset="0"/>
              </a:rPr>
              <a:t>otrokovih finomotoričnih spretnosti, kritičnega mišljenja, ustvarjalnosti, reševanja problemov in njegovih praktičnih veščin. </a:t>
            </a:r>
          </a:p>
          <a:p>
            <a:pPr marL="285750" indent="-228600">
              <a:lnSpc>
                <a:spcPct val="90000"/>
              </a:lnSpc>
              <a:spcAft>
                <a:spcPts val="600"/>
              </a:spcAft>
              <a:buFont typeface="Arial" panose="020B0604020202020204" pitchFamily="34" charset="0"/>
              <a:buChar char="•"/>
            </a:pPr>
            <a:r>
              <a:rPr lang="sl-SI" b="0" i="0" u="none" strike="noStrike" dirty="0">
                <a:effectLst/>
                <a:latin typeface="Times New Roman" panose="02020603050405020304" pitchFamily="18" charset="0"/>
                <a:cs typeface="Times New Roman" panose="02020603050405020304" pitchFamily="18" charset="0"/>
              </a:rPr>
              <a:t>Če vsa področja STEAM vzpodbujajo otrokovo kreativnost, pa je posebnost področja tehnike in tehnologije še ta, da neposredno vzpodbuja in krepi </a:t>
            </a:r>
            <a:r>
              <a:rPr lang="sl-SI" b="1" i="0" u="none" strike="noStrike" dirty="0">
                <a:effectLst/>
                <a:latin typeface="Times New Roman" panose="02020603050405020304" pitchFamily="18" charset="0"/>
                <a:cs typeface="Times New Roman" panose="02020603050405020304" pitchFamily="18" charset="0"/>
              </a:rPr>
              <a:t>otrokovo inovativnost – ustvarjanje nečesa novega</a:t>
            </a:r>
            <a:r>
              <a:rPr lang="sl-SI" b="0" i="0" u="none" strike="noStrike" dirty="0">
                <a:effectLst/>
                <a:latin typeface="Times New Roman" panose="02020603050405020304" pitchFamily="18" charset="0"/>
                <a:cs typeface="Times New Roman" panose="02020603050405020304" pitchFamily="18" charset="0"/>
              </a:rPr>
              <a:t>.</a:t>
            </a:r>
            <a:endParaRPr lang="sl-SI" dirty="0">
              <a:latin typeface="Times New Roman" panose="02020603050405020304" pitchFamily="18" charset="0"/>
              <a:cs typeface="Times New Roman" panose="02020603050405020304" pitchFamily="18" charset="0"/>
            </a:endParaRPr>
          </a:p>
          <a:p>
            <a:pPr>
              <a:lnSpc>
                <a:spcPct val="90000"/>
              </a:lnSpc>
              <a:spcAft>
                <a:spcPts val="600"/>
              </a:spcAft>
            </a:pPr>
            <a:endParaRPr lang="sl-SI"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37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B085B-13C7-E1C6-7250-AD338CCDE1CB}"/>
              </a:ext>
            </a:extLst>
          </p:cNvPr>
          <p:cNvSpPr>
            <a:spLocks noGrp="1"/>
          </p:cNvSpPr>
          <p:nvPr>
            <p:ph type="title"/>
          </p:nvPr>
        </p:nvSpPr>
        <p:spPr>
          <a:xfrm>
            <a:off x="838201" y="345810"/>
            <a:ext cx="5120561" cy="1325563"/>
          </a:xfrm>
        </p:spPr>
        <p:txBody>
          <a:bodyPr>
            <a:normAutofit/>
          </a:bodyPr>
          <a:lstStyle/>
          <a:p>
            <a:r>
              <a:rPr lang="sl-SI" dirty="0">
                <a:solidFill>
                  <a:srgbClr val="002060"/>
                </a:solidFill>
                <a:latin typeface="+mn-lt"/>
              </a:rPr>
              <a:t>Naravoslovje - inženirstvo</a:t>
            </a:r>
          </a:p>
        </p:txBody>
      </p:sp>
      <p:sp>
        <p:nvSpPr>
          <p:cNvPr id="3" name="Content Placeholder 2">
            <a:extLst>
              <a:ext uri="{FF2B5EF4-FFF2-40B4-BE49-F238E27FC236}">
                <a16:creationId xmlns:a16="http://schemas.microsoft.com/office/drawing/2014/main" id="{0B268191-E091-86A0-C642-31527E6B0FDA}"/>
              </a:ext>
            </a:extLst>
          </p:cNvPr>
          <p:cNvSpPr>
            <a:spLocks noGrp="1"/>
          </p:cNvSpPr>
          <p:nvPr>
            <p:ph idx="1"/>
          </p:nvPr>
        </p:nvSpPr>
        <p:spPr>
          <a:xfrm>
            <a:off x="222360" y="1839503"/>
            <a:ext cx="7798903" cy="4351338"/>
          </a:xfrm>
        </p:spPr>
        <p:txBody>
          <a:bodyPr>
            <a:noAutofit/>
          </a:bodyPr>
          <a:lstStyle/>
          <a:p>
            <a:r>
              <a:rPr lang="sl-SI" sz="1800" b="0" i="0" u="none" strike="noStrike" dirty="0">
                <a:effectLst/>
                <a:latin typeface="Times New Roman" panose="02020603050405020304" pitchFamily="18" charset="0"/>
                <a:cs typeface="Times New Roman" panose="02020603050405020304" pitchFamily="18" charset="0"/>
              </a:rPr>
              <a:t>Naravoslovje je znanstvena disciplina, ki preučuje naravne</a:t>
            </a:r>
            <a:br>
              <a:rPr lang="sl-SI" sz="1800" b="0" i="0" u="none" strike="noStrike" dirty="0">
                <a:effectLst/>
                <a:latin typeface="Times New Roman" panose="02020603050405020304" pitchFamily="18" charset="0"/>
                <a:cs typeface="Times New Roman" panose="02020603050405020304" pitchFamily="18" charset="0"/>
              </a:rPr>
            </a:br>
            <a:r>
              <a:rPr lang="sl-SI" sz="1800" b="0" i="0" u="none" strike="noStrike" dirty="0">
                <a:effectLst/>
                <a:latin typeface="Times New Roman" panose="02020603050405020304" pitchFamily="18" charset="0"/>
                <a:cs typeface="Times New Roman" panose="02020603050405020304" pitchFamily="18" charset="0"/>
              </a:rPr>
              <a:t>pojave in procese v naravi, s ciljem razumeti zakonitosti in </a:t>
            </a:r>
            <a:br>
              <a:rPr lang="sl-SI" sz="1800" b="0" i="0" u="none" strike="noStrike" dirty="0">
                <a:effectLst/>
                <a:latin typeface="Times New Roman" panose="02020603050405020304" pitchFamily="18" charset="0"/>
                <a:cs typeface="Times New Roman" panose="02020603050405020304" pitchFamily="18" charset="0"/>
              </a:rPr>
            </a:br>
            <a:r>
              <a:rPr lang="sl-SI" sz="1800" b="0" i="0" u="none" strike="noStrike" dirty="0">
                <a:effectLst/>
                <a:latin typeface="Times New Roman" panose="02020603050405020304" pitchFamily="18" charset="0"/>
                <a:cs typeface="Times New Roman" panose="02020603050405020304" pitchFamily="18" charset="0"/>
              </a:rPr>
              <a:t>naravne procese, ki vladajo v naravi. Naravoslovci </a:t>
            </a:r>
            <a:br>
              <a:rPr lang="sl-SI" sz="1800" b="0" i="0" u="none" strike="noStrike" dirty="0">
                <a:effectLst/>
                <a:latin typeface="Times New Roman" panose="02020603050405020304" pitchFamily="18" charset="0"/>
                <a:cs typeface="Times New Roman" panose="02020603050405020304" pitchFamily="18" charset="0"/>
              </a:rPr>
            </a:br>
            <a:r>
              <a:rPr lang="sl-SI" sz="1800" b="0" i="0" u="none" strike="noStrike" dirty="0">
                <a:effectLst/>
                <a:latin typeface="Times New Roman" panose="02020603050405020304" pitchFamily="18" charset="0"/>
                <a:cs typeface="Times New Roman" panose="02020603050405020304" pitchFamily="18" charset="0"/>
              </a:rPr>
              <a:t>uporabljamo znanstvene metode, kot so opazovanje, poskus, </a:t>
            </a:r>
            <a:br>
              <a:rPr lang="sl-SI" sz="1800" b="0" i="0" u="none" strike="noStrike" dirty="0">
                <a:effectLst/>
                <a:latin typeface="Times New Roman" panose="02020603050405020304" pitchFamily="18" charset="0"/>
                <a:cs typeface="Times New Roman" panose="02020603050405020304" pitchFamily="18" charset="0"/>
              </a:rPr>
            </a:br>
            <a:r>
              <a:rPr lang="sl-SI" sz="1800" b="0" i="0" u="none" strike="noStrike" dirty="0">
                <a:effectLst/>
                <a:latin typeface="Times New Roman" panose="02020603050405020304" pitchFamily="18" charset="0"/>
                <a:cs typeface="Times New Roman" panose="02020603050405020304" pitchFamily="18" charset="0"/>
              </a:rPr>
              <a:t>merjenje in analiza podatkov, da bi razumeli naravne pojave in procese.</a:t>
            </a:r>
          </a:p>
          <a:p>
            <a:r>
              <a:rPr lang="sl-SI" sz="1800" b="0" i="0" u="none" strike="noStrike" dirty="0">
                <a:effectLst/>
                <a:latin typeface="Times New Roman" panose="02020603050405020304" pitchFamily="18" charset="0"/>
                <a:cs typeface="Times New Roman" panose="02020603050405020304" pitchFamily="18" charset="0"/>
              </a:rPr>
              <a:t>Inženirstvo pa se osredotoča na uporabo znanstvenih in tehničnih znanj za reševanje praktičnih problemov. Inženirji uporabljajo svoje znanje, da načrtujejo, razvijajo, proizvajajo in vzdržujejo izdelke, procese in sisteme, ki izpolnjujejo določene zahteve. </a:t>
            </a:r>
            <a:r>
              <a:rPr lang="sl-SI" sz="1800" b="1" i="0" u="none" strike="noStrike" dirty="0">
                <a:effectLst/>
                <a:latin typeface="Times New Roman" panose="02020603050405020304" pitchFamily="18" charset="0"/>
                <a:cs typeface="Times New Roman" panose="02020603050405020304" pitchFamily="18" charset="0"/>
              </a:rPr>
              <a:t>To pomeni, da inženirji uporabljajo naravoslovna spoznanja in jih preoblikujejo v praktične rešitve, ki izboljšujejo kakovost življenja.</a:t>
            </a:r>
          </a:p>
          <a:p>
            <a:pPr marL="0" indent="0">
              <a:buNone/>
            </a:pPr>
            <a:endParaRPr lang="sl-SI" sz="1800" dirty="0">
              <a:latin typeface="Times New Roman" panose="02020603050405020304" pitchFamily="18" charset="0"/>
              <a:cs typeface="Times New Roman" panose="02020603050405020304" pitchFamily="18" charset="0"/>
            </a:endParaRPr>
          </a:p>
          <a:p>
            <a:pPr marL="0" indent="0">
              <a:buNone/>
            </a:pPr>
            <a:r>
              <a:rPr lang="sl-SI" sz="1800" b="1" i="0" u="none" strike="noStrike" dirty="0">
                <a:effectLst/>
                <a:latin typeface="Times New Roman" panose="02020603050405020304" pitchFamily="18" charset="0"/>
                <a:cs typeface="Times New Roman" panose="02020603050405020304" pitchFamily="18" charset="0"/>
              </a:rPr>
              <a:t>Medtem ko naravoslovci raziskujemo in razumemo naravne pojave in procese, so inženirji osredotočeni na uporabo tega znanja za reševanje realnih problemov. </a:t>
            </a:r>
          </a:p>
          <a:p>
            <a:pPr marL="0" indent="0">
              <a:buNone/>
            </a:pPr>
            <a:r>
              <a:rPr lang="sl-SI" sz="1800" b="0" i="0" u="none" strike="noStrike" dirty="0">
                <a:effectLst/>
                <a:latin typeface="Times New Roman" panose="02020603050405020304" pitchFamily="18" charset="0"/>
                <a:cs typeface="Times New Roman" panose="02020603050405020304" pitchFamily="18" charset="0"/>
              </a:rPr>
              <a:t>Naravoslovje in inženirstvo sta tako med seboj povezani, vendar imata vsaka svoje posebnosti in cilje.</a:t>
            </a:r>
            <a:endParaRPr lang="sl-SI" sz="18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yellow&#10;&#10;Description automatically generated">
            <a:extLst>
              <a:ext uri="{FF2B5EF4-FFF2-40B4-BE49-F238E27FC236}">
                <a16:creationId xmlns:a16="http://schemas.microsoft.com/office/drawing/2014/main" id="{31894C7A-F3FA-343A-3AA8-270B938C82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Diagram, engineering drawing&#10;&#10;Description automatically generated">
            <a:extLst>
              <a:ext uri="{FF2B5EF4-FFF2-40B4-BE49-F238E27FC236}">
                <a16:creationId xmlns:a16="http://schemas.microsoft.com/office/drawing/2014/main" id="{CB7C8556-FF58-C58A-0EEE-EF726E5166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71063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B1FC96-0749-41C9-BAED-E089E7714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69325-5297-0405-60EA-8BCC3CB91FD1}"/>
              </a:ext>
            </a:extLst>
          </p:cNvPr>
          <p:cNvSpPr>
            <a:spLocks noGrp="1"/>
          </p:cNvSpPr>
          <p:nvPr>
            <p:ph type="title"/>
          </p:nvPr>
        </p:nvSpPr>
        <p:spPr>
          <a:xfrm>
            <a:off x="630936" y="4562856"/>
            <a:ext cx="3419856" cy="1600200"/>
          </a:xfrm>
          <a:noFill/>
          <a:ln>
            <a:noFill/>
          </a:ln>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rmAutofit/>
          </a:bodyPr>
          <a:lstStyle/>
          <a:p>
            <a:r>
              <a:rPr lang="en-US" sz="4000" kern="1200" dirty="0" err="1">
                <a:solidFill>
                  <a:srgbClr val="002060"/>
                </a:solidFill>
                <a:ea typeface="+mj-ea"/>
                <a:cs typeface="+mj-cs"/>
              </a:rPr>
              <a:t>Uvod</a:t>
            </a:r>
            <a:endParaRPr lang="en-US" sz="4000" kern="1200" dirty="0">
              <a:solidFill>
                <a:srgbClr val="002060"/>
              </a:solidFill>
              <a:ea typeface="+mj-ea"/>
              <a:cs typeface="+mj-cs"/>
            </a:endParaRPr>
          </a:p>
        </p:txBody>
      </p:sp>
      <p:pic>
        <p:nvPicPr>
          <p:cNvPr id="6" name="Picture 2" descr="An architect working on a draft with a pencil and ruler">
            <a:extLst>
              <a:ext uri="{FF2B5EF4-FFF2-40B4-BE49-F238E27FC236}">
                <a16:creationId xmlns:a16="http://schemas.microsoft.com/office/drawing/2014/main" id="{97A4A6A3-00A8-D90F-11E1-1B4EA4DBF39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Diagram, engineering drawing&#10;&#10;Description automatically generated">
            <a:extLst>
              <a:ext uri="{FF2B5EF4-FFF2-40B4-BE49-F238E27FC236}">
                <a16:creationId xmlns:a16="http://schemas.microsoft.com/office/drawing/2014/main" id="{3EFA9472-D50C-5F74-062E-E6285EFB38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0"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5BA9E8-A7B3-C99A-D9CC-2BA43E2D7A7D}"/>
              </a:ext>
            </a:extLst>
          </p:cNvPr>
          <p:cNvSpPr txBox="1"/>
          <p:nvPr/>
        </p:nvSpPr>
        <p:spPr>
          <a:xfrm>
            <a:off x="4654294" y="4562856"/>
            <a:ext cx="6903721" cy="1857822"/>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sl-SI" sz="1700" b="0" i="0" u="none" strike="noStrike" dirty="0">
                <a:effectLst/>
              </a:rPr>
              <a:t>Področje tehnike in tehnologije ima vseskozi pomemben vpliv na razvoj in stanje sodobne družbe. </a:t>
            </a:r>
          </a:p>
          <a:p>
            <a:pPr marL="285750" indent="-228600">
              <a:lnSpc>
                <a:spcPct val="90000"/>
              </a:lnSpc>
              <a:spcAft>
                <a:spcPts val="600"/>
              </a:spcAft>
              <a:buFont typeface="Arial" panose="020B0604020202020204" pitchFamily="34" charset="0"/>
              <a:buChar char="•"/>
            </a:pPr>
            <a:r>
              <a:rPr lang="sl-SI" sz="1700" b="0" i="0" u="none" strike="noStrike" dirty="0">
                <a:effectLst/>
              </a:rPr>
              <a:t>Že vseskozi to področje sooblikuje naše vsakdanje življenje in neposredno vpliva na razvoj gospodarstva, šolstva, medicine … </a:t>
            </a:r>
          </a:p>
          <a:p>
            <a:pPr marL="285750" indent="-228600">
              <a:lnSpc>
                <a:spcPct val="90000"/>
              </a:lnSpc>
              <a:spcAft>
                <a:spcPts val="600"/>
              </a:spcAft>
              <a:buFont typeface="Arial" panose="020B0604020202020204" pitchFamily="34" charset="0"/>
              <a:buChar char="•"/>
            </a:pPr>
            <a:r>
              <a:rPr lang="sl-SI" sz="1700" b="0" i="0" u="none" strike="noStrike" dirty="0">
                <a:effectLst/>
              </a:rPr>
              <a:t> Vpliv na ročne spretnosti</a:t>
            </a:r>
            <a:r>
              <a:rPr lang="sl-SI" sz="1700" dirty="0"/>
              <a:t>, razvoj možganov, vzpodbujanju kreativnosti …</a:t>
            </a:r>
            <a:endParaRPr lang="sl-SI" sz="1700" b="0" i="0" u="none" strike="noStrike" dirty="0">
              <a:effectLst/>
            </a:endParaRPr>
          </a:p>
          <a:p>
            <a:pPr indent="-228600">
              <a:lnSpc>
                <a:spcPct val="90000"/>
              </a:lnSpc>
              <a:spcAft>
                <a:spcPts val="600"/>
              </a:spcAft>
              <a:buFont typeface="Arial" panose="020B0604020202020204" pitchFamily="34" charset="0"/>
              <a:buChar char="•"/>
            </a:pPr>
            <a:endParaRPr lang="sl-SI" sz="1700" dirty="0"/>
          </a:p>
        </p:txBody>
      </p:sp>
    </p:spTree>
    <p:extLst>
      <p:ext uri="{BB962C8B-B14F-4D97-AF65-F5344CB8AC3E}">
        <p14:creationId xmlns:p14="http://schemas.microsoft.com/office/powerpoint/2010/main" val="69757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01F65-D11D-512B-48DA-E387AA13038F}"/>
              </a:ext>
            </a:extLst>
          </p:cNvPr>
          <p:cNvSpPr>
            <a:spLocks noGrp="1"/>
          </p:cNvSpPr>
          <p:nvPr>
            <p:ph type="title"/>
          </p:nvPr>
        </p:nvSpPr>
        <p:spPr>
          <a:xfrm>
            <a:off x="5297762" y="329184"/>
            <a:ext cx="6251110" cy="1783080"/>
          </a:xfrm>
        </p:spPr>
        <p:txBody>
          <a:bodyPr anchor="b">
            <a:normAutofit/>
          </a:bodyPr>
          <a:lstStyle/>
          <a:p>
            <a:r>
              <a:rPr lang="sl-SI" sz="5400" dirty="0"/>
              <a:t>Kreativnost - inovativnost</a:t>
            </a:r>
          </a:p>
        </p:txBody>
      </p:sp>
      <p:pic>
        <p:nvPicPr>
          <p:cNvPr id="5" name="Picture 4" descr="A blue mouse on a piece of paper&#10;&#10;Description automatically generated with low confidence">
            <a:extLst>
              <a:ext uri="{FF2B5EF4-FFF2-40B4-BE49-F238E27FC236}">
                <a16:creationId xmlns:a16="http://schemas.microsoft.com/office/drawing/2014/main" id="{7625C860-56E5-B338-78BB-DA8AA3113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9CE20E-66D1-1162-53C0-DC196C6A2C4F}"/>
              </a:ext>
            </a:extLst>
          </p:cNvPr>
          <p:cNvSpPr>
            <a:spLocks noGrp="1"/>
          </p:cNvSpPr>
          <p:nvPr>
            <p:ph idx="1"/>
          </p:nvPr>
        </p:nvSpPr>
        <p:spPr>
          <a:xfrm>
            <a:off x="5297762" y="2706624"/>
            <a:ext cx="6251110" cy="3483864"/>
          </a:xfrm>
        </p:spPr>
        <p:txBody>
          <a:bodyPr>
            <a:normAutofit/>
          </a:bodyPr>
          <a:lstStyle/>
          <a:p>
            <a:r>
              <a:rPr lang="sl-SI" sz="1800" b="0" i="0" u="none" strike="noStrike" dirty="0">
                <a:effectLst/>
                <a:latin typeface="Times New Roman" panose="02020603050405020304" pitchFamily="18" charset="0"/>
                <a:cs typeface="Times New Roman" panose="02020603050405020304" pitchFamily="18" charset="0"/>
              </a:rPr>
              <a:t>Kreativnost se nanaša na proces ustvarjanja novih idej, konceptov ali načinov izražanja, ki so drugačni od obstoječih. Gre za sposobnost, da se izrazimo na izviren način ali da najdemo nove rešitve za probleme.</a:t>
            </a:r>
          </a:p>
          <a:p>
            <a:r>
              <a:rPr lang="sl-SI" sz="1800" b="1" i="0" u="none" strike="noStrike" dirty="0">
                <a:effectLst/>
                <a:latin typeface="Times New Roman" panose="02020603050405020304" pitchFamily="18" charset="0"/>
                <a:cs typeface="Times New Roman" panose="02020603050405020304" pitchFamily="18" charset="0"/>
              </a:rPr>
              <a:t>Inovativnost</a:t>
            </a:r>
            <a:r>
              <a:rPr lang="sl-SI" sz="1800" b="0" i="0" u="none" strike="noStrike" dirty="0">
                <a:effectLst/>
                <a:latin typeface="Times New Roman" panose="02020603050405020304" pitchFamily="18" charset="0"/>
                <a:cs typeface="Times New Roman" panose="02020603050405020304" pitchFamily="18" charset="0"/>
              </a:rPr>
              <a:t> pa se nanaša na uresničevanje kreativnih idej v dejanskem izdelku, storitvi ali procesu. Inovativnost poudarja dejansko uporabo novih idej in njihovo uvedbo na trg, kar pomeni, da je inovativnost pogosto povezana z gospodarskim uspehom in konkurenčnostjo.</a:t>
            </a:r>
          </a:p>
          <a:p>
            <a:r>
              <a:rPr lang="sl-SI" sz="1800" i="0" u="none" strike="noStrike" dirty="0">
                <a:effectLst/>
                <a:latin typeface="Times New Roman" panose="02020603050405020304" pitchFamily="18" charset="0"/>
                <a:cs typeface="Times New Roman" panose="02020603050405020304" pitchFamily="18" charset="0"/>
              </a:rPr>
              <a:t>Na kratko, kreativnost je sposobnost generiranja novih idej, medtem ko je inovativnost sposobnost realizacije teh idej v prakso.</a:t>
            </a:r>
          </a:p>
          <a:p>
            <a:endParaRPr lang="sl-SI"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270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C29C59CE-9D5A-4E64-9F64-161998AB2D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B9C8B5-EE10-6A0A-822D-2CD22C9B5BF2}"/>
              </a:ext>
            </a:extLst>
          </p:cNvPr>
          <p:cNvSpPr>
            <a:spLocks noGrp="1"/>
          </p:cNvSpPr>
          <p:nvPr>
            <p:ph type="title"/>
          </p:nvPr>
        </p:nvSpPr>
        <p:spPr>
          <a:xfrm>
            <a:off x="6501809" y="365125"/>
            <a:ext cx="4851990" cy="2068086"/>
          </a:xfrm>
        </p:spPr>
        <p:txBody>
          <a:bodyPr anchor="b">
            <a:normAutofit/>
          </a:bodyPr>
          <a:lstStyle/>
          <a:p>
            <a:r>
              <a:rPr lang="sl-SI" sz="4600" dirty="0">
                <a:solidFill>
                  <a:srgbClr val="002060"/>
                </a:solidFill>
              </a:rPr>
              <a:t>Izzivi družbe 5.0</a:t>
            </a:r>
          </a:p>
        </p:txBody>
      </p:sp>
      <p:pic>
        <p:nvPicPr>
          <p:cNvPr id="6" name="Picture 5" descr="A picture containing indoor, transport, chocolate, hand&#10;&#10;Description automatically generated">
            <a:extLst>
              <a:ext uri="{FF2B5EF4-FFF2-40B4-BE49-F238E27FC236}">
                <a16:creationId xmlns:a16="http://schemas.microsoft.com/office/drawing/2014/main" id="{0BB838C9-5DB6-1B24-F029-B8C6968AF9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8" name="Picture 7" descr="A picture containing text, person, indoor&#10;&#10;Description automatically generated">
            <a:extLst>
              <a:ext uri="{FF2B5EF4-FFF2-40B4-BE49-F238E27FC236}">
                <a16:creationId xmlns:a16="http://schemas.microsoft.com/office/drawing/2014/main" id="{33EFE1B2-4CFF-E7E0-BE55-8FFEFB61B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BAD8A6-132B-CC2F-14A7-0130DE40E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3" name="Content Placeholder 2">
            <a:extLst>
              <a:ext uri="{FF2B5EF4-FFF2-40B4-BE49-F238E27FC236}">
                <a16:creationId xmlns:a16="http://schemas.microsoft.com/office/drawing/2014/main" id="{1A8B68C9-1FBC-3A89-5BE8-AF50298B91BE}"/>
              </a:ext>
            </a:extLst>
          </p:cNvPr>
          <p:cNvSpPr>
            <a:spLocks noGrp="1"/>
          </p:cNvSpPr>
          <p:nvPr>
            <p:ph idx="1"/>
          </p:nvPr>
        </p:nvSpPr>
        <p:spPr>
          <a:xfrm>
            <a:off x="6501808" y="2716074"/>
            <a:ext cx="5295939" cy="3953083"/>
          </a:xfrm>
        </p:spPr>
        <p:txBody>
          <a:bodyPr>
            <a:noAutofit/>
          </a:bodyPr>
          <a:lstStyle/>
          <a:p>
            <a:r>
              <a:rPr lang="sl-SI" sz="1800" dirty="0">
                <a:latin typeface="Times New Roman" panose="02020603050405020304" pitchFamily="18" charset="0"/>
                <a:cs typeface="Times New Roman" panose="02020603050405020304" pitchFamily="18" charset="0"/>
              </a:rPr>
              <a:t>1,8% (TiT) + 2,7% (NIT) odgovornost za mlade v sodobni družbi?</a:t>
            </a:r>
          </a:p>
          <a:p>
            <a:r>
              <a:rPr lang="sl-SI" sz="1800" dirty="0">
                <a:latin typeface="Times New Roman" panose="02020603050405020304" pitchFamily="18" charset="0"/>
                <a:cs typeface="Times New Roman" panose="02020603050405020304" pitchFamily="18" charset="0"/>
              </a:rPr>
              <a:t>razvoj ročnih spretnosti pri otrocih (opuščanje pisane pisave ipd.)</a:t>
            </a:r>
          </a:p>
          <a:p>
            <a:r>
              <a:rPr lang="sl-SI" sz="1800" dirty="0">
                <a:latin typeface="Times New Roman" panose="02020603050405020304" pitchFamily="18" charset="0"/>
                <a:cs typeface="Times New Roman" panose="02020603050405020304" pitchFamily="18" charset="0"/>
              </a:rPr>
              <a:t>komunikacija in sodelovalno delo pri naših otrocih (ob konkretnem izdelku)</a:t>
            </a:r>
          </a:p>
          <a:p>
            <a:r>
              <a:rPr lang="sl-SI" sz="1800" dirty="0">
                <a:latin typeface="Times New Roman" panose="02020603050405020304" pitchFamily="18" charset="0"/>
                <a:cs typeface="Times New Roman" panose="02020603050405020304" pitchFamily="18" charset="0"/>
              </a:rPr>
              <a:t>razvoj kritičnega mišljenja (ne le modrovanje, temveč konkretno delo)</a:t>
            </a:r>
          </a:p>
          <a:p>
            <a:r>
              <a:rPr lang="sl-SI" sz="1800" b="1" dirty="0">
                <a:latin typeface="Times New Roman" panose="02020603050405020304" pitchFamily="18" charset="0"/>
                <a:cs typeface="Times New Roman" panose="02020603050405020304" pitchFamily="18" charset="0"/>
              </a:rPr>
              <a:t>inženirski pogled na svet (ustvarjanje novega)</a:t>
            </a:r>
          </a:p>
          <a:p>
            <a:r>
              <a:rPr lang="sl-SI" sz="1800" dirty="0">
                <a:latin typeface="Times New Roman" panose="02020603050405020304" pitchFamily="18" charset="0"/>
                <a:cs typeface="Times New Roman" panose="02020603050405020304" pitchFamily="18" charset="0"/>
              </a:rPr>
              <a:t>internet stvari in AI, humanoidni roboti</a:t>
            </a:r>
          </a:p>
          <a:p>
            <a:r>
              <a:rPr lang="sl-SI" sz="1800" dirty="0">
                <a:latin typeface="Times New Roman" panose="02020603050405020304" pitchFamily="18" charset="0"/>
                <a:cs typeface="Times New Roman" panose="02020603050405020304" pitchFamily="18" charset="0"/>
              </a:rPr>
              <a:t>znanja in kompetence za naše otroke???</a:t>
            </a:r>
          </a:p>
          <a:p>
            <a:r>
              <a:rPr lang="sl-SI"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225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BC803E-13F3-4DAB-B17C-BEB0076164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DDE571-E57F-4AB5-83C7-30EB5DDCC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37034" y="5609968"/>
            <a:ext cx="3968365" cy="6444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i="1" dirty="0" err="1">
                <a:solidFill>
                  <a:schemeClr val="bg1">
                    <a:lumMod val="65000"/>
                  </a:schemeClr>
                </a:solidFill>
              </a:rPr>
              <a:t>andrej.flogie@um.si</a:t>
            </a:r>
            <a:endParaRPr lang="en-US" sz="1600" i="1" dirty="0">
              <a:solidFill>
                <a:schemeClr val="bg1">
                  <a:lumMod val="65000"/>
                </a:schemeClr>
              </a:solidFill>
            </a:endParaRPr>
          </a:p>
        </p:txBody>
      </p:sp>
      <p:pic>
        <p:nvPicPr>
          <p:cNvPr id="3" name="dve sovi.jpg" descr="dve so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4" name="Picture 3">
            <a:extLst>
              <a:ext uri="{FF2B5EF4-FFF2-40B4-BE49-F238E27FC236}">
                <a16:creationId xmlns:a16="http://schemas.microsoft.com/office/drawing/2014/main" id="{14ABEB78-7E11-E336-48D6-2EACFFF58B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
        <p:nvSpPr>
          <p:cNvPr id="5" name="TextBox 4">
            <a:extLst>
              <a:ext uri="{FF2B5EF4-FFF2-40B4-BE49-F238E27FC236}">
                <a16:creationId xmlns:a16="http://schemas.microsoft.com/office/drawing/2014/main" id="{0FB2C4DE-D3AD-416B-8621-36E16BF8F731}"/>
              </a:ext>
            </a:extLst>
          </p:cNvPr>
          <p:cNvSpPr txBox="1"/>
          <p:nvPr/>
        </p:nvSpPr>
        <p:spPr>
          <a:xfrm>
            <a:off x="705678" y="1754659"/>
            <a:ext cx="4840357" cy="184665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sl-SI" dirty="0"/>
          </a:p>
          <a:p>
            <a:pPr algn="ctr"/>
            <a:r>
              <a:rPr lang="sl-SI" sz="2400" dirty="0"/>
              <a:t>Kako se soočiti s tovrstnimi izzivi?</a:t>
            </a:r>
          </a:p>
          <a:p>
            <a:endParaRPr lang="sl-SI" dirty="0"/>
          </a:p>
          <a:p>
            <a:endParaRPr lang="sl-SI" dirty="0"/>
          </a:p>
          <a:p>
            <a:pPr algn="ctr"/>
            <a:r>
              <a:rPr lang="sl-SI" dirty="0"/>
              <a:t>Hvala za vašo pozornost</a:t>
            </a:r>
          </a:p>
          <a:p>
            <a:pPr algn="ctr"/>
            <a:r>
              <a:rPr lang="sl-SI" dirty="0"/>
              <a:t> </a:t>
            </a:r>
          </a:p>
        </p:txBody>
      </p:sp>
    </p:spTree>
    <p:extLst>
      <p:ext uri="{BB962C8B-B14F-4D97-AF65-F5344CB8AC3E}">
        <p14:creationId xmlns:p14="http://schemas.microsoft.com/office/powerpoint/2010/main" val="10910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927-3C18-2B43-ABC3-C3ADDFB6DAC5}"/>
              </a:ext>
            </a:extLst>
          </p:cNvPr>
          <p:cNvSpPr>
            <a:spLocks noGrp="1"/>
          </p:cNvSpPr>
          <p:nvPr>
            <p:ph type="title"/>
          </p:nvPr>
        </p:nvSpPr>
        <p:spPr>
          <a:noFill/>
          <a:ln>
            <a:noFill/>
          </a:ln>
        </p:spPr>
        <p:style>
          <a:lnRef idx="0">
            <a:scrgbClr r="0" g="0" b="0"/>
          </a:lnRef>
          <a:fillRef idx="0">
            <a:scrgbClr r="0" g="0" b="0"/>
          </a:fillRef>
          <a:effectRef idx="0">
            <a:scrgbClr r="0" g="0" b="0"/>
          </a:effectRef>
          <a:fontRef idx="minor">
            <a:schemeClr val="accent5"/>
          </a:fontRef>
        </p:style>
        <p:txBody>
          <a:bodyPr>
            <a:normAutofit/>
          </a:bodyPr>
          <a:lstStyle/>
          <a:p>
            <a:r>
              <a:rPr lang="sl-SI" sz="4000" dirty="0">
                <a:solidFill>
                  <a:srgbClr val="002060"/>
                </a:solidFill>
              </a:rPr>
              <a:t>Tehnologija/razvoj družbe</a:t>
            </a:r>
          </a:p>
        </p:txBody>
      </p:sp>
      <p:pic>
        <p:nvPicPr>
          <p:cNvPr id="5" name="Content Placeholder 4" descr="A close up of a device&#10;&#10;Description automatically generated">
            <a:extLst>
              <a:ext uri="{FF2B5EF4-FFF2-40B4-BE49-F238E27FC236}">
                <a16:creationId xmlns:a16="http://schemas.microsoft.com/office/drawing/2014/main" id="{B715AC02-E2A3-994D-A960-9D5321A418F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92894" y="3944368"/>
            <a:ext cx="8144933" cy="2438603"/>
          </a:xfrm>
        </p:spPr>
      </p:pic>
    </p:spTree>
    <p:extLst>
      <p:ext uri="{BB962C8B-B14F-4D97-AF65-F5344CB8AC3E}">
        <p14:creationId xmlns:p14="http://schemas.microsoft.com/office/powerpoint/2010/main" val="64740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15AC02-E2A3-994D-A960-9D5321A418F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 y="606288"/>
            <a:ext cx="10656414" cy="5784574"/>
          </a:xfrm>
        </p:spPr>
      </p:pic>
    </p:spTree>
    <p:extLst>
      <p:ext uri="{BB962C8B-B14F-4D97-AF65-F5344CB8AC3E}">
        <p14:creationId xmlns:p14="http://schemas.microsoft.com/office/powerpoint/2010/main" val="1098312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t: The Road to Ubiquity is Getting Shorter | Statista">
            <a:extLst>
              <a:ext uri="{FF2B5EF4-FFF2-40B4-BE49-F238E27FC236}">
                <a16:creationId xmlns:a16="http://schemas.microsoft.com/office/drawing/2014/main" id="{52835C25-97B2-6B39-5B87-8B208CE83E2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7800" y="151131"/>
            <a:ext cx="8559799" cy="609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ovni trak">
            <a:extLst>
              <a:ext uri="{FF2B5EF4-FFF2-40B4-BE49-F238E27FC236}">
                <a16:creationId xmlns:a16="http://schemas.microsoft.com/office/drawing/2014/main" id="{862C36C3-90C0-7238-8FF2-BEA2A2D0EA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6340" y="1945224"/>
            <a:ext cx="4046580" cy="420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1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890536-85B2-0249-9C3B-DB2065C4F3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189044" cy="6933514"/>
          </a:xfrm>
          <a:prstGeom prst="rect">
            <a:avLst/>
          </a:prstGeom>
        </p:spPr>
      </p:pic>
      <p:sp>
        <p:nvSpPr>
          <p:cNvPr id="4" name="Google Shape;91;p3">
            <a:extLst>
              <a:ext uri="{FF2B5EF4-FFF2-40B4-BE49-F238E27FC236}">
                <a16:creationId xmlns:a16="http://schemas.microsoft.com/office/drawing/2014/main" id="{685E39FB-9A8A-3044-93C6-78B1669DF04B}"/>
              </a:ext>
            </a:extLst>
          </p:cNvPr>
          <p:cNvSpPr/>
          <p:nvPr/>
        </p:nvSpPr>
        <p:spPr>
          <a:xfrm>
            <a:off x="6189044" y="3824879"/>
            <a:ext cx="6003800" cy="3033121"/>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7" name="Google Shape;92;p3">
            <a:extLst>
              <a:ext uri="{FF2B5EF4-FFF2-40B4-BE49-F238E27FC236}">
                <a16:creationId xmlns:a16="http://schemas.microsoft.com/office/drawing/2014/main" id="{4ED1CBBA-2C8B-6F41-A86F-DF9C23B4B6BD}"/>
              </a:ext>
            </a:extLst>
          </p:cNvPr>
          <p:cNvSpPr txBox="1">
            <a:spLocks/>
          </p:cNvSpPr>
          <p:nvPr/>
        </p:nvSpPr>
        <p:spPr>
          <a:xfrm>
            <a:off x="6555829" y="4634485"/>
            <a:ext cx="5269385" cy="1259903"/>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FFFFFF"/>
              </a:buClr>
              <a:buSzPts val="4800"/>
            </a:pPr>
            <a:r>
              <a:rPr lang="en-US" sz="3200" dirty="0" err="1">
                <a:solidFill>
                  <a:srgbClr val="FFFFFF"/>
                </a:solidFill>
                <a:latin typeface="Calibri"/>
                <a:ea typeface="Calibri"/>
                <a:cs typeface="Calibri"/>
                <a:sym typeface="Calibri"/>
              </a:rPr>
              <a:t>Spremembe</a:t>
            </a:r>
            <a:r>
              <a:rPr lang="en-US" sz="3200" dirty="0">
                <a:solidFill>
                  <a:srgbClr val="FFFFFF"/>
                </a:solidFill>
                <a:latin typeface="Calibri"/>
                <a:ea typeface="Calibri"/>
                <a:cs typeface="Calibri"/>
                <a:sym typeface="Calibri"/>
              </a:rPr>
              <a:t>, </a:t>
            </a:r>
            <a:r>
              <a:rPr lang="en-US" sz="3200" dirty="0" err="1">
                <a:solidFill>
                  <a:srgbClr val="FFFFFF"/>
                </a:solidFill>
                <a:latin typeface="Calibri"/>
                <a:ea typeface="Calibri"/>
                <a:cs typeface="Calibri"/>
                <a:sym typeface="Calibri"/>
              </a:rPr>
              <a:t>odločanje</a:t>
            </a:r>
            <a:r>
              <a:rPr lang="en-US" sz="3200" dirty="0">
                <a:solidFill>
                  <a:srgbClr val="FFFFFF"/>
                </a:solidFill>
                <a:latin typeface="Calibri"/>
                <a:ea typeface="Calibri"/>
                <a:cs typeface="Calibri"/>
                <a:sym typeface="Calibri"/>
              </a:rPr>
              <a:t>, </a:t>
            </a:r>
            <a:r>
              <a:rPr lang="en-US" sz="3200" dirty="0" err="1">
                <a:solidFill>
                  <a:srgbClr val="FFFFFF"/>
                </a:solidFill>
                <a:latin typeface="Calibri"/>
                <a:ea typeface="Calibri"/>
                <a:cs typeface="Calibri"/>
                <a:sym typeface="Calibri"/>
              </a:rPr>
              <a:t>kadri</a:t>
            </a:r>
            <a:r>
              <a:rPr lang="en-US" sz="3200" dirty="0">
                <a:solidFill>
                  <a:srgbClr val="FFFFFF"/>
                </a:solidFill>
                <a:latin typeface="Calibri"/>
                <a:ea typeface="Calibri"/>
                <a:cs typeface="Calibri"/>
                <a:sym typeface="Calibri"/>
              </a:rPr>
              <a:t>, </a:t>
            </a:r>
            <a:r>
              <a:rPr lang="en-US" sz="3200" dirty="0" err="1">
                <a:solidFill>
                  <a:srgbClr val="FFFFFF"/>
                </a:solidFill>
                <a:latin typeface="Calibri"/>
                <a:ea typeface="Calibri"/>
                <a:cs typeface="Calibri"/>
                <a:sym typeface="Calibri"/>
              </a:rPr>
              <a:t>tehnologija</a:t>
            </a:r>
            <a:r>
              <a:rPr lang="en-US" sz="3200" dirty="0">
                <a:solidFill>
                  <a:srgbClr val="FFFFFF"/>
                </a:solidFill>
                <a:latin typeface="Calibri"/>
                <a:ea typeface="Calibri"/>
                <a:cs typeface="Calibri"/>
                <a:sym typeface="Calibri"/>
              </a:rPr>
              <a:t>, </a:t>
            </a:r>
            <a:r>
              <a:rPr lang="en-US" sz="3200" dirty="0" err="1">
                <a:solidFill>
                  <a:srgbClr val="FFFFFF"/>
                </a:solidFill>
                <a:latin typeface="Calibri"/>
                <a:ea typeface="Calibri"/>
                <a:cs typeface="Calibri"/>
                <a:sym typeface="Calibri"/>
              </a:rPr>
              <a:t>trajnost</a:t>
            </a:r>
            <a:r>
              <a:rPr lang="en-US" sz="3200" dirty="0">
                <a:solidFill>
                  <a:srgbClr val="FFFFFF"/>
                </a:solidFill>
                <a:latin typeface="Calibri"/>
                <a:ea typeface="Calibri"/>
                <a:cs typeface="Calibri"/>
                <a:sym typeface="Calibri"/>
              </a:rPr>
              <a:t> ...</a:t>
            </a:r>
            <a:endParaRPr lang="en-US" sz="3200" dirty="0"/>
          </a:p>
        </p:txBody>
      </p:sp>
      <p:cxnSp>
        <p:nvCxnSpPr>
          <p:cNvPr id="8" name="Google Shape;93;p3">
            <a:extLst>
              <a:ext uri="{FF2B5EF4-FFF2-40B4-BE49-F238E27FC236}">
                <a16:creationId xmlns:a16="http://schemas.microsoft.com/office/drawing/2014/main" id="{4F8D7C1C-3460-3B45-B444-AC91F7EBBE2F}"/>
              </a:ext>
            </a:extLst>
          </p:cNvPr>
          <p:cNvCxnSpPr>
            <a:cxnSpLocks/>
          </p:cNvCxnSpPr>
          <p:nvPr/>
        </p:nvCxnSpPr>
        <p:spPr>
          <a:xfrm flipV="1">
            <a:off x="6678750" y="4851166"/>
            <a:ext cx="3250167" cy="1"/>
          </a:xfrm>
          <a:prstGeom prst="straightConnector1">
            <a:avLst/>
          </a:prstGeom>
          <a:noFill/>
          <a:ln w="22225" cap="flat" cmpd="sng">
            <a:solidFill>
              <a:srgbClr val="D9D9D9"/>
            </a:solidFill>
            <a:prstDash val="solid"/>
            <a:miter lim="800000"/>
            <a:headEnd type="none" w="sm" len="sm"/>
            <a:tailEnd type="none" w="sm" len="sm"/>
          </a:ln>
        </p:spPr>
      </p:cxnSp>
      <p:pic>
        <p:nvPicPr>
          <p:cNvPr id="10" name="Content Placeholder 7">
            <a:extLst>
              <a:ext uri="{FF2B5EF4-FFF2-40B4-BE49-F238E27FC236}">
                <a16:creationId xmlns:a16="http://schemas.microsoft.com/office/drawing/2014/main" id="{BD4D24BA-A674-9147-850A-588CA792EA45}"/>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189044" y="0"/>
            <a:ext cx="6002956" cy="3954139"/>
          </a:xfrm>
        </p:spPr>
      </p:pic>
    </p:spTree>
    <p:extLst>
      <p:ext uri="{BB962C8B-B14F-4D97-AF65-F5344CB8AC3E}">
        <p14:creationId xmlns:p14="http://schemas.microsoft.com/office/powerpoint/2010/main" val="39315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CDD23B-75C8-427B-BD08-53C8156CD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 y="190"/>
            <a:ext cx="8128855" cy="5291194"/>
          </a:xfrm>
          <a:prstGeom prst="rect">
            <a:avLst/>
          </a:prstGeom>
        </p:spPr>
      </p:pic>
      <p:sp>
        <p:nvSpPr>
          <p:cNvPr id="12" name="Rectangle 11">
            <a:extLst>
              <a:ext uri="{FF2B5EF4-FFF2-40B4-BE49-F238E27FC236}">
                <a16:creationId xmlns:a16="http://schemas.microsoft.com/office/drawing/2014/main" id="{AFFC87AC-C919-4FE5-BAC3-39509E001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99715" y="5635366"/>
            <a:ext cx="7091299" cy="898581"/>
          </a:xfrm>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rmAutofit/>
          </a:bodyPr>
          <a:lstStyle/>
          <a:p>
            <a:r>
              <a:rPr lang="en-US" sz="3700" kern="1200">
                <a:solidFill>
                  <a:srgbClr val="FFFFFF"/>
                </a:solidFill>
                <a:latin typeface="+mj-lt"/>
                <a:ea typeface="+mj-ea"/>
                <a:cs typeface="+mj-cs"/>
              </a:rPr>
              <a:t>Nova tehnologija sredi 15. stoletja</a:t>
            </a: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8128856" y="1"/>
            <a:ext cx="4063143" cy="5291384"/>
          </a:xfrm>
          <a:prstGeom prst="rect">
            <a:avLst/>
          </a:prstGeom>
        </p:spPr>
      </p:pic>
    </p:spTree>
    <p:extLst>
      <p:ext uri="{BB962C8B-B14F-4D97-AF65-F5344CB8AC3E}">
        <p14:creationId xmlns:p14="http://schemas.microsoft.com/office/powerpoint/2010/main" val="124604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Kako izbrati pravšnji tiskalnik?">
            <a:extLst>
              <a:ext uri="{FF2B5EF4-FFF2-40B4-BE49-F238E27FC236}">
                <a16:creationId xmlns:a16="http://schemas.microsoft.com/office/drawing/2014/main" id="{E6389083-C084-8087-5C02-F2F9DAD19D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Ciklostil | MUZEJ NOVEJŠE ZGODOVINE SLOVENIJE">
            <a:extLst>
              <a:ext uri="{FF2B5EF4-FFF2-40B4-BE49-F238E27FC236}">
                <a16:creationId xmlns:a16="http://schemas.microsoft.com/office/drawing/2014/main" id="{A7BC366D-191D-E17D-841F-BC5C0C46D74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136" name="Freeform: Shape 5135">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8" name="Freeform: Shape 5137">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p:cNvSpPr>
            <a:spLocks noGrp="1"/>
          </p:cNvSpPr>
          <p:nvPr>
            <p:ph type="title"/>
          </p:nvPr>
        </p:nvSpPr>
        <p:spPr>
          <a:xfrm>
            <a:off x="448056" y="859536"/>
            <a:ext cx="4832802" cy="1243584"/>
          </a:xfrm>
        </p:spPr>
        <p:txBody>
          <a:bodyPr>
            <a:normAutofit/>
          </a:bodyPr>
          <a:lstStyle/>
          <a:p>
            <a:r>
              <a:rPr lang="sl-SI" sz="4000" dirty="0">
                <a:solidFill>
                  <a:srgbClr val="002060"/>
                </a:solidFill>
                <a:latin typeface="+mn-lt"/>
              </a:rPr>
              <a:t>Argumenti proti tisku</a:t>
            </a:r>
          </a:p>
        </p:txBody>
      </p:sp>
      <p:sp>
        <p:nvSpPr>
          <p:cNvPr id="5140" name="Rectangle 5139">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142" name="Rectangle 5141">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4" name="Rectangle 5143">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p:cNvSpPr>
            <a:spLocks noGrp="1"/>
          </p:cNvSpPr>
          <p:nvPr>
            <p:ph idx="1"/>
          </p:nvPr>
        </p:nvSpPr>
        <p:spPr>
          <a:xfrm>
            <a:off x="448056" y="2340864"/>
            <a:ext cx="5137198" cy="4208711"/>
          </a:xfrm>
        </p:spPr>
        <p:txBody>
          <a:bodyPr>
            <a:normAutofit fontScale="92500" lnSpcReduction="10000"/>
          </a:bodyPr>
          <a:lstStyle/>
          <a:p>
            <a:r>
              <a:rPr lang="sl-SI" sz="1800" dirty="0">
                <a:latin typeface="Times New Roman" panose="02020603050405020304" pitchFamily="18" charset="0"/>
                <a:cs typeface="Times New Roman" panose="02020603050405020304" pitchFamily="18" charset="0"/>
                <a:hlinkClick r:id="rId5"/>
              </a:rPr>
              <a:t>Johannes Trithemius</a:t>
            </a:r>
            <a:r>
              <a:rPr lang="sl-SI" sz="1800" dirty="0">
                <a:latin typeface="Times New Roman" panose="02020603050405020304" pitchFamily="18" charset="0"/>
                <a:cs typeface="Times New Roman" panose="02020603050405020304" pitchFamily="18" charset="0"/>
              </a:rPr>
              <a:t> (1462-1516): menihi bodo ostali brez dela in se bodo polenili, lenoba pa pomeni nevarnost za njihovo dušo.</a:t>
            </a:r>
          </a:p>
          <a:p>
            <a:r>
              <a:rPr lang="sl-SI" sz="1800" dirty="0">
                <a:latin typeface="Times New Roman" panose="02020603050405020304" pitchFamily="18" charset="0"/>
                <a:cs typeface="Times New Roman" panose="02020603050405020304" pitchFamily="18" charset="0"/>
              </a:rPr>
              <a:t>Filippo de Strata (1474): tiskane knjige bodo uničile mladino in obubožale pisce (prepisovalce). “Pisava je plemenita devica s peresom a vlačuga s tiskom!” </a:t>
            </a:r>
          </a:p>
          <a:p>
            <a:r>
              <a:rPr lang="sl-SI" sz="1800" dirty="0">
                <a:latin typeface="Times New Roman" panose="02020603050405020304" pitchFamily="18" charset="0"/>
                <a:cs typeface="Times New Roman" panose="02020603050405020304" pitchFamily="18" charset="0"/>
              </a:rPr>
              <a:t>Knjige omogočajo samostojno učenje – </a:t>
            </a:r>
            <a:r>
              <a:rPr lang="sl-SI" sz="1800" b="1" dirty="0">
                <a:latin typeface="Times New Roman" panose="02020603050405020304" pitchFamily="18" charset="0"/>
                <a:cs typeface="Times New Roman" panose="02020603050405020304" pitchFamily="18" charset="0"/>
              </a:rPr>
              <a:t>konec Univerze!</a:t>
            </a:r>
          </a:p>
          <a:p>
            <a:r>
              <a:rPr lang="sl-SI" sz="1800" dirty="0">
                <a:latin typeface="Times New Roman" panose="02020603050405020304" pitchFamily="18" charset="0"/>
                <a:cs typeface="Times New Roman" panose="02020603050405020304" pitchFamily="18" charset="0"/>
              </a:rPr>
              <a:t>C. Gessner: Prenasičenost z informacijam je za ljudi škodljiva in povzroča zmedo v njihovih glavah. (umrl 1565!)</a:t>
            </a:r>
          </a:p>
          <a:p>
            <a:r>
              <a:rPr lang="sl-SI" sz="1800" dirty="0">
                <a:latin typeface="Times New Roman" panose="02020603050405020304" pitchFamily="18" charset="0"/>
                <a:cs typeface="Times New Roman" panose="02020603050405020304" pitchFamily="18" charset="0"/>
                <a:hlinkClick r:id="rId6"/>
              </a:rPr>
              <a:t>Malesherbes</a:t>
            </a:r>
            <a:r>
              <a:rPr lang="sl-SI" sz="1800" dirty="0">
                <a:latin typeface="Times New Roman" panose="02020603050405020304" pitchFamily="18" charset="0"/>
                <a:cs typeface="Times New Roman" panose="02020603050405020304" pitchFamily="18" charset="0"/>
              </a:rPr>
              <a:t> (18. stol): družbeno izolirani bralci tiskanih novic so v nevarnosti</a:t>
            </a:r>
          </a:p>
          <a:p>
            <a:r>
              <a:rPr lang="sl-SI" sz="1800" dirty="0">
                <a:latin typeface="Times New Roman" panose="02020603050405020304" pitchFamily="18" charset="0"/>
                <a:cs typeface="Times New Roman" panose="02020603050405020304" pitchFamily="18" charset="0"/>
              </a:rPr>
              <a:t>Sanitarian*, 1883: Šola izčrpa otrokove možgane in živčni sistem …. In uničuje njihova telesa ...</a:t>
            </a:r>
          </a:p>
        </p:txBody>
      </p:sp>
    </p:spTree>
    <p:extLst>
      <p:ext uri="{BB962C8B-B14F-4D97-AF65-F5344CB8AC3E}">
        <p14:creationId xmlns:p14="http://schemas.microsoft.com/office/powerpoint/2010/main" val="181095159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3d6499c-a84d-4d49-82a2-af88d75068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5DD6FF8994924A91046684A356AC54" ma:contentTypeVersion="15" ma:contentTypeDescription="Create a new document." ma:contentTypeScope="" ma:versionID="f3deeba0095815f10104a1851aeed220">
  <xsd:schema xmlns:xsd="http://www.w3.org/2001/XMLSchema" xmlns:xs="http://www.w3.org/2001/XMLSchema" xmlns:p="http://schemas.microsoft.com/office/2006/metadata/properties" xmlns:ns3="83d6499c-a84d-4d49-82a2-af88d7506870" xmlns:ns4="50233e6d-0d9e-4c89-84bc-aa7c2bb910fb" targetNamespace="http://schemas.microsoft.com/office/2006/metadata/properties" ma:root="true" ma:fieldsID="eadb7cd1cf973ff1f1e9713970e3f923" ns3:_="" ns4:_="">
    <xsd:import namespace="83d6499c-a84d-4d49-82a2-af88d7506870"/>
    <xsd:import namespace="50233e6d-0d9e-4c89-84bc-aa7c2bb910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Details" minOccurs="0"/>
                <xsd:element ref="ns4:SharingHintHash" minOccurs="0"/>
                <xsd:element ref="ns4:SharedWithUser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d6499c-a84d-4d49-82a2-af88d7506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33e6d-0d9e-4c89-84bc-aa7c2bb910fb"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00F94-7EE0-4429-9DA1-078B5BFCD2BC}">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50233e6d-0d9e-4c89-84bc-aa7c2bb910fb"/>
    <ds:schemaRef ds:uri="83d6499c-a84d-4d49-82a2-af88d7506870"/>
    <ds:schemaRef ds:uri="http://www.w3.org/XML/1998/namespace"/>
  </ds:schemaRefs>
</ds:datastoreItem>
</file>

<file path=customXml/itemProps2.xml><?xml version="1.0" encoding="utf-8"?>
<ds:datastoreItem xmlns:ds="http://schemas.openxmlformats.org/officeDocument/2006/customXml" ds:itemID="{8DB10313-4B86-42FA-91CB-C2316138400A}">
  <ds:schemaRefs>
    <ds:schemaRef ds:uri="http://schemas.microsoft.com/sharepoint/v3/contenttype/forms"/>
  </ds:schemaRefs>
</ds:datastoreItem>
</file>

<file path=customXml/itemProps3.xml><?xml version="1.0" encoding="utf-8"?>
<ds:datastoreItem xmlns:ds="http://schemas.openxmlformats.org/officeDocument/2006/customXml" ds:itemID="{EF3E8E68-9832-4FC0-BA34-A0557C3B2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d6499c-a84d-4d49-82a2-af88d7506870"/>
    <ds:schemaRef ds:uri="50233e6d-0d9e-4c89-84bc-aa7c2bb910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8728</TotalTime>
  <Words>1193</Words>
  <Application>Microsoft Office PowerPoint</Application>
  <PresentationFormat>Širokozaslonsko</PresentationFormat>
  <Paragraphs>176</Paragraphs>
  <Slides>32</Slides>
  <Notes>4</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32</vt:i4>
      </vt:variant>
    </vt:vector>
  </HeadingPairs>
  <TitlesOfParts>
    <vt:vector size="40" baseType="lpstr">
      <vt:lpstr>Arial</vt:lpstr>
      <vt:lpstr>Calibri</vt:lpstr>
      <vt:lpstr>Calibri Light</vt:lpstr>
      <vt:lpstr>Mangal</vt:lpstr>
      <vt:lpstr>MS Mincho</vt:lpstr>
      <vt:lpstr>Roboto Condensed</vt:lpstr>
      <vt:lpstr>Times New Roman</vt:lpstr>
      <vt:lpstr>Officeova tema</vt:lpstr>
      <vt:lpstr>TIT v kontekstu digitalne družbe</vt:lpstr>
      <vt:lpstr>PowerPointova predstavitev</vt:lpstr>
      <vt:lpstr>Uvod</vt:lpstr>
      <vt:lpstr>Tehnologija/razvoj družbe</vt:lpstr>
      <vt:lpstr>PowerPointova predstavitev</vt:lpstr>
      <vt:lpstr>PowerPointova predstavitev</vt:lpstr>
      <vt:lpstr>PowerPointova predstavitev</vt:lpstr>
      <vt:lpstr>Nova tehnologija sredi 15. stoletja</vt:lpstr>
      <vt:lpstr>Argumenti proti tisku</vt:lpstr>
      <vt:lpstr>19. stoletje: …spremembe ...</vt:lpstr>
      <vt:lpstr>PowerPointova predstavitev</vt:lpstr>
      <vt:lpstr>Trendi, spremembe, tehnologija …</vt:lpstr>
      <vt:lpstr>Digitalna družba</vt:lpstr>
      <vt:lpstr>AI je že tu …</vt:lpstr>
      <vt:lpstr>PowerPointova predstavitev</vt:lpstr>
      <vt:lpstr>AI v umetnosti</vt:lpstr>
      <vt:lpstr>PowerPointova predstavitev</vt:lpstr>
      <vt:lpstr>Samovozeča vozila, pametni semaforji ...</vt:lpstr>
      <vt:lpstr>PowerPointova predstavitev</vt:lpstr>
      <vt:lpstr>Hitro spreminjajoča se družba</vt:lpstr>
      <vt:lpstr>PowerPointova predstavitev</vt:lpstr>
      <vt:lpstr>Nevarnost prevzemanja fizičnega dela</vt:lpstr>
      <vt:lpstr>Nevarnost prevzemanja umskega dela</vt:lpstr>
      <vt:lpstr>Odgovor EU in Slovenije</vt:lpstr>
      <vt:lpstr>Kognitivna znanost, R&amp;D, sodelovanje ...</vt:lpstr>
      <vt:lpstr>INOVATIVNE METODE -  KONCEPTI </vt:lpstr>
      <vt:lpstr>PowerPointova predstavitev</vt:lpstr>
      <vt:lpstr>STEAM in tehnika</vt:lpstr>
      <vt:lpstr>Naravoslovje - inženirstvo</vt:lpstr>
      <vt:lpstr>Kreativnost - inovativnost</vt:lpstr>
      <vt:lpstr>Izzivi družbe 5.0</vt:lpstr>
      <vt:lpstr>PowerPointova predstavitev</vt:lpstr>
    </vt:vector>
  </TitlesOfParts>
  <Manager/>
  <Company>Zavod RS za šolstvo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subject/>
  <dc:creator>Primož Krašna</dc:creator>
  <cp:keywords/>
  <dc:description/>
  <cp:lastModifiedBy>Gorazd Fišer</cp:lastModifiedBy>
  <cp:revision>47</cp:revision>
  <dcterms:created xsi:type="dcterms:W3CDTF">2023-03-20T13:12:53Z</dcterms:created>
  <dcterms:modified xsi:type="dcterms:W3CDTF">2023-06-01T10:38:26Z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0x0101006D5DD6FF8994924A91046684A356AC54</vt:lpwstr>
  </property>
</Properties>
</file>