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8" r:id="rId6"/>
    <p:sldId id="260" r:id="rId7"/>
    <p:sldId id="261" r:id="rId8"/>
    <p:sldId id="262" r:id="rId9"/>
    <p:sldId id="280" r:id="rId10"/>
    <p:sldId id="281" r:id="rId11"/>
    <p:sldId id="282" r:id="rId12"/>
    <p:sldId id="283" r:id="rId13"/>
    <p:sldId id="284" r:id="rId14"/>
    <p:sldId id="285" r:id="rId15"/>
    <p:sldId id="263" r:id="rId16"/>
    <p:sldId id="264" r:id="rId17"/>
    <p:sldId id="266" r:id="rId18"/>
    <p:sldId id="267" r:id="rId19"/>
    <p:sldId id="268" r:id="rId20"/>
    <p:sldId id="270" r:id="rId21"/>
    <p:sldId id="271" r:id="rId22"/>
    <p:sldId id="272" r:id="rId23"/>
    <p:sldId id="273" r:id="rId24"/>
    <p:sldId id="275" r:id="rId25"/>
    <p:sldId id="274" r:id="rId26"/>
    <p:sldId id="276" r:id="rId27"/>
    <p:sldId id="279" r:id="rId28"/>
    <p:sldId id="278" r:id="rId2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6" autoAdjust="0"/>
    <p:restoredTop sz="94660"/>
  </p:normalViewPr>
  <p:slideViewPr>
    <p:cSldViewPr snapToGrid="0">
      <p:cViewPr varScale="1">
        <p:scale>
          <a:sx n="109" d="100"/>
          <a:sy n="109" d="100"/>
        </p:scale>
        <p:origin x="184" y="56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DAEF-9719-4D5D-B75C-176BACDC9F72}" type="datetimeFigureOut">
              <a:rPr lang="sl-SI" smtClean="0"/>
              <a:t>15. 04. 23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da uredite slog podnaslova matrice</a:t>
            </a:r>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5" name="Slika 4"/>
          <p:cNvPicPr>
            <a:picLocks noChangeAspect="1"/>
          </p:cNvPicPr>
          <p:nvPr userDrawn="1"/>
        </p:nvPicPr>
        <p:blipFill>
          <a:blip r:embed="rId3"/>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a:t>Uredite slog naslova matrice</a:t>
            </a:r>
          </a:p>
        </p:txBody>
      </p:sp>
      <p:pic>
        <p:nvPicPr>
          <p:cNvPr id="1026" name="Slika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5997" t="7863" b="5635"/>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7"/>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6034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a:t>Uredite slog naslova matrice</a:t>
            </a:r>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Uredite sloge besedila matrice</a:t>
            </a:r>
          </a:p>
        </p:txBody>
      </p:sp>
    </p:spTree>
    <p:extLst>
      <p:ext uri="{BB962C8B-B14F-4D97-AF65-F5344CB8AC3E}">
        <p14:creationId xmlns:p14="http://schemas.microsoft.com/office/powerpoint/2010/main" val="42880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155575" y="1253330"/>
            <a:ext cx="5873750" cy="5103019"/>
          </a:xfrm>
        </p:spPr>
        <p:txBody>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p:cNvSpPr>
            <a:spLocks noGrp="1"/>
          </p:cNvSpPr>
          <p:nvPr>
            <p:ph sz="half" idx="2"/>
          </p:nvPr>
        </p:nvSpPr>
        <p:spPr>
          <a:xfrm>
            <a:off x="6172199" y="1253331"/>
            <a:ext cx="5864225" cy="510301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3685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a:t>Uredite slog naslova matrice</a:t>
            </a:r>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9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Tree>
    <p:extLst>
      <p:ext uri="{BB962C8B-B14F-4D97-AF65-F5344CB8AC3E}">
        <p14:creationId xmlns:p14="http://schemas.microsoft.com/office/powerpoint/2010/main" val="36027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Tree>
    <p:extLst>
      <p:ext uri="{BB962C8B-B14F-4D97-AF65-F5344CB8AC3E}">
        <p14:creationId xmlns:p14="http://schemas.microsoft.com/office/powerpoint/2010/main" val="28744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a:t>Uredite slog naslova matrice</a:t>
            </a:r>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12" name="Slika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1"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15" name="Slika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p:txBody>
          <a:bodyPr/>
          <a:lstStyle/>
          <a:p>
            <a:r>
              <a:rPr lang="en-US" dirty="0"/>
              <a:t>3D </a:t>
            </a:r>
            <a:r>
              <a:rPr lang="en-US" dirty="0" err="1"/>
              <a:t>tiskanje</a:t>
            </a:r>
            <a:r>
              <a:rPr lang="en-US" dirty="0"/>
              <a:t> </a:t>
            </a:r>
            <a:r>
              <a:rPr lang="en-US" dirty="0" err="1"/>
              <a:t>pri</a:t>
            </a:r>
            <a:r>
              <a:rPr lang="en-US" dirty="0"/>
              <a:t> </a:t>
            </a:r>
            <a:r>
              <a:rPr lang="en-US" dirty="0" err="1"/>
              <a:t>pouku</a:t>
            </a:r>
            <a:r>
              <a:rPr lang="en-US" dirty="0"/>
              <a:t> TIT.</a:t>
            </a:r>
            <a:endParaRPr lang="sl-SI" dirty="0"/>
          </a:p>
        </p:txBody>
      </p:sp>
      <p:sp>
        <p:nvSpPr>
          <p:cNvPr id="10" name="Podnaslov 9"/>
          <p:cNvSpPr>
            <a:spLocks noGrp="1"/>
          </p:cNvSpPr>
          <p:nvPr>
            <p:ph type="subTitle" idx="1"/>
          </p:nvPr>
        </p:nvSpPr>
        <p:spPr/>
        <p:txBody>
          <a:bodyPr/>
          <a:lstStyle/>
          <a:p>
            <a:pPr algn="r"/>
            <a:r>
              <a:rPr lang="sl-SI" dirty="0"/>
              <a:t>Primož Trček</a:t>
            </a:r>
          </a:p>
        </p:txBody>
      </p:sp>
    </p:spTree>
    <p:extLst>
      <p:ext uri="{BB962C8B-B14F-4D97-AF65-F5344CB8AC3E}">
        <p14:creationId xmlns:p14="http://schemas.microsoft.com/office/powerpoint/2010/main" val="55900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D341-8E68-9C44-AAD5-F526024F208E}"/>
              </a:ext>
            </a:extLst>
          </p:cNvPr>
          <p:cNvSpPr>
            <a:spLocks noGrp="1"/>
          </p:cNvSpPr>
          <p:nvPr>
            <p:ph type="title"/>
          </p:nvPr>
        </p:nvSpPr>
        <p:spPr/>
        <p:txBody>
          <a:bodyPr/>
          <a:lstStyle/>
          <a:p>
            <a:r>
              <a:rPr lang="sl-SI" dirty="0"/>
              <a:t>Reševanje avtentičnih nalog z inžinirskim pristopom</a:t>
            </a:r>
          </a:p>
        </p:txBody>
      </p:sp>
      <p:sp>
        <p:nvSpPr>
          <p:cNvPr id="3" name="Content Placeholder 2">
            <a:extLst>
              <a:ext uri="{FF2B5EF4-FFF2-40B4-BE49-F238E27FC236}">
                <a16:creationId xmlns:a16="http://schemas.microsoft.com/office/drawing/2014/main" id="{503A9F0C-8B7F-6145-B942-56DBAF8AC96D}"/>
              </a:ext>
            </a:extLst>
          </p:cNvPr>
          <p:cNvSpPr>
            <a:spLocks noGrp="1"/>
          </p:cNvSpPr>
          <p:nvPr>
            <p:ph idx="1"/>
          </p:nvPr>
        </p:nvSpPr>
        <p:spPr/>
        <p:txBody>
          <a:bodyPr/>
          <a:lstStyle/>
          <a:p>
            <a:pPr marL="0" indent="0">
              <a:buNone/>
            </a:pPr>
            <a:r>
              <a:rPr lang="sl-SI" dirty="0"/>
              <a:t>6.R </a:t>
            </a:r>
          </a:p>
          <a:p>
            <a:r>
              <a:rPr lang="sl-SI" dirty="0"/>
              <a:t>Kako bi pomagali učitelju, da si čim hitreje zapolni imena učencev?</a:t>
            </a:r>
          </a:p>
          <a:p>
            <a:pPr lvl="1"/>
            <a:r>
              <a:rPr lang="sl-SI" dirty="0"/>
              <a:t>Priponka</a:t>
            </a:r>
          </a:p>
          <a:p>
            <a:pPr lvl="2"/>
            <a:r>
              <a:rPr lang="sl-SI" dirty="0"/>
              <a:t>Načrtovanje, kotiranje, modeliranje, 3D tisk</a:t>
            </a:r>
          </a:p>
          <a:p>
            <a:r>
              <a:rPr lang="sl-SI" dirty="0"/>
              <a:t>Kako narediti kocko pri kateri je vsaka stranica različna?</a:t>
            </a:r>
          </a:p>
          <a:p>
            <a:pPr lvl="2"/>
            <a:r>
              <a:rPr lang="sl-SI" dirty="0"/>
              <a:t>Načrtovanje, kotiranje, modeliranje, 3D tisk</a:t>
            </a:r>
          </a:p>
          <a:p>
            <a:pPr marL="0" indent="0">
              <a:buNone/>
            </a:pPr>
            <a:r>
              <a:rPr lang="sl-SI" dirty="0"/>
              <a:t>7.R </a:t>
            </a:r>
          </a:p>
          <a:p>
            <a:r>
              <a:rPr lang="sl-SI" dirty="0"/>
              <a:t>Kako narediti izdelke, ki so čimboj enaki – standardazirani?</a:t>
            </a:r>
          </a:p>
          <a:p>
            <a:pPr lvl="1"/>
            <a:r>
              <a:rPr lang="sl-SI" dirty="0"/>
              <a:t>Izdelava modela obešalnika za vrata.</a:t>
            </a:r>
          </a:p>
          <a:p>
            <a:pPr lvl="1"/>
            <a:r>
              <a:rPr lang="sl-SI" dirty="0"/>
              <a:t>Izdelava orodja, ki omogoča, da  so izdelki čimbolj enaki</a:t>
            </a:r>
          </a:p>
          <a:p>
            <a:pPr lvl="2"/>
            <a:r>
              <a:rPr lang="sl-SI" dirty="0"/>
              <a:t>Načrtovanje, kotiranje, modeliranje, 3D tisk</a:t>
            </a:r>
          </a:p>
          <a:p>
            <a:pPr lvl="1"/>
            <a:r>
              <a:rPr lang="sl-SI" dirty="0"/>
              <a:t>Modeliranje predmetov, ki so sestavljeni iz enotskih kock in se zložijo v kocko.</a:t>
            </a:r>
          </a:p>
          <a:p>
            <a:pPr lvl="1"/>
            <a:r>
              <a:rPr lang="sl-SI" dirty="0"/>
              <a:t>Iz česa je filament in kako deluje 3D tiskalnik?</a:t>
            </a:r>
          </a:p>
          <a:p>
            <a:pPr lvl="2"/>
            <a:endParaRPr lang="sl-SI" dirty="0"/>
          </a:p>
        </p:txBody>
      </p:sp>
    </p:spTree>
    <p:extLst>
      <p:ext uri="{BB962C8B-B14F-4D97-AF65-F5344CB8AC3E}">
        <p14:creationId xmlns:p14="http://schemas.microsoft.com/office/powerpoint/2010/main" val="361662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108A-55C3-094E-AA3E-52C21EB45828}"/>
              </a:ext>
            </a:extLst>
          </p:cNvPr>
          <p:cNvSpPr>
            <a:spLocks noGrp="1"/>
          </p:cNvSpPr>
          <p:nvPr>
            <p:ph type="title"/>
          </p:nvPr>
        </p:nvSpPr>
        <p:spPr/>
        <p:txBody>
          <a:bodyPr/>
          <a:lstStyle/>
          <a:p>
            <a:r>
              <a:rPr lang="sl-SI" dirty="0"/>
              <a:t>Reševanje avtentičnih nalog z inžinirskim pristopom</a:t>
            </a:r>
          </a:p>
        </p:txBody>
      </p:sp>
      <p:sp>
        <p:nvSpPr>
          <p:cNvPr id="3" name="Content Placeholder 2">
            <a:extLst>
              <a:ext uri="{FF2B5EF4-FFF2-40B4-BE49-F238E27FC236}">
                <a16:creationId xmlns:a16="http://schemas.microsoft.com/office/drawing/2014/main" id="{EB06EAC2-CDB5-5F45-8A1E-E499DE678AB8}"/>
              </a:ext>
            </a:extLst>
          </p:cNvPr>
          <p:cNvSpPr>
            <a:spLocks noGrp="1"/>
          </p:cNvSpPr>
          <p:nvPr>
            <p:ph idx="1"/>
          </p:nvPr>
        </p:nvSpPr>
        <p:spPr/>
        <p:txBody>
          <a:bodyPr/>
          <a:lstStyle/>
          <a:p>
            <a:pPr marL="0" indent="0">
              <a:buNone/>
            </a:pPr>
            <a:r>
              <a:rPr lang="sl-SI" dirty="0"/>
              <a:t>8.R</a:t>
            </a:r>
          </a:p>
          <a:p>
            <a:r>
              <a:rPr lang="sl-SI" dirty="0"/>
              <a:t>Kako poiskati sredino kroga?</a:t>
            </a:r>
          </a:p>
          <a:p>
            <a:pPr lvl="1"/>
            <a:r>
              <a:rPr lang="sl-SI" dirty="0"/>
              <a:t>Središčni kotnik</a:t>
            </a:r>
          </a:p>
          <a:p>
            <a:pPr lvl="1"/>
            <a:r>
              <a:rPr lang="sl-SI" dirty="0"/>
              <a:t>Načrtovanje, kotiranje, modeliranje, 3D tisk</a:t>
            </a:r>
          </a:p>
          <a:p>
            <a:pPr marL="914400" lvl="2" indent="0">
              <a:buNone/>
            </a:pPr>
            <a:endParaRPr lang="sl-SI" dirty="0"/>
          </a:p>
          <a:p>
            <a:r>
              <a:rPr lang="sl-SI" dirty="0"/>
              <a:t>Preizklušanje ujemanja narisanih pravokotnih projekcij? </a:t>
            </a:r>
          </a:p>
          <a:p>
            <a:pPr lvl="1"/>
            <a:r>
              <a:rPr lang="sl-SI" dirty="0"/>
              <a:t>Modeliranje, 3D tisk</a:t>
            </a:r>
          </a:p>
          <a:p>
            <a:r>
              <a:rPr lang="sl-SI" dirty="0"/>
              <a:t>Kako narediti izdelke, ki so čimboj enaki – standardazirani?</a:t>
            </a:r>
          </a:p>
          <a:p>
            <a:pPr lvl="1"/>
            <a:r>
              <a:rPr lang="sl-SI" dirty="0"/>
              <a:t>Izdelava modela po katerem se krivi pločevina</a:t>
            </a:r>
          </a:p>
          <a:p>
            <a:pPr lvl="1"/>
            <a:r>
              <a:rPr lang="sl-SI" dirty="0"/>
              <a:t>Izdelava modela po katerem se krivi žica</a:t>
            </a:r>
          </a:p>
          <a:p>
            <a:endParaRPr lang="sl-SI" dirty="0"/>
          </a:p>
        </p:txBody>
      </p:sp>
    </p:spTree>
    <p:extLst>
      <p:ext uri="{BB962C8B-B14F-4D97-AF65-F5344CB8AC3E}">
        <p14:creationId xmlns:p14="http://schemas.microsoft.com/office/powerpoint/2010/main" val="155913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45D1-976B-5C4A-B247-182A0FB7E5F7}"/>
              </a:ext>
            </a:extLst>
          </p:cNvPr>
          <p:cNvSpPr>
            <a:spLocks noGrp="1"/>
          </p:cNvSpPr>
          <p:nvPr>
            <p:ph type="title"/>
          </p:nvPr>
        </p:nvSpPr>
        <p:spPr/>
        <p:txBody>
          <a:bodyPr/>
          <a:lstStyle/>
          <a:p>
            <a:pPr algn="ctr"/>
            <a:r>
              <a:rPr lang="en-US" b="1" dirty="0" err="1"/>
              <a:t>Analiza</a:t>
            </a:r>
            <a:r>
              <a:rPr lang="en-US" b="1" dirty="0"/>
              <a:t> </a:t>
            </a:r>
            <a:r>
              <a:rPr lang="en-US" b="1" dirty="0" err="1"/>
              <a:t>učnega</a:t>
            </a:r>
            <a:r>
              <a:rPr lang="en-US" b="1" dirty="0"/>
              <a:t> </a:t>
            </a:r>
            <a:r>
              <a:rPr lang="en-US" b="1" dirty="0" err="1"/>
              <a:t>načrta</a:t>
            </a:r>
            <a:r>
              <a:rPr lang="en-US" b="1" dirty="0"/>
              <a:t> </a:t>
            </a:r>
            <a:r>
              <a:rPr lang="en-US" b="1" dirty="0" err="1"/>
              <a:t>za</a:t>
            </a:r>
            <a:r>
              <a:rPr lang="en-US" b="1" dirty="0"/>
              <a:t> </a:t>
            </a:r>
            <a:r>
              <a:rPr lang="en-US" b="1" dirty="0" err="1"/>
              <a:t>predmet</a:t>
            </a:r>
            <a:r>
              <a:rPr lang="en-US" b="1" dirty="0"/>
              <a:t> </a:t>
            </a:r>
            <a:r>
              <a:rPr lang="en-US" b="1" dirty="0" err="1"/>
              <a:t>tehnika</a:t>
            </a:r>
            <a:r>
              <a:rPr lang="en-US" b="1" dirty="0"/>
              <a:t> in </a:t>
            </a:r>
            <a:r>
              <a:rPr lang="en-US" b="1" dirty="0" err="1"/>
              <a:t>tehnologija</a:t>
            </a:r>
            <a:r>
              <a:rPr lang="en-US" b="1" dirty="0"/>
              <a:t> z </a:t>
            </a:r>
            <a:r>
              <a:rPr lang="en-US" b="1" dirty="0" err="1"/>
              <a:t>predlogi</a:t>
            </a:r>
            <a:r>
              <a:rPr lang="en-US" b="1" dirty="0"/>
              <a:t> </a:t>
            </a:r>
            <a:r>
              <a:rPr lang="en-US" b="1" dirty="0" err="1"/>
              <a:t>za</a:t>
            </a:r>
            <a:r>
              <a:rPr lang="en-US" b="1" dirty="0"/>
              <a:t> </a:t>
            </a:r>
            <a:r>
              <a:rPr lang="en-US" b="1" dirty="0" err="1"/>
              <a:t>posodobitev</a:t>
            </a:r>
            <a:r>
              <a:rPr lang="en-US" b="1" dirty="0"/>
              <a:t>.</a:t>
            </a:r>
            <a:endParaRPr lang="en-US" dirty="0"/>
          </a:p>
        </p:txBody>
      </p:sp>
      <p:sp>
        <p:nvSpPr>
          <p:cNvPr id="3" name="Content Placeholder 2">
            <a:extLst>
              <a:ext uri="{FF2B5EF4-FFF2-40B4-BE49-F238E27FC236}">
                <a16:creationId xmlns:a16="http://schemas.microsoft.com/office/drawing/2014/main" id="{45217767-A0CD-E54A-8943-42527390C539}"/>
              </a:ext>
            </a:extLst>
          </p:cNvPr>
          <p:cNvSpPr>
            <a:spLocks noGrp="1"/>
          </p:cNvSpPr>
          <p:nvPr>
            <p:ph idx="1"/>
          </p:nvPr>
        </p:nvSpPr>
        <p:spPr/>
        <p:txBody>
          <a:bodyPr/>
          <a:lstStyle/>
          <a:p>
            <a:r>
              <a:rPr lang="sl-SI" dirty="0">
                <a:hlinkClick r:id="" action="ppaction://hlinkshowjump?jump=nextslide"/>
              </a:rPr>
              <a:t>Uresničljivost splošnih ciljev</a:t>
            </a:r>
            <a:endParaRPr lang="en-US" dirty="0"/>
          </a:p>
          <a:p>
            <a:r>
              <a:rPr lang="sl-SI" dirty="0">
                <a:hlinkClick r:id="" action="ppaction://noaction"/>
              </a:rPr>
              <a:t>Uresničljivost operativnih ciljev</a:t>
            </a:r>
            <a:r>
              <a:rPr lang="en-US" dirty="0">
                <a:hlinkClick r:id="" action="ppaction://noaction"/>
              </a:rPr>
              <a:t> </a:t>
            </a:r>
            <a:endParaRPr lang="en-US" dirty="0"/>
          </a:p>
          <a:p>
            <a:r>
              <a:rPr lang="sl-SI" dirty="0">
                <a:hlinkClick r:id="" action="ppaction://noaction"/>
              </a:rPr>
              <a:t>Sledljivost operativnih ciljev potrebam sodobnega časa</a:t>
            </a:r>
            <a:r>
              <a:rPr lang="en-US" dirty="0">
                <a:hlinkClick r:id="" action="ppaction://noaction"/>
              </a:rPr>
              <a:t> </a:t>
            </a:r>
            <a:endParaRPr lang="en-US" dirty="0"/>
          </a:p>
          <a:p>
            <a:r>
              <a:rPr lang="sl-SI" dirty="0">
                <a:hlinkClick r:id="" action="ppaction://noaction"/>
              </a:rPr>
              <a:t>Odprtost UN za učiteljev avtonomni odziv na aktualne dogodke, potrebe učencev in sodobnega časa</a:t>
            </a:r>
            <a:r>
              <a:rPr lang="en-US" dirty="0">
                <a:hlinkClick r:id="" action="ppaction://noaction"/>
              </a:rPr>
              <a:t> </a:t>
            </a:r>
            <a:endParaRPr lang="en-US" dirty="0"/>
          </a:p>
          <a:p>
            <a:r>
              <a:rPr lang="sl-SI" dirty="0">
                <a:hlinkClick r:id="" action="ppaction://noaction"/>
              </a:rPr>
              <a:t>Povezanost ciljev z ustreznim znanjem in zmožnostmi za nadaljnje izobraževanje</a:t>
            </a:r>
            <a:r>
              <a:rPr lang="en-US" dirty="0">
                <a:hlinkClick r:id="" action="ppaction://noaction"/>
              </a:rPr>
              <a:t> </a:t>
            </a:r>
            <a:endParaRPr lang="en-US" dirty="0"/>
          </a:p>
          <a:p>
            <a:r>
              <a:rPr lang="sl-SI" dirty="0">
                <a:hlinkClick r:id="" action="ppaction://noaction"/>
              </a:rPr>
              <a:t>Vertikalna nadgradnja in poglabljanje</a:t>
            </a:r>
            <a:r>
              <a:rPr lang="en-US" dirty="0">
                <a:hlinkClick r:id="" action="ppaction://noaction"/>
              </a:rPr>
              <a:t> </a:t>
            </a:r>
            <a:endParaRPr lang="en-US" dirty="0"/>
          </a:p>
          <a:p>
            <a:endParaRPr lang="en-US" dirty="0"/>
          </a:p>
        </p:txBody>
      </p:sp>
    </p:spTree>
    <p:extLst>
      <p:ext uri="{BB962C8B-B14F-4D97-AF65-F5344CB8AC3E}">
        <p14:creationId xmlns:p14="http://schemas.microsoft.com/office/powerpoint/2010/main" val="382396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F012-083D-9848-8C30-B94A8E42A68D}"/>
              </a:ext>
            </a:extLst>
          </p:cNvPr>
          <p:cNvSpPr>
            <a:spLocks noGrp="1"/>
          </p:cNvSpPr>
          <p:nvPr>
            <p:ph type="title"/>
          </p:nvPr>
        </p:nvSpPr>
        <p:spPr/>
        <p:txBody>
          <a:bodyPr>
            <a:normAutofit/>
          </a:bodyPr>
          <a:lstStyle/>
          <a:p>
            <a:r>
              <a:rPr lang="sl-SI" sz="4400" dirty="0"/>
              <a:t>Uresničljivost splošnih ciljev</a:t>
            </a:r>
            <a:endParaRPr lang="en-US" sz="4400" dirty="0"/>
          </a:p>
        </p:txBody>
      </p:sp>
      <p:sp>
        <p:nvSpPr>
          <p:cNvPr id="3" name="Content Placeholder 2">
            <a:extLst>
              <a:ext uri="{FF2B5EF4-FFF2-40B4-BE49-F238E27FC236}">
                <a16:creationId xmlns:a16="http://schemas.microsoft.com/office/drawing/2014/main" id="{46AA8B12-A467-094F-9BA6-22B7FEE6D75C}"/>
              </a:ext>
            </a:extLst>
          </p:cNvPr>
          <p:cNvSpPr>
            <a:spLocks noGrp="1"/>
          </p:cNvSpPr>
          <p:nvPr>
            <p:ph idx="1"/>
          </p:nvPr>
        </p:nvSpPr>
        <p:spPr/>
        <p:txBody>
          <a:bodyPr>
            <a:normAutofit/>
          </a:bodyPr>
          <a:lstStyle/>
          <a:p>
            <a:r>
              <a:rPr lang="sl-SI" sz="3600" dirty="0"/>
              <a:t>Dodati splošni cilj, kjer je poudarjeno reševanje problemov, učenje z raziskovanjem, kritično mišljenje, inovativnost in ustvarjalnost, sodelovanje</a:t>
            </a:r>
            <a:r>
              <a:rPr lang="en-US" sz="3600" dirty="0"/>
              <a:t> </a:t>
            </a:r>
          </a:p>
          <a:p>
            <a:r>
              <a:rPr lang="sl-SI" sz="3600" dirty="0"/>
              <a:t>pustiti več manevrskega prostora pri ciljih, torej jih narediti bolj odprte in s tem dopustiti učitelju avtonomijo pri določanju lastnih operativnih ciljev. Npr. več svobode pri izbiri gradiva za izdelke</a:t>
            </a:r>
            <a:r>
              <a:rPr lang="en-US" sz="3600" dirty="0"/>
              <a:t> </a:t>
            </a:r>
          </a:p>
          <a:p>
            <a:endParaRPr lang="en-US" sz="3600" dirty="0"/>
          </a:p>
        </p:txBody>
      </p:sp>
      <p:pic>
        <p:nvPicPr>
          <p:cNvPr id="4" name="Picture 3">
            <a:hlinkClick r:id="rId2" action="ppaction://hlinksldjump"/>
            <a:extLst>
              <a:ext uri="{FF2B5EF4-FFF2-40B4-BE49-F238E27FC236}">
                <a16:creationId xmlns:a16="http://schemas.microsoft.com/office/drawing/2014/main" id="{29F385E8-74F7-BB40-BB4D-E6E331651D46}"/>
              </a:ext>
            </a:extLst>
          </p:cNvPr>
          <p:cNvPicPr>
            <a:picLocks noChangeAspect="1"/>
          </p:cNvPicPr>
          <p:nvPr/>
        </p:nvPicPr>
        <p:blipFill>
          <a:blip r:embed="rId3"/>
          <a:stretch>
            <a:fillRect/>
          </a:stretch>
        </p:blipFill>
        <p:spPr>
          <a:xfrm>
            <a:off x="0" y="4471987"/>
            <a:ext cx="1854200" cy="1854200"/>
          </a:xfrm>
          <a:prstGeom prst="rect">
            <a:avLst/>
          </a:prstGeom>
        </p:spPr>
      </p:pic>
      <p:pic>
        <p:nvPicPr>
          <p:cNvPr id="5" name="Picture 4">
            <a:hlinkClick r:id="" action="ppaction://hlinkshowjump?jump=nextslide"/>
            <a:extLst>
              <a:ext uri="{FF2B5EF4-FFF2-40B4-BE49-F238E27FC236}">
                <a16:creationId xmlns:a16="http://schemas.microsoft.com/office/drawing/2014/main" id="{D4C2DFBE-9849-0F42-84DA-2C6FFF5980C0}"/>
              </a:ext>
            </a:extLst>
          </p:cNvPr>
          <p:cNvPicPr>
            <a:picLocks noChangeAspect="1"/>
          </p:cNvPicPr>
          <p:nvPr/>
        </p:nvPicPr>
        <p:blipFill rotWithShape="1">
          <a:blip r:embed="rId4"/>
          <a:srcRect l="13759" t="10930" r="13365" b="18689"/>
          <a:stretch/>
        </p:blipFill>
        <p:spPr>
          <a:xfrm>
            <a:off x="10011541" y="4974939"/>
            <a:ext cx="1030172" cy="1073513"/>
          </a:xfrm>
          <a:prstGeom prst="rect">
            <a:avLst/>
          </a:prstGeom>
        </p:spPr>
      </p:pic>
    </p:spTree>
    <p:extLst>
      <p:ext uri="{BB962C8B-B14F-4D97-AF65-F5344CB8AC3E}">
        <p14:creationId xmlns:p14="http://schemas.microsoft.com/office/powerpoint/2010/main" val="239929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795C-CF17-2643-8F48-B324E0B6CABF}"/>
              </a:ext>
            </a:extLst>
          </p:cNvPr>
          <p:cNvSpPr>
            <a:spLocks noGrp="1"/>
          </p:cNvSpPr>
          <p:nvPr>
            <p:ph type="title"/>
          </p:nvPr>
        </p:nvSpPr>
        <p:spPr/>
        <p:txBody>
          <a:bodyPr>
            <a:noAutofit/>
          </a:bodyPr>
          <a:lstStyle/>
          <a:p>
            <a:r>
              <a:rPr lang="sl-SI" sz="4000" dirty="0"/>
              <a:t>Sledljivost operativnih ciljev potrebam sodobnega časa</a:t>
            </a:r>
            <a:r>
              <a:rPr lang="en-US" sz="4000" dirty="0"/>
              <a:t> </a:t>
            </a:r>
          </a:p>
        </p:txBody>
      </p:sp>
      <p:sp>
        <p:nvSpPr>
          <p:cNvPr id="3" name="Content Placeholder 2">
            <a:extLst>
              <a:ext uri="{FF2B5EF4-FFF2-40B4-BE49-F238E27FC236}">
                <a16:creationId xmlns:a16="http://schemas.microsoft.com/office/drawing/2014/main" id="{A4ADDFA8-A58E-5F43-8F16-71ED8D95EAC5}"/>
              </a:ext>
            </a:extLst>
          </p:cNvPr>
          <p:cNvSpPr>
            <a:spLocks noGrp="1"/>
          </p:cNvSpPr>
          <p:nvPr>
            <p:ph idx="1"/>
          </p:nvPr>
        </p:nvSpPr>
        <p:spPr/>
        <p:txBody>
          <a:bodyPr/>
          <a:lstStyle/>
          <a:p>
            <a:pPr marL="0" indent="0">
              <a:buNone/>
            </a:pPr>
            <a:r>
              <a:rPr lang="sl-SI" sz="3600" dirty="0"/>
              <a:t>Programsko orodje Cicicad ne pride več v poštev, ker ne omogoča uvajanje naprednejših orodij.</a:t>
            </a:r>
            <a:r>
              <a:rPr lang="en-US" sz="3600" dirty="0"/>
              <a:t> </a:t>
            </a:r>
          </a:p>
          <a:p>
            <a:r>
              <a:rPr lang="sl-SI" sz="3600" dirty="0"/>
              <a:t>Večje prilagajanje potrebam sodobnega časa bi lahko dosegli z bolj odprto definiranimi operativnimi cilji in določenim obsegom, ki bi dopuščal izbirne vsebine. Učni načrt tako ne sme vsebovati konkretnih predlogov programskih oprem ali orodij, temveč izbiro prepustiti strokovni avtonomiji učitelja.</a:t>
            </a:r>
            <a:endParaRPr lang="en-US" sz="3600" dirty="0"/>
          </a:p>
          <a:p>
            <a:endParaRPr lang="en-US" dirty="0"/>
          </a:p>
        </p:txBody>
      </p:sp>
      <p:pic>
        <p:nvPicPr>
          <p:cNvPr id="4" name="Picture 3">
            <a:hlinkClick r:id="rId2" action="ppaction://hlinksldjump"/>
            <a:extLst>
              <a:ext uri="{FF2B5EF4-FFF2-40B4-BE49-F238E27FC236}">
                <a16:creationId xmlns:a16="http://schemas.microsoft.com/office/drawing/2014/main" id="{ABA8047D-F3F5-954E-85A3-C827729ABDE1}"/>
              </a:ext>
            </a:extLst>
          </p:cNvPr>
          <p:cNvPicPr>
            <a:picLocks noChangeAspect="1"/>
          </p:cNvPicPr>
          <p:nvPr/>
        </p:nvPicPr>
        <p:blipFill rotWithShape="1">
          <a:blip r:embed="rId3"/>
          <a:srcRect l="18739" t="24332" r="21436" b="22256"/>
          <a:stretch/>
        </p:blipFill>
        <p:spPr>
          <a:xfrm>
            <a:off x="192504" y="5383583"/>
            <a:ext cx="1109272" cy="990366"/>
          </a:xfrm>
          <a:prstGeom prst="rect">
            <a:avLst/>
          </a:prstGeom>
          <a:noFill/>
        </p:spPr>
      </p:pic>
      <p:pic>
        <p:nvPicPr>
          <p:cNvPr id="5" name="Picture 4">
            <a:hlinkClick r:id="" action="ppaction://hlinkshowjump?jump=nextslide"/>
            <a:extLst>
              <a:ext uri="{FF2B5EF4-FFF2-40B4-BE49-F238E27FC236}">
                <a16:creationId xmlns:a16="http://schemas.microsoft.com/office/drawing/2014/main" id="{8AEF9EB1-2374-FE46-A007-739FC2F07B0D}"/>
              </a:ext>
            </a:extLst>
          </p:cNvPr>
          <p:cNvPicPr>
            <a:picLocks noChangeAspect="1"/>
          </p:cNvPicPr>
          <p:nvPr/>
        </p:nvPicPr>
        <p:blipFill rotWithShape="1">
          <a:blip r:embed="rId4"/>
          <a:srcRect l="13759" t="10930" r="13365" b="18689"/>
          <a:stretch/>
        </p:blipFill>
        <p:spPr>
          <a:xfrm>
            <a:off x="10164946" y="5285979"/>
            <a:ext cx="1030172" cy="1073513"/>
          </a:xfrm>
          <a:prstGeom prst="rect">
            <a:avLst/>
          </a:prstGeom>
        </p:spPr>
      </p:pic>
    </p:spTree>
    <p:extLst>
      <p:ext uri="{BB962C8B-B14F-4D97-AF65-F5344CB8AC3E}">
        <p14:creationId xmlns:p14="http://schemas.microsoft.com/office/powerpoint/2010/main" val="277555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BDE5-F49A-B543-99EA-0A4F5748624A}"/>
              </a:ext>
            </a:extLst>
          </p:cNvPr>
          <p:cNvSpPr>
            <a:spLocks noGrp="1"/>
          </p:cNvSpPr>
          <p:nvPr>
            <p:ph type="title"/>
          </p:nvPr>
        </p:nvSpPr>
        <p:spPr/>
        <p:txBody>
          <a:bodyPr>
            <a:noAutofit/>
          </a:bodyPr>
          <a:lstStyle/>
          <a:p>
            <a:r>
              <a:rPr lang="sl-SI" sz="4000" dirty="0"/>
              <a:t>Sledljivost operativnih ciljev potrebam sodobnega časa</a:t>
            </a:r>
            <a:r>
              <a:rPr lang="en-US" sz="4000" dirty="0"/>
              <a:t> </a:t>
            </a:r>
          </a:p>
        </p:txBody>
      </p:sp>
      <p:sp>
        <p:nvSpPr>
          <p:cNvPr id="3" name="Content Placeholder 2">
            <a:extLst>
              <a:ext uri="{FF2B5EF4-FFF2-40B4-BE49-F238E27FC236}">
                <a16:creationId xmlns:a16="http://schemas.microsoft.com/office/drawing/2014/main" id="{43DA55F8-8E7F-9442-B795-A247384B8731}"/>
              </a:ext>
            </a:extLst>
          </p:cNvPr>
          <p:cNvSpPr>
            <a:spLocks noGrp="1"/>
          </p:cNvSpPr>
          <p:nvPr>
            <p:ph idx="1"/>
          </p:nvPr>
        </p:nvSpPr>
        <p:spPr/>
        <p:txBody>
          <a:bodyPr/>
          <a:lstStyle/>
          <a:p>
            <a:r>
              <a:rPr lang="sl-SI" sz="3600" dirty="0"/>
              <a:t>Kot že v predhodnih točkah, predlagamo, da se operativni cilji zapišejo bolj odprto, z več možnostmi avtonomne učiteljeve izbire aktualnih vsebin</a:t>
            </a:r>
            <a:r>
              <a:rPr lang="en-US" sz="3600" dirty="0"/>
              <a:t> </a:t>
            </a:r>
          </a:p>
          <a:p>
            <a:pPr marL="0" indent="0">
              <a:buNone/>
            </a:pPr>
            <a:endParaRPr lang="en-US" dirty="0"/>
          </a:p>
        </p:txBody>
      </p:sp>
      <p:pic>
        <p:nvPicPr>
          <p:cNvPr id="4" name="Picture 3">
            <a:hlinkClick r:id="rId2" action="ppaction://hlinksldjump"/>
            <a:extLst>
              <a:ext uri="{FF2B5EF4-FFF2-40B4-BE49-F238E27FC236}">
                <a16:creationId xmlns:a16="http://schemas.microsoft.com/office/drawing/2014/main" id="{7DA6D1D8-EE09-D849-8498-C90E8C1EFD6B}"/>
              </a:ext>
            </a:extLst>
          </p:cNvPr>
          <p:cNvPicPr>
            <a:picLocks noChangeAspect="1"/>
          </p:cNvPicPr>
          <p:nvPr/>
        </p:nvPicPr>
        <p:blipFill>
          <a:blip r:embed="rId3"/>
          <a:stretch>
            <a:fillRect/>
          </a:stretch>
        </p:blipFill>
        <p:spPr>
          <a:xfrm>
            <a:off x="183751" y="4575015"/>
            <a:ext cx="1854200" cy="1854200"/>
          </a:xfrm>
          <a:prstGeom prst="rect">
            <a:avLst/>
          </a:prstGeom>
        </p:spPr>
      </p:pic>
      <p:pic>
        <p:nvPicPr>
          <p:cNvPr id="5" name="Picture 4">
            <a:hlinkClick r:id="" action="ppaction://hlinkshowjump?jump=nextslide"/>
            <a:extLst>
              <a:ext uri="{FF2B5EF4-FFF2-40B4-BE49-F238E27FC236}">
                <a16:creationId xmlns:a16="http://schemas.microsoft.com/office/drawing/2014/main" id="{0886F5DE-0681-F24B-9194-6CF6009FAB8D}"/>
              </a:ext>
            </a:extLst>
          </p:cNvPr>
          <p:cNvPicPr>
            <a:picLocks noChangeAspect="1"/>
          </p:cNvPicPr>
          <p:nvPr/>
        </p:nvPicPr>
        <p:blipFill rotWithShape="1">
          <a:blip r:embed="rId4"/>
          <a:srcRect l="13759" t="10930" r="13365" b="18689"/>
          <a:stretch/>
        </p:blipFill>
        <p:spPr>
          <a:xfrm>
            <a:off x="10195292" y="5077967"/>
            <a:ext cx="1030172" cy="1073513"/>
          </a:xfrm>
          <a:prstGeom prst="rect">
            <a:avLst/>
          </a:prstGeom>
        </p:spPr>
      </p:pic>
    </p:spTree>
    <p:extLst>
      <p:ext uri="{BB962C8B-B14F-4D97-AF65-F5344CB8AC3E}">
        <p14:creationId xmlns:p14="http://schemas.microsoft.com/office/powerpoint/2010/main" val="335139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E7F3-AFD4-C642-87A6-B20FCA43C240}"/>
              </a:ext>
            </a:extLst>
          </p:cNvPr>
          <p:cNvSpPr>
            <a:spLocks noGrp="1"/>
          </p:cNvSpPr>
          <p:nvPr>
            <p:ph type="title"/>
          </p:nvPr>
        </p:nvSpPr>
        <p:spPr/>
        <p:txBody>
          <a:bodyPr>
            <a:noAutofit/>
          </a:bodyPr>
          <a:lstStyle/>
          <a:p>
            <a:r>
              <a:rPr lang="sl-SI" sz="4000" dirty="0"/>
              <a:t>Povezanost ciljev z ustreznim znanjem in zmožnostmi za nadaljnje izobraževanje</a:t>
            </a:r>
            <a:r>
              <a:rPr lang="en-US" sz="4000" dirty="0"/>
              <a:t> </a:t>
            </a:r>
          </a:p>
        </p:txBody>
      </p:sp>
      <p:sp>
        <p:nvSpPr>
          <p:cNvPr id="3" name="Content Placeholder 2">
            <a:extLst>
              <a:ext uri="{FF2B5EF4-FFF2-40B4-BE49-F238E27FC236}">
                <a16:creationId xmlns:a16="http://schemas.microsoft.com/office/drawing/2014/main" id="{96DD0392-C7D2-FF48-B828-260436A20B06}"/>
              </a:ext>
            </a:extLst>
          </p:cNvPr>
          <p:cNvSpPr>
            <a:spLocks noGrp="1"/>
          </p:cNvSpPr>
          <p:nvPr>
            <p:ph idx="1"/>
          </p:nvPr>
        </p:nvSpPr>
        <p:spPr/>
        <p:txBody>
          <a:bodyPr/>
          <a:lstStyle/>
          <a:p>
            <a:r>
              <a:rPr lang="sl-SI" sz="3600" dirty="0"/>
              <a:t>Za doseganje zahtevanih znanj za nadaljevanje šolanja na tehniških usmeritvah bi bilo potrebno povečati obseg ur TIT v OŠ za vsaj dve uri tedensko tudi v 9. razredu. Ob enakem obsegu ur bo težko zadostiti nekaterim specifičnim zahtevam srednjih tehniških šol.</a:t>
            </a:r>
          </a:p>
          <a:p>
            <a:pPr marL="0" indent="0">
              <a:buNone/>
            </a:pPr>
            <a:endParaRPr lang="sl-SI" sz="3600" dirty="0"/>
          </a:p>
          <a:p>
            <a:pPr marL="0" indent="0">
              <a:buNone/>
            </a:pPr>
            <a:r>
              <a:rPr lang="sl-SI" sz="3600" dirty="0"/>
              <a:t>Vertikalna nadgradnja in poglabljanje</a:t>
            </a:r>
          </a:p>
          <a:p>
            <a:r>
              <a:rPr lang="sl-SI" sz="3600" dirty="0"/>
              <a:t> Vsebine tehniško-tehnološke dokumentacije                              ustrezno nadgraditi po vertikali.</a:t>
            </a:r>
            <a:endParaRPr lang="en-US" sz="3600" dirty="0"/>
          </a:p>
          <a:p>
            <a:pPr marL="0" indent="0">
              <a:buNone/>
            </a:pPr>
            <a:endParaRPr lang="en-US" sz="3600" b="1" dirty="0"/>
          </a:p>
          <a:p>
            <a:endParaRPr lang="en-US" dirty="0"/>
          </a:p>
        </p:txBody>
      </p:sp>
      <p:pic>
        <p:nvPicPr>
          <p:cNvPr id="5" name="Picture 4">
            <a:hlinkClick r:id="" action="ppaction://hlinkshowjump?jump=nextslide"/>
            <a:extLst>
              <a:ext uri="{FF2B5EF4-FFF2-40B4-BE49-F238E27FC236}">
                <a16:creationId xmlns:a16="http://schemas.microsoft.com/office/drawing/2014/main" id="{07CCBB52-8035-1549-9D7A-708F2192BBD9}"/>
              </a:ext>
            </a:extLst>
          </p:cNvPr>
          <p:cNvPicPr>
            <a:picLocks noChangeAspect="1"/>
          </p:cNvPicPr>
          <p:nvPr/>
        </p:nvPicPr>
        <p:blipFill rotWithShape="1">
          <a:blip r:embed="rId2"/>
          <a:srcRect l="13759" t="10930" r="13365" b="18689"/>
          <a:stretch/>
        </p:blipFill>
        <p:spPr>
          <a:xfrm>
            <a:off x="10195292" y="5029841"/>
            <a:ext cx="1030172" cy="1073513"/>
          </a:xfrm>
          <a:prstGeom prst="rect">
            <a:avLst/>
          </a:prstGeom>
        </p:spPr>
      </p:pic>
    </p:spTree>
    <p:extLst>
      <p:ext uri="{BB962C8B-B14F-4D97-AF65-F5344CB8AC3E}">
        <p14:creationId xmlns:p14="http://schemas.microsoft.com/office/powerpoint/2010/main" val="261359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41E2-DEB4-1F4F-822B-87CB2F4975A6}"/>
              </a:ext>
            </a:extLst>
          </p:cNvPr>
          <p:cNvSpPr>
            <a:spLocks noGrp="1"/>
          </p:cNvSpPr>
          <p:nvPr>
            <p:ph type="title"/>
          </p:nvPr>
        </p:nvSpPr>
        <p:spPr/>
        <p:txBody>
          <a:bodyPr>
            <a:noAutofit/>
          </a:bodyPr>
          <a:lstStyle/>
          <a:p>
            <a:r>
              <a:rPr lang="en-US" sz="4000" dirty="0" err="1"/>
              <a:t>Smernice</a:t>
            </a:r>
            <a:r>
              <a:rPr lang="en-US" sz="4000" dirty="0"/>
              <a:t> </a:t>
            </a:r>
            <a:r>
              <a:rPr lang="en-US" sz="4000" dirty="0" err="1"/>
              <a:t>za</a:t>
            </a:r>
            <a:r>
              <a:rPr lang="en-US" sz="4000" dirty="0"/>
              <a:t> </a:t>
            </a:r>
            <a:r>
              <a:rPr lang="en-US" sz="4000" dirty="0" err="1"/>
              <a:t>uporabo</a:t>
            </a:r>
            <a:r>
              <a:rPr lang="en-US" sz="4000" dirty="0"/>
              <a:t> </a:t>
            </a:r>
            <a:r>
              <a:rPr lang="en-US" sz="4000" dirty="0" err="1"/>
              <a:t>digitalne</a:t>
            </a:r>
            <a:r>
              <a:rPr lang="en-US" sz="4000" dirty="0"/>
              <a:t> </a:t>
            </a:r>
            <a:r>
              <a:rPr lang="en-US" sz="4000" dirty="0" err="1"/>
              <a:t>tehnologije</a:t>
            </a:r>
            <a:r>
              <a:rPr lang="en-US" sz="4000" dirty="0"/>
              <a:t> </a:t>
            </a:r>
            <a:r>
              <a:rPr lang="en-US" sz="4000" dirty="0" err="1"/>
              <a:t>pri</a:t>
            </a:r>
            <a:r>
              <a:rPr lang="en-US" sz="4000" dirty="0"/>
              <a:t> </a:t>
            </a:r>
            <a:r>
              <a:rPr lang="en-US" sz="4000" dirty="0" err="1"/>
              <a:t>predmetu</a:t>
            </a:r>
            <a:r>
              <a:rPr lang="en-US" sz="4000" dirty="0"/>
              <a:t> </a:t>
            </a:r>
            <a:r>
              <a:rPr lang="en-US" sz="4000" dirty="0" err="1"/>
              <a:t>tehnika</a:t>
            </a:r>
            <a:r>
              <a:rPr lang="en-US" sz="4000" dirty="0"/>
              <a:t> in </a:t>
            </a:r>
            <a:r>
              <a:rPr lang="en-US" sz="4000" dirty="0" err="1"/>
              <a:t>tehnologija</a:t>
            </a:r>
            <a:endParaRPr lang="en-US" sz="4000" dirty="0"/>
          </a:p>
        </p:txBody>
      </p:sp>
      <p:sp>
        <p:nvSpPr>
          <p:cNvPr id="3" name="Content Placeholder 2">
            <a:extLst>
              <a:ext uri="{FF2B5EF4-FFF2-40B4-BE49-F238E27FC236}">
                <a16:creationId xmlns:a16="http://schemas.microsoft.com/office/drawing/2014/main" id="{5C625828-2C14-0F44-8467-FEAA3D153D6F}"/>
              </a:ext>
            </a:extLst>
          </p:cNvPr>
          <p:cNvSpPr>
            <a:spLocks noGrp="1"/>
          </p:cNvSpPr>
          <p:nvPr>
            <p:ph idx="1"/>
          </p:nvPr>
        </p:nvSpPr>
        <p:spPr>
          <a:xfrm>
            <a:off x="1275347" y="2614863"/>
            <a:ext cx="9641305" cy="2069432"/>
          </a:xfrm>
        </p:spPr>
        <p:txBody>
          <a:bodyPr/>
          <a:lstStyle/>
          <a:p>
            <a:pPr marL="0" indent="0" algn="ctr">
              <a:buNone/>
            </a:pPr>
            <a:r>
              <a:rPr lang="en-US" sz="4400" b="1" dirty="0" err="1"/>
              <a:t>Dodatni</a:t>
            </a:r>
            <a:r>
              <a:rPr lang="en-US" sz="4400" b="1" dirty="0"/>
              <a:t> </a:t>
            </a:r>
            <a:r>
              <a:rPr lang="en-US" sz="4400" b="1" dirty="0" err="1"/>
              <a:t>didaktični</a:t>
            </a:r>
            <a:r>
              <a:rPr lang="en-US" sz="4400" b="1" dirty="0"/>
              <a:t> </a:t>
            </a:r>
            <a:r>
              <a:rPr lang="en-US" sz="4400" b="1" dirty="0" err="1"/>
              <a:t>napotki</a:t>
            </a:r>
            <a:r>
              <a:rPr lang="en-US" sz="4400" b="1" dirty="0"/>
              <a:t> </a:t>
            </a:r>
            <a:r>
              <a:rPr lang="en-US" sz="4400" b="1" dirty="0" err="1"/>
              <a:t>za</a:t>
            </a:r>
            <a:r>
              <a:rPr lang="en-US" sz="4400" b="1" dirty="0"/>
              <a:t> </a:t>
            </a:r>
            <a:r>
              <a:rPr lang="en-US" sz="4400" b="1" dirty="0" err="1"/>
              <a:t>uporabo</a:t>
            </a:r>
            <a:r>
              <a:rPr lang="en-US" sz="4400" b="1" dirty="0"/>
              <a:t> </a:t>
            </a:r>
            <a:r>
              <a:rPr lang="en-US" sz="4400" b="1" dirty="0" err="1"/>
              <a:t>digitalne</a:t>
            </a:r>
            <a:r>
              <a:rPr lang="en-US" sz="4400" b="1" dirty="0"/>
              <a:t> </a:t>
            </a:r>
            <a:r>
              <a:rPr lang="en-US" sz="4400" b="1" dirty="0" err="1"/>
              <a:t>tehnologije</a:t>
            </a:r>
            <a:r>
              <a:rPr lang="en-US" sz="4400" b="1" dirty="0"/>
              <a:t> </a:t>
            </a:r>
            <a:r>
              <a:rPr lang="en-US" sz="4400" b="1" dirty="0" err="1"/>
              <a:t>pri</a:t>
            </a:r>
            <a:r>
              <a:rPr lang="en-US" sz="4400" b="1" dirty="0"/>
              <a:t> </a:t>
            </a:r>
            <a:r>
              <a:rPr lang="en-US" sz="4400" b="1" dirty="0" err="1"/>
              <a:t>predmetu</a:t>
            </a:r>
            <a:r>
              <a:rPr lang="en-US" sz="4400" b="1" dirty="0"/>
              <a:t> </a:t>
            </a:r>
            <a:r>
              <a:rPr lang="en-US" sz="4400" b="1" dirty="0" err="1"/>
              <a:t>tehnika</a:t>
            </a:r>
            <a:r>
              <a:rPr lang="en-US" sz="4400" b="1" dirty="0"/>
              <a:t> in </a:t>
            </a:r>
            <a:r>
              <a:rPr lang="en-US" sz="4400" b="1" dirty="0" err="1"/>
              <a:t>tehnologija</a:t>
            </a:r>
            <a:r>
              <a:rPr lang="en-US" sz="4400" b="1" dirty="0"/>
              <a:t> </a:t>
            </a:r>
            <a:endParaRPr lang="en-US" sz="4400" dirty="0"/>
          </a:p>
          <a:p>
            <a:endParaRPr lang="en-US" dirty="0"/>
          </a:p>
        </p:txBody>
      </p:sp>
    </p:spTree>
    <p:extLst>
      <p:ext uri="{BB962C8B-B14F-4D97-AF65-F5344CB8AC3E}">
        <p14:creationId xmlns:p14="http://schemas.microsoft.com/office/powerpoint/2010/main" val="261095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AB41-D12F-D84D-B45C-AB04CA053E24}"/>
              </a:ext>
            </a:extLst>
          </p:cNvPr>
          <p:cNvSpPr>
            <a:spLocks noGrp="1"/>
          </p:cNvSpPr>
          <p:nvPr>
            <p:ph type="title"/>
          </p:nvPr>
        </p:nvSpPr>
        <p:spPr/>
        <p:txBody>
          <a:bodyPr/>
          <a:lstStyle/>
          <a:p>
            <a:r>
              <a:rPr lang="en-US" b="1" dirty="0" err="1"/>
              <a:t>Pregled</a:t>
            </a:r>
            <a:r>
              <a:rPr lang="en-US" b="1" dirty="0"/>
              <a:t> </a:t>
            </a:r>
            <a:r>
              <a:rPr lang="en-US" b="1" dirty="0" err="1"/>
              <a:t>izbranih</a:t>
            </a:r>
            <a:r>
              <a:rPr lang="en-US" b="1" dirty="0"/>
              <a:t> (</a:t>
            </a:r>
            <a:r>
              <a:rPr lang="en-US" b="1" dirty="0" err="1"/>
              <a:t>možnih</a:t>
            </a:r>
            <a:r>
              <a:rPr lang="en-US" b="1" dirty="0"/>
              <a:t>) </a:t>
            </a:r>
            <a:r>
              <a:rPr lang="en-US" b="1" dirty="0" err="1"/>
              <a:t>dejavnosti</a:t>
            </a:r>
            <a:r>
              <a:rPr lang="en-US" b="1" dirty="0"/>
              <a:t> </a:t>
            </a:r>
            <a:r>
              <a:rPr lang="en-US" b="1" dirty="0" err="1"/>
              <a:t>učencev</a:t>
            </a:r>
            <a:r>
              <a:rPr lang="en-US" b="1" dirty="0"/>
              <a:t> z </a:t>
            </a:r>
            <a:r>
              <a:rPr lang="en-US" b="1" dirty="0" err="1"/>
              <a:t>osmišljeno</a:t>
            </a:r>
            <a:r>
              <a:rPr lang="en-US" b="1" dirty="0"/>
              <a:t> </a:t>
            </a:r>
            <a:r>
              <a:rPr lang="en-US" b="1" dirty="0" err="1"/>
              <a:t>uporabo</a:t>
            </a:r>
            <a:r>
              <a:rPr lang="en-US" b="1" dirty="0"/>
              <a:t> </a:t>
            </a:r>
            <a:r>
              <a:rPr lang="en-US" b="1" dirty="0" err="1"/>
              <a:t>digitalne</a:t>
            </a:r>
            <a:r>
              <a:rPr lang="en-US" b="1" dirty="0"/>
              <a:t> </a:t>
            </a:r>
            <a:r>
              <a:rPr lang="en-US" b="1" dirty="0" err="1"/>
              <a:t>tehnologije</a:t>
            </a:r>
            <a:r>
              <a:rPr lang="en-US" b="1" dirty="0"/>
              <a:t> </a:t>
            </a:r>
            <a:r>
              <a:rPr lang="en-US" b="1" dirty="0" err="1"/>
              <a:t>pri</a:t>
            </a:r>
            <a:r>
              <a:rPr lang="en-US" b="1" dirty="0"/>
              <a:t> </a:t>
            </a:r>
            <a:r>
              <a:rPr lang="en-US" b="1" dirty="0" err="1"/>
              <a:t>predmetu</a:t>
            </a:r>
            <a:r>
              <a:rPr lang="en-US" b="1" dirty="0"/>
              <a:t> </a:t>
            </a:r>
            <a:r>
              <a:rPr lang="en-US" b="1" dirty="0" err="1"/>
              <a:t>tehnika</a:t>
            </a:r>
            <a:r>
              <a:rPr lang="en-US" b="1" dirty="0"/>
              <a:t> in </a:t>
            </a:r>
            <a:r>
              <a:rPr lang="en-US" b="1" dirty="0" err="1"/>
              <a:t>tehnologija</a:t>
            </a:r>
            <a:r>
              <a:rPr lang="en-US" b="1" dirty="0"/>
              <a:t> </a:t>
            </a:r>
            <a:endParaRPr lang="en-US" dirty="0"/>
          </a:p>
        </p:txBody>
      </p:sp>
      <p:sp>
        <p:nvSpPr>
          <p:cNvPr id="3" name="Content Placeholder 2">
            <a:extLst>
              <a:ext uri="{FF2B5EF4-FFF2-40B4-BE49-F238E27FC236}">
                <a16:creationId xmlns:a16="http://schemas.microsoft.com/office/drawing/2014/main" id="{A344DFA3-9368-EC4B-912D-E106D242EFBE}"/>
              </a:ext>
            </a:extLst>
          </p:cNvPr>
          <p:cNvSpPr>
            <a:spLocks noGrp="1"/>
          </p:cNvSpPr>
          <p:nvPr>
            <p:ph idx="1"/>
          </p:nvPr>
        </p:nvSpPr>
        <p:spPr/>
        <p:txBody>
          <a:bodyPr/>
          <a:lstStyle/>
          <a:p>
            <a:r>
              <a:rPr lang="en-US" sz="2800" dirty="0" err="1"/>
              <a:t>Oblikovanje</a:t>
            </a:r>
            <a:r>
              <a:rPr lang="en-US" sz="2800" dirty="0"/>
              <a:t> </a:t>
            </a:r>
            <a:r>
              <a:rPr lang="en-US" sz="2800" dirty="0" err="1"/>
              <a:t>ideje</a:t>
            </a:r>
            <a:r>
              <a:rPr lang="en-US" sz="2800" dirty="0"/>
              <a:t> (3D </a:t>
            </a:r>
            <a:r>
              <a:rPr lang="en-US" sz="2800" dirty="0" err="1"/>
              <a:t>modeliranje</a:t>
            </a:r>
            <a:r>
              <a:rPr lang="en-US" sz="2800" dirty="0"/>
              <a:t>) </a:t>
            </a:r>
          </a:p>
          <a:p>
            <a:r>
              <a:rPr lang="en-US" sz="2800" dirty="0"/>
              <a:t>3D </a:t>
            </a:r>
            <a:r>
              <a:rPr lang="en-US" sz="2800" dirty="0" err="1"/>
              <a:t>modeliranje</a:t>
            </a:r>
            <a:r>
              <a:rPr lang="en-US" sz="2800" dirty="0"/>
              <a:t> s </a:t>
            </a:r>
            <a:r>
              <a:rPr lang="en-US" sz="2800" dirty="0" err="1"/>
              <a:t>pomočjo</a:t>
            </a:r>
            <a:r>
              <a:rPr lang="en-US" sz="2800" dirty="0"/>
              <a:t> </a:t>
            </a:r>
            <a:r>
              <a:rPr lang="en-US" sz="2800" dirty="0" err="1"/>
              <a:t>programa</a:t>
            </a:r>
            <a:r>
              <a:rPr lang="en-US" sz="2800" dirty="0"/>
              <a:t> Sketch Up, </a:t>
            </a:r>
            <a:r>
              <a:rPr lang="en-US" sz="2800" dirty="0" err="1"/>
              <a:t>Tinkercad</a:t>
            </a:r>
            <a:r>
              <a:rPr lang="en-US" sz="2800" dirty="0"/>
              <a:t>,…</a:t>
            </a:r>
          </a:p>
          <a:p>
            <a:r>
              <a:rPr lang="en-US" sz="2800" dirty="0" err="1"/>
              <a:t>Priprava</a:t>
            </a:r>
            <a:r>
              <a:rPr lang="en-US" sz="2800" dirty="0"/>
              <a:t> </a:t>
            </a:r>
            <a:r>
              <a:rPr lang="en-US" sz="2800" dirty="0" err="1"/>
              <a:t>modela</a:t>
            </a:r>
            <a:r>
              <a:rPr lang="en-US" sz="2800" dirty="0"/>
              <a:t> </a:t>
            </a:r>
            <a:r>
              <a:rPr lang="en-US" sz="2800" dirty="0" err="1"/>
              <a:t>za</a:t>
            </a:r>
            <a:r>
              <a:rPr lang="en-US" sz="2800" dirty="0"/>
              <a:t> 3D </a:t>
            </a:r>
            <a:r>
              <a:rPr lang="en-US" sz="2800" dirty="0" err="1"/>
              <a:t>tisk</a:t>
            </a:r>
            <a:r>
              <a:rPr lang="en-US" sz="2800" dirty="0"/>
              <a:t> (Slic3r </a:t>
            </a:r>
            <a:r>
              <a:rPr lang="en-US" sz="2800" dirty="0" err="1"/>
              <a:t>ali</a:t>
            </a:r>
            <a:r>
              <a:rPr lang="en-US" sz="2800" dirty="0"/>
              <a:t> </a:t>
            </a:r>
            <a:r>
              <a:rPr lang="en-US" sz="2800" dirty="0" err="1"/>
              <a:t>Cura</a:t>
            </a:r>
            <a:r>
              <a:rPr lang="en-US" sz="2800" dirty="0"/>
              <a:t>; </a:t>
            </a:r>
            <a:r>
              <a:rPr lang="en-US" sz="2800" dirty="0" err="1"/>
              <a:t>formati</a:t>
            </a:r>
            <a:r>
              <a:rPr lang="en-US" sz="2800" dirty="0"/>
              <a:t> in </a:t>
            </a:r>
            <a:r>
              <a:rPr lang="en-US" sz="2800" dirty="0" err="1"/>
              <a:t>nastavitve</a:t>
            </a:r>
            <a:r>
              <a:rPr lang="en-US" sz="2800" dirty="0"/>
              <a:t>) </a:t>
            </a:r>
          </a:p>
          <a:p>
            <a:r>
              <a:rPr lang="en-US" sz="2800" dirty="0" err="1"/>
              <a:t>Iskanje</a:t>
            </a:r>
            <a:r>
              <a:rPr lang="en-US" sz="2800" dirty="0"/>
              <a:t> </a:t>
            </a:r>
            <a:r>
              <a:rPr lang="en-US" sz="2800" dirty="0" err="1"/>
              <a:t>informacij</a:t>
            </a:r>
            <a:r>
              <a:rPr lang="en-US" sz="2800" dirty="0"/>
              <a:t> </a:t>
            </a:r>
            <a:r>
              <a:rPr lang="en-US" sz="2800" dirty="0" err="1"/>
              <a:t>na</a:t>
            </a:r>
            <a:r>
              <a:rPr lang="en-US" sz="2800" dirty="0"/>
              <a:t> </a:t>
            </a:r>
            <a:r>
              <a:rPr lang="en-US" sz="2800" dirty="0" err="1"/>
              <a:t>spletu</a:t>
            </a:r>
            <a:r>
              <a:rPr lang="en-US" sz="2800" dirty="0"/>
              <a:t> (</a:t>
            </a:r>
            <a:r>
              <a:rPr lang="en-US" sz="2800" dirty="0" err="1"/>
              <a:t>promet</a:t>
            </a:r>
            <a:r>
              <a:rPr lang="en-US" sz="2800" dirty="0"/>
              <a:t>, </a:t>
            </a:r>
            <a:r>
              <a:rPr lang="en-US" sz="2800" dirty="0" err="1"/>
              <a:t>gradiva</a:t>
            </a:r>
            <a:r>
              <a:rPr lang="en-US" sz="2800" dirty="0"/>
              <a:t>, </a:t>
            </a:r>
            <a:r>
              <a:rPr lang="en-US" sz="2800" dirty="0" err="1"/>
              <a:t>tehnična</a:t>
            </a:r>
            <a:r>
              <a:rPr lang="en-US" sz="2800" dirty="0"/>
              <a:t> </a:t>
            </a:r>
            <a:r>
              <a:rPr lang="en-US" sz="2800" dirty="0" err="1"/>
              <a:t>sredstva</a:t>
            </a:r>
            <a:r>
              <a:rPr lang="en-US" sz="2800" dirty="0"/>
              <a:t>, </a:t>
            </a:r>
            <a:r>
              <a:rPr lang="en-US" sz="2800" dirty="0" err="1"/>
              <a:t>ekologija</a:t>
            </a:r>
            <a:r>
              <a:rPr lang="en-US" sz="2800" dirty="0"/>
              <a:t>, </a:t>
            </a:r>
            <a:r>
              <a:rPr lang="en-US" sz="2800" dirty="0" err="1"/>
              <a:t>varnost</a:t>
            </a:r>
            <a:r>
              <a:rPr lang="en-US" sz="2800" dirty="0"/>
              <a:t> </a:t>
            </a:r>
            <a:r>
              <a:rPr lang="en-US" sz="2800" dirty="0" err="1"/>
              <a:t>pri</a:t>
            </a:r>
            <a:r>
              <a:rPr lang="en-US" sz="2800" dirty="0"/>
              <a:t> </a:t>
            </a:r>
            <a:r>
              <a:rPr lang="en-US" sz="2800" dirty="0" err="1"/>
              <a:t>delu</a:t>
            </a:r>
            <a:r>
              <a:rPr lang="en-US" sz="2800" dirty="0"/>
              <a:t>, </a:t>
            </a:r>
            <a:r>
              <a:rPr lang="en-US" sz="2800" dirty="0" err="1"/>
              <a:t>delu</a:t>
            </a:r>
            <a:r>
              <a:rPr lang="en-US" sz="2800" dirty="0"/>
              <a:t> z </a:t>
            </a:r>
            <a:r>
              <a:rPr lang="en-US" sz="2800" dirty="0" err="1"/>
              <a:t>elektriko</a:t>
            </a:r>
            <a:r>
              <a:rPr lang="en-US" sz="2800" dirty="0"/>
              <a:t> </a:t>
            </a:r>
            <a:r>
              <a:rPr lang="en-US" sz="2800" dirty="0" err="1"/>
              <a:t>idr</a:t>
            </a:r>
            <a:r>
              <a:rPr lang="en-US" sz="2800" dirty="0"/>
              <a:t>.) </a:t>
            </a:r>
          </a:p>
          <a:p>
            <a:r>
              <a:rPr lang="en-US" sz="2800" dirty="0" err="1"/>
              <a:t>Prikaz</a:t>
            </a:r>
            <a:r>
              <a:rPr lang="en-US" sz="2800" dirty="0"/>
              <a:t> </a:t>
            </a:r>
            <a:r>
              <a:rPr lang="en-US" sz="2800" dirty="0" err="1"/>
              <a:t>nastanka</a:t>
            </a:r>
            <a:r>
              <a:rPr lang="en-US" sz="2800" dirty="0"/>
              <a:t> </a:t>
            </a:r>
            <a:r>
              <a:rPr lang="en-US" sz="2800" dirty="0" err="1"/>
              <a:t>pravokotne</a:t>
            </a:r>
            <a:r>
              <a:rPr lang="en-US" sz="2800" dirty="0"/>
              <a:t> in </a:t>
            </a:r>
            <a:r>
              <a:rPr lang="en-US" sz="2800" dirty="0" err="1"/>
              <a:t>izometrične</a:t>
            </a:r>
            <a:r>
              <a:rPr lang="en-US" sz="2800" dirty="0"/>
              <a:t> </a:t>
            </a:r>
            <a:r>
              <a:rPr lang="en-US" sz="2800" dirty="0" err="1"/>
              <a:t>projekcije</a:t>
            </a:r>
            <a:r>
              <a:rPr lang="en-US" sz="2800" dirty="0"/>
              <a:t> </a:t>
            </a:r>
          </a:p>
          <a:p>
            <a:pPr marL="0" indent="0">
              <a:buNone/>
            </a:pPr>
            <a:endParaRPr lang="en-US" dirty="0"/>
          </a:p>
        </p:txBody>
      </p:sp>
    </p:spTree>
    <p:extLst>
      <p:ext uri="{BB962C8B-B14F-4D97-AF65-F5344CB8AC3E}">
        <p14:creationId xmlns:p14="http://schemas.microsoft.com/office/powerpoint/2010/main" val="104157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4ECD-CD24-FA4E-96CF-513C488E38DB}"/>
              </a:ext>
            </a:extLst>
          </p:cNvPr>
          <p:cNvSpPr>
            <a:spLocks noGrp="1"/>
          </p:cNvSpPr>
          <p:nvPr>
            <p:ph type="title"/>
          </p:nvPr>
        </p:nvSpPr>
        <p:spPr/>
        <p:txBody>
          <a:bodyPr>
            <a:normAutofit/>
          </a:bodyPr>
          <a:lstStyle/>
          <a:p>
            <a:r>
              <a:rPr lang="en-US" sz="4400" dirty="0" err="1"/>
              <a:t>Učni</a:t>
            </a:r>
            <a:r>
              <a:rPr lang="en-US" sz="4400" dirty="0"/>
              <a:t> </a:t>
            </a:r>
            <a:r>
              <a:rPr lang="en-US" sz="4400" dirty="0" err="1"/>
              <a:t>načrt</a:t>
            </a:r>
            <a:r>
              <a:rPr lang="en-US" sz="4400" dirty="0"/>
              <a:t> TIT - </a:t>
            </a:r>
            <a:r>
              <a:rPr lang="en-US" sz="4400" dirty="0" err="1"/>
              <a:t>Standardi</a:t>
            </a:r>
            <a:r>
              <a:rPr lang="en-US" sz="4400" dirty="0"/>
              <a:t> </a:t>
            </a:r>
            <a:r>
              <a:rPr lang="en-US" sz="4400" dirty="0" err="1"/>
              <a:t>po</a:t>
            </a:r>
            <a:r>
              <a:rPr lang="en-US" sz="4400" dirty="0"/>
              <a:t> </a:t>
            </a:r>
            <a:r>
              <a:rPr lang="en-US" sz="4400" dirty="0" err="1"/>
              <a:t>razredih</a:t>
            </a:r>
            <a:endParaRPr lang="en-US" sz="4400" dirty="0"/>
          </a:p>
        </p:txBody>
      </p:sp>
      <p:sp>
        <p:nvSpPr>
          <p:cNvPr id="3" name="Content Placeholder 2">
            <a:extLst>
              <a:ext uri="{FF2B5EF4-FFF2-40B4-BE49-F238E27FC236}">
                <a16:creationId xmlns:a16="http://schemas.microsoft.com/office/drawing/2014/main" id="{E185122B-F44A-3444-8508-ACF9C6246445}"/>
              </a:ext>
            </a:extLst>
          </p:cNvPr>
          <p:cNvSpPr>
            <a:spLocks noGrp="1"/>
          </p:cNvSpPr>
          <p:nvPr>
            <p:ph idx="1"/>
          </p:nvPr>
        </p:nvSpPr>
        <p:spPr/>
        <p:txBody>
          <a:bodyPr/>
          <a:lstStyle/>
          <a:p>
            <a:pPr marL="0" indent="0">
              <a:buNone/>
            </a:pPr>
            <a:r>
              <a:rPr lang="en-US" dirty="0"/>
              <a:t>6. R</a:t>
            </a:r>
          </a:p>
          <a:p>
            <a:pPr marL="0" indent="0">
              <a:buNone/>
            </a:pPr>
            <a:r>
              <a:rPr lang="en-US" sz="3200" dirty="0" err="1"/>
              <a:t>Dokumentacija</a:t>
            </a:r>
            <a:endParaRPr lang="en-US" sz="3200" dirty="0"/>
          </a:p>
          <a:p>
            <a:r>
              <a:rPr lang="en-US" dirty="0" err="1"/>
              <a:t>Osnovna</a:t>
            </a:r>
            <a:r>
              <a:rPr lang="en-US" dirty="0"/>
              <a:t> </a:t>
            </a:r>
            <a:r>
              <a:rPr lang="en-US" dirty="0" err="1"/>
              <a:t>znanja</a:t>
            </a:r>
            <a:r>
              <a:rPr lang="en-US" dirty="0"/>
              <a:t> in </a:t>
            </a:r>
            <a:r>
              <a:rPr lang="en-US" dirty="0" err="1"/>
              <a:t>spretnosti</a:t>
            </a:r>
            <a:r>
              <a:rPr lang="en-US" dirty="0"/>
              <a:t> v </a:t>
            </a:r>
            <a:r>
              <a:rPr lang="en-US" dirty="0" err="1"/>
              <a:t>risanju</a:t>
            </a:r>
            <a:r>
              <a:rPr lang="en-US" dirty="0"/>
              <a:t> </a:t>
            </a:r>
            <a:r>
              <a:rPr lang="en-US" dirty="0" err="1"/>
              <a:t>črt</a:t>
            </a:r>
            <a:r>
              <a:rPr lang="en-US" dirty="0"/>
              <a:t>, </a:t>
            </a:r>
          </a:p>
          <a:p>
            <a:r>
              <a:rPr lang="en-US" dirty="0" err="1"/>
              <a:t>Pravila</a:t>
            </a:r>
            <a:r>
              <a:rPr lang="en-US" dirty="0"/>
              <a:t> </a:t>
            </a:r>
            <a:r>
              <a:rPr lang="en-US" dirty="0" err="1"/>
              <a:t>skiciranja</a:t>
            </a:r>
            <a:r>
              <a:rPr lang="en-US" dirty="0"/>
              <a:t> in </a:t>
            </a:r>
            <a:r>
              <a:rPr lang="en-US" dirty="0" err="1"/>
              <a:t>risanja</a:t>
            </a:r>
            <a:r>
              <a:rPr lang="en-US" dirty="0"/>
              <a:t> </a:t>
            </a:r>
            <a:r>
              <a:rPr lang="en-US" dirty="0" err="1"/>
              <a:t>ter</a:t>
            </a:r>
            <a:r>
              <a:rPr lang="en-US" dirty="0"/>
              <a:t> </a:t>
            </a:r>
            <a:r>
              <a:rPr lang="en-US" dirty="0" err="1"/>
              <a:t>uporaba</a:t>
            </a:r>
            <a:r>
              <a:rPr lang="en-US" dirty="0"/>
              <a:t>, </a:t>
            </a:r>
          </a:p>
          <a:p>
            <a:r>
              <a:rPr lang="en-US" dirty="0" err="1"/>
              <a:t>Uporaba</a:t>
            </a:r>
            <a:r>
              <a:rPr lang="en-US" dirty="0"/>
              <a:t> </a:t>
            </a:r>
            <a:r>
              <a:rPr lang="en-US" dirty="0" err="1"/>
              <a:t>orodja</a:t>
            </a:r>
            <a:r>
              <a:rPr lang="en-US" dirty="0"/>
              <a:t> in </a:t>
            </a:r>
            <a:r>
              <a:rPr lang="en-US" dirty="0" err="1"/>
              <a:t>pribora</a:t>
            </a:r>
            <a:r>
              <a:rPr lang="en-US" dirty="0"/>
              <a:t> </a:t>
            </a:r>
            <a:r>
              <a:rPr lang="en-US" dirty="0" err="1"/>
              <a:t>zatehnično</a:t>
            </a:r>
            <a:r>
              <a:rPr lang="en-US" dirty="0"/>
              <a:t> </a:t>
            </a:r>
            <a:r>
              <a:rPr lang="en-US" dirty="0" err="1"/>
              <a:t>risanje</a:t>
            </a:r>
            <a:r>
              <a:rPr lang="en-US" dirty="0"/>
              <a:t>, </a:t>
            </a:r>
          </a:p>
          <a:p>
            <a:r>
              <a:rPr lang="en-US" dirty="0" err="1"/>
              <a:t>Kotiranje</a:t>
            </a:r>
            <a:r>
              <a:rPr lang="en-US" dirty="0"/>
              <a:t> </a:t>
            </a:r>
            <a:r>
              <a:rPr lang="en-US" dirty="0" err="1"/>
              <a:t>ravnih</a:t>
            </a:r>
            <a:r>
              <a:rPr lang="en-US" dirty="0"/>
              <a:t> </a:t>
            </a:r>
            <a:r>
              <a:rPr lang="en-US" dirty="0" err="1"/>
              <a:t>robov</a:t>
            </a:r>
            <a:r>
              <a:rPr lang="en-US" dirty="0"/>
              <a:t>, </a:t>
            </a:r>
            <a:r>
              <a:rPr lang="en-US" dirty="0" err="1"/>
              <a:t>kroga</a:t>
            </a:r>
            <a:r>
              <a:rPr lang="en-US" dirty="0"/>
              <a:t> in </a:t>
            </a:r>
            <a:r>
              <a:rPr lang="en-US" dirty="0" err="1"/>
              <a:t>loka</a:t>
            </a:r>
            <a:r>
              <a:rPr lang="en-US" dirty="0"/>
              <a:t>, </a:t>
            </a:r>
          </a:p>
          <a:p>
            <a:r>
              <a:rPr lang="en-US" dirty="0" err="1"/>
              <a:t>Oblikovanje</a:t>
            </a:r>
            <a:r>
              <a:rPr lang="en-US" dirty="0"/>
              <a:t> in </a:t>
            </a:r>
            <a:r>
              <a:rPr lang="en-US" dirty="0" err="1"/>
              <a:t>skiciranje</a:t>
            </a:r>
            <a:r>
              <a:rPr lang="en-US" dirty="0"/>
              <a:t> </a:t>
            </a:r>
            <a:r>
              <a:rPr lang="en-US" dirty="0" err="1"/>
              <a:t>ideje</a:t>
            </a:r>
            <a:r>
              <a:rPr lang="en-US" dirty="0"/>
              <a:t> </a:t>
            </a:r>
            <a:r>
              <a:rPr lang="en-US" dirty="0" err="1"/>
              <a:t>za</a:t>
            </a:r>
            <a:r>
              <a:rPr lang="en-US" dirty="0"/>
              <a:t> </a:t>
            </a:r>
            <a:r>
              <a:rPr lang="en-US" dirty="0" err="1"/>
              <a:t>izdelek</a:t>
            </a:r>
            <a:r>
              <a:rPr lang="en-US" dirty="0"/>
              <a:t> </a:t>
            </a:r>
            <a:r>
              <a:rPr lang="en-US" dirty="0" err="1"/>
              <a:t>izl</a:t>
            </a:r>
            <a:r>
              <a:rPr lang="en-US" dirty="0"/>
              <a:t> </a:t>
            </a:r>
            <a:r>
              <a:rPr lang="en-US" dirty="0" err="1"/>
              <a:t>esa</a:t>
            </a:r>
            <a:r>
              <a:rPr lang="en-US" dirty="0"/>
              <a:t>, </a:t>
            </a:r>
          </a:p>
          <a:p>
            <a:r>
              <a:rPr lang="en-US" dirty="0" err="1"/>
              <a:t>tehnična</a:t>
            </a:r>
            <a:r>
              <a:rPr lang="en-US" dirty="0"/>
              <a:t> in </a:t>
            </a:r>
            <a:r>
              <a:rPr lang="en-US" dirty="0" err="1"/>
              <a:t>tehnološka</a:t>
            </a:r>
            <a:r>
              <a:rPr lang="en-US" dirty="0"/>
              <a:t> </a:t>
            </a:r>
            <a:r>
              <a:rPr lang="en-US" dirty="0" err="1"/>
              <a:t>dokumentacija</a:t>
            </a:r>
            <a:r>
              <a:rPr lang="en-US" dirty="0"/>
              <a:t> (</a:t>
            </a:r>
            <a:r>
              <a:rPr lang="en-US" dirty="0" err="1"/>
              <a:t>papir</a:t>
            </a:r>
            <a:r>
              <a:rPr lang="en-US" dirty="0"/>
              <a:t>, les), </a:t>
            </a:r>
          </a:p>
          <a:p>
            <a:r>
              <a:rPr lang="en-US" dirty="0" err="1"/>
              <a:t>risanje</a:t>
            </a:r>
            <a:r>
              <a:rPr lang="en-US" dirty="0"/>
              <a:t> </a:t>
            </a:r>
            <a:r>
              <a:rPr lang="en-US" dirty="0" err="1"/>
              <a:t>oziroma</a:t>
            </a:r>
            <a:r>
              <a:rPr lang="en-US" dirty="0"/>
              <a:t> 3D </a:t>
            </a:r>
            <a:r>
              <a:rPr lang="en-US" dirty="0" err="1"/>
              <a:t>modeliranje</a:t>
            </a:r>
            <a:r>
              <a:rPr lang="en-US" dirty="0"/>
              <a:t> z </a:t>
            </a:r>
            <a:r>
              <a:rPr lang="en-US" dirty="0" err="1"/>
              <a:t>računalniškim</a:t>
            </a:r>
            <a:r>
              <a:rPr lang="en-US" dirty="0"/>
              <a:t> </a:t>
            </a:r>
            <a:r>
              <a:rPr lang="en-US" dirty="0" err="1"/>
              <a:t>grafičnim</a:t>
            </a:r>
            <a:r>
              <a:rPr lang="en-US" dirty="0"/>
              <a:t> </a:t>
            </a:r>
            <a:r>
              <a:rPr lang="en-US" dirty="0" err="1"/>
              <a:t>orodjem</a:t>
            </a:r>
            <a:r>
              <a:rPr lang="en-US" dirty="0"/>
              <a:t> (CAD, 3D) </a:t>
            </a:r>
          </a:p>
          <a:p>
            <a:pPr marL="0" indent="0">
              <a:buNone/>
            </a:pPr>
            <a:endParaRPr lang="en-US" dirty="0"/>
          </a:p>
        </p:txBody>
      </p:sp>
    </p:spTree>
    <p:extLst>
      <p:ext uri="{BB962C8B-B14F-4D97-AF65-F5344CB8AC3E}">
        <p14:creationId xmlns:p14="http://schemas.microsoft.com/office/powerpoint/2010/main" val="419797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endParaRPr lang="sl-SI"/>
          </a:p>
        </p:txBody>
      </p:sp>
      <p:sp>
        <p:nvSpPr>
          <p:cNvPr id="4" name="Right Arrow 3">
            <a:extLst>
              <a:ext uri="{FF2B5EF4-FFF2-40B4-BE49-F238E27FC236}">
                <a16:creationId xmlns:a16="http://schemas.microsoft.com/office/drawing/2014/main" id="{3244F2B9-4DB5-E047-91DA-368237C66344}"/>
              </a:ext>
            </a:extLst>
          </p:cNvPr>
          <p:cNvSpPr/>
          <p:nvPr/>
        </p:nvSpPr>
        <p:spPr>
          <a:xfrm rot="14544837">
            <a:off x="6145361" y="3597561"/>
            <a:ext cx="2154797" cy="95083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7F058BC9-7206-B643-A9A7-E0E87FB1E93A}"/>
              </a:ext>
            </a:extLst>
          </p:cNvPr>
          <p:cNvSpPr/>
          <p:nvPr/>
        </p:nvSpPr>
        <p:spPr>
          <a:xfrm rot="17966611">
            <a:off x="3967773" y="3658576"/>
            <a:ext cx="2209039" cy="95083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E40226F1-B442-9F4F-B1C7-51E1EADA021F}"/>
              </a:ext>
            </a:extLst>
          </p:cNvPr>
          <p:cNvSpPr/>
          <p:nvPr/>
        </p:nvSpPr>
        <p:spPr>
          <a:xfrm rot="19966830">
            <a:off x="2379553" y="2781247"/>
            <a:ext cx="2576619" cy="95083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317E22-FDCF-C64A-A63E-E22E02AC4CF5}"/>
              </a:ext>
            </a:extLst>
          </p:cNvPr>
          <p:cNvSpPr/>
          <p:nvPr/>
        </p:nvSpPr>
        <p:spPr>
          <a:xfrm>
            <a:off x="4471281" y="408534"/>
            <a:ext cx="3224300" cy="2848131"/>
          </a:xfrm>
          <a:prstGeom prst="ellipse">
            <a:avLst/>
          </a:prstGeom>
          <a:solidFill>
            <a:schemeClr val="bg1">
              <a:lumMod val="6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t>PROCESI IN TEHNIKE </a:t>
            </a:r>
          </a:p>
          <a:p>
            <a:pPr algn="ctr"/>
            <a:r>
              <a:rPr lang="en-US" sz="2400" dirty="0"/>
              <a:t>PROIZVODNJE</a:t>
            </a:r>
          </a:p>
        </p:txBody>
      </p:sp>
      <p:sp>
        <p:nvSpPr>
          <p:cNvPr id="8" name="Rounded Rectangle 7">
            <a:extLst>
              <a:ext uri="{FF2B5EF4-FFF2-40B4-BE49-F238E27FC236}">
                <a16:creationId xmlns:a16="http://schemas.microsoft.com/office/drawing/2014/main" id="{13DEBCEE-CECC-5843-ACB7-92D6BB479F3E}"/>
              </a:ext>
            </a:extLst>
          </p:cNvPr>
          <p:cNvSpPr/>
          <p:nvPr/>
        </p:nvSpPr>
        <p:spPr>
          <a:xfrm>
            <a:off x="3289670" y="4769371"/>
            <a:ext cx="2593299" cy="1362026"/>
          </a:xfrm>
          <a:prstGeom prst="round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ADITIVNA</a:t>
            </a:r>
          </a:p>
          <a:p>
            <a:pPr algn="ctr"/>
            <a:r>
              <a:rPr lang="en-US" dirty="0"/>
              <a:t>PROIZVODNJA</a:t>
            </a:r>
          </a:p>
        </p:txBody>
      </p:sp>
      <p:sp>
        <p:nvSpPr>
          <p:cNvPr id="9" name="Right Arrow 8">
            <a:extLst>
              <a:ext uri="{FF2B5EF4-FFF2-40B4-BE49-F238E27FC236}">
                <a16:creationId xmlns:a16="http://schemas.microsoft.com/office/drawing/2014/main" id="{F6076270-EBB8-104B-B2A4-BAB9991C4EE3}"/>
              </a:ext>
            </a:extLst>
          </p:cNvPr>
          <p:cNvSpPr/>
          <p:nvPr/>
        </p:nvSpPr>
        <p:spPr>
          <a:xfrm rot="12680377">
            <a:off x="7197359" y="2838505"/>
            <a:ext cx="2576619" cy="95083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AB7CD08-AC90-2246-9113-B6684CDB8E10}"/>
              </a:ext>
            </a:extLst>
          </p:cNvPr>
          <p:cNvSpPr/>
          <p:nvPr/>
        </p:nvSpPr>
        <p:spPr>
          <a:xfrm>
            <a:off x="157084" y="3072984"/>
            <a:ext cx="2593299" cy="1362026"/>
          </a:xfrm>
          <a:prstGeom prst="round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SUBSTRAKTIVNA</a:t>
            </a:r>
          </a:p>
          <a:p>
            <a:pPr algn="ctr"/>
            <a:r>
              <a:rPr lang="en-US" dirty="0"/>
              <a:t>PROIZVODNJA</a:t>
            </a:r>
          </a:p>
        </p:txBody>
      </p:sp>
      <p:sp>
        <p:nvSpPr>
          <p:cNvPr id="11" name="Rounded Rectangle 10">
            <a:extLst>
              <a:ext uri="{FF2B5EF4-FFF2-40B4-BE49-F238E27FC236}">
                <a16:creationId xmlns:a16="http://schemas.microsoft.com/office/drawing/2014/main" id="{A2F6255A-9617-6B4C-BAB2-20A9AD367D49}"/>
              </a:ext>
            </a:extLst>
          </p:cNvPr>
          <p:cNvSpPr/>
          <p:nvPr/>
        </p:nvSpPr>
        <p:spPr>
          <a:xfrm>
            <a:off x="6564106" y="4769371"/>
            <a:ext cx="2593299" cy="1362026"/>
          </a:xfrm>
          <a:prstGeom prst="round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FORMATIVNA</a:t>
            </a:r>
          </a:p>
          <a:p>
            <a:pPr algn="ctr"/>
            <a:r>
              <a:rPr lang="en-US" dirty="0"/>
              <a:t>PROIZVODNJA</a:t>
            </a:r>
          </a:p>
        </p:txBody>
      </p:sp>
      <p:sp>
        <p:nvSpPr>
          <p:cNvPr id="12" name="Rounded Rectangle 11">
            <a:extLst>
              <a:ext uri="{FF2B5EF4-FFF2-40B4-BE49-F238E27FC236}">
                <a16:creationId xmlns:a16="http://schemas.microsoft.com/office/drawing/2014/main" id="{BB23962C-9C3F-6B4F-AFFD-69793DE13D11}"/>
              </a:ext>
            </a:extLst>
          </p:cNvPr>
          <p:cNvSpPr/>
          <p:nvPr/>
        </p:nvSpPr>
        <p:spPr>
          <a:xfrm>
            <a:off x="9265818" y="3072984"/>
            <a:ext cx="2593299" cy="1362026"/>
          </a:xfrm>
          <a:prstGeom prst="round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LITJE</a:t>
            </a:r>
          </a:p>
        </p:txBody>
      </p:sp>
    </p:spTree>
    <p:extLst>
      <p:ext uri="{BB962C8B-B14F-4D97-AF65-F5344CB8AC3E}">
        <p14:creationId xmlns:p14="http://schemas.microsoft.com/office/powerpoint/2010/main" val="419565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4ECD-CD24-FA4E-96CF-513C488E38DB}"/>
              </a:ext>
            </a:extLst>
          </p:cNvPr>
          <p:cNvSpPr>
            <a:spLocks noGrp="1"/>
          </p:cNvSpPr>
          <p:nvPr>
            <p:ph type="title"/>
          </p:nvPr>
        </p:nvSpPr>
        <p:spPr/>
        <p:txBody>
          <a:bodyPr>
            <a:normAutofit/>
          </a:bodyPr>
          <a:lstStyle/>
          <a:p>
            <a:r>
              <a:rPr lang="en-US" sz="4400" dirty="0" err="1"/>
              <a:t>Učni</a:t>
            </a:r>
            <a:r>
              <a:rPr lang="en-US" sz="4400" dirty="0"/>
              <a:t> </a:t>
            </a:r>
            <a:r>
              <a:rPr lang="en-US" sz="4400" dirty="0" err="1"/>
              <a:t>načrt</a:t>
            </a:r>
            <a:r>
              <a:rPr lang="en-US" sz="4400" dirty="0"/>
              <a:t> TIT - </a:t>
            </a:r>
            <a:r>
              <a:rPr lang="en-US" sz="4400" dirty="0" err="1"/>
              <a:t>Standardi</a:t>
            </a:r>
            <a:r>
              <a:rPr lang="en-US" sz="4400" dirty="0"/>
              <a:t> </a:t>
            </a:r>
            <a:r>
              <a:rPr lang="en-US" sz="4400" dirty="0" err="1"/>
              <a:t>po</a:t>
            </a:r>
            <a:r>
              <a:rPr lang="en-US" sz="4400" dirty="0"/>
              <a:t> </a:t>
            </a:r>
            <a:r>
              <a:rPr lang="en-US" sz="4400" dirty="0" err="1"/>
              <a:t>razredih</a:t>
            </a:r>
            <a:endParaRPr lang="en-US" sz="4400" dirty="0"/>
          </a:p>
        </p:txBody>
      </p:sp>
      <p:sp>
        <p:nvSpPr>
          <p:cNvPr id="3" name="Content Placeholder 2">
            <a:extLst>
              <a:ext uri="{FF2B5EF4-FFF2-40B4-BE49-F238E27FC236}">
                <a16:creationId xmlns:a16="http://schemas.microsoft.com/office/drawing/2014/main" id="{E185122B-F44A-3444-8508-ACF9C6246445}"/>
              </a:ext>
            </a:extLst>
          </p:cNvPr>
          <p:cNvSpPr>
            <a:spLocks noGrp="1"/>
          </p:cNvSpPr>
          <p:nvPr>
            <p:ph idx="1"/>
          </p:nvPr>
        </p:nvSpPr>
        <p:spPr/>
        <p:txBody>
          <a:bodyPr/>
          <a:lstStyle/>
          <a:p>
            <a:pPr marL="0" indent="0">
              <a:buNone/>
            </a:pPr>
            <a:r>
              <a:rPr lang="en-US" dirty="0"/>
              <a:t>6. R</a:t>
            </a:r>
          </a:p>
          <a:p>
            <a:pPr marL="0" indent="0">
              <a:buNone/>
            </a:pPr>
            <a:r>
              <a:rPr lang="en-US" dirty="0"/>
              <a:t> </a:t>
            </a:r>
            <a:r>
              <a:rPr lang="en-US" sz="3200" dirty="0" err="1"/>
              <a:t>Gradiva</a:t>
            </a:r>
            <a:r>
              <a:rPr lang="en-US" sz="3200" dirty="0"/>
              <a:t> in </a:t>
            </a:r>
            <a:r>
              <a:rPr lang="en-US" sz="3200" dirty="0" err="1"/>
              <a:t>obdelave</a:t>
            </a:r>
            <a:endParaRPr lang="en-US" sz="3200" dirty="0"/>
          </a:p>
          <a:p>
            <a:r>
              <a:rPr lang="en-US" dirty="0" err="1"/>
              <a:t>načrtovanje</a:t>
            </a:r>
            <a:r>
              <a:rPr lang="en-US" dirty="0"/>
              <a:t> in </a:t>
            </a:r>
            <a:r>
              <a:rPr lang="en-US" dirty="0" err="1"/>
              <a:t>izdelava</a:t>
            </a:r>
            <a:r>
              <a:rPr lang="en-US" dirty="0"/>
              <a:t> </a:t>
            </a:r>
            <a:r>
              <a:rPr lang="en-US" dirty="0" err="1"/>
              <a:t>izdelkov</a:t>
            </a:r>
            <a:r>
              <a:rPr lang="en-US" dirty="0"/>
              <a:t> </a:t>
            </a:r>
            <a:r>
              <a:rPr lang="en-US" dirty="0" err="1"/>
              <a:t>iz</a:t>
            </a:r>
            <a:r>
              <a:rPr lang="en-US" dirty="0"/>
              <a:t> </a:t>
            </a:r>
            <a:r>
              <a:rPr lang="en-US" dirty="0" err="1"/>
              <a:t>papirnih</a:t>
            </a:r>
            <a:r>
              <a:rPr lang="en-US" dirty="0"/>
              <a:t> </a:t>
            </a:r>
            <a:r>
              <a:rPr lang="en-US" dirty="0" err="1"/>
              <a:t>gradiv</a:t>
            </a:r>
            <a:r>
              <a:rPr lang="en-US" dirty="0"/>
              <a:t> (</a:t>
            </a:r>
            <a:r>
              <a:rPr lang="en-US" dirty="0" err="1"/>
              <a:t>embalažna</a:t>
            </a:r>
            <a:r>
              <a:rPr lang="en-US" dirty="0"/>
              <a:t> </a:t>
            </a:r>
            <a:r>
              <a:rPr lang="en-US" dirty="0" err="1"/>
              <a:t>škatla</a:t>
            </a:r>
            <a:r>
              <a:rPr lang="en-US" dirty="0"/>
              <a:t>, </a:t>
            </a:r>
            <a:r>
              <a:rPr lang="en-US" dirty="0" err="1"/>
              <a:t>nosilna</a:t>
            </a:r>
            <a:r>
              <a:rPr lang="en-US" dirty="0"/>
              <a:t> </a:t>
            </a:r>
            <a:r>
              <a:rPr lang="en-US" dirty="0" err="1"/>
              <a:t>konstrukcija</a:t>
            </a:r>
            <a:r>
              <a:rPr lang="en-US" dirty="0"/>
              <a:t>), </a:t>
            </a:r>
          </a:p>
          <a:p>
            <a:r>
              <a:rPr lang="en-US" dirty="0" err="1"/>
              <a:t>načrtovanje</a:t>
            </a:r>
            <a:r>
              <a:rPr lang="en-US" dirty="0"/>
              <a:t> in </a:t>
            </a:r>
            <a:r>
              <a:rPr lang="en-US" dirty="0" err="1"/>
              <a:t>izdelava</a:t>
            </a:r>
            <a:r>
              <a:rPr lang="en-US" dirty="0"/>
              <a:t> </a:t>
            </a:r>
            <a:r>
              <a:rPr lang="en-US" dirty="0" err="1"/>
              <a:t>predmeta</a:t>
            </a:r>
            <a:r>
              <a:rPr lang="en-US" dirty="0"/>
              <a:t> </a:t>
            </a:r>
            <a:r>
              <a:rPr lang="en-US" dirty="0" err="1"/>
              <a:t>iz</a:t>
            </a:r>
            <a:r>
              <a:rPr lang="en-US" dirty="0"/>
              <a:t> </a:t>
            </a:r>
            <a:r>
              <a:rPr lang="en-US" dirty="0" err="1"/>
              <a:t>lesa</a:t>
            </a:r>
            <a:r>
              <a:rPr lang="en-US" dirty="0"/>
              <a:t>, </a:t>
            </a:r>
            <a:r>
              <a:rPr lang="en-US" dirty="0" err="1"/>
              <a:t>uporaba</a:t>
            </a:r>
            <a:r>
              <a:rPr lang="en-US" dirty="0"/>
              <a:t> </a:t>
            </a:r>
            <a:r>
              <a:rPr lang="en-US" dirty="0" err="1"/>
              <a:t>različnih</a:t>
            </a:r>
            <a:r>
              <a:rPr lang="en-US" dirty="0"/>
              <a:t> </a:t>
            </a:r>
            <a:r>
              <a:rPr lang="en-US" dirty="0" err="1"/>
              <a:t>lesnih</a:t>
            </a:r>
            <a:r>
              <a:rPr lang="en-US" dirty="0"/>
              <a:t> </a:t>
            </a:r>
            <a:r>
              <a:rPr lang="en-US" dirty="0" err="1"/>
              <a:t>zvez</a:t>
            </a:r>
            <a:r>
              <a:rPr lang="en-US" dirty="0"/>
              <a:t>,</a:t>
            </a:r>
          </a:p>
          <a:p>
            <a:pPr marL="0" indent="0">
              <a:buNone/>
            </a:pPr>
            <a:endParaRPr lang="en-US" dirty="0"/>
          </a:p>
          <a:p>
            <a:pPr marL="0" indent="0">
              <a:buNone/>
            </a:pPr>
            <a:r>
              <a:rPr lang="en-US" sz="3200" dirty="0" err="1"/>
              <a:t>Računalnik</a:t>
            </a:r>
            <a:r>
              <a:rPr lang="en-US" sz="3200" dirty="0"/>
              <a:t> in </a:t>
            </a:r>
            <a:r>
              <a:rPr lang="en-US" sz="3200" dirty="0" err="1"/>
              <a:t>krmiljenje</a:t>
            </a:r>
            <a:r>
              <a:rPr lang="en-US" sz="3200" dirty="0"/>
              <a:t>, </a:t>
            </a:r>
            <a:r>
              <a:rPr lang="en-US" sz="3200" dirty="0" err="1"/>
              <a:t>računalniško</a:t>
            </a:r>
            <a:r>
              <a:rPr lang="en-US" sz="3200" dirty="0"/>
              <a:t> </a:t>
            </a:r>
            <a:r>
              <a:rPr lang="en-US" sz="3200" dirty="0" err="1"/>
              <a:t>podprta</a:t>
            </a:r>
            <a:r>
              <a:rPr lang="en-US" sz="3200" dirty="0"/>
              <a:t> </a:t>
            </a:r>
            <a:r>
              <a:rPr lang="en-US" sz="3200" dirty="0" err="1"/>
              <a:t>proizvodnja</a:t>
            </a:r>
            <a:endParaRPr lang="en-US" sz="3200" dirty="0"/>
          </a:p>
          <a:p>
            <a:r>
              <a:rPr lang="en-US" dirty="0" err="1"/>
              <a:t>risanje</a:t>
            </a:r>
            <a:r>
              <a:rPr lang="en-US" dirty="0"/>
              <a:t> z </a:t>
            </a:r>
            <a:r>
              <a:rPr lang="en-US" dirty="0" err="1"/>
              <a:t>računalniškim</a:t>
            </a:r>
            <a:r>
              <a:rPr lang="en-US" dirty="0"/>
              <a:t> </a:t>
            </a:r>
            <a:r>
              <a:rPr lang="en-US" dirty="0" err="1"/>
              <a:t>grafičnim</a:t>
            </a:r>
            <a:r>
              <a:rPr lang="en-US" dirty="0"/>
              <a:t> </a:t>
            </a:r>
            <a:r>
              <a:rPr lang="en-US" dirty="0" err="1"/>
              <a:t>orodjem</a:t>
            </a:r>
            <a:r>
              <a:rPr lang="en-US" dirty="0"/>
              <a:t> (CAD, 3D),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7823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4ECD-CD24-FA4E-96CF-513C488E38DB}"/>
              </a:ext>
            </a:extLst>
          </p:cNvPr>
          <p:cNvSpPr>
            <a:spLocks noGrp="1"/>
          </p:cNvSpPr>
          <p:nvPr>
            <p:ph type="title"/>
          </p:nvPr>
        </p:nvSpPr>
        <p:spPr/>
        <p:txBody>
          <a:bodyPr>
            <a:normAutofit/>
          </a:bodyPr>
          <a:lstStyle/>
          <a:p>
            <a:r>
              <a:rPr lang="en-US" sz="4400" dirty="0" err="1"/>
              <a:t>Učni</a:t>
            </a:r>
            <a:r>
              <a:rPr lang="en-US" sz="4400" dirty="0"/>
              <a:t> </a:t>
            </a:r>
            <a:r>
              <a:rPr lang="en-US" sz="4400" dirty="0" err="1"/>
              <a:t>načrt</a:t>
            </a:r>
            <a:r>
              <a:rPr lang="en-US" sz="4400" dirty="0"/>
              <a:t> TIT - </a:t>
            </a:r>
            <a:r>
              <a:rPr lang="en-US" sz="4400" dirty="0" err="1"/>
              <a:t>Standardi</a:t>
            </a:r>
            <a:r>
              <a:rPr lang="en-US" sz="4400" dirty="0"/>
              <a:t> </a:t>
            </a:r>
            <a:r>
              <a:rPr lang="en-US" sz="4400" dirty="0" err="1"/>
              <a:t>po</a:t>
            </a:r>
            <a:r>
              <a:rPr lang="en-US" sz="4400" dirty="0"/>
              <a:t> </a:t>
            </a:r>
            <a:r>
              <a:rPr lang="en-US" sz="4400" dirty="0" err="1"/>
              <a:t>razredih</a:t>
            </a:r>
            <a:endParaRPr lang="en-US" sz="4400" dirty="0"/>
          </a:p>
        </p:txBody>
      </p:sp>
      <p:sp>
        <p:nvSpPr>
          <p:cNvPr id="3" name="Content Placeholder 2">
            <a:extLst>
              <a:ext uri="{FF2B5EF4-FFF2-40B4-BE49-F238E27FC236}">
                <a16:creationId xmlns:a16="http://schemas.microsoft.com/office/drawing/2014/main" id="{E185122B-F44A-3444-8508-ACF9C6246445}"/>
              </a:ext>
            </a:extLst>
          </p:cNvPr>
          <p:cNvSpPr>
            <a:spLocks noGrp="1"/>
          </p:cNvSpPr>
          <p:nvPr>
            <p:ph idx="1"/>
          </p:nvPr>
        </p:nvSpPr>
        <p:spPr/>
        <p:txBody>
          <a:bodyPr/>
          <a:lstStyle/>
          <a:p>
            <a:pPr marL="0" indent="0">
              <a:buNone/>
            </a:pPr>
            <a:r>
              <a:rPr lang="en-US" dirty="0"/>
              <a:t>7. R</a:t>
            </a:r>
          </a:p>
          <a:p>
            <a:pPr marL="0" indent="0">
              <a:buNone/>
            </a:pPr>
            <a:r>
              <a:rPr lang="en-US" sz="3200" dirty="0" err="1"/>
              <a:t>Dokumentacija</a:t>
            </a:r>
            <a:endParaRPr lang="en-US" sz="3200" dirty="0"/>
          </a:p>
          <a:p>
            <a:r>
              <a:rPr lang="en-US" dirty="0" err="1"/>
              <a:t>risanje</a:t>
            </a:r>
            <a:r>
              <a:rPr lang="en-US" dirty="0"/>
              <a:t> </a:t>
            </a:r>
            <a:r>
              <a:rPr lang="en-US" dirty="0" err="1"/>
              <a:t>predmetov</a:t>
            </a:r>
            <a:r>
              <a:rPr lang="en-US" dirty="0"/>
              <a:t> v </a:t>
            </a:r>
            <a:r>
              <a:rPr lang="en-US" dirty="0" err="1"/>
              <a:t>pravokotni</a:t>
            </a:r>
            <a:r>
              <a:rPr lang="en-US" dirty="0"/>
              <a:t> </a:t>
            </a:r>
            <a:r>
              <a:rPr lang="en-US" dirty="0" err="1"/>
              <a:t>projekciji</a:t>
            </a:r>
            <a:r>
              <a:rPr lang="en-US" dirty="0"/>
              <a:t> </a:t>
            </a:r>
            <a:r>
              <a:rPr lang="en-US" dirty="0" err="1"/>
              <a:t>na</a:t>
            </a:r>
            <a:r>
              <a:rPr lang="en-US" dirty="0"/>
              <a:t> tri </a:t>
            </a:r>
            <a:r>
              <a:rPr lang="en-US" dirty="0" err="1"/>
              <a:t>ravnine</a:t>
            </a:r>
            <a:r>
              <a:rPr lang="en-US" dirty="0"/>
              <a:t>, </a:t>
            </a:r>
          </a:p>
          <a:p>
            <a:r>
              <a:rPr lang="en-US" dirty="0" err="1"/>
              <a:t>skiciranje</a:t>
            </a:r>
            <a:r>
              <a:rPr lang="en-US" dirty="0"/>
              <a:t> in </a:t>
            </a:r>
            <a:r>
              <a:rPr lang="en-US" dirty="0" err="1"/>
              <a:t>risanje</a:t>
            </a:r>
            <a:r>
              <a:rPr lang="en-US" dirty="0"/>
              <a:t> z </a:t>
            </a:r>
            <a:r>
              <a:rPr lang="en-US" dirty="0" err="1"/>
              <a:t>računalniškim</a:t>
            </a:r>
            <a:r>
              <a:rPr lang="en-US" dirty="0"/>
              <a:t> </a:t>
            </a:r>
            <a:r>
              <a:rPr lang="en-US" dirty="0" err="1"/>
              <a:t>orodjem</a:t>
            </a:r>
            <a:r>
              <a:rPr lang="en-US" dirty="0"/>
              <a:t> (CAD, 3D), </a:t>
            </a:r>
          </a:p>
          <a:p>
            <a:r>
              <a:rPr lang="en-US" dirty="0" err="1"/>
              <a:t>vrsterisb</a:t>
            </a:r>
            <a:r>
              <a:rPr lang="en-US" dirty="0"/>
              <a:t>, </a:t>
            </a:r>
          </a:p>
          <a:p>
            <a:r>
              <a:rPr lang="en-US" dirty="0" err="1"/>
              <a:t>oblikovanje</a:t>
            </a:r>
            <a:r>
              <a:rPr lang="en-US" dirty="0"/>
              <a:t> in </a:t>
            </a:r>
            <a:r>
              <a:rPr lang="en-US" dirty="0" err="1"/>
              <a:t>skiciranje</a:t>
            </a:r>
            <a:r>
              <a:rPr lang="en-US" dirty="0"/>
              <a:t> </a:t>
            </a:r>
            <a:r>
              <a:rPr lang="en-US" dirty="0" err="1"/>
              <a:t>ideje</a:t>
            </a:r>
            <a:r>
              <a:rPr lang="en-US" dirty="0"/>
              <a:t> </a:t>
            </a:r>
            <a:r>
              <a:rPr lang="en-US" dirty="0" err="1"/>
              <a:t>za</a:t>
            </a:r>
            <a:r>
              <a:rPr lang="en-US" dirty="0"/>
              <a:t> </a:t>
            </a:r>
            <a:r>
              <a:rPr lang="en-US" dirty="0" err="1"/>
              <a:t>izdelek</a:t>
            </a:r>
            <a:r>
              <a:rPr lang="en-US" dirty="0"/>
              <a:t> </a:t>
            </a:r>
            <a:r>
              <a:rPr lang="en-US" dirty="0" err="1"/>
              <a:t>iz</a:t>
            </a:r>
            <a:r>
              <a:rPr lang="en-US" dirty="0"/>
              <a:t> </a:t>
            </a:r>
            <a:r>
              <a:rPr lang="en-US" dirty="0" err="1"/>
              <a:t>umetne</a:t>
            </a:r>
            <a:r>
              <a:rPr lang="en-US" dirty="0"/>
              <a:t> </a:t>
            </a:r>
            <a:r>
              <a:rPr lang="en-US" dirty="0" err="1"/>
              <a:t>snovi</a:t>
            </a:r>
            <a:endParaRPr lang="en-US" dirty="0"/>
          </a:p>
          <a:p>
            <a:r>
              <a:rPr lang="en-US" dirty="0" err="1"/>
              <a:t>tehnična</a:t>
            </a:r>
            <a:r>
              <a:rPr lang="en-US" dirty="0"/>
              <a:t> in </a:t>
            </a:r>
            <a:r>
              <a:rPr lang="en-US" dirty="0" err="1"/>
              <a:t>tehnološka</a:t>
            </a:r>
            <a:r>
              <a:rPr lang="en-US" dirty="0"/>
              <a:t> </a:t>
            </a:r>
            <a:r>
              <a:rPr lang="en-US" dirty="0" err="1"/>
              <a:t>dokumentacija</a:t>
            </a:r>
            <a:r>
              <a:rPr lang="en-US" dirty="0"/>
              <a:t> (</a:t>
            </a:r>
            <a:r>
              <a:rPr lang="en-US" dirty="0" err="1"/>
              <a:t>umetne</a:t>
            </a:r>
            <a:r>
              <a:rPr lang="en-US" dirty="0"/>
              <a:t> </a:t>
            </a:r>
            <a:r>
              <a:rPr lang="en-US" dirty="0" err="1"/>
              <a:t>snovi</a:t>
            </a:r>
            <a:r>
              <a:rPr lang="en-US" dirty="0"/>
              <a:t>)</a:t>
            </a:r>
          </a:p>
          <a:p>
            <a:r>
              <a:rPr lang="en-US" dirty="0" err="1"/>
              <a:t>risanje</a:t>
            </a:r>
            <a:r>
              <a:rPr lang="en-US" dirty="0"/>
              <a:t> </a:t>
            </a:r>
            <a:r>
              <a:rPr lang="en-US" dirty="0" err="1"/>
              <a:t>oziroma</a:t>
            </a:r>
            <a:r>
              <a:rPr lang="en-US" dirty="0"/>
              <a:t> 3D </a:t>
            </a:r>
            <a:r>
              <a:rPr lang="en-US" dirty="0" err="1"/>
              <a:t>modeliranje</a:t>
            </a:r>
            <a:r>
              <a:rPr lang="en-US" dirty="0"/>
              <a:t> z </a:t>
            </a:r>
            <a:r>
              <a:rPr lang="en-US" dirty="0" err="1"/>
              <a:t>računalniškim</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7881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4ECD-CD24-FA4E-96CF-513C488E38DB}"/>
              </a:ext>
            </a:extLst>
          </p:cNvPr>
          <p:cNvSpPr>
            <a:spLocks noGrp="1"/>
          </p:cNvSpPr>
          <p:nvPr>
            <p:ph type="title"/>
          </p:nvPr>
        </p:nvSpPr>
        <p:spPr/>
        <p:txBody>
          <a:bodyPr>
            <a:normAutofit/>
          </a:bodyPr>
          <a:lstStyle/>
          <a:p>
            <a:r>
              <a:rPr lang="en-US" sz="4400" dirty="0" err="1"/>
              <a:t>Učni</a:t>
            </a:r>
            <a:r>
              <a:rPr lang="en-US" sz="4400" dirty="0"/>
              <a:t> </a:t>
            </a:r>
            <a:r>
              <a:rPr lang="en-US" sz="4400" dirty="0" err="1"/>
              <a:t>načrt</a:t>
            </a:r>
            <a:r>
              <a:rPr lang="en-US" sz="4400" dirty="0"/>
              <a:t> TIT - </a:t>
            </a:r>
            <a:r>
              <a:rPr lang="en-US" sz="4400" dirty="0" err="1"/>
              <a:t>Standardi</a:t>
            </a:r>
            <a:r>
              <a:rPr lang="en-US" sz="4400" dirty="0"/>
              <a:t> </a:t>
            </a:r>
            <a:r>
              <a:rPr lang="en-US" sz="4400" dirty="0" err="1"/>
              <a:t>po</a:t>
            </a:r>
            <a:r>
              <a:rPr lang="en-US" sz="4400" dirty="0"/>
              <a:t> </a:t>
            </a:r>
            <a:r>
              <a:rPr lang="en-US" sz="4400" dirty="0" err="1"/>
              <a:t>razredih</a:t>
            </a:r>
            <a:endParaRPr lang="en-US" sz="4400" dirty="0"/>
          </a:p>
        </p:txBody>
      </p:sp>
      <p:sp>
        <p:nvSpPr>
          <p:cNvPr id="3" name="Content Placeholder 2">
            <a:extLst>
              <a:ext uri="{FF2B5EF4-FFF2-40B4-BE49-F238E27FC236}">
                <a16:creationId xmlns:a16="http://schemas.microsoft.com/office/drawing/2014/main" id="{E185122B-F44A-3444-8508-ACF9C6246445}"/>
              </a:ext>
            </a:extLst>
          </p:cNvPr>
          <p:cNvSpPr>
            <a:spLocks noGrp="1"/>
          </p:cNvSpPr>
          <p:nvPr>
            <p:ph idx="1"/>
          </p:nvPr>
        </p:nvSpPr>
        <p:spPr/>
        <p:txBody>
          <a:bodyPr/>
          <a:lstStyle/>
          <a:p>
            <a:pPr marL="0" indent="0">
              <a:buNone/>
            </a:pPr>
            <a:r>
              <a:rPr lang="en-US" dirty="0"/>
              <a:t>7. R</a:t>
            </a:r>
          </a:p>
          <a:p>
            <a:pPr marL="0" indent="0">
              <a:buNone/>
            </a:pPr>
            <a:r>
              <a:rPr lang="en-US" sz="3200" dirty="0" err="1"/>
              <a:t>Gradiva</a:t>
            </a:r>
            <a:r>
              <a:rPr lang="en-US" sz="3200" dirty="0"/>
              <a:t> in </a:t>
            </a:r>
            <a:r>
              <a:rPr lang="en-US" sz="3200" dirty="0" err="1"/>
              <a:t>obdelave</a:t>
            </a:r>
            <a:endParaRPr lang="en-US" dirty="0"/>
          </a:p>
          <a:p>
            <a:r>
              <a:rPr lang="en-US" dirty="0" err="1"/>
              <a:t>načrtovanje,izdelavaincenaizdelka</a:t>
            </a:r>
            <a:r>
              <a:rPr lang="en-US" dirty="0"/>
              <a:t>, </a:t>
            </a:r>
          </a:p>
          <a:p>
            <a:r>
              <a:rPr lang="en-US" dirty="0" err="1"/>
              <a:t>tehnološki</a:t>
            </a:r>
            <a:r>
              <a:rPr lang="en-US" dirty="0"/>
              <a:t> </a:t>
            </a:r>
            <a:r>
              <a:rPr lang="en-US" dirty="0" err="1"/>
              <a:t>postopki</a:t>
            </a:r>
            <a:r>
              <a:rPr lang="en-US" dirty="0"/>
              <a:t> </a:t>
            </a:r>
            <a:r>
              <a:rPr lang="en-US" dirty="0" err="1"/>
              <a:t>obdelave</a:t>
            </a:r>
            <a:r>
              <a:rPr lang="en-US" dirty="0"/>
              <a:t> </a:t>
            </a:r>
            <a:r>
              <a:rPr lang="en-US" dirty="0" err="1"/>
              <a:t>umetnih</a:t>
            </a:r>
            <a:r>
              <a:rPr lang="en-US" dirty="0"/>
              <a:t> </a:t>
            </a:r>
            <a:r>
              <a:rPr lang="en-US" dirty="0" err="1"/>
              <a:t>snovi</a:t>
            </a:r>
            <a:r>
              <a:rPr lang="en-US" dirty="0"/>
              <a:t> (</a:t>
            </a:r>
            <a:r>
              <a:rPr lang="en-US" dirty="0" err="1"/>
              <a:t>odrezavanje</a:t>
            </a:r>
            <a:r>
              <a:rPr lang="en-US" dirty="0"/>
              <a:t>, </a:t>
            </a:r>
            <a:r>
              <a:rPr lang="en-US" dirty="0" err="1"/>
              <a:t>preoblikovanje</a:t>
            </a:r>
            <a:r>
              <a:rPr lang="en-US" dirty="0"/>
              <a:t>, </a:t>
            </a:r>
            <a:r>
              <a:rPr lang="en-US" dirty="0" err="1"/>
              <a:t>vlečenje</a:t>
            </a:r>
            <a:r>
              <a:rPr lang="en-US" dirty="0"/>
              <a:t>, </a:t>
            </a:r>
            <a:r>
              <a:rPr lang="en-US" dirty="0" err="1"/>
              <a:t>litje</a:t>
            </a:r>
            <a:r>
              <a:rPr lang="en-US" dirty="0"/>
              <a:t>), </a:t>
            </a:r>
          </a:p>
          <a:p>
            <a:r>
              <a:rPr lang="en-US" dirty="0" err="1"/>
              <a:t>vrste</a:t>
            </a:r>
            <a:r>
              <a:rPr lang="en-US" dirty="0"/>
              <a:t>, </a:t>
            </a:r>
            <a:r>
              <a:rPr lang="en-US" dirty="0" err="1"/>
              <a:t>lastnosti</a:t>
            </a:r>
            <a:r>
              <a:rPr lang="en-US" dirty="0"/>
              <a:t>, </a:t>
            </a:r>
            <a:r>
              <a:rPr lang="en-US" dirty="0" err="1"/>
              <a:t>prednosti</a:t>
            </a:r>
            <a:r>
              <a:rPr lang="en-US" dirty="0"/>
              <a:t> in </a:t>
            </a:r>
            <a:r>
              <a:rPr lang="en-US" dirty="0" err="1"/>
              <a:t>slabosti</a:t>
            </a:r>
            <a:r>
              <a:rPr lang="en-US" dirty="0"/>
              <a:t> </a:t>
            </a:r>
            <a:r>
              <a:rPr lang="en-US" dirty="0" err="1"/>
              <a:t>umetnih</a:t>
            </a:r>
            <a:r>
              <a:rPr lang="en-US" dirty="0"/>
              <a:t> </a:t>
            </a:r>
            <a:r>
              <a:rPr lang="en-US" dirty="0" err="1"/>
              <a:t>snovi</a:t>
            </a:r>
            <a:r>
              <a:rPr lang="en-US" dirty="0"/>
              <a:t>, </a:t>
            </a:r>
          </a:p>
          <a:p>
            <a:pPr marL="0" indent="0">
              <a:buNone/>
            </a:pPr>
            <a:r>
              <a:rPr lang="en-US" sz="3200" dirty="0" err="1"/>
              <a:t>Tehnična</a:t>
            </a:r>
            <a:r>
              <a:rPr lang="en-US" sz="3200" dirty="0"/>
              <a:t> </a:t>
            </a:r>
            <a:r>
              <a:rPr lang="en-US" sz="3200" dirty="0" err="1"/>
              <a:t>sredstva</a:t>
            </a:r>
            <a:endParaRPr lang="en-US" sz="3200" dirty="0"/>
          </a:p>
          <a:p>
            <a:r>
              <a:rPr lang="en-US" dirty="0" err="1"/>
              <a:t>alternativni</a:t>
            </a:r>
            <a:r>
              <a:rPr lang="en-US" dirty="0"/>
              <a:t> </a:t>
            </a:r>
            <a:r>
              <a:rPr lang="en-US" dirty="0" err="1"/>
              <a:t>viri</a:t>
            </a:r>
            <a:r>
              <a:rPr lang="en-US" dirty="0"/>
              <a:t> (</a:t>
            </a:r>
            <a:r>
              <a:rPr lang="en-US" dirty="0" err="1"/>
              <a:t>sončna</a:t>
            </a:r>
            <a:r>
              <a:rPr lang="en-US" dirty="0"/>
              <a:t>, </a:t>
            </a:r>
            <a:r>
              <a:rPr lang="en-US" dirty="0" err="1"/>
              <a:t>vetrna</a:t>
            </a:r>
            <a:r>
              <a:rPr lang="en-US" dirty="0"/>
              <a:t> </a:t>
            </a:r>
            <a:r>
              <a:rPr lang="en-US" dirty="0" err="1"/>
              <a:t>elektrarna</a:t>
            </a:r>
            <a:r>
              <a:rPr lang="en-US" dirty="0"/>
              <a:t> </a:t>
            </a:r>
            <a:r>
              <a:rPr lang="en-US" dirty="0" err="1"/>
              <a:t>idr</a:t>
            </a:r>
            <a:r>
              <a:rPr lang="en-US" dirty="0"/>
              <a:t>.), </a:t>
            </a:r>
          </a:p>
          <a:p>
            <a:r>
              <a:rPr lang="en-US" dirty="0" err="1"/>
              <a:t>uporaba</a:t>
            </a:r>
            <a:r>
              <a:rPr lang="en-US" dirty="0"/>
              <a:t> </a:t>
            </a:r>
            <a:r>
              <a:rPr lang="en-US" dirty="0" err="1"/>
              <a:t>gonil</a:t>
            </a:r>
            <a:r>
              <a:rPr lang="en-US" dirty="0"/>
              <a:t> </a:t>
            </a:r>
            <a:r>
              <a:rPr lang="en-US" dirty="0" err="1"/>
              <a:t>za</a:t>
            </a:r>
            <a:r>
              <a:rPr lang="en-US" dirty="0"/>
              <a:t> </a:t>
            </a:r>
            <a:r>
              <a:rPr lang="en-US" dirty="0" err="1"/>
              <a:t>zmanjševanje</a:t>
            </a:r>
            <a:r>
              <a:rPr lang="en-US" dirty="0"/>
              <a:t> </a:t>
            </a:r>
            <a:r>
              <a:rPr lang="en-US" dirty="0" err="1"/>
              <a:t>števila</a:t>
            </a:r>
            <a:r>
              <a:rPr lang="en-US" dirty="0"/>
              <a:t> </a:t>
            </a:r>
            <a:r>
              <a:rPr lang="en-US" dirty="0" err="1"/>
              <a:t>vrtljev</a:t>
            </a:r>
            <a:r>
              <a:rPr lang="en-US" dirty="0"/>
              <a:t> (</a:t>
            </a:r>
            <a:r>
              <a:rPr lang="en-US" dirty="0" err="1"/>
              <a:t>zobniško</a:t>
            </a:r>
            <a:r>
              <a:rPr lang="en-US" dirty="0"/>
              <a:t>, </a:t>
            </a:r>
            <a:r>
              <a:rPr lang="en-US" dirty="0" err="1"/>
              <a:t>polžasto</a:t>
            </a:r>
            <a:r>
              <a:rPr lang="en-US" dirty="0"/>
              <a:t>), </a:t>
            </a:r>
          </a:p>
          <a:p>
            <a:r>
              <a:rPr lang="en-US" dirty="0" err="1"/>
              <a:t>konstruiranje</a:t>
            </a:r>
            <a:r>
              <a:rPr lang="en-US" dirty="0"/>
              <a:t>, </a:t>
            </a:r>
            <a:r>
              <a:rPr lang="en-US" dirty="0" err="1"/>
              <a:t>gradnja</a:t>
            </a:r>
            <a:r>
              <a:rPr lang="en-US" dirty="0"/>
              <a:t> in </a:t>
            </a:r>
            <a:r>
              <a:rPr lang="en-US" dirty="0" err="1"/>
              <a:t>vrednotenje</a:t>
            </a:r>
            <a:r>
              <a:rPr lang="en-US" dirty="0"/>
              <a:t> </a:t>
            </a:r>
            <a:r>
              <a:rPr lang="en-US" dirty="0" err="1"/>
              <a:t>delovanja</a:t>
            </a:r>
            <a:r>
              <a:rPr lang="en-US" dirty="0"/>
              <a:t> </a:t>
            </a:r>
            <a:r>
              <a:rPr lang="en-US" dirty="0" err="1"/>
              <a:t>modelov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4076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4ECD-CD24-FA4E-96CF-513C488E38DB}"/>
              </a:ext>
            </a:extLst>
          </p:cNvPr>
          <p:cNvSpPr>
            <a:spLocks noGrp="1"/>
          </p:cNvSpPr>
          <p:nvPr>
            <p:ph type="title"/>
          </p:nvPr>
        </p:nvSpPr>
        <p:spPr/>
        <p:txBody>
          <a:bodyPr>
            <a:normAutofit/>
          </a:bodyPr>
          <a:lstStyle/>
          <a:p>
            <a:r>
              <a:rPr lang="en-US" sz="4400" dirty="0" err="1"/>
              <a:t>Učni</a:t>
            </a:r>
            <a:r>
              <a:rPr lang="en-US" sz="4400" dirty="0"/>
              <a:t> </a:t>
            </a:r>
            <a:r>
              <a:rPr lang="en-US" sz="4400" dirty="0" err="1"/>
              <a:t>načrt</a:t>
            </a:r>
            <a:r>
              <a:rPr lang="en-US" sz="4400" dirty="0"/>
              <a:t> TIT - </a:t>
            </a:r>
            <a:r>
              <a:rPr lang="en-US" sz="4400" dirty="0" err="1"/>
              <a:t>Standardi</a:t>
            </a:r>
            <a:r>
              <a:rPr lang="en-US" sz="4400" dirty="0"/>
              <a:t> </a:t>
            </a:r>
            <a:r>
              <a:rPr lang="en-US" sz="4400" dirty="0" err="1"/>
              <a:t>po</a:t>
            </a:r>
            <a:r>
              <a:rPr lang="en-US" sz="4400" dirty="0"/>
              <a:t> </a:t>
            </a:r>
            <a:r>
              <a:rPr lang="en-US" sz="4400" dirty="0" err="1"/>
              <a:t>razredih</a:t>
            </a:r>
            <a:endParaRPr lang="en-US" sz="4400" dirty="0"/>
          </a:p>
        </p:txBody>
      </p:sp>
      <p:sp>
        <p:nvSpPr>
          <p:cNvPr id="3" name="Content Placeholder 2">
            <a:extLst>
              <a:ext uri="{FF2B5EF4-FFF2-40B4-BE49-F238E27FC236}">
                <a16:creationId xmlns:a16="http://schemas.microsoft.com/office/drawing/2014/main" id="{E185122B-F44A-3444-8508-ACF9C6246445}"/>
              </a:ext>
            </a:extLst>
          </p:cNvPr>
          <p:cNvSpPr>
            <a:spLocks noGrp="1"/>
          </p:cNvSpPr>
          <p:nvPr>
            <p:ph idx="1"/>
          </p:nvPr>
        </p:nvSpPr>
        <p:spPr/>
        <p:txBody>
          <a:bodyPr>
            <a:normAutofit fontScale="92500" lnSpcReduction="10000"/>
          </a:bodyPr>
          <a:lstStyle/>
          <a:p>
            <a:pPr marL="0" indent="0">
              <a:buNone/>
            </a:pPr>
            <a:r>
              <a:rPr lang="en-US" dirty="0"/>
              <a:t>7. R</a:t>
            </a:r>
          </a:p>
          <a:p>
            <a:pPr marL="0" indent="0">
              <a:buNone/>
            </a:pPr>
            <a:r>
              <a:rPr lang="en-US" dirty="0" err="1"/>
              <a:t>Računalnik</a:t>
            </a:r>
            <a:r>
              <a:rPr lang="en-US" dirty="0"/>
              <a:t> in </a:t>
            </a:r>
            <a:r>
              <a:rPr lang="en-US" dirty="0" err="1"/>
              <a:t>krmiljenje</a:t>
            </a:r>
            <a:r>
              <a:rPr lang="en-US" dirty="0"/>
              <a:t>, </a:t>
            </a:r>
            <a:r>
              <a:rPr lang="en-US" dirty="0" err="1"/>
              <a:t>računalniško</a:t>
            </a:r>
            <a:r>
              <a:rPr lang="en-US" dirty="0"/>
              <a:t> </a:t>
            </a:r>
            <a:r>
              <a:rPr lang="en-US" dirty="0" err="1"/>
              <a:t>podprta</a:t>
            </a:r>
            <a:r>
              <a:rPr lang="en-US" dirty="0"/>
              <a:t> </a:t>
            </a:r>
            <a:r>
              <a:rPr lang="en-US" dirty="0" err="1"/>
              <a:t>proizvodnja</a:t>
            </a:r>
            <a:endParaRPr lang="en-US" dirty="0"/>
          </a:p>
          <a:p>
            <a:r>
              <a:rPr lang="en-US" dirty="0" err="1"/>
              <a:t>Risanje</a:t>
            </a:r>
            <a:r>
              <a:rPr lang="en-US" dirty="0"/>
              <a:t> z </a:t>
            </a:r>
            <a:r>
              <a:rPr lang="en-US" dirty="0" err="1"/>
              <a:t>računalniškim</a:t>
            </a:r>
            <a:r>
              <a:rPr lang="en-US" dirty="0"/>
              <a:t> </a:t>
            </a:r>
            <a:r>
              <a:rPr lang="en-US" dirty="0" err="1"/>
              <a:t>grafičnim</a:t>
            </a:r>
            <a:r>
              <a:rPr lang="en-US" dirty="0"/>
              <a:t> </a:t>
            </a:r>
            <a:r>
              <a:rPr lang="en-US" dirty="0" err="1"/>
              <a:t>orodjem</a:t>
            </a:r>
            <a:r>
              <a:rPr lang="en-US" dirty="0"/>
              <a:t> (CAD, 3D), </a:t>
            </a:r>
          </a:p>
          <a:p>
            <a:pPr marL="0" indent="0">
              <a:buNone/>
            </a:pPr>
            <a:r>
              <a:rPr lang="en-US" dirty="0"/>
              <a:t>8. R</a:t>
            </a:r>
          </a:p>
          <a:p>
            <a:pPr marL="0" indent="0">
              <a:buNone/>
            </a:pPr>
            <a:r>
              <a:rPr lang="en-US" sz="3200" dirty="0" err="1"/>
              <a:t>Dokumentacija</a:t>
            </a:r>
            <a:endParaRPr lang="en-US" sz="3200" dirty="0"/>
          </a:p>
          <a:p>
            <a:r>
              <a:rPr lang="en-US" dirty="0" err="1"/>
              <a:t>predstavitev</a:t>
            </a:r>
            <a:r>
              <a:rPr lang="en-US" dirty="0"/>
              <a:t> </a:t>
            </a:r>
            <a:r>
              <a:rPr lang="en-US" dirty="0" err="1"/>
              <a:t>telesa</a:t>
            </a:r>
            <a:r>
              <a:rPr lang="en-US" dirty="0"/>
              <a:t> v </a:t>
            </a:r>
            <a:r>
              <a:rPr lang="en-US" dirty="0" err="1"/>
              <a:t>prostorski</a:t>
            </a:r>
            <a:r>
              <a:rPr lang="en-US" dirty="0"/>
              <a:t> </a:t>
            </a:r>
            <a:r>
              <a:rPr lang="en-US" dirty="0" err="1"/>
              <a:t>projekciji</a:t>
            </a:r>
            <a:r>
              <a:rPr lang="en-US" dirty="0"/>
              <a:t> </a:t>
            </a:r>
            <a:endParaRPr lang="en-US" sz="3200" dirty="0"/>
          </a:p>
          <a:p>
            <a:r>
              <a:rPr lang="en-US" dirty="0" err="1"/>
              <a:t>pomen</a:t>
            </a:r>
            <a:r>
              <a:rPr lang="en-US" dirty="0"/>
              <a:t> </a:t>
            </a:r>
            <a:r>
              <a:rPr lang="en-US" dirty="0" err="1"/>
              <a:t>risanja</a:t>
            </a:r>
            <a:r>
              <a:rPr lang="en-US" dirty="0"/>
              <a:t> v </a:t>
            </a:r>
            <a:r>
              <a:rPr lang="en-US" dirty="0" err="1"/>
              <a:t>izometrični</a:t>
            </a:r>
            <a:r>
              <a:rPr lang="en-US" dirty="0"/>
              <a:t> </a:t>
            </a:r>
            <a:r>
              <a:rPr lang="en-US" dirty="0" err="1"/>
              <a:t>projekciji</a:t>
            </a:r>
            <a:r>
              <a:rPr lang="en-US" dirty="0"/>
              <a:t>, </a:t>
            </a:r>
            <a:r>
              <a:rPr lang="en-US" dirty="0" err="1"/>
              <a:t>oziroma</a:t>
            </a:r>
            <a:r>
              <a:rPr lang="en-US" dirty="0"/>
              <a:t> </a:t>
            </a:r>
            <a:r>
              <a:rPr lang="en-US" dirty="0" err="1"/>
              <a:t>prostorski</a:t>
            </a:r>
            <a:r>
              <a:rPr lang="en-US" dirty="0"/>
              <a:t> </a:t>
            </a:r>
            <a:r>
              <a:rPr lang="en-US" dirty="0" err="1"/>
              <a:t>projekciji</a:t>
            </a:r>
            <a:r>
              <a:rPr lang="en-US" dirty="0"/>
              <a:t>, </a:t>
            </a:r>
          </a:p>
          <a:p>
            <a:r>
              <a:rPr lang="en-US" dirty="0" err="1"/>
              <a:t>skiciranje</a:t>
            </a:r>
            <a:r>
              <a:rPr lang="en-US" dirty="0"/>
              <a:t> </a:t>
            </a:r>
            <a:r>
              <a:rPr lang="en-US" dirty="0" err="1"/>
              <a:t>predmeta</a:t>
            </a:r>
            <a:r>
              <a:rPr lang="en-US" dirty="0"/>
              <a:t> </a:t>
            </a:r>
            <a:r>
              <a:rPr lang="en-US" dirty="0" err="1"/>
              <a:t>iz</a:t>
            </a:r>
            <a:r>
              <a:rPr lang="en-US" dirty="0"/>
              <a:t> </a:t>
            </a:r>
            <a:r>
              <a:rPr lang="en-US" dirty="0" err="1"/>
              <a:t>pločevine</a:t>
            </a:r>
            <a:r>
              <a:rPr lang="en-US" dirty="0"/>
              <a:t> </a:t>
            </a:r>
            <a:r>
              <a:rPr lang="en-US" dirty="0" err="1"/>
              <a:t>ali</a:t>
            </a:r>
            <a:r>
              <a:rPr lang="en-US" dirty="0"/>
              <a:t> </a:t>
            </a:r>
            <a:r>
              <a:rPr lang="en-US" dirty="0" err="1"/>
              <a:t>žice</a:t>
            </a:r>
            <a:r>
              <a:rPr lang="en-US" dirty="0"/>
              <a:t>, </a:t>
            </a:r>
          </a:p>
          <a:p>
            <a:r>
              <a:rPr lang="en-US" dirty="0" err="1"/>
              <a:t>tehnična</a:t>
            </a:r>
            <a:r>
              <a:rPr lang="en-US" dirty="0"/>
              <a:t> in </a:t>
            </a:r>
            <a:r>
              <a:rPr lang="en-US" dirty="0" err="1"/>
              <a:t>tehnološka</a:t>
            </a:r>
            <a:r>
              <a:rPr lang="en-US" dirty="0"/>
              <a:t> </a:t>
            </a:r>
            <a:r>
              <a:rPr lang="en-US" dirty="0" err="1"/>
              <a:t>dokumentacija</a:t>
            </a:r>
            <a:r>
              <a:rPr lang="en-US" dirty="0"/>
              <a:t> (</a:t>
            </a:r>
            <a:r>
              <a:rPr lang="en-US" dirty="0" err="1"/>
              <a:t>kovine</a:t>
            </a:r>
            <a:r>
              <a:rPr lang="en-US" dirty="0"/>
              <a:t>, </a:t>
            </a:r>
            <a:r>
              <a:rPr lang="en-US" dirty="0" err="1"/>
              <a:t>konstrukcije</a:t>
            </a:r>
            <a:r>
              <a:rPr lang="en-US" dirty="0"/>
              <a:t>), </a:t>
            </a:r>
          </a:p>
          <a:p>
            <a:r>
              <a:rPr lang="en-US" dirty="0" err="1"/>
              <a:t>risanje</a:t>
            </a:r>
            <a:r>
              <a:rPr lang="en-US" dirty="0"/>
              <a:t> </a:t>
            </a:r>
            <a:r>
              <a:rPr lang="en-US" dirty="0" err="1"/>
              <a:t>oziroma</a:t>
            </a:r>
            <a:r>
              <a:rPr lang="en-US" dirty="0"/>
              <a:t> 3D </a:t>
            </a:r>
            <a:r>
              <a:rPr lang="en-US" dirty="0" err="1"/>
              <a:t>modeliranje</a:t>
            </a:r>
            <a:r>
              <a:rPr lang="en-US" dirty="0"/>
              <a:t> z </a:t>
            </a:r>
            <a:r>
              <a:rPr lang="en-US" dirty="0" err="1"/>
              <a:t>računalniškim</a:t>
            </a:r>
            <a:r>
              <a:rPr lang="en-US" dirty="0"/>
              <a:t> </a:t>
            </a:r>
            <a:r>
              <a:rPr lang="en-US" dirty="0" err="1"/>
              <a:t>grafičnim</a:t>
            </a:r>
            <a:r>
              <a:rPr lang="en-US" dirty="0"/>
              <a:t> </a:t>
            </a:r>
            <a:r>
              <a:rPr lang="en-US" dirty="0" err="1"/>
              <a:t>orodjem</a:t>
            </a:r>
            <a:r>
              <a:rPr lang="en-US" dirty="0"/>
              <a:t> (CAD, 3D). </a:t>
            </a:r>
          </a:p>
          <a:p>
            <a:pPr marL="0" indent="0">
              <a:buNone/>
            </a:pPr>
            <a:r>
              <a:rPr lang="en-US" sz="3200" dirty="0" err="1"/>
              <a:t>Gradiva</a:t>
            </a:r>
            <a:r>
              <a:rPr lang="en-US" sz="3200" dirty="0"/>
              <a:t> in </a:t>
            </a:r>
            <a:r>
              <a:rPr lang="en-US" sz="3200" dirty="0" err="1"/>
              <a:t>obdelave</a:t>
            </a:r>
            <a:endParaRPr lang="en-US" sz="3200" dirty="0"/>
          </a:p>
          <a:p>
            <a:r>
              <a:rPr lang="en-US" dirty="0" err="1"/>
              <a:t>načrtovanje</a:t>
            </a:r>
            <a:r>
              <a:rPr lang="en-US" dirty="0"/>
              <a:t>, </a:t>
            </a:r>
            <a:r>
              <a:rPr lang="en-US" dirty="0" err="1"/>
              <a:t>izdelava</a:t>
            </a:r>
            <a:r>
              <a:rPr lang="en-US" dirty="0"/>
              <a:t> </a:t>
            </a:r>
            <a:r>
              <a:rPr lang="en-US" dirty="0" err="1"/>
              <a:t>izdelka</a:t>
            </a:r>
            <a:r>
              <a:rPr lang="en-US" dirty="0"/>
              <a:t> </a:t>
            </a:r>
            <a:r>
              <a:rPr lang="en-US" dirty="0" err="1"/>
              <a:t>iz</a:t>
            </a:r>
            <a:r>
              <a:rPr lang="en-US" dirty="0"/>
              <a:t> </a:t>
            </a:r>
            <a:r>
              <a:rPr lang="en-US" dirty="0" err="1"/>
              <a:t>pločevine</a:t>
            </a:r>
            <a:r>
              <a:rPr lang="en-US" dirty="0"/>
              <a:t> </a:t>
            </a:r>
            <a:r>
              <a:rPr lang="en-US" dirty="0" err="1"/>
              <a:t>ali</a:t>
            </a:r>
            <a:r>
              <a:rPr lang="en-US" dirty="0"/>
              <a:t> </a:t>
            </a:r>
            <a:r>
              <a:rPr lang="en-US" dirty="0" err="1"/>
              <a:t>žice</a:t>
            </a:r>
            <a:r>
              <a:rPr lang="en-US" dirty="0"/>
              <a:t>,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7544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4ECD-CD24-FA4E-96CF-513C488E38DB}"/>
              </a:ext>
            </a:extLst>
          </p:cNvPr>
          <p:cNvSpPr>
            <a:spLocks noGrp="1"/>
          </p:cNvSpPr>
          <p:nvPr>
            <p:ph type="title"/>
          </p:nvPr>
        </p:nvSpPr>
        <p:spPr/>
        <p:txBody>
          <a:bodyPr>
            <a:normAutofit/>
          </a:bodyPr>
          <a:lstStyle/>
          <a:p>
            <a:r>
              <a:rPr lang="en-US" sz="4400" dirty="0" err="1"/>
              <a:t>Učni</a:t>
            </a:r>
            <a:r>
              <a:rPr lang="en-US" sz="4400" dirty="0"/>
              <a:t> </a:t>
            </a:r>
            <a:r>
              <a:rPr lang="en-US" sz="4400" dirty="0" err="1"/>
              <a:t>načrt</a:t>
            </a:r>
            <a:r>
              <a:rPr lang="en-US" sz="4400" dirty="0"/>
              <a:t> TIT - </a:t>
            </a:r>
            <a:r>
              <a:rPr lang="en-US" sz="4400" dirty="0" err="1"/>
              <a:t>Standardi</a:t>
            </a:r>
            <a:r>
              <a:rPr lang="en-US" sz="4400" dirty="0"/>
              <a:t> </a:t>
            </a:r>
            <a:r>
              <a:rPr lang="en-US" sz="4400" dirty="0" err="1"/>
              <a:t>po</a:t>
            </a:r>
            <a:r>
              <a:rPr lang="en-US" sz="4400" dirty="0"/>
              <a:t> </a:t>
            </a:r>
            <a:r>
              <a:rPr lang="en-US" sz="4400" dirty="0" err="1"/>
              <a:t>razredih</a:t>
            </a:r>
            <a:endParaRPr lang="en-US" sz="4400" dirty="0"/>
          </a:p>
        </p:txBody>
      </p:sp>
      <p:sp>
        <p:nvSpPr>
          <p:cNvPr id="3" name="Content Placeholder 2">
            <a:extLst>
              <a:ext uri="{FF2B5EF4-FFF2-40B4-BE49-F238E27FC236}">
                <a16:creationId xmlns:a16="http://schemas.microsoft.com/office/drawing/2014/main" id="{E185122B-F44A-3444-8508-ACF9C6246445}"/>
              </a:ext>
            </a:extLst>
          </p:cNvPr>
          <p:cNvSpPr>
            <a:spLocks noGrp="1"/>
          </p:cNvSpPr>
          <p:nvPr>
            <p:ph idx="1"/>
          </p:nvPr>
        </p:nvSpPr>
        <p:spPr/>
        <p:txBody>
          <a:bodyPr>
            <a:normAutofit fontScale="92500" lnSpcReduction="10000"/>
          </a:bodyPr>
          <a:lstStyle/>
          <a:p>
            <a:pPr marL="0" indent="0">
              <a:buNone/>
            </a:pPr>
            <a:r>
              <a:rPr lang="en-US" dirty="0"/>
              <a:t>8. R</a:t>
            </a:r>
          </a:p>
          <a:p>
            <a:pPr marL="0" indent="0">
              <a:buNone/>
            </a:pPr>
            <a:r>
              <a:rPr lang="en-US" sz="3200" dirty="0" err="1"/>
              <a:t>Tehnična</a:t>
            </a:r>
            <a:r>
              <a:rPr lang="en-US" sz="3200" dirty="0"/>
              <a:t> </a:t>
            </a:r>
            <a:r>
              <a:rPr lang="en-US" sz="3200" dirty="0" err="1"/>
              <a:t>sredstva</a:t>
            </a:r>
            <a:endParaRPr lang="en-US" sz="3200" dirty="0"/>
          </a:p>
          <a:p>
            <a:r>
              <a:rPr lang="en-US" dirty="0" err="1"/>
              <a:t>vrste</a:t>
            </a:r>
            <a:r>
              <a:rPr lang="en-US" dirty="0"/>
              <a:t> </a:t>
            </a:r>
            <a:r>
              <a:rPr lang="en-US" dirty="0" err="1"/>
              <a:t>gibanj</a:t>
            </a:r>
            <a:r>
              <a:rPr lang="en-US" dirty="0"/>
              <a:t> </a:t>
            </a:r>
            <a:r>
              <a:rPr lang="en-US" dirty="0" err="1"/>
              <a:t>na</a:t>
            </a:r>
            <a:r>
              <a:rPr lang="en-US" dirty="0"/>
              <a:t> </a:t>
            </a:r>
            <a:r>
              <a:rPr lang="en-US" dirty="0" err="1"/>
              <a:t>napravah</a:t>
            </a:r>
            <a:r>
              <a:rPr lang="en-US" dirty="0"/>
              <a:t> in </a:t>
            </a:r>
            <a:r>
              <a:rPr lang="en-US" dirty="0" err="1"/>
              <a:t>strojih</a:t>
            </a:r>
            <a:r>
              <a:rPr lang="en-US" dirty="0"/>
              <a:t>, </a:t>
            </a:r>
            <a:endParaRPr lang="en-US" sz="3200" dirty="0"/>
          </a:p>
          <a:p>
            <a:r>
              <a:rPr lang="en-US" dirty="0" err="1"/>
              <a:t>vloga</a:t>
            </a:r>
            <a:r>
              <a:rPr lang="en-US" dirty="0"/>
              <a:t> </a:t>
            </a:r>
            <a:r>
              <a:rPr lang="en-US" dirty="0" err="1"/>
              <a:t>gonil</a:t>
            </a:r>
            <a:r>
              <a:rPr lang="en-US" dirty="0"/>
              <a:t> v </a:t>
            </a:r>
            <a:r>
              <a:rPr lang="en-US" dirty="0" err="1"/>
              <a:t>strojih</a:t>
            </a:r>
            <a:r>
              <a:rPr lang="en-US" dirty="0"/>
              <a:t> in </a:t>
            </a:r>
            <a:r>
              <a:rPr lang="en-US" dirty="0" err="1"/>
              <a:t>elementov</a:t>
            </a:r>
            <a:r>
              <a:rPr lang="en-US" dirty="0"/>
              <a:t>: </a:t>
            </a:r>
            <a:r>
              <a:rPr lang="en-US" dirty="0" err="1"/>
              <a:t>os</a:t>
            </a:r>
            <a:r>
              <a:rPr lang="en-US" dirty="0"/>
              <a:t>, </a:t>
            </a:r>
            <a:r>
              <a:rPr lang="en-US" dirty="0" err="1"/>
              <a:t>gred</a:t>
            </a:r>
            <a:r>
              <a:rPr lang="en-US" dirty="0"/>
              <a:t>, </a:t>
            </a:r>
            <a:r>
              <a:rPr lang="en-US" dirty="0" err="1"/>
              <a:t>vrtišče</a:t>
            </a:r>
            <a:endParaRPr lang="en-US" dirty="0"/>
          </a:p>
          <a:p>
            <a:r>
              <a:rPr lang="en-US" dirty="0" err="1"/>
              <a:t>sestava</a:t>
            </a:r>
            <a:r>
              <a:rPr lang="en-US" dirty="0"/>
              <a:t>, </a:t>
            </a:r>
            <a:r>
              <a:rPr lang="en-US" dirty="0" err="1"/>
              <a:t>delovanje</a:t>
            </a:r>
            <a:r>
              <a:rPr lang="en-US" dirty="0"/>
              <a:t> in </a:t>
            </a:r>
            <a:r>
              <a:rPr lang="en-US" dirty="0" err="1"/>
              <a:t>uporaba</a:t>
            </a:r>
            <a:r>
              <a:rPr lang="en-US" dirty="0"/>
              <a:t> </a:t>
            </a:r>
            <a:r>
              <a:rPr lang="en-US" dirty="0" err="1"/>
              <a:t>ročičnega</a:t>
            </a:r>
            <a:r>
              <a:rPr lang="en-US" dirty="0"/>
              <a:t>, </a:t>
            </a:r>
            <a:r>
              <a:rPr lang="en-US" dirty="0" err="1"/>
              <a:t>zobniškega</a:t>
            </a:r>
            <a:r>
              <a:rPr lang="en-US" dirty="0"/>
              <a:t>, </a:t>
            </a:r>
            <a:r>
              <a:rPr lang="en-US" dirty="0" err="1"/>
              <a:t>polžastega</a:t>
            </a:r>
            <a:r>
              <a:rPr lang="en-US" dirty="0"/>
              <a:t> in </a:t>
            </a:r>
            <a:r>
              <a:rPr lang="en-US" dirty="0" err="1"/>
              <a:t>verižnega</a:t>
            </a:r>
            <a:r>
              <a:rPr lang="en-US" dirty="0"/>
              <a:t> </a:t>
            </a:r>
            <a:r>
              <a:rPr lang="en-US" dirty="0" err="1"/>
              <a:t>gonila</a:t>
            </a:r>
            <a:r>
              <a:rPr lang="en-US" dirty="0"/>
              <a:t>, </a:t>
            </a:r>
          </a:p>
          <a:p>
            <a:r>
              <a:rPr lang="en-US" dirty="0" err="1"/>
              <a:t>Prestavno</a:t>
            </a:r>
            <a:r>
              <a:rPr lang="en-US" dirty="0"/>
              <a:t> </a:t>
            </a:r>
            <a:r>
              <a:rPr lang="en-US" dirty="0" err="1"/>
              <a:t>razmerje</a:t>
            </a:r>
            <a:endParaRPr lang="en-US" dirty="0"/>
          </a:p>
          <a:p>
            <a:r>
              <a:rPr lang="en-US" dirty="0" err="1"/>
              <a:t>gradnja</a:t>
            </a:r>
            <a:r>
              <a:rPr lang="en-US" dirty="0"/>
              <a:t> </a:t>
            </a:r>
            <a:r>
              <a:rPr lang="en-US" dirty="0" err="1"/>
              <a:t>modelov</a:t>
            </a:r>
            <a:r>
              <a:rPr lang="en-US" dirty="0"/>
              <a:t> </a:t>
            </a:r>
            <a:r>
              <a:rPr lang="en-US" dirty="0" err="1"/>
              <a:t>naprav</a:t>
            </a:r>
            <a:r>
              <a:rPr lang="en-US" dirty="0"/>
              <a:t> z </a:t>
            </a:r>
            <a:r>
              <a:rPr lang="en-US" dirty="0" err="1"/>
              <a:t>uporabo</a:t>
            </a:r>
            <a:r>
              <a:rPr lang="en-US" dirty="0"/>
              <a:t> </a:t>
            </a:r>
            <a:r>
              <a:rPr lang="en-US" dirty="0" err="1"/>
              <a:t>gonil</a:t>
            </a:r>
            <a:r>
              <a:rPr lang="en-US" dirty="0"/>
              <a:t> </a:t>
            </a:r>
          </a:p>
          <a:p>
            <a:pPr marL="0" indent="0">
              <a:buNone/>
            </a:pPr>
            <a:r>
              <a:rPr lang="en-US" sz="3200" dirty="0" err="1"/>
              <a:t>Računalnik</a:t>
            </a:r>
            <a:r>
              <a:rPr lang="en-US" sz="3200" dirty="0"/>
              <a:t> in </a:t>
            </a:r>
            <a:r>
              <a:rPr lang="en-US" sz="3200" dirty="0" err="1"/>
              <a:t>krmiljenje</a:t>
            </a:r>
            <a:r>
              <a:rPr lang="en-US" sz="3200" dirty="0"/>
              <a:t>, </a:t>
            </a:r>
            <a:r>
              <a:rPr lang="en-US" sz="3200" dirty="0" err="1"/>
              <a:t>računalniško</a:t>
            </a:r>
            <a:r>
              <a:rPr lang="en-US" sz="3200" dirty="0"/>
              <a:t> </a:t>
            </a:r>
            <a:r>
              <a:rPr lang="en-US" sz="3200" dirty="0" err="1"/>
              <a:t>podprta</a:t>
            </a:r>
            <a:r>
              <a:rPr lang="en-US" sz="3200" dirty="0"/>
              <a:t> </a:t>
            </a:r>
            <a:r>
              <a:rPr lang="en-US" sz="3200" dirty="0" err="1"/>
              <a:t>proizvodnja</a:t>
            </a:r>
            <a:endParaRPr lang="en-US" sz="3200" dirty="0"/>
          </a:p>
          <a:p>
            <a:r>
              <a:rPr lang="en-US" dirty="0" err="1"/>
              <a:t>risanje</a:t>
            </a:r>
            <a:r>
              <a:rPr lang="en-US" dirty="0"/>
              <a:t> z </a:t>
            </a:r>
            <a:r>
              <a:rPr lang="en-US" dirty="0" err="1"/>
              <a:t>računalniškim</a:t>
            </a:r>
            <a:r>
              <a:rPr lang="en-US" dirty="0"/>
              <a:t> </a:t>
            </a:r>
            <a:r>
              <a:rPr lang="en-US" dirty="0" err="1"/>
              <a:t>grafičnim</a:t>
            </a:r>
            <a:r>
              <a:rPr lang="en-US" dirty="0"/>
              <a:t> </a:t>
            </a:r>
            <a:r>
              <a:rPr lang="en-US" dirty="0" err="1"/>
              <a:t>orodjem</a:t>
            </a:r>
            <a:r>
              <a:rPr lang="en-US" dirty="0"/>
              <a:t> (CAD, 3D), </a:t>
            </a:r>
          </a:p>
          <a:p>
            <a:r>
              <a:rPr lang="en-US" dirty="0" err="1"/>
              <a:t>računalniško</a:t>
            </a:r>
            <a:r>
              <a:rPr lang="en-US" dirty="0"/>
              <a:t> </a:t>
            </a:r>
            <a:r>
              <a:rPr lang="en-US" dirty="0" err="1"/>
              <a:t>krmiljene</a:t>
            </a:r>
            <a:r>
              <a:rPr lang="en-US" dirty="0"/>
              <a:t> </a:t>
            </a:r>
            <a:r>
              <a:rPr lang="en-US" dirty="0" err="1"/>
              <a:t>naprave</a:t>
            </a:r>
            <a:r>
              <a:rPr lang="en-US" dirty="0"/>
              <a:t>, </a:t>
            </a:r>
          </a:p>
          <a:p>
            <a:r>
              <a:rPr lang="en-US" dirty="0" err="1"/>
              <a:t>princip</a:t>
            </a:r>
            <a:r>
              <a:rPr lang="en-US" dirty="0"/>
              <a:t> </a:t>
            </a:r>
            <a:r>
              <a:rPr lang="en-US" dirty="0" err="1"/>
              <a:t>delovanja</a:t>
            </a:r>
            <a:r>
              <a:rPr lang="en-US" dirty="0"/>
              <a:t> (CAD/CAM). </a:t>
            </a:r>
          </a:p>
          <a:p>
            <a:r>
              <a:rPr lang="en-US" dirty="0" err="1"/>
              <a:t>vloga</a:t>
            </a:r>
            <a:r>
              <a:rPr lang="en-US" dirty="0"/>
              <a:t> </a:t>
            </a:r>
            <a:r>
              <a:rPr lang="en-US" dirty="0" err="1"/>
              <a:t>računalnika</a:t>
            </a:r>
            <a:r>
              <a:rPr lang="en-US" dirty="0"/>
              <a:t> </a:t>
            </a:r>
            <a:r>
              <a:rPr lang="en-US" dirty="0" err="1"/>
              <a:t>pri</a:t>
            </a:r>
            <a:r>
              <a:rPr lang="en-US" dirty="0"/>
              <a:t> </a:t>
            </a:r>
            <a:r>
              <a:rPr lang="en-US" dirty="0" err="1"/>
              <a:t>krmiljenju</a:t>
            </a:r>
            <a:r>
              <a:rPr lang="en-US" dirty="0"/>
              <a:t> </a:t>
            </a:r>
            <a:r>
              <a:rPr lang="en-US" dirty="0" err="1"/>
              <a:t>delovnih</a:t>
            </a:r>
            <a:r>
              <a:rPr lang="en-US" dirty="0"/>
              <a:t> </a:t>
            </a:r>
            <a:r>
              <a:rPr lang="en-US" dirty="0" err="1"/>
              <a:t>procesov</a:t>
            </a:r>
            <a:r>
              <a:rPr lang="en-US" dirty="0"/>
              <a:t> in </a:t>
            </a:r>
            <a:r>
              <a:rPr lang="en-US" dirty="0" err="1"/>
              <a:t>naprav</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0886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4ECD-CD24-FA4E-96CF-513C488E38DB}"/>
              </a:ext>
            </a:extLst>
          </p:cNvPr>
          <p:cNvSpPr>
            <a:spLocks noGrp="1"/>
          </p:cNvSpPr>
          <p:nvPr>
            <p:ph type="title"/>
          </p:nvPr>
        </p:nvSpPr>
        <p:spPr/>
        <p:txBody>
          <a:bodyPr>
            <a:normAutofit/>
          </a:bodyPr>
          <a:lstStyle/>
          <a:p>
            <a:r>
              <a:rPr lang="en-US" sz="4400" dirty="0" err="1"/>
              <a:t>Učni</a:t>
            </a:r>
            <a:r>
              <a:rPr lang="en-US" sz="4400" dirty="0"/>
              <a:t> </a:t>
            </a:r>
            <a:r>
              <a:rPr lang="en-US" sz="4400" dirty="0" err="1"/>
              <a:t>načrt</a:t>
            </a:r>
            <a:r>
              <a:rPr lang="en-US" sz="4400" dirty="0"/>
              <a:t> TIT - </a:t>
            </a:r>
            <a:r>
              <a:rPr lang="en-US" sz="4400" dirty="0" err="1"/>
              <a:t>Standardi</a:t>
            </a:r>
            <a:r>
              <a:rPr lang="en-US" sz="4400" dirty="0"/>
              <a:t> </a:t>
            </a:r>
            <a:r>
              <a:rPr lang="en-US" sz="4400" dirty="0" err="1"/>
              <a:t>po</a:t>
            </a:r>
            <a:r>
              <a:rPr lang="en-US" sz="4400" dirty="0"/>
              <a:t> </a:t>
            </a:r>
            <a:r>
              <a:rPr lang="en-US" sz="4400" dirty="0" err="1"/>
              <a:t>razredih</a:t>
            </a:r>
            <a:endParaRPr lang="en-US" sz="4400" dirty="0"/>
          </a:p>
        </p:txBody>
      </p:sp>
      <p:sp>
        <p:nvSpPr>
          <p:cNvPr id="3" name="Content Placeholder 2">
            <a:extLst>
              <a:ext uri="{FF2B5EF4-FFF2-40B4-BE49-F238E27FC236}">
                <a16:creationId xmlns:a16="http://schemas.microsoft.com/office/drawing/2014/main" id="{E185122B-F44A-3444-8508-ACF9C6246445}"/>
              </a:ext>
            </a:extLst>
          </p:cNvPr>
          <p:cNvSpPr>
            <a:spLocks noGrp="1"/>
          </p:cNvSpPr>
          <p:nvPr>
            <p:ph idx="1"/>
          </p:nvPr>
        </p:nvSpPr>
        <p:spPr/>
        <p:txBody>
          <a:bodyPr/>
          <a:lstStyle/>
          <a:p>
            <a:pPr marL="0" indent="0">
              <a:buNone/>
            </a:pPr>
            <a:r>
              <a:rPr lang="en-US" dirty="0"/>
              <a:t>6.R, 7.R, 8.R</a:t>
            </a:r>
          </a:p>
          <a:p>
            <a:pPr marL="0" indent="0">
              <a:buNone/>
            </a:pPr>
            <a:r>
              <a:rPr lang="en-US" sz="3200" dirty="0" err="1"/>
              <a:t>Ekonomika</a:t>
            </a:r>
            <a:r>
              <a:rPr lang="en-US" sz="3200" dirty="0"/>
              <a:t> </a:t>
            </a:r>
          </a:p>
          <a:p>
            <a:r>
              <a:rPr lang="en-US" dirty="0" err="1"/>
              <a:t>Razvojni</a:t>
            </a:r>
            <a:r>
              <a:rPr lang="en-US" dirty="0"/>
              <a:t>, </a:t>
            </a:r>
            <a:r>
              <a:rPr lang="en-US" dirty="0" err="1"/>
              <a:t>proizvodni</a:t>
            </a:r>
            <a:r>
              <a:rPr lang="en-US" dirty="0"/>
              <a:t> in </a:t>
            </a:r>
            <a:r>
              <a:rPr lang="en-US" dirty="0" err="1"/>
              <a:t>prodajni</a:t>
            </a:r>
            <a:r>
              <a:rPr lang="en-US" dirty="0"/>
              <a:t> </a:t>
            </a:r>
            <a:r>
              <a:rPr lang="en-US" dirty="0" err="1"/>
              <a:t>ciklus</a:t>
            </a:r>
            <a:r>
              <a:rPr lang="en-US" dirty="0"/>
              <a:t> </a:t>
            </a:r>
            <a:r>
              <a:rPr lang="en-US" dirty="0" err="1"/>
              <a:t>predmeta</a:t>
            </a:r>
            <a:r>
              <a:rPr lang="en-US" dirty="0"/>
              <a:t>, </a:t>
            </a:r>
          </a:p>
          <a:p>
            <a:r>
              <a:rPr lang="en-US" dirty="0" err="1"/>
              <a:t>vpliv</a:t>
            </a:r>
            <a:r>
              <a:rPr lang="en-US" dirty="0"/>
              <a:t> </a:t>
            </a:r>
            <a:r>
              <a:rPr lang="en-US" dirty="0" err="1"/>
              <a:t>posameznega</a:t>
            </a:r>
            <a:r>
              <a:rPr lang="en-US" dirty="0"/>
              <a:t> </a:t>
            </a:r>
            <a:r>
              <a:rPr lang="en-US" dirty="0" err="1"/>
              <a:t>elementa</a:t>
            </a:r>
            <a:r>
              <a:rPr lang="en-US" dirty="0"/>
              <a:t> </a:t>
            </a:r>
            <a:r>
              <a:rPr lang="en-US" dirty="0" err="1"/>
              <a:t>na</a:t>
            </a:r>
            <a:r>
              <a:rPr lang="en-US" dirty="0"/>
              <a:t> </a:t>
            </a:r>
            <a:r>
              <a:rPr lang="en-US" dirty="0" err="1"/>
              <a:t>višino</a:t>
            </a:r>
            <a:r>
              <a:rPr lang="en-US" dirty="0"/>
              <a:t> </a:t>
            </a:r>
            <a:r>
              <a:rPr lang="en-US" dirty="0" err="1"/>
              <a:t>cene</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8938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3DB640-89E9-2044-96A5-E9DDE810B124}"/>
              </a:ext>
            </a:extLst>
          </p:cNvPr>
          <p:cNvPicPr>
            <a:picLocks noChangeAspect="1"/>
          </p:cNvPicPr>
          <p:nvPr/>
        </p:nvPicPr>
        <p:blipFill>
          <a:blip r:embed="rId2"/>
          <a:stretch>
            <a:fillRect/>
          </a:stretch>
        </p:blipFill>
        <p:spPr>
          <a:xfrm>
            <a:off x="494060" y="186491"/>
            <a:ext cx="5080000" cy="2857500"/>
          </a:xfrm>
          <a:prstGeom prst="rect">
            <a:avLst/>
          </a:prstGeom>
        </p:spPr>
      </p:pic>
      <p:pic>
        <p:nvPicPr>
          <p:cNvPr id="13" name="Picture 12">
            <a:extLst>
              <a:ext uri="{FF2B5EF4-FFF2-40B4-BE49-F238E27FC236}">
                <a16:creationId xmlns:a16="http://schemas.microsoft.com/office/drawing/2014/main" id="{890CC2B1-A6B7-D24B-A5CD-00F743E5ED9B}"/>
              </a:ext>
            </a:extLst>
          </p:cNvPr>
          <p:cNvPicPr>
            <a:picLocks noChangeAspect="1"/>
          </p:cNvPicPr>
          <p:nvPr/>
        </p:nvPicPr>
        <p:blipFill>
          <a:blip r:embed="rId3"/>
          <a:stretch>
            <a:fillRect/>
          </a:stretch>
        </p:blipFill>
        <p:spPr>
          <a:xfrm>
            <a:off x="7080643" y="378996"/>
            <a:ext cx="3416951" cy="2857500"/>
          </a:xfrm>
          <a:prstGeom prst="rect">
            <a:avLst/>
          </a:prstGeom>
        </p:spPr>
      </p:pic>
      <p:pic>
        <p:nvPicPr>
          <p:cNvPr id="14" name="Picture 13">
            <a:extLst>
              <a:ext uri="{FF2B5EF4-FFF2-40B4-BE49-F238E27FC236}">
                <a16:creationId xmlns:a16="http://schemas.microsoft.com/office/drawing/2014/main" id="{3E6C47FB-9503-9743-8978-C7580BB86765}"/>
              </a:ext>
            </a:extLst>
          </p:cNvPr>
          <p:cNvPicPr>
            <a:picLocks noChangeAspect="1"/>
          </p:cNvPicPr>
          <p:nvPr/>
        </p:nvPicPr>
        <p:blipFill>
          <a:blip r:embed="rId4"/>
          <a:stretch>
            <a:fillRect/>
          </a:stretch>
        </p:blipFill>
        <p:spPr>
          <a:xfrm>
            <a:off x="472966" y="3826560"/>
            <a:ext cx="5101094" cy="2177660"/>
          </a:xfrm>
          <a:prstGeom prst="rect">
            <a:avLst/>
          </a:prstGeom>
        </p:spPr>
      </p:pic>
      <p:pic>
        <p:nvPicPr>
          <p:cNvPr id="15" name="Picture 14">
            <a:extLst>
              <a:ext uri="{FF2B5EF4-FFF2-40B4-BE49-F238E27FC236}">
                <a16:creationId xmlns:a16="http://schemas.microsoft.com/office/drawing/2014/main" id="{F281F6DC-989A-7649-84D8-B14179DDFCF6}"/>
              </a:ext>
            </a:extLst>
          </p:cNvPr>
          <p:cNvPicPr>
            <a:picLocks noChangeAspect="1"/>
          </p:cNvPicPr>
          <p:nvPr/>
        </p:nvPicPr>
        <p:blipFill>
          <a:blip r:embed="rId5"/>
          <a:stretch>
            <a:fillRect/>
          </a:stretch>
        </p:blipFill>
        <p:spPr>
          <a:xfrm>
            <a:off x="7080643" y="3714266"/>
            <a:ext cx="3888678" cy="2177660"/>
          </a:xfrm>
          <a:prstGeom prst="rect">
            <a:avLst/>
          </a:prstGeom>
        </p:spPr>
      </p:pic>
      <p:sp>
        <p:nvSpPr>
          <p:cNvPr id="16" name="Rectangle 15">
            <a:extLst>
              <a:ext uri="{FF2B5EF4-FFF2-40B4-BE49-F238E27FC236}">
                <a16:creationId xmlns:a16="http://schemas.microsoft.com/office/drawing/2014/main" id="{D2A9868B-FB06-A44A-A09C-8142DFF4F027}"/>
              </a:ext>
            </a:extLst>
          </p:cNvPr>
          <p:cNvSpPr/>
          <p:nvPr/>
        </p:nvSpPr>
        <p:spPr>
          <a:xfrm>
            <a:off x="961268" y="3160177"/>
            <a:ext cx="3577389" cy="646331"/>
          </a:xfrm>
          <a:prstGeom prst="rect">
            <a:avLst/>
          </a:prstGeom>
        </p:spPr>
        <p:txBody>
          <a:bodyPr wrap="square">
            <a:spAutoFit/>
          </a:bodyPr>
          <a:lstStyle/>
          <a:p>
            <a:pPr marL="457200" indent="-457200">
              <a:buAutoNum type="arabicParenBoth"/>
            </a:pPr>
            <a:r>
              <a:rPr lang="sl-SI" dirty="0"/>
              <a:t>SUBSTRAKTIVNA TEHNOLOGIJA</a:t>
            </a:r>
          </a:p>
          <a:p>
            <a:r>
              <a:rPr lang="sl-SI" dirty="0"/>
              <a:t>( REZKANJE, VRTANJE, ŽAGANJE)</a:t>
            </a:r>
          </a:p>
        </p:txBody>
      </p:sp>
      <p:sp>
        <p:nvSpPr>
          <p:cNvPr id="18" name="TextBox 17">
            <a:extLst>
              <a:ext uri="{FF2B5EF4-FFF2-40B4-BE49-F238E27FC236}">
                <a16:creationId xmlns:a16="http://schemas.microsoft.com/office/drawing/2014/main" id="{7184C74D-EDEB-B848-A102-03DF377B82D6}"/>
              </a:ext>
            </a:extLst>
          </p:cNvPr>
          <p:cNvSpPr txBox="1"/>
          <p:nvPr/>
        </p:nvSpPr>
        <p:spPr>
          <a:xfrm>
            <a:off x="6958679" y="3140126"/>
            <a:ext cx="4132606" cy="461665"/>
          </a:xfrm>
          <a:prstGeom prst="rect">
            <a:avLst/>
          </a:prstGeom>
          <a:noFill/>
        </p:spPr>
        <p:txBody>
          <a:bodyPr wrap="none" rtlCol="0">
            <a:spAutoFit/>
          </a:bodyPr>
          <a:lstStyle/>
          <a:p>
            <a:r>
              <a:rPr lang="en-US" sz="2400" dirty="0"/>
              <a:t>(2) FORMATIVNA TEHNOLOGIJA</a:t>
            </a:r>
          </a:p>
        </p:txBody>
      </p:sp>
      <p:sp>
        <p:nvSpPr>
          <p:cNvPr id="19" name="TextBox 18">
            <a:extLst>
              <a:ext uri="{FF2B5EF4-FFF2-40B4-BE49-F238E27FC236}">
                <a16:creationId xmlns:a16="http://schemas.microsoft.com/office/drawing/2014/main" id="{14DAD4F0-0177-5941-AF7B-01220FF2F18D}"/>
              </a:ext>
            </a:extLst>
          </p:cNvPr>
          <p:cNvSpPr txBox="1"/>
          <p:nvPr/>
        </p:nvSpPr>
        <p:spPr>
          <a:xfrm>
            <a:off x="1076179" y="6004220"/>
            <a:ext cx="3651192" cy="461665"/>
          </a:xfrm>
          <a:prstGeom prst="rect">
            <a:avLst/>
          </a:prstGeom>
          <a:noFill/>
        </p:spPr>
        <p:txBody>
          <a:bodyPr wrap="none" rtlCol="0">
            <a:spAutoFit/>
          </a:bodyPr>
          <a:lstStyle/>
          <a:p>
            <a:r>
              <a:rPr lang="en-US" sz="2400" dirty="0"/>
              <a:t>(3) ADITIVNA TEHNOLOGIJA</a:t>
            </a:r>
          </a:p>
        </p:txBody>
      </p:sp>
      <p:sp>
        <p:nvSpPr>
          <p:cNvPr id="20" name="TextBox 19">
            <a:extLst>
              <a:ext uri="{FF2B5EF4-FFF2-40B4-BE49-F238E27FC236}">
                <a16:creationId xmlns:a16="http://schemas.microsoft.com/office/drawing/2014/main" id="{69696877-1DB6-6F4E-815A-91BADF87E198}"/>
              </a:ext>
            </a:extLst>
          </p:cNvPr>
          <p:cNvSpPr txBox="1"/>
          <p:nvPr/>
        </p:nvSpPr>
        <p:spPr>
          <a:xfrm>
            <a:off x="8193506" y="6004220"/>
            <a:ext cx="1191224" cy="461665"/>
          </a:xfrm>
          <a:prstGeom prst="rect">
            <a:avLst/>
          </a:prstGeom>
          <a:noFill/>
        </p:spPr>
        <p:txBody>
          <a:bodyPr wrap="none" rtlCol="0">
            <a:spAutoFit/>
          </a:bodyPr>
          <a:lstStyle/>
          <a:p>
            <a:r>
              <a:rPr lang="en-US" sz="2400" dirty="0"/>
              <a:t>(4) LITJE</a:t>
            </a:r>
          </a:p>
        </p:txBody>
      </p:sp>
    </p:spTree>
    <p:extLst>
      <p:ext uri="{BB962C8B-B14F-4D97-AF65-F5344CB8AC3E}">
        <p14:creationId xmlns:p14="http://schemas.microsoft.com/office/powerpoint/2010/main" val="315861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515E-94D4-C64D-936C-D1CC40C41C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5E5AB0-9A4A-BD4E-BF9A-19B5150EEA50}"/>
              </a:ext>
            </a:extLst>
          </p:cNvPr>
          <p:cNvSpPr>
            <a:spLocks noGrp="1"/>
          </p:cNvSpPr>
          <p:nvPr>
            <p:ph idx="1"/>
          </p:nvPr>
        </p:nvSpPr>
        <p:spPr/>
        <p:txBody>
          <a:bodyPr/>
          <a:lstStyle/>
          <a:p>
            <a:endParaRPr lang="en-US"/>
          </a:p>
        </p:txBody>
      </p:sp>
      <p:graphicFrame>
        <p:nvGraphicFramePr>
          <p:cNvPr id="6" name="Table 5">
            <a:extLst>
              <a:ext uri="{FF2B5EF4-FFF2-40B4-BE49-F238E27FC236}">
                <a16:creationId xmlns:a16="http://schemas.microsoft.com/office/drawing/2014/main" id="{4E8A9085-FDFC-8F44-95B6-67F20DD3DBAF}"/>
              </a:ext>
            </a:extLst>
          </p:cNvPr>
          <p:cNvGraphicFramePr>
            <a:graphicFrameLocks noGrp="1"/>
          </p:cNvGraphicFramePr>
          <p:nvPr>
            <p:extLst>
              <p:ext uri="{D42A27DB-BD31-4B8C-83A1-F6EECF244321}">
                <p14:modId xmlns:p14="http://schemas.microsoft.com/office/powerpoint/2010/main" val="3121671531"/>
              </p:ext>
            </p:extLst>
          </p:nvPr>
        </p:nvGraphicFramePr>
        <p:xfrm>
          <a:off x="169099" y="719666"/>
          <a:ext cx="11857220" cy="5151120"/>
        </p:xfrm>
        <a:graphic>
          <a:graphicData uri="http://schemas.openxmlformats.org/drawingml/2006/table">
            <a:tbl>
              <a:tblPr firstRow="1" bandRow="1">
                <a:tableStyleId>{5C22544A-7EE6-4342-B048-85BDC9FD1C3A}</a:tableStyleId>
              </a:tblPr>
              <a:tblGrid>
                <a:gridCol w="2964305">
                  <a:extLst>
                    <a:ext uri="{9D8B030D-6E8A-4147-A177-3AD203B41FA5}">
                      <a16:colId xmlns:a16="http://schemas.microsoft.com/office/drawing/2014/main" val="466212213"/>
                    </a:ext>
                  </a:extLst>
                </a:gridCol>
                <a:gridCol w="2964305">
                  <a:extLst>
                    <a:ext uri="{9D8B030D-6E8A-4147-A177-3AD203B41FA5}">
                      <a16:colId xmlns:a16="http://schemas.microsoft.com/office/drawing/2014/main" val="3999704827"/>
                    </a:ext>
                  </a:extLst>
                </a:gridCol>
                <a:gridCol w="2964305">
                  <a:extLst>
                    <a:ext uri="{9D8B030D-6E8A-4147-A177-3AD203B41FA5}">
                      <a16:colId xmlns:a16="http://schemas.microsoft.com/office/drawing/2014/main" val="910824418"/>
                    </a:ext>
                  </a:extLst>
                </a:gridCol>
                <a:gridCol w="2964305">
                  <a:extLst>
                    <a:ext uri="{9D8B030D-6E8A-4147-A177-3AD203B41FA5}">
                      <a16:colId xmlns:a16="http://schemas.microsoft.com/office/drawing/2014/main" val="857962054"/>
                    </a:ext>
                  </a:extLst>
                </a:gridCol>
              </a:tblGrid>
              <a:tr h="370840">
                <a:tc>
                  <a:txBody>
                    <a:bodyPr/>
                    <a:lstStyle/>
                    <a:p>
                      <a:pPr algn="ctr"/>
                      <a:r>
                        <a:rPr lang="en-US" sz="2800" dirty="0"/>
                        <a:t>TEHNOLOGIJA</a:t>
                      </a:r>
                    </a:p>
                  </a:txBody>
                  <a:tcPr/>
                </a:tc>
                <a:tc>
                  <a:txBody>
                    <a:bodyPr/>
                    <a:lstStyle/>
                    <a:p>
                      <a:pPr algn="ctr"/>
                      <a:r>
                        <a:rPr lang="en-US" sz="2800" dirty="0"/>
                        <a:t>OBDELOVANEC</a:t>
                      </a:r>
                    </a:p>
                  </a:txBody>
                  <a:tcPr/>
                </a:tc>
                <a:tc>
                  <a:txBody>
                    <a:bodyPr/>
                    <a:lstStyle/>
                    <a:p>
                      <a:pPr algn="ctr"/>
                      <a:r>
                        <a:rPr lang="en-US" sz="2800" dirty="0"/>
                        <a:t>DELOVNA OPERACIJA</a:t>
                      </a:r>
                    </a:p>
                  </a:txBody>
                  <a:tcPr/>
                </a:tc>
                <a:tc>
                  <a:txBody>
                    <a:bodyPr/>
                    <a:lstStyle/>
                    <a:p>
                      <a:pPr algn="ctr"/>
                      <a:r>
                        <a:rPr lang="en-US" sz="2800" dirty="0"/>
                        <a:t>IZDELEK</a:t>
                      </a:r>
                    </a:p>
                  </a:txBody>
                  <a:tcPr/>
                </a:tc>
                <a:extLst>
                  <a:ext uri="{0D108BD9-81ED-4DB2-BD59-A6C34878D82A}">
                    <a16:rowId xmlns:a16="http://schemas.microsoft.com/office/drawing/2014/main" val="3983105979"/>
                  </a:ext>
                </a:extLst>
              </a:tr>
              <a:tr h="370840">
                <a:tc>
                  <a:txBody>
                    <a:bodyPr/>
                    <a:lstStyle/>
                    <a:p>
                      <a:pPr algn="ctr"/>
                      <a:r>
                        <a:rPr lang="en-US" sz="2800" dirty="0"/>
                        <a:t>SUBSTRAKTIVNA</a:t>
                      </a:r>
                    </a:p>
                  </a:txBody>
                  <a:tcPr/>
                </a:tc>
                <a:tc>
                  <a:txBody>
                    <a:bodyPr/>
                    <a:lstStyle/>
                    <a:p>
                      <a:pPr algn="ctr"/>
                      <a:r>
                        <a:rPr lang="en-US" sz="2800" dirty="0"/>
                        <a:t>KOS MATERIALA</a:t>
                      </a:r>
                    </a:p>
                  </a:txBody>
                  <a:tcPr/>
                </a:tc>
                <a:tc>
                  <a:txBody>
                    <a:bodyPr/>
                    <a:lstStyle/>
                    <a:p>
                      <a:pPr algn="ctr"/>
                      <a:r>
                        <a:rPr lang="en-US" sz="2800" dirty="0"/>
                        <a:t>ODVZEMANJE MATERIALA</a:t>
                      </a:r>
                    </a:p>
                  </a:txBody>
                  <a:tcPr/>
                </a:tc>
                <a:tc>
                  <a:txBody>
                    <a:bodyPr/>
                    <a:lstStyle/>
                    <a:p>
                      <a:pPr algn="ctr"/>
                      <a:r>
                        <a:rPr lang="en-US" sz="2800" dirty="0"/>
                        <a:t>ZMANJŠANA PROSTORNINA</a:t>
                      </a:r>
                    </a:p>
                  </a:txBody>
                  <a:tcPr/>
                </a:tc>
                <a:extLst>
                  <a:ext uri="{0D108BD9-81ED-4DB2-BD59-A6C34878D82A}">
                    <a16:rowId xmlns:a16="http://schemas.microsoft.com/office/drawing/2014/main" val="3855143281"/>
                  </a:ext>
                </a:extLst>
              </a:tr>
              <a:tr h="370840">
                <a:tc>
                  <a:txBody>
                    <a:bodyPr/>
                    <a:lstStyle/>
                    <a:p>
                      <a:pPr algn="ctr"/>
                      <a:r>
                        <a:rPr lang="en-US" sz="2800" dirty="0"/>
                        <a:t>ADITIVNA</a:t>
                      </a:r>
                    </a:p>
                  </a:txBody>
                  <a:tcPr/>
                </a:tc>
                <a:tc>
                  <a:txBody>
                    <a:bodyPr/>
                    <a:lstStyle/>
                    <a:p>
                      <a:pPr algn="ctr"/>
                      <a:r>
                        <a:rPr lang="en-US" sz="2800" dirty="0"/>
                        <a:t>GA NI</a:t>
                      </a:r>
                    </a:p>
                  </a:txBody>
                  <a:tcPr/>
                </a:tc>
                <a:tc>
                  <a:txBody>
                    <a:bodyPr/>
                    <a:lstStyle/>
                    <a:p>
                      <a:pPr algn="ctr"/>
                      <a:r>
                        <a:rPr lang="en-US" sz="2800" dirty="0"/>
                        <a:t>ZAPOREDNO NALAGANJE MATERIALA</a:t>
                      </a:r>
                    </a:p>
                  </a:txBody>
                  <a:tcPr/>
                </a:tc>
                <a:tc>
                  <a:txBody>
                    <a:bodyPr/>
                    <a:lstStyle/>
                    <a:p>
                      <a:pPr algn="ctr"/>
                      <a:r>
                        <a:rPr lang="en-US" sz="2800" dirty="0"/>
                        <a:t>IMA KONČNO OBLIKO</a:t>
                      </a:r>
                    </a:p>
                  </a:txBody>
                  <a:tcPr/>
                </a:tc>
                <a:extLst>
                  <a:ext uri="{0D108BD9-81ED-4DB2-BD59-A6C34878D82A}">
                    <a16:rowId xmlns:a16="http://schemas.microsoft.com/office/drawing/2014/main" val="1708007571"/>
                  </a:ext>
                </a:extLst>
              </a:tr>
              <a:tr h="370840">
                <a:tc>
                  <a:txBody>
                    <a:bodyPr/>
                    <a:lstStyle/>
                    <a:p>
                      <a:pPr algn="ctr"/>
                      <a:r>
                        <a:rPr lang="en-US" sz="2800" dirty="0"/>
                        <a:t>FORMATIVNA</a:t>
                      </a:r>
                    </a:p>
                  </a:txBody>
                  <a:tcPr/>
                </a:tc>
                <a:tc>
                  <a:txBody>
                    <a:bodyPr/>
                    <a:lstStyle/>
                    <a:p>
                      <a:pPr algn="ctr"/>
                      <a:r>
                        <a:rPr lang="en-US" sz="2800" dirty="0"/>
                        <a:t>KOS MATERIALA</a:t>
                      </a:r>
                    </a:p>
                  </a:txBody>
                  <a:tcPr/>
                </a:tc>
                <a:tc>
                  <a:txBody>
                    <a:bodyPr/>
                    <a:lstStyle/>
                    <a:p>
                      <a:pPr algn="ctr"/>
                      <a:r>
                        <a:rPr lang="en-US" sz="2800" dirty="0"/>
                        <a:t>SPREMINJANJE OBLIKE MATERIALA</a:t>
                      </a:r>
                    </a:p>
                  </a:txBody>
                  <a:tcPr/>
                </a:tc>
                <a:tc>
                  <a:txBody>
                    <a:bodyPr/>
                    <a:lstStyle/>
                    <a:p>
                      <a:pPr algn="ctr"/>
                      <a:r>
                        <a:rPr lang="en-US" sz="2800" dirty="0"/>
                        <a:t>ISTO PROSTORNINO</a:t>
                      </a:r>
                    </a:p>
                  </a:txBody>
                  <a:tcPr/>
                </a:tc>
                <a:extLst>
                  <a:ext uri="{0D108BD9-81ED-4DB2-BD59-A6C34878D82A}">
                    <a16:rowId xmlns:a16="http://schemas.microsoft.com/office/drawing/2014/main" val="1497855314"/>
                  </a:ext>
                </a:extLst>
              </a:tr>
              <a:tr h="370840">
                <a:tc>
                  <a:txBody>
                    <a:bodyPr/>
                    <a:lstStyle/>
                    <a:p>
                      <a:pPr algn="ctr"/>
                      <a:r>
                        <a:rPr lang="en-US" sz="2800" dirty="0"/>
                        <a:t>LITJE</a:t>
                      </a:r>
                    </a:p>
                  </a:txBody>
                  <a:tcPr/>
                </a:tc>
                <a:tc>
                  <a:txBody>
                    <a:bodyPr/>
                    <a:lstStyle/>
                    <a:p>
                      <a:pPr algn="ctr"/>
                      <a:r>
                        <a:rPr lang="en-US" sz="2800" dirty="0"/>
                        <a:t>GA NI, OBSTAJA ORODJE ZA LITJE</a:t>
                      </a:r>
                    </a:p>
                  </a:txBody>
                  <a:tcPr/>
                </a:tc>
                <a:tc>
                  <a:txBody>
                    <a:bodyPr/>
                    <a:lstStyle/>
                    <a:p>
                      <a:pPr algn="ctr"/>
                      <a:r>
                        <a:rPr lang="en-US" sz="2800" dirty="0"/>
                        <a:t>NALAGANJE MATERIALA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IMA KONČNO OBLIKO</a:t>
                      </a:r>
                    </a:p>
                  </a:txBody>
                  <a:tcPr/>
                </a:tc>
                <a:extLst>
                  <a:ext uri="{0D108BD9-81ED-4DB2-BD59-A6C34878D82A}">
                    <a16:rowId xmlns:a16="http://schemas.microsoft.com/office/drawing/2014/main" val="442908528"/>
                  </a:ext>
                </a:extLst>
              </a:tr>
            </a:tbl>
          </a:graphicData>
        </a:graphic>
      </p:graphicFrame>
    </p:spTree>
    <p:extLst>
      <p:ext uri="{BB962C8B-B14F-4D97-AF65-F5344CB8AC3E}">
        <p14:creationId xmlns:p14="http://schemas.microsoft.com/office/powerpoint/2010/main" val="334278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4D62-E25A-8D4A-8237-2EEEB3BE38DD}"/>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F48452E5-6960-8342-8CA9-D94B37459C3C}"/>
              </a:ext>
            </a:extLst>
          </p:cNvPr>
          <p:cNvSpPr txBox="1"/>
          <p:nvPr/>
        </p:nvSpPr>
        <p:spPr>
          <a:xfrm>
            <a:off x="3447620" y="374755"/>
            <a:ext cx="4791935" cy="707886"/>
          </a:xfrm>
          <a:prstGeom prst="rect">
            <a:avLst/>
          </a:prstGeom>
          <a:noFill/>
        </p:spPr>
        <p:txBody>
          <a:bodyPr wrap="square" rtlCol="0">
            <a:spAutoFit/>
          </a:bodyPr>
          <a:lstStyle/>
          <a:p>
            <a:r>
              <a:rPr lang="en-US" sz="4000" dirty="0"/>
              <a:t>VRSTE - TEHNOLOGIJE</a:t>
            </a:r>
          </a:p>
        </p:txBody>
      </p:sp>
      <p:sp>
        <p:nvSpPr>
          <p:cNvPr id="5" name="Rectangle 4">
            <a:extLst>
              <a:ext uri="{FF2B5EF4-FFF2-40B4-BE49-F238E27FC236}">
                <a16:creationId xmlns:a16="http://schemas.microsoft.com/office/drawing/2014/main" id="{D377336E-5646-8D47-92E3-DDCDE13A622C}"/>
              </a:ext>
            </a:extLst>
          </p:cNvPr>
          <p:cNvSpPr/>
          <p:nvPr/>
        </p:nvSpPr>
        <p:spPr>
          <a:xfrm>
            <a:off x="2643641" y="1247535"/>
            <a:ext cx="6399894" cy="584775"/>
          </a:xfrm>
          <a:prstGeom prst="rect">
            <a:avLst/>
          </a:prstGeom>
        </p:spPr>
        <p:txBody>
          <a:bodyPr wrap="none">
            <a:spAutoFit/>
          </a:bodyPr>
          <a:lstStyle/>
          <a:p>
            <a:r>
              <a:rPr lang="en-US" sz="3200" dirty="0">
                <a:latin typeface="SSTimes"/>
              </a:rPr>
              <a:t>LBM, FDM, SLS, SLM, DMM, EBM </a:t>
            </a:r>
            <a:r>
              <a:rPr lang="en-US" sz="3200" dirty="0" err="1">
                <a:latin typeface="SSTimes"/>
              </a:rPr>
              <a:t>idr</a:t>
            </a:r>
            <a:r>
              <a:rPr lang="en-US" sz="3200" dirty="0">
                <a:latin typeface="SSTimes"/>
              </a:rPr>
              <a:t>. </a:t>
            </a:r>
            <a:endParaRPr lang="en-US" sz="3200" dirty="0"/>
          </a:p>
        </p:txBody>
      </p:sp>
      <p:sp>
        <p:nvSpPr>
          <p:cNvPr id="6" name="Rectangle 5">
            <a:extLst>
              <a:ext uri="{FF2B5EF4-FFF2-40B4-BE49-F238E27FC236}">
                <a16:creationId xmlns:a16="http://schemas.microsoft.com/office/drawing/2014/main" id="{09DA5EF2-DD0C-394F-A64C-077D5C02BC42}"/>
              </a:ext>
            </a:extLst>
          </p:cNvPr>
          <p:cNvSpPr/>
          <p:nvPr/>
        </p:nvSpPr>
        <p:spPr>
          <a:xfrm>
            <a:off x="1469536" y="2058172"/>
            <a:ext cx="2315570" cy="369332"/>
          </a:xfrm>
          <a:prstGeom prst="rect">
            <a:avLst/>
          </a:prstGeom>
        </p:spPr>
        <p:txBody>
          <a:bodyPr wrap="none">
            <a:spAutoFit/>
          </a:bodyPr>
          <a:lstStyle/>
          <a:p>
            <a:r>
              <a:rPr lang="en-US" b="1" dirty="0" err="1">
                <a:latin typeface="SSOptima"/>
              </a:rPr>
              <a:t>Stereolitografija</a:t>
            </a:r>
            <a:r>
              <a:rPr lang="en-US" b="1" dirty="0">
                <a:latin typeface="SSOptima"/>
              </a:rPr>
              <a:t> (SLA) </a:t>
            </a:r>
            <a:endParaRPr lang="en-US" dirty="0"/>
          </a:p>
        </p:txBody>
      </p:sp>
      <p:pic>
        <p:nvPicPr>
          <p:cNvPr id="7" name="Picture 6">
            <a:extLst>
              <a:ext uri="{FF2B5EF4-FFF2-40B4-BE49-F238E27FC236}">
                <a16:creationId xmlns:a16="http://schemas.microsoft.com/office/drawing/2014/main" id="{4EAAF8A8-DC9B-0442-95D3-B108F16445CD}"/>
              </a:ext>
            </a:extLst>
          </p:cNvPr>
          <p:cNvPicPr>
            <a:picLocks noChangeAspect="1"/>
          </p:cNvPicPr>
          <p:nvPr/>
        </p:nvPicPr>
        <p:blipFill>
          <a:blip r:embed="rId2"/>
          <a:stretch>
            <a:fillRect/>
          </a:stretch>
        </p:blipFill>
        <p:spPr>
          <a:xfrm>
            <a:off x="1214703" y="2918368"/>
            <a:ext cx="4464050" cy="2882900"/>
          </a:xfrm>
          <a:prstGeom prst="rect">
            <a:avLst/>
          </a:prstGeom>
        </p:spPr>
      </p:pic>
      <p:sp>
        <p:nvSpPr>
          <p:cNvPr id="8" name="Rectangle 7">
            <a:extLst>
              <a:ext uri="{FF2B5EF4-FFF2-40B4-BE49-F238E27FC236}">
                <a16:creationId xmlns:a16="http://schemas.microsoft.com/office/drawing/2014/main" id="{BC7825A2-2966-CA4A-8060-FDCB010FA916}"/>
              </a:ext>
            </a:extLst>
          </p:cNvPr>
          <p:cNvSpPr/>
          <p:nvPr/>
        </p:nvSpPr>
        <p:spPr>
          <a:xfrm>
            <a:off x="6323328" y="2046175"/>
            <a:ext cx="4787345" cy="646331"/>
          </a:xfrm>
          <a:prstGeom prst="rect">
            <a:avLst/>
          </a:prstGeom>
        </p:spPr>
        <p:txBody>
          <a:bodyPr wrap="square">
            <a:spAutoFit/>
          </a:bodyPr>
          <a:lstStyle/>
          <a:p>
            <a:r>
              <a:rPr lang="en-US" b="1" dirty="0" err="1">
                <a:latin typeface="SSOptima"/>
              </a:rPr>
              <a:t>Ciljno</a:t>
            </a:r>
            <a:r>
              <a:rPr lang="en-US" b="1" dirty="0">
                <a:latin typeface="SSOptima"/>
              </a:rPr>
              <a:t> </a:t>
            </a:r>
            <a:r>
              <a:rPr lang="en-US" b="1" dirty="0" err="1">
                <a:latin typeface="SSOptima"/>
              </a:rPr>
              <a:t>nalaganje</a:t>
            </a:r>
            <a:r>
              <a:rPr lang="en-US" b="1" dirty="0">
                <a:latin typeface="SSOptima"/>
              </a:rPr>
              <a:t> (FDM) </a:t>
            </a:r>
            <a:r>
              <a:rPr lang="en-US" dirty="0"/>
              <a:t>(</a:t>
            </a:r>
            <a:r>
              <a:rPr lang="en-US" dirty="0" err="1"/>
              <a:t>angl.</a:t>
            </a:r>
            <a:r>
              <a:rPr lang="en-US" dirty="0"/>
              <a:t> </a:t>
            </a:r>
            <a:r>
              <a:rPr lang="en-US" i="1" dirty="0"/>
              <a:t>fused deposition modeling</a:t>
            </a:r>
            <a:r>
              <a:rPr lang="en-US" dirty="0"/>
              <a:t>) </a:t>
            </a:r>
            <a:r>
              <a:rPr lang="en-US" b="1" dirty="0">
                <a:latin typeface="SSOptima"/>
              </a:rPr>
              <a:t> </a:t>
            </a:r>
            <a:endParaRPr lang="en-US" dirty="0"/>
          </a:p>
        </p:txBody>
      </p:sp>
      <p:pic>
        <p:nvPicPr>
          <p:cNvPr id="9" name="Picture 8">
            <a:extLst>
              <a:ext uri="{FF2B5EF4-FFF2-40B4-BE49-F238E27FC236}">
                <a16:creationId xmlns:a16="http://schemas.microsoft.com/office/drawing/2014/main" id="{11C0302D-F7A1-724D-919C-1B29BAA3D614}"/>
              </a:ext>
            </a:extLst>
          </p:cNvPr>
          <p:cNvPicPr>
            <a:picLocks noChangeAspect="1"/>
          </p:cNvPicPr>
          <p:nvPr/>
        </p:nvPicPr>
        <p:blipFill>
          <a:blip r:embed="rId3"/>
          <a:stretch>
            <a:fillRect/>
          </a:stretch>
        </p:blipFill>
        <p:spPr>
          <a:xfrm>
            <a:off x="6647110" y="2667239"/>
            <a:ext cx="3828385" cy="3659566"/>
          </a:xfrm>
          <a:prstGeom prst="rect">
            <a:avLst/>
          </a:prstGeom>
        </p:spPr>
      </p:pic>
    </p:spTree>
    <p:extLst>
      <p:ext uri="{BB962C8B-B14F-4D97-AF65-F5344CB8AC3E}">
        <p14:creationId xmlns:p14="http://schemas.microsoft.com/office/powerpoint/2010/main" val="171970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DECE-7BA4-E549-931E-DC74FFFDC3BF}"/>
              </a:ext>
            </a:extLst>
          </p:cNvPr>
          <p:cNvSpPr>
            <a:spLocks noGrp="1"/>
          </p:cNvSpPr>
          <p:nvPr>
            <p:ph type="title"/>
          </p:nvPr>
        </p:nvSpPr>
        <p:spPr/>
        <p:txBody>
          <a:bodyPr>
            <a:normAutofit/>
          </a:bodyPr>
          <a:lstStyle/>
          <a:p>
            <a:r>
              <a:rPr lang="en-US" sz="4400" dirty="0" err="1"/>
              <a:t>Izivi</a:t>
            </a:r>
            <a:endParaRPr lang="en-US" sz="4400" dirty="0"/>
          </a:p>
        </p:txBody>
      </p:sp>
      <p:sp>
        <p:nvSpPr>
          <p:cNvPr id="3" name="Content Placeholder 2">
            <a:extLst>
              <a:ext uri="{FF2B5EF4-FFF2-40B4-BE49-F238E27FC236}">
                <a16:creationId xmlns:a16="http://schemas.microsoft.com/office/drawing/2014/main" id="{A0CE3ABC-0FEB-E246-A1BD-2ACDB9873166}"/>
              </a:ext>
            </a:extLst>
          </p:cNvPr>
          <p:cNvSpPr>
            <a:spLocks noGrp="1"/>
          </p:cNvSpPr>
          <p:nvPr>
            <p:ph idx="1"/>
          </p:nvPr>
        </p:nvSpPr>
        <p:spPr/>
        <p:txBody>
          <a:bodyPr>
            <a:normAutofit/>
          </a:bodyPr>
          <a:lstStyle/>
          <a:p>
            <a:pPr marL="0" indent="0">
              <a:buNone/>
            </a:pPr>
            <a:r>
              <a:rPr lang="en-US" sz="3200" dirty="0" err="1"/>
              <a:t>Tehnični</a:t>
            </a:r>
            <a:endParaRPr lang="en-US" sz="3200" dirty="0"/>
          </a:p>
          <a:p>
            <a:r>
              <a:rPr lang="en-US" sz="3200" dirty="0"/>
              <a:t>Kateri </a:t>
            </a:r>
            <a:r>
              <a:rPr lang="en-US" sz="3200" dirty="0" err="1"/>
              <a:t>tiskalnik</a:t>
            </a:r>
            <a:r>
              <a:rPr lang="en-US" sz="3200" dirty="0"/>
              <a:t>?</a:t>
            </a:r>
          </a:p>
          <a:p>
            <a:r>
              <a:rPr lang="en-US" sz="3200" dirty="0" err="1"/>
              <a:t>Katera</a:t>
            </a:r>
            <a:r>
              <a:rPr lang="en-US" sz="3200" dirty="0"/>
              <a:t> </a:t>
            </a:r>
            <a:r>
              <a:rPr lang="en-US" sz="3200" dirty="0" err="1"/>
              <a:t>programska</a:t>
            </a:r>
            <a:r>
              <a:rPr lang="en-US" sz="3200" dirty="0"/>
              <a:t> </a:t>
            </a:r>
            <a:r>
              <a:rPr lang="en-US" sz="3200" dirty="0" err="1"/>
              <a:t>orodja</a:t>
            </a:r>
            <a:r>
              <a:rPr lang="en-US" sz="3200" dirty="0"/>
              <a:t>?</a:t>
            </a:r>
          </a:p>
          <a:p>
            <a:pPr marL="0" indent="0">
              <a:buNone/>
            </a:pPr>
            <a:r>
              <a:rPr lang="en-US" sz="3200" dirty="0" err="1"/>
              <a:t>Pedagoški</a:t>
            </a:r>
            <a:endParaRPr lang="en-US" sz="3200" dirty="0"/>
          </a:p>
          <a:p>
            <a:r>
              <a:rPr lang="en-US" sz="3200" dirty="0" err="1"/>
              <a:t>Načini</a:t>
            </a:r>
            <a:r>
              <a:rPr lang="en-US" sz="3200" dirty="0"/>
              <a:t> </a:t>
            </a:r>
            <a:r>
              <a:rPr lang="en-US" sz="3200" dirty="0" err="1"/>
              <a:t>uvajanja</a:t>
            </a:r>
            <a:r>
              <a:rPr lang="en-US" sz="3200" dirty="0"/>
              <a:t> 3D </a:t>
            </a:r>
            <a:r>
              <a:rPr lang="en-US" sz="3200" dirty="0" err="1"/>
              <a:t>tiska</a:t>
            </a:r>
            <a:r>
              <a:rPr lang="en-US" sz="3200" dirty="0"/>
              <a:t> </a:t>
            </a:r>
          </a:p>
        </p:txBody>
      </p:sp>
    </p:spTree>
    <p:extLst>
      <p:ext uri="{BB962C8B-B14F-4D97-AF65-F5344CB8AC3E}">
        <p14:creationId xmlns:p14="http://schemas.microsoft.com/office/powerpoint/2010/main" val="316480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D5F-22B3-454C-9C0D-A22C86EC451B}"/>
              </a:ext>
            </a:extLst>
          </p:cNvPr>
          <p:cNvSpPr>
            <a:spLocks noGrp="1"/>
          </p:cNvSpPr>
          <p:nvPr>
            <p:ph type="title"/>
          </p:nvPr>
        </p:nvSpPr>
        <p:spPr/>
        <p:txBody>
          <a:bodyPr/>
          <a:lstStyle/>
          <a:p>
            <a:r>
              <a:rPr lang="en-US" dirty="0" err="1"/>
              <a:t>Tehnični</a:t>
            </a:r>
            <a:endParaRPr lang="en-US" dirty="0"/>
          </a:p>
        </p:txBody>
      </p:sp>
      <p:sp>
        <p:nvSpPr>
          <p:cNvPr id="3" name="Content Placeholder 2">
            <a:extLst>
              <a:ext uri="{FF2B5EF4-FFF2-40B4-BE49-F238E27FC236}">
                <a16:creationId xmlns:a16="http://schemas.microsoft.com/office/drawing/2014/main" id="{5CD3EC2C-AB7F-C944-A77B-E8EF24D9D504}"/>
              </a:ext>
            </a:extLst>
          </p:cNvPr>
          <p:cNvSpPr>
            <a:spLocks noGrp="1"/>
          </p:cNvSpPr>
          <p:nvPr>
            <p:ph idx="1"/>
          </p:nvPr>
        </p:nvSpPr>
        <p:spPr/>
        <p:txBody>
          <a:bodyPr/>
          <a:lstStyle/>
          <a:p>
            <a:pPr marL="0" indent="0">
              <a:buNone/>
            </a:pPr>
            <a:r>
              <a:rPr lang="en-US" sz="2800" dirty="0" err="1"/>
              <a:t>Tiskalnik</a:t>
            </a:r>
            <a:endParaRPr lang="en-US" sz="2800" dirty="0"/>
          </a:p>
          <a:p>
            <a:r>
              <a:rPr lang="en-US" dirty="0"/>
              <a:t>Ni </a:t>
            </a:r>
            <a:r>
              <a:rPr lang="en-US" dirty="0" err="1"/>
              <a:t>pomembna</a:t>
            </a:r>
            <a:r>
              <a:rPr lang="en-US" dirty="0"/>
              <a:t> </a:t>
            </a:r>
            <a:r>
              <a:rPr lang="en-US" dirty="0" err="1"/>
              <a:t>tehnična</a:t>
            </a:r>
            <a:r>
              <a:rPr lang="en-US" dirty="0"/>
              <a:t> </a:t>
            </a:r>
            <a:r>
              <a:rPr lang="en-US" dirty="0" err="1"/>
              <a:t>dovršenost</a:t>
            </a:r>
            <a:r>
              <a:rPr lang="en-US" dirty="0"/>
              <a:t> </a:t>
            </a:r>
            <a:r>
              <a:rPr lang="sl-SI" dirty="0"/>
              <a:t>tiskalnika</a:t>
            </a:r>
          </a:p>
          <a:p>
            <a:r>
              <a:rPr lang="sl-SI" dirty="0"/>
              <a:t>Velikost delovne mize oziroma volumna. </a:t>
            </a:r>
          </a:p>
          <a:p>
            <a:pPr marL="0" indent="0">
              <a:buNone/>
            </a:pPr>
            <a:r>
              <a:rPr lang="sl-SI" dirty="0"/>
              <a:t>	(220x220x 250; 300x 220x 300;300x 300x 400; 400x400,450)</a:t>
            </a:r>
          </a:p>
          <a:p>
            <a:r>
              <a:rPr lang="sl-SI" dirty="0"/>
              <a:t>Senzor za filamenta</a:t>
            </a:r>
          </a:p>
          <a:p>
            <a:r>
              <a:rPr lang="sl-SI" dirty="0"/>
              <a:t>Samodejno izravnavanje tiskalne plošče</a:t>
            </a:r>
          </a:p>
          <a:p>
            <a:r>
              <a:rPr lang="sl-SI" dirty="0"/>
              <a:t>Temperature ( delovne površine, exstrudorja )</a:t>
            </a:r>
          </a:p>
          <a:p>
            <a:r>
              <a:rPr lang="sl-SI" dirty="0"/>
              <a:t>Filamenti ( temperatura, premer filamenta)</a:t>
            </a:r>
          </a:p>
          <a:p>
            <a:pPr lvl="1"/>
            <a:r>
              <a:rPr lang="sl-SI" dirty="0"/>
              <a:t>Vrste (</a:t>
            </a:r>
            <a:r>
              <a:rPr lang="en-US" dirty="0"/>
              <a:t>PLA/PETG/SILK/ABS//WOOD/....)</a:t>
            </a:r>
            <a:endParaRPr lang="sl-SI" dirty="0"/>
          </a:p>
          <a:p>
            <a:endParaRPr lang="sl-SI" dirty="0"/>
          </a:p>
          <a:p>
            <a:endParaRPr lang="en-US" dirty="0"/>
          </a:p>
        </p:txBody>
      </p:sp>
    </p:spTree>
    <p:extLst>
      <p:ext uri="{BB962C8B-B14F-4D97-AF65-F5344CB8AC3E}">
        <p14:creationId xmlns:p14="http://schemas.microsoft.com/office/powerpoint/2010/main" val="45139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D5F-22B3-454C-9C0D-A22C86EC451B}"/>
              </a:ext>
            </a:extLst>
          </p:cNvPr>
          <p:cNvSpPr>
            <a:spLocks noGrp="1"/>
          </p:cNvSpPr>
          <p:nvPr>
            <p:ph type="title"/>
          </p:nvPr>
        </p:nvSpPr>
        <p:spPr/>
        <p:txBody>
          <a:bodyPr/>
          <a:lstStyle/>
          <a:p>
            <a:r>
              <a:rPr lang="en-US" dirty="0" err="1"/>
              <a:t>Tehnični</a:t>
            </a:r>
            <a:endParaRPr lang="en-US" dirty="0"/>
          </a:p>
        </p:txBody>
      </p:sp>
      <p:sp>
        <p:nvSpPr>
          <p:cNvPr id="3" name="Content Placeholder 2">
            <a:extLst>
              <a:ext uri="{FF2B5EF4-FFF2-40B4-BE49-F238E27FC236}">
                <a16:creationId xmlns:a16="http://schemas.microsoft.com/office/drawing/2014/main" id="{5CD3EC2C-AB7F-C944-A77B-E8EF24D9D504}"/>
              </a:ext>
            </a:extLst>
          </p:cNvPr>
          <p:cNvSpPr>
            <a:spLocks noGrp="1"/>
          </p:cNvSpPr>
          <p:nvPr>
            <p:ph idx="1"/>
          </p:nvPr>
        </p:nvSpPr>
        <p:spPr/>
        <p:txBody>
          <a:bodyPr/>
          <a:lstStyle/>
          <a:p>
            <a:pPr marL="0" indent="0">
              <a:buNone/>
            </a:pPr>
            <a:r>
              <a:rPr lang="en-US" sz="2800" dirty="0" err="1"/>
              <a:t>Programska</a:t>
            </a:r>
            <a:r>
              <a:rPr lang="en-US" sz="2800" dirty="0"/>
              <a:t> </a:t>
            </a:r>
            <a:r>
              <a:rPr lang="en-US" sz="2800" dirty="0" err="1"/>
              <a:t>oprema</a:t>
            </a:r>
            <a:endParaRPr lang="en-US" sz="2800" dirty="0"/>
          </a:p>
          <a:p>
            <a:r>
              <a:rPr lang="en-US" sz="2800" dirty="0"/>
              <a:t>3D </a:t>
            </a:r>
            <a:r>
              <a:rPr lang="en-US" sz="2800" dirty="0" err="1"/>
              <a:t>modeliranje</a:t>
            </a:r>
            <a:r>
              <a:rPr lang="en-US" sz="2800" dirty="0"/>
              <a:t> </a:t>
            </a:r>
          </a:p>
          <a:p>
            <a:pPr lvl="1"/>
            <a:r>
              <a:rPr lang="en-US" sz="2400" dirty="0" err="1"/>
              <a:t>Qcad</a:t>
            </a:r>
            <a:r>
              <a:rPr lang="en-US" sz="2400" dirty="0"/>
              <a:t> (</a:t>
            </a:r>
            <a:r>
              <a:rPr lang="en-US" sz="2400" dirty="0" err="1"/>
              <a:t>izometrični</a:t>
            </a:r>
            <a:r>
              <a:rPr lang="en-US" sz="2400" dirty="0"/>
              <a:t> </a:t>
            </a:r>
            <a:r>
              <a:rPr lang="en-US" sz="2400" dirty="0" err="1"/>
              <a:t>pogled</a:t>
            </a:r>
            <a:r>
              <a:rPr lang="en-US" sz="2400" dirty="0"/>
              <a:t>, </a:t>
            </a:r>
            <a:r>
              <a:rPr lang="en-US" sz="2400" dirty="0" err="1"/>
              <a:t>izvoz</a:t>
            </a:r>
            <a:r>
              <a:rPr lang="en-US" sz="2400" dirty="0"/>
              <a:t> jpg, convert v </a:t>
            </a:r>
            <a:r>
              <a:rPr lang="en-US" sz="2400" dirty="0" err="1"/>
              <a:t>svg</a:t>
            </a:r>
            <a:r>
              <a:rPr lang="en-US" sz="2400" dirty="0"/>
              <a:t>, </a:t>
            </a:r>
            <a:r>
              <a:rPr lang="en-US" sz="2400" dirty="0" err="1"/>
              <a:t>uvoz</a:t>
            </a:r>
            <a:r>
              <a:rPr lang="en-US" sz="2400" dirty="0"/>
              <a:t> v </a:t>
            </a:r>
            <a:r>
              <a:rPr lang="en-US" sz="2400" dirty="0" err="1"/>
              <a:t>tTinkercad</a:t>
            </a:r>
            <a:r>
              <a:rPr lang="en-US" sz="2400" dirty="0"/>
              <a:t>)</a:t>
            </a:r>
          </a:p>
          <a:p>
            <a:pPr lvl="1"/>
            <a:r>
              <a:rPr lang="en-US" sz="2400" dirty="0" err="1"/>
              <a:t>Uporaba</a:t>
            </a:r>
            <a:r>
              <a:rPr lang="en-US" sz="2400" dirty="0"/>
              <a:t> </a:t>
            </a:r>
            <a:r>
              <a:rPr lang="en-US" sz="2400" dirty="0" err="1"/>
              <a:t>Tinkercad</a:t>
            </a:r>
            <a:r>
              <a:rPr lang="en-US" sz="2400" dirty="0"/>
              <a:t>-a</a:t>
            </a:r>
          </a:p>
          <a:p>
            <a:pPr lvl="1"/>
            <a:r>
              <a:rPr lang="en-US" sz="2400" dirty="0" err="1"/>
              <a:t>Uporaba</a:t>
            </a:r>
            <a:r>
              <a:rPr lang="en-US" sz="2400" dirty="0"/>
              <a:t> SketchUp-a</a:t>
            </a:r>
          </a:p>
          <a:p>
            <a:r>
              <a:rPr lang="en-US" sz="2800" dirty="0" err="1"/>
              <a:t>Priprava</a:t>
            </a:r>
            <a:r>
              <a:rPr lang="en-US" sz="2800" dirty="0"/>
              <a:t> </a:t>
            </a:r>
            <a:r>
              <a:rPr lang="en-US" sz="2800" dirty="0" err="1"/>
              <a:t>za</a:t>
            </a:r>
            <a:r>
              <a:rPr lang="en-US" sz="2800" dirty="0"/>
              <a:t> </a:t>
            </a:r>
            <a:r>
              <a:rPr lang="en-US" sz="2800" dirty="0" err="1"/>
              <a:t>tisk</a:t>
            </a:r>
            <a:endParaRPr lang="en-US" sz="2800" dirty="0"/>
          </a:p>
          <a:p>
            <a:pPr lvl="1"/>
            <a:r>
              <a:rPr lang="en-US" sz="2400" dirty="0" err="1"/>
              <a:t>Izvoz</a:t>
            </a:r>
            <a:r>
              <a:rPr lang="en-US" sz="2400" dirty="0"/>
              <a:t> </a:t>
            </a:r>
            <a:r>
              <a:rPr lang="en-US" sz="2400" dirty="0" err="1"/>
              <a:t>modela</a:t>
            </a:r>
            <a:r>
              <a:rPr lang="en-US" sz="2400" dirty="0"/>
              <a:t> v </a:t>
            </a:r>
            <a:r>
              <a:rPr lang="en-US" sz="2400" dirty="0" err="1"/>
              <a:t>zapisu</a:t>
            </a:r>
            <a:r>
              <a:rPr lang="en-US" sz="2400" dirty="0"/>
              <a:t>, </a:t>
            </a:r>
            <a:r>
              <a:rPr lang="en-US" sz="2400" dirty="0" err="1"/>
              <a:t>ki</a:t>
            </a:r>
            <a:r>
              <a:rPr lang="en-US" sz="2400" dirty="0"/>
              <a:t> </a:t>
            </a:r>
            <a:r>
              <a:rPr lang="en-US" sz="2400" dirty="0" err="1"/>
              <a:t>tiskalnik</a:t>
            </a:r>
            <a:r>
              <a:rPr lang="en-US" sz="2400" dirty="0"/>
              <a:t> </a:t>
            </a:r>
            <a:r>
              <a:rPr lang="en-US" sz="2400" dirty="0" err="1"/>
              <a:t>lahko</a:t>
            </a:r>
            <a:r>
              <a:rPr lang="en-US" sz="2400" dirty="0"/>
              <a:t> </a:t>
            </a:r>
            <a:r>
              <a:rPr lang="en-US" sz="2400" dirty="0" err="1"/>
              <a:t>natisne</a:t>
            </a:r>
            <a:r>
              <a:rPr lang="en-US" sz="2400" dirty="0"/>
              <a:t> ( </a:t>
            </a:r>
            <a:r>
              <a:rPr lang="en-US" sz="2400" dirty="0" err="1"/>
              <a:t>Ultimaker</a:t>
            </a:r>
            <a:r>
              <a:rPr lang="en-US" sz="2400" dirty="0"/>
              <a:t> </a:t>
            </a:r>
            <a:r>
              <a:rPr lang="en-US" sz="2400" dirty="0" err="1"/>
              <a:t>Cura</a:t>
            </a:r>
            <a:r>
              <a:rPr lang="en-US" sz="2400" dirty="0"/>
              <a:t>, </a:t>
            </a:r>
            <a:r>
              <a:rPr lang="en-US" sz="2400" dirty="0" err="1"/>
              <a:t>stl</a:t>
            </a:r>
            <a:r>
              <a:rPr lang="en-US" sz="2400" dirty="0"/>
              <a:t>, g-cod, </a:t>
            </a:r>
            <a:r>
              <a:rPr lang="en-US" sz="2400" dirty="0" err="1"/>
              <a:t>obj</a:t>
            </a:r>
            <a:r>
              <a:rPr lang="en-US" sz="2400" dirty="0"/>
              <a:t>, …)</a:t>
            </a:r>
          </a:p>
          <a:p>
            <a:endParaRPr lang="sl-SI" dirty="0"/>
          </a:p>
          <a:p>
            <a:endParaRPr lang="en-US" dirty="0"/>
          </a:p>
        </p:txBody>
      </p:sp>
    </p:spTree>
    <p:extLst>
      <p:ext uri="{BB962C8B-B14F-4D97-AF65-F5344CB8AC3E}">
        <p14:creationId xmlns:p14="http://schemas.microsoft.com/office/powerpoint/2010/main" val="69231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A571-72CE-CB45-9707-D5B1B06CE7C8}"/>
              </a:ext>
            </a:extLst>
          </p:cNvPr>
          <p:cNvSpPr>
            <a:spLocks noGrp="1"/>
          </p:cNvSpPr>
          <p:nvPr>
            <p:ph type="title"/>
          </p:nvPr>
        </p:nvSpPr>
        <p:spPr/>
        <p:txBody>
          <a:bodyPr/>
          <a:lstStyle/>
          <a:p>
            <a:r>
              <a:rPr lang="sl-SI" dirty="0"/>
              <a:t>Proces v 3D tisku</a:t>
            </a:r>
          </a:p>
        </p:txBody>
      </p:sp>
      <p:sp>
        <p:nvSpPr>
          <p:cNvPr id="3" name="Content Placeholder 2">
            <a:extLst>
              <a:ext uri="{FF2B5EF4-FFF2-40B4-BE49-F238E27FC236}">
                <a16:creationId xmlns:a16="http://schemas.microsoft.com/office/drawing/2014/main" id="{6536F039-A666-5E4E-A004-946CF12FE256}"/>
              </a:ext>
            </a:extLst>
          </p:cNvPr>
          <p:cNvSpPr>
            <a:spLocks noGrp="1"/>
          </p:cNvSpPr>
          <p:nvPr>
            <p:ph idx="1"/>
          </p:nvPr>
        </p:nvSpPr>
        <p:spPr/>
        <p:txBody>
          <a:bodyPr/>
          <a:lstStyle/>
          <a:p>
            <a:endParaRPr lang="sl-SI" dirty="0"/>
          </a:p>
        </p:txBody>
      </p:sp>
      <p:sp>
        <p:nvSpPr>
          <p:cNvPr id="4" name="Rectangle 3">
            <a:extLst>
              <a:ext uri="{FF2B5EF4-FFF2-40B4-BE49-F238E27FC236}">
                <a16:creationId xmlns:a16="http://schemas.microsoft.com/office/drawing/2014/main" id="{9BCF365A-A2A4-E646-8B0F-2F5D7E2AE38C}"/>
              </a:ext>
            </a:extLst>
          </p:cNvPr>
          <p:cNvSpPr/>
          <p:nvPr/>
        </p:nvSpPr>
        <p:spPr>
          <a:xfrm>
            <a:off x="2318091" y="1407089"/>
            <a:ext cx="3336758" cy="946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3D modeliranje </a:t>
            </a:r>
          </a:p>
          <a:p>
            <a:pPr algn="ctr"/>
            <a:r>
              <a:rPr lang="sl-SI" dirty="0"/>
              <a:t>(pridobitev digitalnega modela)</a:t>
            </a:r>
          </a:p>
        </p:txBody>
      </p:sp>
      <p:sp>
        <p:nvSpPr>
          <p:cNvPr id="5" name="Rectangle 4">
            <a:extLst>
              <a:ext uri="{FF2B5EF4-FFF2-40B4-BE49-F238E27FC236}">
                <a16:creationId xmlns:a16="http://schemas.microsoft.com/office/drawing/2014/main" id="{4BCFAF1F-7BF6-6240-8B60-60E92E486AF6}"/>
              </a:ext>
            </a:extLst>
          </p:cNvPr>
          <p:cNvSpPr/>
          <p:nvPr/>
        </p:nvSpPr>
        <p:spPr>
          <a:xfrm>
            <a:off x="2342147" y="2937103"/>
            <a:ext cx="3336758" cy="946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Izvoz in urejanje datoteke</a:t>
            </a:r>
          </a:p>
        </p:txBody>
      </p:sp>
      <p:sp>
        <p:nvSpPr>
          <p:cNvPr id="6" name="Rectangle 5">
            <a:extLst>
              <a:ext uri="{FF2B5EF4-FFF2-40B4-BE49-F238E27FC236}">
                <a16:creationId xmlns:a16="http://schemas.microsoft.com/office/drawing/2014/main" id="{5BE79B37-8E05-8845-8269-976C2FCE304F}"/>
              </a:ext>
            </a:extLst>
          </p:cNvPr>
          <p:cNvSpPr/>
          <p:nvPr/>
        </p:nvSpPr>
        <p:spPr>
          <a:xfrm>
            <a:off x="2318091" y="4467117"/>
            <a:ext cx="3336758" cy="946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Testiranje in postavitev,</a:t>
            </a:r>
          </a:p>
          <a:p>
            <a:pPr algn="ctr"/>
            <a:r>
              <a:rPr lang="sl-SI" dirty="0"/>
              <a:t>G- code</a:t>
            </a:r>
          </a:p>
        </p:txBody>
      </p:sp>
      <p:sp>
        <p:nvSpPr>
          <p:cNvPr id="7" name="Rectangle 6">
            <a:extLst>
              <a:ext uri="{FF2B5EF4-FFF2-40B4-BE49-F238E27FC236}">
                <a16:creationId xmlns:a16="http://schemas.microsoft.com/office/drawing/2014/main" id="{5DD8FDA4-F3B1-264D-8531-4464E5081334}"/>
              </a:ext>
            </a:extLst>
          </p:cNvPr>
          <p:cNvSpPr/>
          <p:nvPr/>
        </p:nvSpPr>
        <p:spPr>
          <a:xfrm>
            <a:off x="6495468" y="4467117"/>
            <a:ext cx="3336758" cy="946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3D tiskanje</a:t>
            </a:r>
          </a:p>
        </p:txBody>
      </p:sp>
      <p:sp>
        <p:nvSpPr>
          <p:cNvPr id="9" name="Rectangle 8">
            <a:extLst>
              <a:ext uri="{FF2B5EF4-FFF2-40B4-BE49-F238E27FC236}">
                <a16:creationId xmlns:a16="http://schemas.microsoft.com/office/drawing/2014/main" id="{2724C68D-CB4E-6149-89F7-8F5F9F2F19B3}"/>
              </a:ext>
            </a:extLst>
          </p:cNvPr>
          <p:cNvSpPr/>
          <p:nvPr/>
        </p:nvSpPr>
        <p:spPr>
          <a:xfrm>
            <a:off x="6495468" y="2937103"/>
            <a:ext cx="3336758" cy="946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Odstraitev delcev</a:t>
            </a:r>
          </a:p>
        </p:txBody>
      </p:sp>
      <p:sp>
        <p:nvSpPr>
          <p:cNvPr id="10" name="Rectangle 9">
            <a:extLst>
              <a:ext uri="{FF2B5EF4-FFF2-40B4-BE49-F238E27FC236}">
                <a16:creationId xmlns:a16="http://schemas.microsoft.com/office/drawing/2014/main" id="{A46188D5-AC0D-1240-8B61-AD0EA829DA06}"/>
              </a:ext>
            </a:extLst>
          </p:cNvPr>
          <p:cNvSpPr/>
          <p:nvPr/>
        </p:nvSpPr>
        <p:spPr>
          <a:xfrm>
            <a:off x="6495468" y="1455352"/>
            <a:ext cx="3336758" cy="946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Zaključna  obdelava</a:t>
            </a:r>
          </a:p>
        </p:txBody>
      </p:sp>
      <p:sp>
        <p:nvSpPr>
          <p:cNvPr id="13" name="Down Arrow 12">
            <a:extLst>
              <a:ext uri="{FF2B5EF4-FFF2-40B4-BE49-F238E27FC236}">
                <a16:creationId xmlns:a16="http://schemas.microsoft.com/office/drawing/2014/main" id="{D2748CBF-EFBD-704D-983A-81CCC53E9968}"/>
              </a:ext>
            </a:extLst>
          </p:cNvPr>
          <p:cNvSpPr/>
          <p:nvPr/>
        </p:nvSpPr>
        <p:spPr>
          <a:xfrm>
            <a:off x="3745838" y="2353574"/>
            <a:ext cx="481263" cy="583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Down Arrow 13">
            <a:extLst>
              <a:ext uri="{FF2B5EF4-FFF2-40B4-BE49-F238E27FC236}">
                <a16:creationId xmlns:a16="http://schemas.microsoft.com/office/drawing/2014/main" id="{1D2DA69E-13A9-564B-8A7D-E67A5E25DCA1}"/>
              </a:ext>
            </a:extLst>
          </p:cNvPr>
          <p:cNvSpPr/>
          <p:nvPr/>
        </p:nvSpPr>
        <p:spPr>
          <a:xfrm>
            <a:off x="3657608" y="3869547"/>
            <a:ext cx="481263" cy="583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Down Arrow 14">
            <a:extLst>
              <a:ext uri="{FF2B5EF4-FFF2-40B4-BE49-F238E27FC236}">
                <a16:creationId xmlns:a16="http://schemas.microsoft.com/office/drawing/2014/main" id="{427E1F30-B984-F74D-8802-AA30A91DFC8D}"/>
              </a:ext>
            </a:extLst>
          </p:cNvPr>
          <p:cNvSpPr/>
          <p:nvPr/>
        </p:nvSpPr>
        <p:spPr>
          <a:xfrm rot="10800000">
            <a:off x="7923214" y="3881978"/>
            <a:ext cx="481263" cy="571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Down Arrow 16">
            <a:extLst>
              <a:ext uri="{FF2B5EF4-FFF2-40B4-BE49-F238E27FC236}">
                <a16:creationId xmlns:a16="http://schemas.microsoft.com/office/drawing/2014/main" id="{76E934E8-76E2-2A40-AD20-960106D8FF3E}"/>
              </a:ext>
            </a:extLst>
          </p:cNvPr>
          <p:cNvSpPr/>
          <p:nvPr/>
        </p:nvSpPr>
        <p:spPr>
          <a:xfrm rot="10800000">
            <a:off x="7923214" y="2400090"/>
            <a:ext cx="481263" cy="535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Curved Up Arrow 17">
            <a:extLst>
              <a:ext uri="{FF2B5EF4-FFF2-40B4-BE49-F238E27FC236}">
                <a16:creationId xmlns:a16="http://schemas.microsoft.com/office/drawing/2014/main" id="{BA22B163-EA19-BC47-AA11-8F2E65EDEAAC}"/>
              </a:ext>
            </a:extLst>
          </p:cNvPr>
          <p:cNvSpPr/>
          <p:nvPr/>
        </p:nvSpPr>
        <p:spPr>
          <a:xfrm>
            <a:off x="3745838" y="5413602"/>
            <a:ext cx="4658639" cy="583529"/>
          </a:xfrm>
          <a:prstGeom prst="curvedUpArrow">
            <a:avLst>
              <a:gd name="adj1" fmla="val 25000"/>
              <a:gd name="adj2" fmla="val 79074"/>
              <a:gd name="adj3" fmla="val 45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Tree>
    <p:extLst>
      <p:ext uri="{BB962C8B-B14F-4D97-AF65-F5344CB8AC3E}">
        <p14:creationId xmlns:p14="http://schemas.microsoft.com/office/powerpoint/2010/main" val="87499065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00F94-7EE0-4429-9DA1-078B5BFCD2BC}">
  <ds:schemaRefs>
    <ds:schemaRef ds:uri="http://schemas.openxmlformats.org/package/2006/metadata/core-properties"/>
    <ds:schemaRef ds:uri="http://purl.org/dc/terms/"/>
    <ds:schemaRef ds:uri="50233e6d-0d9e-4c89-84bc-aa7c2bb910fb"/>
    <ds:schemaRef ds:uri="http://www.w3.org/XML/1998/namespace"/>
    <ds:schemaRef ds:uri="http://schemas.microsoft.com/office/2006/documentManagement/types"/>
    <ds:schemaRef ds:uri="83d6499c-a84d-4d49-82a2-af88d7506870"/>
    <ds:schemaRef ds:uri="http://schemas.microsoft.com/office/2006/metadata/propertie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DB10313-4B86-42FA-91CB-C2316138400A}">
  <ds:schemaRefs>
    <ds:schemaRef ds:uri="http://schemas.microsoft.com/sharepoint/v3/contenttype/forms"/>
  </ds:schemaRefs>
</ds:datastoreItem>
</file>

<file path=customXml/itemProps3.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7789</TotalTime>
  <Words>1503</Words>
  <Application>Microsoft Macintosh PowerPoint</Application>
  <PresentationFormat>Widescreen</PresentationFormat>
  <Paragraphs>197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SSOptima</vt:lpstr>
      <vt:lpstr>SSTimes</vt:lpstr>
      <vt:lpstr>Officeova tema</vt:lpstr>
      <vt:lpstr>3D tiskanje pri pouku TIT.</vt:lpstr>
      <vt:lpstr>PowerPoint Presentation</vt:lpstr>
      <vt:lpstr>PowerPoint Presentation</vt:lpstr>
      <vt:lpstr>PowerPoint Presentation</vt:lpstr>
      <vt:lpstr>PowerPoint Presentation</vt:lpstr>
      <vt:lpstr>Izivi</vt:lpstr>
      <vt:lpstr>Tehnični</vt:lpstr>
      <vt:lpstr>Tehnični</vt:lpstr>
      <vt:lpstr>Proces v 3D tisku</vt:lpstr>
      <vt:lpstr>Reševanje avtentičnih nalog z inžinirskim pristopom</vt:lpstr>
      <vt:lpstr>Reševanje avtentičnih nalog z inžinirskim pristopom</vt:lpstr>
      <vt:lpstr>Analiza učnega načrta za predmet tehnika in tehnologija z predlogi za posodobitev.</vt:lpstr>
      <vt:lpstr>Uresničljivost splošnih ciljev</vt:lpstr>
      <vt:lpstr>Sledljivost operativnih ciljev potrebam sodobnega časa </vt:lpstr>
      <vt:lpstr>Sledljivost operativnih ciljev potrebam sodobnega časa </vt:lpstr>
      <vt:lpstr>Povezanost ciljev z ustreznim znanjem in zmožnostmi za nadaljnje izobraževanje </vt:lpstr>
      <vt:lpstr>Smernice za uporabo digitalne tehnologije pri predmetu tehnika in tehnologija</vt:lpstr>
      <vt:lpstr>Pregled izbranih (možnih) dejavnosti učencev z osmišljeno uporabo digitalne tehnologije pri predmetu tehnika in tehnologija </vt:lpstr>
      <vt:lpstr>Učni načrt TIT - Standardi po razredih</vt:lpstr>
      <vt:lpstr>Učni načrt TIT - Standardi po razredih</vt:lpstr>
      <vt:lpstr>Učni načrt TIT - Standardi po razredih</vt:lpstr>
      <vt:lpstr>Učni načrt TIT - Standardi po razredih</vt:lpstr>
      <vt:lpstr>Učni načrt TIT - Standardi po razredih</vt:lpstr>
      <vt:lpstr>Učni načrt TIT - Standardi po razredih</vt:lpstr>
      <vt:lpstr>Učni načrt TIT - Standardi po razredih</vt:lpstr>
    </vt:vector>
  </TitlesOfParts>
  <Company>Zavod RS za šolstvo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Primož Krašna</dc:creator>
  <cp:lastModifiedBy>Primož Trček</cp:lastModifiedBy>
  <cp:revision>41</cp:revision>
  <dcterms:created xsi:type="dcterms:W3CDTF">2023-03-20T13:12:53Z</dcterms:created>
  <dcterms:modified xsi:type="dcterms:W3CDTF">2023-04-15T13:52:44Z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0x0101006D5DD6FF8994924A91046684A356AC54</vt:lpwstr>
  </property>
</Properties>
</file>