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5C8"/>
    <a:srgbClr val="27AA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 dirty="0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DADAEF-9719-4D5D-B75C-176BACDC9F72}" type="datetimeFigureOut">
              <a:rPr lang="sl-SI" smtClean="0"/>
              <a:t>13. 04. 2023</a:t>
            </a:fld>
            <a:endParaRPr lang="sl-SI" dirty="0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 dirty="0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 dirty="0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85C22-8D31-405A-8B57-3B338D5259C8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303655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65101" y="4862736"/>
            <a:ext cx="8083550" cy="709389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dirty="0"/>
              <a:t>Kliknite, da uredite slog podnaslova matrice</a:t>
            </a:r>
          </a:p>
        </p:txBody>
      </p:sp>
      <p:grpSp>
        <p:nvGrpSpPr>
          <p:cNvPr id="15" name="Skupina 14"/>
          <p:cNvGrpSpPr/>
          <p:nvPr userDrawn="1"/>
        </p:nvGrpSpPr>
        <p:grpSpPr>
          <a:xfrm>
            <a:off x="-1" y="6446505"/>
            <a:ext cx="12192001" cy="286695"/>
            <a:chOff x="-1" y="6424280"/>
            <a:chExt cx="12192001" cy="286695"/>
          </a:xfrm>
        </p:grpSpPr>
        <p:pic>
          <p:nvPicPr>
            <p:cNvPr id="8" name="Slika 7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9" r="-1"/>
            <a:stretch/>
          </p:blipFill>
          <p:spPr>
            <a:xfrm>
              <a:off x="-1" y="6424836"/>
              <a:ext cx="4040661" cy="286139"/>
            </a:xfrm>
            <a:prstGeom prst="rect">
              <a:avLst/>
            </a:prstGeom>
          </p:spPr>
        </p:pic>
        <p:pic>
          <p:nvPicPr>
            <p:cNvPr id="9" name="Slika 8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58952" y="6424836"/>
              <a:ext cx="4074000" cy="286139"/>
            </a:xfrm>
            <a:prstGeom prst="rect">
              <a:avLst/>
            </a:prstGeom>
          </p:spPr>
        </p:pic>
        <p:pic>
          <p:nvPicPr>
            <p:cNvPr id="12" name="Slika 11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60"/>
            <a:stretch/>
          </p:blipFill>
          <p:spPr>
            <a:xfrm>
              <a:off x="8148956" y="6424280"/>
              <a:ext cx="4043044" cy="286139"/>
            </a:xfrm>
            <a:prstGeom prst="rect">
              <a:avLst/>
            </a:prstGeom>
          </p:spPr>
        </p:pic>
      </p:grpSp>
      <p:pic>
        <p:nvPicPr>
          <p:cNvPr id="5" name="Slika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80721" y="621199"/>
            <a:ext cx="6093855" cy="1293750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9360" y="657948"/>
            <a:ext cx="3233641" cy="4265115"/>
          </a:xfrm>
          <a:prstGeom prst="rect">
            <a:avLst/>
          </a:prstGeom>
        </p:spPr>
      </p:pic>
      <p:pic>
        <p:nvPicPr>
          <p:cNvPr id="10" name="Picture 2" descr="Portal MIZŠ - Portal Ministrstvo za vzgojo in izobraževanje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0160" y="5772294"/>
            <a:ext cx="2285816" cy="470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65100" y="2336800"/>
            <a:ext cx="8083551" cy="2387600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l-SI" dirty="0"/>
              <a:t>Uredite slog naslova matrice</a:t>
            </a:r>
          </a:p>
        </p:txBody>
      </p:sp>
      <p:pic>
        <p:nvPicPr>
          <p:cNvPr id="1026" name="Slika 3"/>
          <p:cNvPicPr>
            <a:picLocks noChangeAspect="1" noChangeArrowheads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97" t="7863" b="5635"/>
          <a:stretch/>
        </p:blipFill>
        <p:spPr bwMode="auto">
          <a:xfrm>
            <a:off x="424769" y="594831"/>
            <a:ext cx="1439157" cy="13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avokotnik 3"/>
          <p:cNvSpPr/>
          <p:nvPr userDrawn="1"/>
        </p:nvSpPr>
        <p:spPr>
          <a:xfrm>
            <a:off x="8521700" y="6106131"/>
            <a:ext cx="3124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sl-SI" sz="600" i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Dogodek delno financira Ministrstvo za okolje, podnebje in energijo s sredstvi Sklada</a:t>
            </a:r>
          </a:p>
          <a:p>
            <a:pPr algn="just">
              <a:spcAft>
                <a:spcPts val="0"/>
              </a:spcAft>
            </a:pPr>
            <a:r>
              <a:rPr lang="sl-SI" sz="600" i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za podnebne spremembe, v okviru projekta Podnebni cilji in vsebine v vzgoji in izobraževanju.</a:t>
            </a:r>
            <a:endParaRPr lang="sl-SI" sz="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11" name="Slika 10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639360" y="5180237"/>
            <a:ext cx="1678336" cy="534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3040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96" userDrawn="1">
          <p15:clr>
            <a:srgbClr val="FBAE40"/>
          </p15:clr>
        </p15:guide>
        <p15:guide id="4" orient="horz" pos="4224" userDrawn="1">
          <p15:clr>
            <a:srgbClr val="FBAE40"/>
          </p15:clr>
        </p15:guide>
        <p15:guide id="5" pos="98" userDrawn="1">
          <p15:clr>
            <a:srgbClr val="FBAE40"/>
          </p15:clr>
        </p15:guide>
        <p15:guide id="6" pos="758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</p:spTree>
    <p:extLst>
      <p:ext uri="{BB962C8B-B14F-4D97-AF65-F5344CB8AC3E}">
        <p14:creationId xmlns:p14="http://schemas.microsoft.com/office/powerpoint/2010/main" val="960349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5575" y="1709738"/>
            <a:ext cx="11880850" cy="2852737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sl-SI" dirty="0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155575" y="4589463"/>
            <a:ext cx="1188085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dirty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4288018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155575" y="1253330"/>
            <a:ext cx="5873750" cy="5103019"/>
          </a:xfrm>
        </p:spPr>
        <p:txBody>
          <a:bodyPr/>
          <a:lstStyle/>
          <a:p>
            <a:pPr lvl="0"/>
            <a:r>
              <a:rPr lang="sl-SI" dirty="0"/>
              <a:t>Uredite sloge besedila matrice</a:t>
            </a:r>
          </a:p>
          <a:p>
            <a:pPr lvl="1"/>
            <a:r>
              <a:rPr lang="sl-SI" dirty="0"/>
              <a:t>Druga raven</a:t>
            </a:r>
          </a:p>
          <a:p>
            <a:pPr lvl="2"/>
            <a:r>
              <a:rPr lang="sl-SI" dirty="0"/>
              <a:t>Tretja raven</a:t>
            </a:r>
          </a:p>
          <a:p>
            <a:pPr lvl="3"/>
            <a:r>
              <a:rPr lang="sl-SI" dirty="0"/>
              <a:t>Četrta raven</a:t>
            </a:r>
          </a:p>
          <a:p>
            <a:pPr lvl="4"/>
            <a:r>
              <a:rPr lang="sl-SI" dirty="0"/>
              <a:t>Peta raven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199" y="1253331"/>
            <a:ext cx="5864225" cy="510301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</p:spTree>
    <p:extLst>
      <p:ext uri="{BB962C8B-B14F-4D97-AF65-F5344CB8AC3E}">
        <p14:creationId xmlns:p14="http://schemas.microsoft.com/office/powerpoint/2010/main" val="3368506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5575" y="152400"/>
            <a:ext cx="11880850" cy="1057275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155575" y="1269207"/>
            <a:ext cx="5864225" cy="823912"/>
          </a:xfrm>
        </p:spPr>
        <p:txBody>
          <a:bodyPr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dirty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155575" y="2093118"/>
            <a:ext cx="5864225" cy="4263231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269205"/>
            <a:ext cx="586422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093117"/>
            <a:ext cx="5864224" cy="4263232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</p:spTree>
    <p:extLst>
      <p:ext uri="{BB962C8B-B14F-4D97-AF65-F5344CB8AC3E}">
        <p14:creationId xmlns:p14="http://schemas.microsoft.com/office/powerpoint/2010/main" val="2869050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</p:spTree>
    <p:extLst>
      <p:ext uri="{BB962C8B-B14F-4D97-AF65-F5344CB8AC3E}">
        <p14:creationId xmlns:p14="http://schemas.microsoft.com/office/powerpoint/2010/main" val="360272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851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5575" y="1524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202113" y="152400"/>
            <a:ext cx="7834312" cy="62039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dirty="0"/>
              <a:t>Uredite sloge besedila matrice</a:t>
            </a:r>
          </a:p>
          <a:p>
            <a:pPr lvl="1"/>
            <a:r>
              <a:rPr lang="sl-SI" dirty="0"/>
              <a:t>Druga raven</a:t>
            </a:r>
          </a:p>
          <a:p>
            <a:pPr lvl="2"/>
            <a:r>
              <a:rPr lang="sl-SI" dirty="0"/>
              <a:t>Tretja raven</a:t>
            </a:r>
          </a:p>
          <a:p>
            <a:pPr lvl="3"/>
            <a:r>
              <a:rPr lang="sl-SI" dirty="0"/>
              <a:t>Četrta raven</a:t>
            </a:r>
          </a:p>
          <a:p>
            <a:pPr lvl="4"/>
            <a:r>
              <a:rPr lang="sl-SI" dirty="0"/>
              <a:t>Peta raven</a:t>
            </a:r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155575" y="1752600"/>
            <a:ext cx="3932237" cy="46037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dirty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2874483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5575" y="1524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155575" y="1752600"/>
            <a:ext cx="3932237" cy="46037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dirty="0"/>
              <a:t>Uredite sloge besedila matrice</a:t>
            </a:r>
          </a:p>
        </p:txBody>
      </p:sp>
      <p:sp>
        <p:nvSpPr>
          <p:cNvPr id="5" name="Označba mesta slike 2"/>
          <p:cNvSpPr>
            <a:spLocks noGrp="1"/>
          </p:cNvSpPr>
          <p:nvPr>
            <p:ph type="pic" idx="1"/>
          </p:nvPr>
        </p:nvSpPr>
        <p:spPr>
          <a:xfrm>
            <a:off x="4183063" y="152400"/>
            <a:ext cx="7853362" cy="6203949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286947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155575" y="152401"/>
            <a:ext cx="11880850" cy="10287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l-SI" dirty="0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155575" y="1305148"/>
            <a:ext cx="11880850" cy="50210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dirty="0"/>
              <a:t>Uredite sloge besedila matrice</a:t>
            </a:r>
          </a:p>
          <a:p>
            <a:pPr lvl="1"/>
            <a:r>
              <a:rPr lang="sl-SI" dirty="0"/>
              <a:t>Druga raven</a:t>
            </a:r>
          </a:p>
          <a:p>
            <a:pPr lvl="2"/>
            <a:r>
              <a:rPr lang="sl-SI" dirty="0"/>
              <a:t>Tretja raven</a:t>
            </a:r>
          </a:p>
          <a:p>
            <a:pPr lvl="3"/>
            <a:r>
              <a:rPr lang="sl-SI" dirty="0"/>
              <a:t>Četrta raven</a:t>
            </a:r>
          </a:p>
          <a:p>
            <a:pPr lvl="4"/>
            <a:r>
              <a:rPr lang="sl-SI" dirty="0"/>
              <a:t>Peta raven</a:t>
            </a:r>
          </a:p>
        </p:txBody>
      </p:sp>
      <p:grpSp>
        <p:nvGrpSpPr>
          <p:cNvPr id="10" name="Skupina 9"/>
          <p:cNvGrpSpPr/>
          <p:nvPr userDrawn="1"/>
        </p:nvGrpSpPr>
        <p:grpSpPr>
          <a:xfrm>
            <a:off x="-1" y="6433805"/>
            <a:ext cx="12192001" cy="286695"/>
            <a:chOff x="-1" y="6424280"/>
            <a:chExt cx="12192001" cy="286695"/>
          </a:xfrm>
        </p:grpSpPr>
        <p:pic>
          <p:nvPicPr>
            <p:cNvPr id="11" name="Slika 10"/>
            <p:cNvPicPr>
              <a:picLocks noChangeAspect="1"/>
            </p:cNvPicPr>
            <p:nvPr userDrawn="1"/>
          </p:nvPicPr>
          <p:blipFill rotWithShape="1"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9" r="-1"/>
            <a:stretch/>
          </p:blipFill>
          <p:spPr>
            <a:xfrm>
              <a:off x="-1" y="6424836"/>
              <a:ext cx="4040661" cy="286139"/>
            </a:xfrm>
            <a:prstGeom prst="rect">
              <a:avLst/>
            </a:prstGeom>
          </p:spPr>
        </p:pic>
        <p:pic>
          <p:nvPicPr>
            <p:cNvPr id="12" name="Slika 11"/>
            <p:cNvPicPr>
              <a:picLocks noChangeAspect="1"/>
            </p:cNvPicPr>
            <p:nvPr userDrawn="1"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58952" y="6424836"/>
              <a:ext cx="4074000" cy="286139"/>
            </a:xfrm>
            <a:prstGeom prst="rect">
              <a:avLst/>
            </a:prstGeom>
          </p:spPr>
        </p:pic>
        <p:pic>
          <p:nvPicPr>
            <p:cNvPr id="13" name="Slika 12"/>
            <p:cNvPicPr>
              <a:picLocks noChangeAspect="1"/>
            </p:cNvPicPr>
            <p:nvPr userDrawn="1"/>
          </p:nvPicPr>
          <p:blipFill rotWithShape="1"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60"/>
            <a:stretch/>
          </p:blipFill>
          <p:spPr>
            <a:xfrm>
              <a:off x="8148956" y="6424280"/>
              <a:ext cx="4043044" cy="286139"/>
            </a:xfrm>
            <a:prstGeom prst="rect">
              <a:avLst/>
            </a:prstGeom>
          </p:spPr>
        </p:pic>
      </p:grpSp>
      <p:pic>
        <p:nvPicPr>
          <p:cNvPr id="15" name="Slika 14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1415" y="5409772"/>
            <a:ext cx="585470" cy="782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229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8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7582" userDrawn="1">
          <p15:clr>
            <a:srgbClr val="F26B43"/>
          </p15:clr>
        </p15:guide>
        <p15:guide id="4" orient="horz" pos="96" userDrawn="1">
          <p15:clr>
            <a:srgbClr val="F26B43"/>
          </p15:clr>
        </p15:guide>
        <p15:guide id="5" orient="horz" pos="4224" userDrawn="1">
          <p15:clr>
            <a:srgbClr val="F26B43"/>
          </p15:clr>
        </p15:guide>
        <p15:guide id="6" pos="9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file:///D:/var/folders/1n/tdhjzdlx6wz04l3qtvwr1vqh0000gn/T/com.microsoft.Word/WebArchiveCopyPasteTempFiles/a7b716c96cd6552768e20c0119bfdaa9%3f1655208193" TargetMode="Externa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file:///D:/var/folders/1n/tdhjzdlx6wz04l3qtvwr1vqh0000gn/T/com.microsoft.Word/WebArchiveCopyPasteTempFiles/74c825db6d50b117f67eefd1661903f7%3f1655208315" TargetMode="Externa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file:///D:/var/folders/1n/tdhjzdlx6wz04l3qtvwr1vqh0000gn/T/com.microsoft.Word/WebArchiveCopyPasteTempFiles/f0c76ce1875ed2188d5e3f6ebe0a1039%3f1655208415" TargetMode="External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file:///D:/var/folders/1n/tdhjzdlx6wz04l3qtvwr1vqh0000gn/T/com.microsoft.Word/WebArchiveCopyPasteTempFiles/fd9e2a81c81391926bcf5d2866215e01%3f1655207905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file:///D:/var/folders/1n/tdhjzdlx6wz04l3qtvwr1vqh0000gn/T/com.microsoft.Word/WebArchiveCopyPasteTempFiles/40ce0b5da949859df07b9936396e2832%3f1655208084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file:///D:/var/folders/1n/tdhjzdlx6wz04l3qtvwr1vqh0000gn/T/com.microsoft.Word/WebArchiveCopyPasteTempFiles/1a70a7c0b7afdbca896c719f0f138753%3f1655208133" TargetMode="Externa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file:///D:/var/folders/1n/tdhjzdlx6wz04l3qtvwr1vqh0000gn/T/com.microsoft.Word/WebArchiveCopyPasteTempFiles/2f3d3113158763f3408a9dcff3c41e53%3f1655207992" TargetMode="Externa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165100" y="2336800"/>
            <a:ext cx="8243176" cy="2387600"/>
          </a:xfrm>
        </p:spPr>
        <p:txBody>
          <a:bodyPr>
            <a:normAutofit/>
          </a:bodyPr>
          <a:lstStyle/>
          <a:p>
            <a:r>
              <a:rPr lang="sl-SI" sz="3800" b="1" dirty="0">
                <a:latin typeface="+mn-lt"/>
              </a:rPr>
              <a:t>Medpredmetna povezanost tehnike in tehnologije z ostalimi šolskimi predmeti</a:t>
            </a:r>
          </a:p>
        </p:txBody>
      </p:sp>
      <p:sp>
        <p:nvSpPr>
          <p:cNvPr id="10" name="Podnaslov 9"/>
          <p:cNvSpPr>
            <a:spLocks noGrp="1"/>
          </p:cNvSpPr>
          <p:nvPr>
            <p:ph type="subTitle" idx="1"/>
          </p:nvPr>
        </p:nvSpPr>
        <p:spPr>
          <a:xfrm>
            <a:off x="165100" y="4862736"/>
            <a:ext cx="8243175" cy="709389"/>
          </a:xfrm>
        </p:spPr>
        <p:txBody>
          <a:bodyPr anchor="b">
            <a:normAutofit fontScale="92500" lnSpcReduction="20000"/>
          </a:bodyPr>
          <a:lstStyle/>
          <a:p>
            <a:endParaRPr lang="sl-SI" dirty="0"/>
          </a:p>
          <a:p>
            <a:r>
              <a:rPr lang="sl-SI" dirty="0">
                <a:latin typeface="+mn-lt"/>
              </a:rPr>
              <a:t>Tadej Zorko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9486906-0B62-F296-F129-39F3758B12FB}"/>
              </a:ext>
            </a:extLst>
          </p:cNvPr>
          <p:cNvSpPr txBox="1"/>
          <p:nvPr/>
        </p:nvSpPr>
        <p:spPr>
          <a:xfrm>
            <a:off x="4782207" y="657947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590072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11D08-B943-EDA4-518F-1A7470ACB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>
                <a:latin typeface="+mn-lt"/>
              </a:rPr>
              <a:t>Preverjanje hipotez</a:t>
            </a:r>
            <a:endParaRPr dirty="0"/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5829ED21-D178-2317-CBD7-432233ADFE6F}"/>
              </a:ext>
            </a:extLst>
          </p:cNvPr>
          <p:cNvSpPr txBox="1">
            <a:spLocks/>
          </p:cNvSpPr>
          <p:nvPr/>
        </p:nvSpPr>
        <p:spPr>
          <a:xfrm>
            <a:off x="3509279" y="4578420"/>
            <a:ext cx="5287879" cy="283779"/>
          </a:xfrm>
          <a:prstGeom prst="rect">
            <a:avLst/>
          </a:prstGeom>
        </p:spPr>
        <p:txBody>
          <a:bodyPr lIns="0" tIns="0" rIns="0" bIns="0" rtlCol="0" anchor="b" anchorCtr="0"/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sl-SI" sz="1600" dirty="0">
                <a:solidFill>
                  <a:schemeClr val="tx1"/>
                </a:solidFill>
              </a:rPr>
              <a:t>Slika 6: Primernost učnih vsebin za medpredmetno povezovanje</a:t>
            </a:r>
            <a:r>
              <a:rPr lang="en-SI" sz="1600" dirty="0">
                <a:solidFill>
                  <a:schemeClr val="tx1"/>
                </a:solidFill>
              </a:rPr>
              <a:t> </a:t>
            </a:r>
            <a:endParaRPr lang="en-GB" sz="1600" dirty="0">
              <a:solidFill>
                <a:schemeClr val="tx1"/>
              </a:solidFill>
            </a:endParaRPr>
          </a:p>
        </p:txBody>
      </p:sp>
      <p:pic>
        <p:nvPicPr>
          <p:cNvPr id="5" name="Picture 11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317E8C84-CFA2-0A51-0C53-BD54E046C7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48" t="9118" r="16533" b="13076"/>
          <a:stretch>
            <a:fillRect/>
          </a:stretch>
        </p:blipFill>
        <p:spPr bwMode="auto">
          <a:xfrm>
            <a:off x="3507642" y="1960014"/>
            <a:ext cx="5176716" cy="255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844379B-7AE6-CB51-2592-AAB7B43A4DAD}"/>
              </a:ext>
            </a:extLst>
          </p:cNvPr>
          <p:cNvSpPr/>
          <p:nvPr/>
        </p:nvSpPr>
        <p:spPr>
          <a:xfrm>
            <a:off x="2040539" y="5431179"/>
            <a:ext cx="9105209" cy="8933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2400" b="1" dirty="0">
                <a:solidFill>
                  <a:schemeClr val="tx1"/>
                </a:solidFill>
              </a:rPr>
              <a:t>H4: </a:t>
            </a:r>
            <a:r>
              <a:rPr lang="sl-SI" sz="2400" dirty="0">
                <a:solidFill>
                  <a:schemeClr val="tx1"/>
                </a:solidFill>
              </a:rPr>
              <a:t>Učne vsebine pri predmetu tehnika in tehnologija so primerne za medpredmetno povezovanje.</a:t>
            </a:r>
            <a:endParaRPr lang="en-SI" sz="2400" dirty="0">
              <a:solidFill>
                <a:schemeClr val="tx1"/>
              </a:solidFill>
            </a:endParaRPr>
          </a:p>
        </p:txBody>
      </p:sp>
      <p:pic>
        <p:nvPicPr>
          <p:cNvPr id="7" name="Graphic 6" descr="Badge Tick1 outline">
            <a:extLst>
              <a:ext uri="{FF2B5EF4-FFF2-40B4-BE49-F238E27FC236}">
                <a16:creationId xmlns:a16="http://schemas.microsoft.com/office/drawing/2014/main" id="{376DFA48-C026-3FAE-BD44-6F5D9C681A5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7879" y="5372373"/>
            <a:ext cx="1012660" cy="1012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524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B61A8-3D48-A373-C959-089A8F358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>
                <a:latin typeface="+mn-lt"/>
              </a:rPr>
              <a:t>Študij in medpredmetno povezovanje</a:t>
            </a:r>
            <a:endParaRPr b="1" dirty="0">
              <a:latin typeface="+mn-lt"/>
            </a:endParaRP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98A6E20F-7276-13DE-F23B-EE687E04A7DB}"/>
              </a:ext>
            </a:extLst>
          </p:cNvPr>
          <p:cNvSpPr txBox="1">
            <a:spLocks/>
          </p:cNvSpPr>
          <p:nvPr/>
        </p:nvSpPr>
        <p:spPr>
          <a:xfrm>
            <a:off x="5435350" y="4470394"/>
            <a:ext cx="5691707" cy="645285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Calibri" panose="020F0502020204030204" pitchFamily="34" charset="0"/>
              <a:buNone/>
            </a:pPr>
            <a:endParaRPr lang="sl-SI" sz="1400" dirty="0"/>
          </a:p>
          <a:p>
            <a:pPr marL="0" indent="0" algn="ctr">
              <a:buFont typeface="Calibri" panose="020F0502020204030204" pitchFamily="34" charset="0"/>
              <a:buNone/>
            </a:pPr>
            <a:r>
              <a:rPr lang="sl-SI" sz="1600" dirty="0">
                <a:solidFill>
                  <a:schemeClr val="tx1"/>
                </a:solidFill>
              </a:rPr>
              <a:t>Slika 8: Priprava na poklicno pot v smislu medpredmetnega povezovanja vsebin v času študija</a:t>
            </a:r>
          </a:p>
        </p:txBody>
      </p:sp>
      <p:pic>
        <p:nvPicPr>
          <p:cNvPr id="5" name="Picture 12" descr="Chart, pie chart&#10;&#10;Description automatically generated">
            <a:extLst>
              <a:ext uri="{FF2B5EF4-FFF2-40B4-BE49-F238E27FC236}">
                <a16:creationId xmlns:a16="http://schemas.microsoft.com/office/drawing/2014/main" id="{99BBEE20-4884-6B36-40DB-4A825FEBD5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3" t="13845" r="20219" b="10862"/>
          <a:stretch>
            <a:fillRect/>
          </a:stretch>
        </p:blipFill>
        <p:spPr bwMode="auto">
          <a:xfrm>
            <a:off x="1115446" y="2774385"/>
            <a:ext cx="3101895" cy="1889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3" descr="Graphical user interface&#10;&#10;Description automatically generated">
            <a:extLst>
              <a:ext uri="{FF2B5EF4-FFF2-40B4-BE49-F238E27FC236}">
                <a16:creationId xmlns:a16="http://schemas.microsoft.com/office/drawing/2014/main" id="{81A26331-3E22-78C9-3F74-C20E4324D55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6" t="11433" r="16448" b="10512"/>
          <a:stretch>
            <a:fillRect/>
          </a:stretch>
        </p:blipFill>
        <p:spPr bwMode="auto">
          <a:xfrm>
            <a:off x="5435351" y="2774385"/>
            <a:ext cx="5691707" cy="1696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1203AD23-A394-B7CD-B452-8C6AD5A374F5}"/>
              </a:ext>
            </a:extLst>
          </p:cNvPr>
          <p:cNvSpPr txBox="1">
            <a:spLocks/>
          </p:cNvSpPr>
          <p:nvPr/>
        </p:nvSpPr>
        <p:spPr>
          <a:xfrm>
            <a:off x="1028699" y="4798902"/>
            <a:ext cx="3188642" cy="645284"/>
          </a:xfrm>
          <a:prstGeom prst="rect">
            <a:avLst/>
          </a:prstGeom>
        </p:spPr>
        <p:txBody>
          <a:bodyPr lIns="0" tIns="0" rIns="0" bIns="0" rtlCol="0" anchor="t" anchorCtr="0"/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sl-SI" sz="1600" dirty="0">
                <a:solidFill>
                  <a:schemeClr val="tx1"/>
                </a:solidFill>
              </a:rPr>
              <a:t>Slika 7: Seznanitev s področjem medpredmetnega povezovanja v času študija</a:t>
            </a:r>
          </a:p>
          <a:p>
            <a:pPr marL="0" indent="0">
              <a:buFont typeface="Wingdings" pitchFamily="2" charset="2"/>
              <a:buNone/>
            </a:pPr>
            <a:endParaRPr lang="sl-SI" sz="1400" dirty="0"/>
          </a:p>
          <a:p>
            <a:pPr marL="0" indent="0">
              <a:buFont typeface="Wingdings" pitchFamily="2" charset="2"/>
              <a:buNone/>
            </a:pPr>
            <a:endParaRPr lang="sl-SI" sz="1400" dirty="0"/>
          </a:p>
          <a:p>
            <a:pPr marL="0" indent="0">
              <a:buFont typeface="Wingdings" pitchFamily="2" charset="2"/>
              <a:buNone/>
            </a:pPr>
            <a:endParaRPr lang="sl-SI" sz="1400" dirty="0"/>
          </a:p>
          <a:p>
            <a:pPr marL="0" indent="0">
              <a:buFont typeface="Wingdings" pitchFamily="2" charset="2"/>
              <a:buNone/>
            </a:pPr>
            <a:endParaRPr lang="sl-SI" sz="1400" dirty="0"/>
          </a:p>
        </p:txBody>
      </p:sp>
    </p:spTree>
    <p:extLst>
      <p:ext uri="{BB962C8B-B14F-4D97-AF65-F5344CB8AC3E}">
        <p14:creationId xmlns:p14="http://schemas.microsoft.com/office/powerpoint/2010/main" val="14958757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CF10F-B398-E56D-2782-09478C307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>
                <a:latin typeface="+mn-lt"/>
              </a:rPr>
              <a:t>Študij in medpredmetno povezovanje</a:t>
            </a:r>
            <a:endParaRPr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3D73616-30F6-E85E-CF14-52E01D85DF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068929"/>
              </p:ext>
            </p:extLst>
          </p:nvPr>
        </p:nvGraphicFramePr>
        <p:xfrm>
          <a:off x="3687726" y="2974826"/>
          <a:ext cx="4816548" cy="2765871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218357">
                  <a:extLst>
                    <a:ext uri="{9D8B030D-6E8A-4147-A177-3AD203B41FA5}">
                      <a16:colId xmlns:a16="http://schemas.microsoft.com/office/drawing/2014/main" val="690532925"/>
                    </a:ext>
                  </a:extLst>
                </a:gridCol>
                <a:gridCol w="1199397">
                  <a:extLst>
                    <a:ext uri="{9D8B030D-6E8A-4147-A177-3AD203B41FA5}">
                      <a16:colId xmlns:a16="http://schemas.microsoft.com/office/drawing/2014/main" val="516512479"/>
                    </a:ext>
                  </a:extLst>
                </a:gridCol>
                <a:gridCol w="1199397">
                  <a:extLst>
                    <a:ext uri="{9D8B030D-6E8A-4147-A177-3AD203B41FA5}">
                      <a16:colId xmlns:a16="http://schemas.microsoft.com/office/drawing/2014/main" val="2591785709"/>
                    </a:ext>
                  </a:extLst>
                </a:gridCol>
                <a:gridCol w="1199397">
                  <a:extLst>
                    <a:ext uri="{9D8B030D-6E8A-4147-A177-3AD203B41FA5}">
                      <a16:colId xmlns:a16="http://schemas.microsoft.com/office/drawing/2014/main" val="41628598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l-SI" sz="1400" dirty="0">
                          <a:solidFill>
                            <a:schemeClr val="tx1"/>
                          </a:solidFill>
                          <a:effectLst/>
                        </a:rPr>
                        <a:t>Študijski program me sploh ni pripravil</a:t>
                      </a:r>
                      <a:endParaRPr lang="en-SI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l-SI" sz="1400" dirty="0">
                          <a:solidFill>
                            <a:schemeClr val="tx1"/>
                          </a:solidFill>
                          <a:effectLst/>
                        </a:rPr>
                        <a:t>Študijski program me je pripravil relativno šibko</a:t>
                      </a:r>
                      <a:endParaRPr lang="en-SI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l-SI" sz="1400" dirty="0">
                          <a:solidFill>
                            <a:schemeClr val="tx1"/>
                          </a:solidFill>
                          <a:effectLst/>
                        </a:rPr>
                        <a:t>Študijski program me je dobro pripravil</a:t>
                      </a:r>
                      <a:endParaRPr lang="en-SI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57574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l-SI" sz="1400" dirty="0">
                          <a:solidFill>
                            <a:schemeClr val="tx1"/>
                          </a:solidFill>
                          <a:effectLst/>
                        </a:rPr>
                        <a:t>Univerza v Ljubljani</a:t>
                      </a:r>
                      <a:endParaRPr lang="en-SI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l-SI" sz="1400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SI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l-SI" sz="1400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en-SI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l-SI" sz="14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SI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58319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l-SI" sz="1400" dirty="0">
                          <a:solidFill>
                            <a:schemeClr val="tx1"/>
                          </a:solidFill>
                          <a:effectLst/>
                        </a:rPr>
                        <a:t>Univerza v Mariboru</a:t>
                      </a:r>
                      <a:endParaRPr lang="en-SI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l-SI" sz="1400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SI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l-SI" sz="1400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en-SI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l-SI" sz="14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SI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26008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sl-SI" sz="1400" dirty="0">
                          <a:solidFill>
                            <a:schemeClr val="tx1"/>
                          </a:solidFill>
                        </a:rPr>
                        <a:t>Skupaj</a:t>
                      </a:r>
                      <a:endParaRPr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l-SI" sz="1400" dirty="0">
                          <a:solidFill>
                            <a:schemeClr val="tx1"/>
                          </a:solidFill>
                          <a:effectLst/>
                        </a:rPr>
                        <a:t>48</a:t>
                      </a:r>
                      <a:endParaRPr lang="en-SI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l-SI" sz="1400" dirty="0">
                          <a:solidFill>
                            <a:schemeClr val="tx1"/>
                          </a:solidFill>
                          <a:effectLst/>
                        </a:rPr>
                        <a:t>67</a:t>
                      </a:r>
                      <a:endParaRPr lang="en-SI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l-SI" sz="1400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SI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40437044"/>
                  </a:ext>
                </a:extLst>
              </a:tr>
            </a:tbl>
          </a:graphicData>
        </a:graphic>
      </p:graphicFrame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4068A38D-CFFE-33D8-96AF-9A5F85ADA7D8}"/>
              </a:ext>
            </a:extLst>
          </p:cNvPr>
          <p:cNvSpPr txBox="1">
            <a:spLocks/>
          </p:cNvSpPr>
          <p:nvPr/>
        </p:nvSpPr>
        <p:spPr>
          <a:xfrm>
            <a:off x="3687726" y="2456769"/>
            <a:ext cx="4816548" cy="1873537"/>
          </a:xfrm>
          <a:prstGeom prst="rect">
            <a:avLst/>
          </a:prstGeom>
        </p:spPr>
        <p:txBody>
          <a:bodyPr lIns="0" tIns="0" rIns="0" bIns="0" rtlCol="0" anchor="t" anchorCtr="0"/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sl-SI" sz="1600" dirty="0">
                <a:solidFill>
                  <a:schemeClr val="tx1"/>
                </a:solidFill>
              </a:rPr>
              <a:t>Tabela 3: Korelacija med univerzo in usposobljenostjo učiteljev za medpredmetno povezovanje</a:t>
            </a:r>
          </a:p>
        </p:txBody>
      </p:sp>
    </p:spTree>
    <p:extLst>
      <p:ext uri="{BB962C8B-B14F-4D97-AF65-F5344CB8AC3E}">
        <p14:creationId xmlns:p14="http://schemas.microsoft.com/office/powerpoint/2010/main" val="2224971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76AF0-D847-C712-5583-7677F11DB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>
                <a:latin typeface="+mn-lt"/>
              </a:rPr>
              <a:t>Ključne ugotovitve</a:t>
            </a:r>
            <a:endParaRPr b="1" dirty="0">
              <a:latin typeface="+mn-lt"/>
            </a:endParaRP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0D115A0C-A60D-8397-FE17-9585BD436197}"/>
              </a:ext>
            </a:extLst>
          </p:cNvPr>
          <p:cNvSpPr txBox="1">
            <a:spLocks/>
          </p:cNvSpPr>
          <p:nvPr/>
        </p:nvSpPr>
        <p:spPr>
          <a:xfrm>
            <a:off x="273269" y="1664185"/>
            <a:ext cx="5822731" cy="3529629"/>
          </a:xfrm>
          <a:prstGeom prst="rect">
            <a:avLst/>
          </a:prstGeom>
        </p:spPr>
        <p:txBody>
          <a:bodyPr rtlCol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sl-SI" dirty="0">
                <a:latin typeface="+mn-lt"/>
              </a:rPr>
              <a:t>Glavni dejavnik za medpredmetno povezovanje je učna vsebina.</a:t>
            </a:r>
          </a:p>
          <a:p>
            <a:pPr>
              <a:buFont typeface="Wingdings" pitchFamily="2" charset="2"/>
              <a:buChar char="§"/>
            </a:pPr>
            <a:r>
              <a:rPr lang="sl-SI" dirty="0">
                <a:latin typeface="+mn-lt"/>
              </a:rPr>
              <a:t>Trajanje delovne dobe ne vpliva na pogostost izvajanja medpredmetnega povezovanja.</a:t>
            </a:r>
          </a:p>
          <a:p>
            <a:pPr>
              <a:buFont typeface="Wingdings" pitchFamily="2" charset="2"/>
              <a:buChar char="§"/>
            </a:pPr>
            <a:r>
              <a:rPr lang="sl-SI" dirty="0">
                <a:latin typeface="+mn-lt"/>
              </a:rPr>
              <a:t>Vse vsebine učnega načrta za pouk tehnike in tehnologije so primerne za medpredmetno povezovanje. </a:t>
            </a:r>
          </a:p>
          <a:p>
            <a:pPr>
              <a:buFont typeface="Wingdings" pitchFamily="2" charset="2"/>
              <a:buChar char="§"/>
            </a:pPr>
            <a:r>
              <a:rPr lang="sl-SI" dirty="0">
                <a:latin typeface="+mn-lt"/>
              </a:rPr>
              <a:t>Vsebine predmeta tehnika in tehnologija se najpogosteje povezujejo z naravoslovnimi predmeti.</a:t>
            </a: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B58F0A14-29A7-BCE0-387A-AF189FC7AF04}"/>
              </a:ext>
            </a:extLst>
          </p:cNvPr>
          <p:cNvSpPr txBox="1">
            <a:spLocks/>
          </p:cNvSpPr>
          <p:nvPr/>
        </p:nvSpPr>
        <p:spPr>
          <a:xfrm>
            <a:off x="6286950" y="1664184"/>
            <a:ext cx="5631781" cy="3529629"/>
          </a:xfrm>
          <a:prstGeom prst="rect">
            <a:avLst/>
          </a:prstGeom>
        </p:spPr>
        <p:txBody>
          <a:bodyPr lIns="0" tIns="0" rIns="0" bIns="0" rtlCol="0" anchor="t" anchorCtr="0"/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l-SI" sz="2400" dirty="0">
                <a:solidFill>
                  <a:schemeClr val="tx1"/>
                </a:solidFill>
              </a:rPr>
              <a:t>Večina učiteljev o medpredmetnem povezovanju v času študija ni slišala nič ali zelo malo. </a:t>
            </a:r>
          </a:p>
          <a:p>
            <a:r>
              <a:rPr lang="sl-SI" sz="2400" dirty="0">
                <a:solidFill>
                  <a:schemeClr val="tx1"/>
                </a:solidFill>
              </a:rPr>
              <a:t>Dobre tri četrtine učiteljev navaja, da bi bila tovrstna </a:t>
            </a:r>
            <a:r>
              <a:rPr lang="sl-SI" sz="2400">
                <a:solidFill>
                  <a:schemeClr val="tx1"/>
                </a:solidFill>
              </a:rPr>
              <a:t>usposabljanja dobrodošla. </a:t>
            </a:r>
            <a:r>
              <a:rPr lang="sl-SI" sz="2400" dirty="0"/>
              <a:t>in </a:t>
            </a:r>
            <a:r>
              <a:rPr lang="sl-SI" dirty="0"/>
              <a:t>potrebna.</a:t>
            </a:r>
            <a:endParaRPr lang="en-SI" dirty="0"/>
          </a:p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90B20A-D8F7-2EDF-6CB5-5FE48CCA8FEB}"/>
              </a:ext>
            </a:extLst>
          </p:cNvPr>
          <p:cNvSpPr txBox="1"/>
          <p:nvPr/>
        </p:nvSpPr>
        <p:spPr>
          <a:xfrm>
            <a:off x="8387255" y="323718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1201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859AE-1C56-457B-BBBE-6E0BC6A10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>
                <a:latin typeface="+mn-lt"/>
              </a:rPr>
              <a:t>Hvala za pozornost</a:t>
            </a:r>
            <a:endParaRPr b="1" dirty="0">
              <a:latin typeface="+mn-lt"/>
            </a:endParaRP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E6A612CC-6CCC-FE79-8234-C693FE5E3A3A}"/>
              </a:ext>
            </a:extLst>
          </p:cNvPr>
          <p:cNvSpPr txBox="1">
            <a:spLocks/>
          </p:cNvSpPr>
          <p:nvPr/>
        </p:nvSpPr>
        <p:spPr>
          <a:xfrm>
            <a:off x="3661570" y="1706683"/>
            <a:ext cx="4868860" cy="3444633"/>
          </a:xfrm>
          <a:prstGeom prst="rect">
            <a:avLst/>
          </a:prstGeom>
        </p:spPr>
        <p:txBody>
          <a:bodyPr anchor="ctr"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Calibri" panose="020F0502020204030204" pitchFamily="34" charset="0"/>
              <a:buNone/>
            </a:pPr>
            <a:r>
              <a:rPr lang="sl-SI" sz="2400" dirty="0">
                <a:solidFill>
                  <a:schemeClr val="tx1"/>
                </a:solidFill>
              </a:rPr>
              <a:t>Samo naravoslovno pismeni posamezniki so tisti, ki bodo zmožni misliti kritično in sistematično, se odločati na podlagi tehtanja različnih dejstev ter bili sposobni prepoznavati in reševati aktualne probleme (Zen, 1990). </a:t>
            </a:r>
          </a:p>
        </p:txBody>
      </p:sp>
    </p:spTree>
    <p:extLst>
      <p:ext uri="{BB962C8B-B14F-4D97-AF65-F5344CB8AC3E}">
        <p14:creationId xmlns:p14="http://schemas.microsoft.com/office/powerpoint/2010/main" val="1503850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4A10325-58A3-EB1F-AD8D-1860DF1B74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57600" y="1644652"/>
            <a:ext cx="4876800" cy="3568696"/>
          </a:xfrm>
        </p:spPr>
        <p:txBody>
          <a:bodyPr rtlCol="0" anchor="ctr"/>
          <a:lstStyle/>
          <a:p>
            <a:pPr marL="0" indent="0">
              <a:buNone/>
            </a:pPr>
            <a:r>
              <a:rPr lang="en-GB" sz="2400" b="1" dirty="0">
                <a:solidFill>
                  <a:schemeClr val="tx1"/>
                </a:solidFill>
                <a:latin typeface="+mn-lt"/>
              </a:rPr>
              <a:t>Uspeh ni nikoli dokončen. </a:t>
            </a:r>
          </a:p>
          <a:p>
            <a:pPr marL="0" indent="0" algn="r">
              <a:buNone/>
            </a:pPr>
            <a:r>
              <a:rPr lang="en-GB" sz="2400" dirty="0">
                <a:solidFill>
                  <a:schemeClr val="tx1"/>
                </a:solidFill>
                <a:latin typeface="+mn-lt"/>
              </a:rPr>
              <a:t>– Winston Churchill</a:t>
            </a:r>
          </a:p>
        </p:txBody>
      </p:sp>
    </p:spTree>
    <p:extLst>
      <p:ext uri="{BB962C8B-B14F-4D97-AF65-F5344CB8AC3E}">
        <p14:creationId xmlns:p14="http://schemas.microsoft.com/office/powerpoint/2010/main" val="850290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B0604-86EE-B42B-356A-95B201049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>
                <a:latin typeface="+mn-lt"/>
              </a:rPr>
              <a:t>Raziskava PISA 2015</a:t>
            </a:r>
            <a:endParaRPr b="1" dirty="0">
              <a:latin typeface="+mn-lt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1AD2DF4-A7FA-CA2C-4394-C1CA84A18976}"/>
              </a:ext>
            </a:extLst>
          </p:cNvPr>
          <p:cNvSpPr txBox="1">
            <a:spLocks/>
          </p:cNvSpPr>
          <p:nvPr/>
        </p:nvSpPr>
        <p:spPr>
          <a:xfrm>
            <a:off x="155575" y="1845734"/>
            <a:ext cx="5940425" cy="36143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l-SI" b="1" dirty="0">
                <a:latin typeface="+mn-lt"/>
              </a:rPr>
              <a:t>O raziskavi:</a:t>
            </a:r>
          </a:p>
          <a:p>
            <a:pPr>
              <a:buFont typeface="Wingdings" pitchFamily="2" charset="2"/>
              <a:buChar char="§"/>
            </a:pPr>
            <a:endParaRPr lang="sl-SI" b="1" dirty="0"/>
          </a:p>
          <a:p>
            <a:pPr marL="285750" indent="-285750">
              <a:buClr>
                <a:schemeClr val="tx1"/>
              </a:buClr>
              <a:buFont typeface="Wingdings" pitchFamily="2" charset="2"/>
              <a:buChar char="§"/>
            </a:pPr>
            <a:r>
              <a:rPr lang="sl-SI" dirty="0">
                <a:latin typeface="+mn-lt"/>
              </a:rPr>
              <a:t>program mednarodne primerjave dosežkov 15-letnikov iz držav članic OECD,</a:t>
            </a:r>
          </a:p>
          <a:p>
            <a:pPr marL="285750" indent="-285750">
              <a:buClr>
                <a:schemeClr val="tx1"/>
              </a:buClr>
              <a:buFont typeface="Wingdings" pitchFamily="2" charset="2"/>
              <a:buChar char="§"/>
            </a:pPr>
            <a:r>
              <a:rPr lang="sl-SI" dirty="0">
                <a:latin typeface="+mn-lt"/>
              </a:rPr>
              <a:t>naravoslovna pismenost - poudarjeno področje PISA 2015,</a:t>
            </a:r>
          </a:p>
          <a:p>
            <a:pPr marL="285750" indent="-285750">
              <a:buClr>
                <a:schemeClr val="tx1"/>
              </a:buClr>
              <a:buFont typeface="Wingdings" pitchFamily="2" charset="2"/>
              <a:buChar char="§"/>
            </a:pPr>
            <a:r>
              <a:rPr lang="sl-SI" dirty="0">
                <a:latin typeface="+mn-lt"/>
              </a:rPr>
              <a:t>nadpovprečni naravoslovni dosežki slovenskih učencev in učenk                            (11. mesto med 72 državami).</a:t>
            </a:r>
          </a:p>
          <a:p>
            <a:pPr marL="285750" indent="-285750">
              <a:buClr>
                <a:schemeClr val="tx1"/>
              </a:buClr>
              <a:buFont typeface="Wingdings" pitchFamily="2" charset="2"/>
              <a:buChar char="§"/>
            </a:pPr>
            <a:endParaRPr lang="sl-SI" dirty="0"/>
          </a:p>
          <a:p>
            <a:endParaRPr lang="sl-SI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81BA1FB-C56C-7391-0487-9C63E71F9C01}"/>
              </a:ext>
            </a:extLst>
          </p:cNvPr>
          <p:cNvGrpSpPr>
            <a:grpSpLocks noChangeAspect="1"/>
          </p:cNvGrpSpPr>
          <p:nvPr/>
        </p:nvGrpSpPr>
        <p:grpSpPr>
          <a:xfrm>
            <a:off x="6386137" y="1845734"/>
            <a:ext cx="5013435" cy="3266981"/>
            <a:chOff x="5124840" y="833627"/>
            <a:chExt cx="6030518" cy="3929757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896079BD-E094-040A-4310-EDDFB7A040E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209" t="17650" r="3910" b="24432"/>
            <a:stretch/>
          </p:blipFill>
          <p:spPr bwMode="auto">
            <a:xfrm>
              <a:off x="5124840" y="833627"/>
              <a:ext cx="6030518" cy="3929757"/>
            </a:xfrm>
            <a:prstGeom prst="rect">
              <a:avLst/>
            </a:prstGeom>
            <a:ln>
              <a:solidFill>
                <a:schemeClr val="bg1"/>
              </a:solidFill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DA3D7208-A3D6-BEB0-5516-DAA0D382DED5}"/>
                </a:ext>
              </a:extLst>
            </p:cNvPr>
            <p:cNvCxnSpPr/>
            <p:nvPr/>
          </p:nvCxnSpPr>
          <p:spPr>
            <a:xfrm>
              <a:off x="5244662" y="2049517"/>
              <a:ext cx="5833242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F50277A9-D15C-37E5-2F8D-C22F7C5FF22A}"/>
                </a:ext>
              </a:extLst>
            </p:cNvPr>
            <p:cNvCxnSpPr/>
            <p:nvPr/>
          </p:nvCxnSpPr>
          <p:spPr>
            <a:xfrm>
              <a:off x="5244662" y="2359573"/>
              <a:ext cx="5833242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8879C61-D3CE-963E-C337-E3111FDF750C}"/>
                </a:ext>
              </a:extLst>
            </p:cNvPr>
            <p:cNvCxnSpPr>
              <a:cxnSpLocks/>
            </p:cNvCxnSpPr>
            <p:nvPr/>
          </p:nvCxnSpPr>
          <p:spPr>
            <a:xfrm>
              <a:off x="5244662" y="2664372"/>
              <a:ext cx="2123090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D4E99739-21D7-F3B2-E8B0-2FFACB80D0FF}"/>
              </a:ext>
            </a:extLst>
          </p:cNvPr>
          <p:cNvSpPr txBox="1">
            <a:spLocks/>
          </p:cNvSpPr>
          <p:nvPr/>
        </p:nvSpPr>
        <p:spPr>
          <a:xfrm>
            <a:off x="6485750" y="2856557"/>
            <a:ext cx="4794925" cy="2814342"/>
          </a:xfrm>
          <a:prstGeom prst="rect">
            <a:avLst/>
          </a:prstGeom>
        </p:spPr>
        <p:txBody>
          <a:bodyPr lIns="0" tIns="0" rIns="0" bIns="0" rtlCol="0" anchor="b" anchorCtr="0"/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sl-SI" sz="1600" dirty="0">
                <a:solidFill>
                  <a:schemeClr val="tx1"/>
                </a:solidFill>
              </a:rPr>
              <a:t>Slika 1: Opis šeste ravni naravoslovne pismenosti v raziskavi PISA 2015 (Štraus, Šterman Ivančič in Štigl, 2016)</a:t>
            </a:r>
            <a:r>
              <a:rPr lang="en-SI" sz="1600" dirty="0">
                <a:solidFill>
                  <a:schemeClr val="tx1"/>
                </a:solidFill>
              </a:rPr>
              <a:t> </a:t>
            </a:r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654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CAE51-9877-A533-75E9-7077341D0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>
                <a:latin typeface="+mn-lt"/>
              </a:rPr>
              <a:t>Raziskovalne hipoteze</a:t>
            </a:r>
            <a:endParaRPr b="1" dirty="0">
              <a:latin typeface="+mn-lt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1DCE58F-6D5C-94F8-25FD-9D9040409075}"/>
              </a:ext>
            </a:extLst>
          </p:cNvPr>
          <p:cNvGrpSpPr>
            <a:grpSpLocks noChangeAspect="1"/>
          </p:cNvGrpSpPr>
          <p:nvPr/>
        </p:nvGrpSpPr>
        <p:grpSpPr>
          <a:xfrm>
            <a:off x="155575" y="1507005"/>
            <a:ext cx="5590280" cy="4391060"/>
            <a:chOff x="155575" y="1438865"/>
            <a:chExt cx="5067300" cy="3980269"/>
          </a:xfrm>
        </p:grpSpPr>
        <p:sp>
          <p:nvSpPr>
            <p:cNvPr id="4" name="Rounded Rectangle 3">
              <a:extLst>
                <a:ext uri="{FF2B5EF4-FFF2-40B4-BE49-F238E27FC236}">
                  <a16:creationId xmlns:a16="http://schemas.microsoft.com/office/drawing/2014/main" id="{822880E4-6F2C-0499-9FFB-6033FE099995}"/>
                </a:ext>
              </a:extLst>
            </p:cNvPr>
            <p:cNvSpPr/>
            <p:nvPr/>
          </p:nvSpPr>
          <p:spPr>
            <a:xfrm>
              <a:off x="155575" y="1438865"/>
              <a:ext cx="5067300" cy="3980269"/>
            </a:xfrm>
            <a:prstGeom prst="roundRect">
              <a:avLst>
                <a:gd name="adj" fmla="val 8216"/>
              </a:avLst>
            </a:prstGeom>
            <a:solidFill>
              <a:srgbClr val="B3CEE1"/>
            </a:solidFill>
            <a:ln>
              <a:solidFill>
                <a:srgbClr val="B3CEE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b="1" dirty="0"/>
            </a:p>
          </p:txBody>
        </p:sp>
        <p:pic>
          <p:nvPicPr>
            <p:cNvPr id="5" name="Picture 4" descr="Diagram, venn diagram&#10;&#10;Description automatically generated">
              <a:extLst>
                <a:ext uri="{FF2B5EF4-FFF2-40B4-BE49-F238E27FC236}">
                  <a16:creationId xmlns:a16="http://schemas.microsoft.com/office/drawing/2014/main" id="{C20288A3-D50F-8B21-4708-FE925753ADA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50"/>
            <a:stretch/>
          </p:blipFill>
          <p:spPr>
            <a:xfrm>
              <a:off x="155575" y="2112181"/>
              <a:ext cx="5067300" cy="3141199"/>
            </a:xfrm>
            <a:prstGeom prst="round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02E017C-675A-75D1-0C5E-947C4B3FF375}"/>
                </a:ext>
              </a:extLst>
            </p:cNvPr>
            <p:cNvSpPr/>
            <p:nvPr/>
          </p:nvSpPr>
          <p:spPr>
            <a:xfrm>
              <a:off x="207105" y="3528187"/>
              <a:ext cx="1960612" cy="309186"/>
            </a:xfrm>
            <a:prstGeom prst="rect">
              <a:avLst/>
            </a:prstGeom>
            <a:solidFill>
              <a:srgbClr val="9FC8D6"/>
            </a:solidFill>
            <a:ln>
              <a:solidFill>
                <a:srgbClr val="9FC8D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l-SI" sz="2000" dirty="0"/>
                <a:t>medpredmetno povezovanje</a:t>
              </a:r>
              <a:endParaRPr sz="2000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A0B44F3-9FA8-3564-408A-1BD20183249F}"/>
                </a:ext>
              </a:extLst>
            </p:cNvPr>
            <p:cNvSpPr/>
            <p:nvPr/>
          </p:nvSpPr>
          <p:spPr>
            <a:xfrm>
              <a:off x="3185069" y="3528187"/>
              <a:ext cx="1960612" cy="309186"/>
            </a:xfrm>
            <a:prstGeom prst="rect">
              <a:avLst/>
            </a:prstGeom>
            <a:solidFill>
              <a:srgbClr val="8DB6D3"/>
            </a:solidFill>
            <a:ln>
              <a:solidFill>
                <a:srgbClr val="8DB6D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sl-SI" sz="2000" dirty="0"/>
                <a:t>inovativni pristopi poučevanja</a:t>
              </a:r>
              <a:endParaRPr sz="2000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F5BFC7F-A80C-A8A4-0FA5-88866800B267}"/>
                </a:ext>
              </a:extLst>
            </p:cNvPr>
            <p:cNvSpPr/>
            <p:nvPr/>
          </p:nvSpPr>
          <p:spPr>
            <a:xfrm>
              <a:off x="2181592" y="2540382"/>
              <a:ext cx="963990" cy="228479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sl-SI" sz="2000" dirty="0"/>
                <a:t>naravoslovna pismenost</a:t>
              </a:r>
              <a:endParaRPr sz="2000" dirty="0"/>
            </a:p>
          </p:txBody>
        </p:sp>
      </p:grp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B661A80B-FB4F-26E5-240D-B0B14FAA15EC}"/>
              </a:ext>
            </a:extLst>
          </p:cNvPr>
          <p:cNvSpPr txBox="1">
            <a:spLocks/>
          </p:cNvSpPr>
          <p:nvPr/>
        </p:nvSpPr>
        <p:spPr>
          <a:xfrm>
            <a:off x="6011918" y="1507005"/>
            <a:ext cx="5423338" cy="4391060"/>
          </a:xfrm>
          <a:prstGeom prst="rect">
            <a:avLst/>
          </a:prstGeom>
        </p:spPr>
        <p:txBody>
          <a:bodyPr lIns="0" tIns="0" rIns="0" bIns="0" rtlCol="0" anchor="ctr" anchorCtr="0"/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sl-SI" sz="2350" b="1" dirty="0">
                <a:solidFill>
                  <a:schemeClr val="tx1"/>
                </a:solidFill>
              </a:rPr>
              <a:t>H1: </a:t>
            </a:r>
            <a:r>
              <a:rPr lang="sl-SI" sz="2350" dirty="0">
                <a:solidFill>
                  <a:schemeClr val="tx1"/>
                </a:solidFill>
              </a:rPr>
              <a:t>Najpogostejši dejavnik za izbiro medpredmetnega poučevanja pri učiteljih tehnike in tehnologije je učna vsebina. </a:t>
            </a:r>
            <a:endParaRPr lang="en-SI" sz="2350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sl-SI" sz="2350" b="1" dirty="0">
                <a:solidFill>
                  <a:schemeClr val="tx1"/>
                </a:solidFill>
              </a:rPr>
              <a:t>H2: </a:t>
            </a:r>
            <a:r>
              <a:rPr lang="sl-SI" sz="2350" dirty="0">
                <a:solidFill>
                  <a:schemeClr val="tx1"/>
                </a:solidFill>
              </a:rPr>
              <a:t>Daljša delovna doba učitelja vpliva na pogostejše izvajanje medpredmetnega povezovanja.</a:t>
            </a:r>
            <a:endParaRPr lang="en-SI" sz="2350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sl-SI" sz="2350" b="1" dirty="0">
                <a:solidFill>
                  <a:schemeClr val="tx1"/>
                </a:solidFill>
              </a:rPr>
              <a:t>H3: </a:t>
            </a:r>
            <a:r>
              <a:rPr lang="sl-SI" sz="2350" dirty="0">
                <a:solidFill>
                  <a:schemeClr val="tx1"/>
                </a:solidFill>
              </a:rPr>
              <a:t>Naravoslovni predmeti v največji meri omogočajo medpredmetno povezovanje učnih vsebin s predmetom tehnika in tehnologija.</a:t>
            </a:r>
            <a:endParaRPr lang="en-SI" sz="2350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en-SI" sz="2350" b="1" dirty="0">
                <a:solidFill>
                  <a:schemeClr val="tx1"/>
                </a:solidFill>
              </a:rPr>
              <a:t>H4: </a:t>
            </a:r>
            <a:r>
              <a:rPr lang="sl-SI" sz="2350" dirty="0">
                <a:solidFill>
                  <a:schemeClr val="tx1"/>
                </a:solidFill>
              </a:rPr>
              <a:t>Učne vsebine pri predmetu tehnika in tehnologija so primerne za medpredmetno povezovanje</a:t>
            </a:r>
            <a:r>
              <a:rPr lang="sl-SI" sz="2300" dirty="0">
                <a:solidFill>
                  <a:schemeClr val="tx1"/>
                </a:solidFill>
              </a:rPr>
              <a:t>.</a:t>
            </a:r>
            <a:endParaRPr lang="en-GB" sz="2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725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18D7B-0E5A-0FCC-A2F4-D14177FA2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>
                <a:latin typeface="+mn-lt"/>
              </a:rPr>
              <a:t>Empirična raziskava</a:t>
            </a:r>
            <a:endParaRPr b="1" dirty="0">
              <a:latin typeface="+mn-lt"/>
            </a:endParaRP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34180D57-6BBC-2B70-24AE-1979542B5F8F}"/>
              </a:ext>
            </a:extLst>
          </p:cNvPr>
          <p:cNvSpPr txBox="1">
            <a:spLocks/>
          </p:cNvSpPr>
          <p:nvPr/>
        </p:nvSpPr>
        <p:spPr>
          <a:xfrm>
            <a:off x="6286500" y="2561769"/>
            <a:ext cx="4963884" cy="2643829"/>
          </a:xfrm>
          <a:prstGeom prst="rect">
            <a:avLst/>
          </a:prstGeom>
        </p:spPr>
        <p:txBody>
          <a:bodyPr lIns="0" tIns="0" rIns="0" bIns="0" rtlCol="0" anchor="t" anchorCtr="0"/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tx1"/>
                </a:solidFill>
              </a:rPr>
              <a:t>število sodelujočih učiteljev,</a:t>
            </a:r>
          </a:p>
          <a:p>
            <a:r>
              <a:rPr lang="en-GB" sz="2400" dirty="0">
                <a:solidFill>
                  <a:schemeClr val="tx1"/>
                </a:solidFill>
              </a:rPr>
              <a:t>struktura učiteljev po spolu,</a:t>
            </a:r>
          </a:p>
          <a:p>
            <a:r>
              <a:rPr lang="en-GB" sz="2400" dirty="0">
                <a:solidFill>
                  <a:schemeClr val="tx1"/>
                </a:solidFill>
              </a:rPr>
              <a:t>struktura učiteljev po univerzi, na kateri so zaključili študij,</a:t>
            </a:r>
          </a:p>
          <a:p>
            <a:r>
              <a:rPr lang="en-GB" sz="2400" dirty="0">
                <a:solidFill>
                  <a:schemeClr val="tx1"/>
                </a:solidFill>
              </a:rPr>
              <a:t>struktura učiteljev po delovni dobi in</a:t>
            </a:r>
          </a:p>
          <a:p>
            <a:r>
              <a:rPr lang="en-GB" sz="2400" dirty="0">
                <a:solidFill>
                  <a:schemeClr val="tx1"/>
                </a:solidFill>
              </a:rPr>
              <a:t>struktura učiteljev po predmetih, ki jih poučujejo.</a:t>
            </a: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0C4C8399-E267-5EB5-02BF-5AED4730E87F}"/>
              </a:ext>
            </a:extLst>
          </p:cNvPr>
          <p:cNvSpPr txBox="1">
            <a:spLocks/>
          </p:cNvSpPr>
          <p:nvPr/>
        </p:nvSpPr>
        <p:spPr>
          <a:xfrm>
            <a:off x="1036642" y="2561768"/>
            <a:ext cx="4868860" cy="2643829"/>
          </a:xfrm>
          <a:prstGeom prst="rect">
            <a:avLst/>
          </a:prstGeom>
        </p:spPr>
        <p:txBody>
          <a:bodyPr lIns="0" tIns="0" rIns="0" bIns="0" rtlCol="0" anchor="t" anchorCtr="0"/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tx1"/>
                </a:solidFill>
              </a:rPr>
              <a:t>pregled strokovne literature,</a:t>
            </a:r>
          </a:p>
          <a:p>
            <a:r>
              <a:rPr lang="en-GB" sz="2400" dirty="0">
                <a:solidFill>
                  <a:schemeClr val="tx1"/>
                </a:solidFill>
              </a:rPr>
              <a:t>strukturiran intervju,</a:t>
            </a:r>
          </a:p>
          <a:p>
            <a:r>
              <a:rPr lang="en-GB" sz="2400" dirty="0">
                <a:solidFill>
                  <a:schemeClr val="tx1"/>
                </a:solidFill>
              </a:rPr>
              <a:t>anketni vprašalnik in</a:t>
            </a:r>
          </a:p>
          <a:p>
            <a:r>
              <a:rPr lang="en-GB" sz="2400" dirty="0">
                <a:solidFill>
                  <a:schemeClr val="tx1"/>
                </a:solidFill>
              </a:rPr>
              <a:t>statistična obdelava s programoma 1KA in IMB SPSS Statistics.</a:t>
            </a:r>
          </a:p>
          <a:p>
            <a:endParaRPr lang="en-GB" dirty="0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5102CC06-464C-0E4E-5791-64F5EDDCAF7B}"/>
              </a:ext>
            </a:extLst>
          </p:cNvPr>
          <p:cNvSpPr txBox="1">
            <a:spLocks/>
          </p:cNvSpPr>
          <p:nvPr/>
        </p:nvSpPr>
        <p:spPr>
          <a:xfrm>
            <a:off x="941617" y="1845734"/>
            <a:ext cx="4963884" cy="645284"/>
          </a:xfrm>
          <a:prstGeom prst="rect">
            <a:avLst/>
          </a:prstGeom>
        </p:spPr>
        <p:txBody>
          <a:bodyPr rtlCol="0"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b="1" dirty="0">
                <a:solidFill>
                  <a:schemeClr val="tx1"/>
                </a:solidFill>
              </a:rPr>
              <a:t>Metodologija: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85343C84-AE3F-5E6B-456B-D54518AB2932}"/>
              </a:ext>
            </a:extLst>
          </p:cNvPr>
          <p:cNvSpPr txBox="1">
            <a:spLocks/>
          </p:cNvSpPr>
          <p:nvPr/>
        </p:nvSpPr>
        <p:spPr>
          <a:xfrm>
            <a:off x="6286500" y="1845734"/>
            <a:ext cx="4963884" cy="645284"/>
          </a:xfrm>
          <a:prstGeom prst="rect">
            <a:avLst/>
          </a:prstGeom>
        </p:spPr>
        <p:txBody>
          <a:bodyPr rtlCol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tx1"/>
                </a:solidFill>
              </a:rPr>
              <a:t>Vzorec:</a:t>
            </a:r>
          </a:p>
        </p:txBody>
      </p:sp>
    </p:spTree>
    <p:extLst>
      <p:ext uri="{BB962C8B-B14F-4D97-AF65-F5344CB8AC3E}">
        <p14:creationId xmlns:p14="http://schemas.microsoft.com/office/powerpoint/2010/main" val="2928751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8B40D-B840-5E29-5AB5-47B8CC337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>
                <a:latin typeface="+mn-lt"/>
              </a:rPr>
              <a:t>Preverjanje hipotez</a:t>
            </a:r>
            <a:endParaRPr b="1" dirty="0">
              <a:latin typeface="+mn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0D7FBE6-6EC5-1C9C-926D-FA8951481D52}"/>
              </a:ext>
            </a:extLst>
          </p:cNvPr>
          <p:cNvSpPr/>
          <p:nvPr/>
        </p:nvSpPr>
        <p:spPr>
          <a:xfrm>
            <a:off x="2050471" y="5427818"/>
            <a:ext cx="9105209" cy="8933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sl-SI" sz="2400" b="1" dirty="0">
                <a:solidFill>
                  <a:schemeClr val="tx1"/>
                </a:solidFill>
              </a:rPr>
              <a:t>H1: </a:t>
            </a:r>
            <a:r>
              <a:rPr lang="sl-SI" sz="2400" dirty="0">
                <a:solidFill>
                  <a:schemeClr val="tx1"/>
                </a:solidFill>
              </a:rPr>
              <a:t>Najpogostejši dejavnik za izbiro medpredmetnega poučevanja pri učiteljih tehnike in tehnologije je učna vsebina. </a:t>
            </a:r>
            <a:endParaRPr lang="en-SI" sz="2400" dirty="0">
              <a:solidFill>
                <a:schemeClr val="tx1"/>
              </a:solidFill>
            </a:endParaRP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579B9DE4-B904-E03E-2749-4B97E3937C94}"/>
              </a:ext>
            </a:extLst>
          </p:cNvPr>
          <p:cNvSpPr txBox="1">
            <a:spLocks/>
          </p:cNvSpPr>
          <p:nvPr/>
        </p:nvSpPr>
        <p:spPr>
          <a:xfrm>
            <a:off x="3334440" y="4932438"/>
            <a:ext cx="5508161" cy="277490"/>
          </a:xfrm>
          <a:prstGeom prst="rect">
            <a:avLst/>
          </a:prstGeom>
        </p:spPr>
        <p:txBody>
          <a:bodyPr lIns="0" tIns="0" rIns="0" bIns="0" rtlCol="0" anchor="b" anchorCtr="0"/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sl-SI" sz="1600" dirty="0">
                <a:solidFill>
                  <a:schemeClr val="tx1"/>
                </a:solidFill>
              </a:rPr>
              <a:t>Slika 2: Dejavniki, ki vplivajo na medpredmetno povezovanje</a:t>
            </a:r>
            <a:r>
              <a:rPr lang="en-SI" sz="1600" dirty="0">
                <a:solidFill>
                  <a:schemeClr val="tx1"/>
                </a:solidFill>
              </a:rPr>
              <a:t>  </a:t>
            </a:r>
            <a:endParaRPr lang="en-GB" sz="1600" dirty="0">
              <a:solidFill>
                <a:schemeClr val="tx1"/>
              </a:solidFill>
            </a:endParaRPr>
          </a:p>
        </p:txBody>
      </p:sp>
      <p:pic>
        <p:nvPicPr>
          <p:cNvPr id="6" name="Picture 7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D6C4DB84-FA00-212B-9B24-4BC0505122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99" t="10937" r="16476" b="16588"/>
          <a:stretch>
            <a:fillRect/>
          </a:stretch>
        </p:blipFill>
        <p:spPr bwMode="auto">
          <a:xfrm>
            <a:off x="3316318" y="2639151"/>
            <a:ext cx="5508161" cy="2137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Graphic 6" descr="Badge Tick1 outline">
            <a:extLst>
              <a:ext uri="{FF2B5EF4-FFF2-40B4-BE49-F238E27FC236}">
                <a16:creationId xmlns:a16="http://schemas.microsoft.com/office/drawing/2014/main" id="{1E1A7BC0-58F0-F154-CE0E-30062536E6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7811" y="5368178"/>
            <a:ext cx="1012660" cy="1012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460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65232-7C62-A05D-A77C-9635D581F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>
                <a:latin typeface="+mn-lt"/>
              </a:rPr>
              <a:t>Preverjanje hipotez</a:t>
            </a:r>
            <a:endParaRPr b="1" dirty="0">
              <a:latin typeface="+mn-lt"/>
            </a:endParaRP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9F8757B6-9388-767E-1DC8-F1C340A13126}"/>
              </a:ext>
            </a:extLst>
          </p:cNvPr>
          <p:cNvSpPr txBox="1">
            <a:spLocks/>
          </p:cNvSpPr>
          <p:nvPr/>
        </p:nvSpPr>
        <p:spPr>
          <a:xfrm>
            <a:off x="1037171" y="2304035"/>
            <a:ext cx="4868860" cy="2785358"/>
          </a:xfrm>
          <a:prstGeom prst="rect">
            <a:avLst/>
          </a:prstGeom>
        </p:spPr>
        <p:txBody>
          <a:bodyPr anchor="b"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Calibri" panose="020F0502020204030204" pitchFamily="34" charset="0"/>
              <a:buNone/>
            </a:pPr>
            <a:r>
              <a:rPr lang="sl-SI" sz="1600" dirty="0">
                <a:solidFill>
                  <a:schemeClr val="tx1"/>
                </a:solidFill>
              </a:rPr>
              <a:t>Slika 3: Pogostost izvajanja medpredmetnega povezovanja v okviru dnevov dejavnosti </a:t>
            </a: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705E8C15-2F6B-D972-5E06-D52254547E1F}"/>
              </a:ext>
            </a:extLst>
          </p:cNvPr>
          <p:cNvSpPr txBox="1">
            <a:spLocks/>
          </p:cNvSpPr>
          <p:nvPr/>
        </p:nvSpPr>
        <p:spPr>
          <a:xfrm>
            <a:off x="6286819" y="2102068"/>
            <a:ext cx="4868861" cy="2643829"/>
          </a:xfrm>
          <a:prstGeom prst="rect">
            <a:avLst/>
          </a:prstGeom>
        </p:spPr>
        <p:txBody>
          <a:bodyPr lIns="0" tIns="0" rIns="0" bIns="0" rtlCol="0" anchor="t" anchorCtr="0"/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sl-SI" sz="1600" dirty="0">
                <a:solidFill>
                  <a:schemeClr val="tx1"/>
                </a:solidFill>
              </a:rPr>
              <a:t>Tabela 1: Pearsonov hi-kvadrat test za ugotavljanje korelacije med delovno dobo učiteljev in pogostostjo izvajanja medpredmetnega povezovanja v okviru dnevov dejavnosti</a:t>
            </a:r>
            <a:r>
              <a:rPr lang="en-SI" sz="1600" dirty="0">
                <a:solidFill>
                  <a:schemeClr val="tx1"/>
                </a:solidFill>
              </a:rPr>
              <a:t> </a:t>
            </a:r>
            <a:endParaRPr lang="en-GB" sz="1600" dirty="0">
              <a:solidFill>
                <a:schemeClr val="tx1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06CE653-F5BD-427B-C487-65692E03A1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2492851"/>
              </p:ext>
            </p:extLst>
          </p:nvPr>
        </p:nvGraphicFramePr>
        <p:xfrm>
          <a:off x="6287028" y="3055834"/>
          <a:ext cx="4868010" cy="2033687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815086">
                  <a:extLst>
                    <a:ext uri="{9D8B030D-6E8A-4147-A177-3AD203B41FA5}">
                      <a16:colId xmlns:a16="http://schemas.microsoft.com/office/drawing/2014/main" val="2602879579"/>
                    </a:ext>
                  </a:extLst>
                </a:gridCol>
                <a:gridCol w="903768">
                  <a:extLst>
                    <a:ext uri="{9D8B030D-6E8A-4147-A177-3AD203B41FA5}">
                      <a16:colId xmlns:a16="http://schemas.microsoft.com/office/drawing/2014/main" val="1049849179"/>
                    </a:ext>
                  </a:extLst>
                </a:gridCol>
                <a:gridCol w="435935">
                  <a:extLst>
                    <a:ext uri="{9D8B030D-6E8A-4147-A177-3AD203B41FA5}">
                      <a16:colId xmlns:a16="http://schemas.microsoft.com/office/drawing/2014/main" val="2655548570"/>
                    </a:ext>
                  </a:extLst>
                </a:gridCol>
                <a:gridCol w="1713221">
                  <a:extLst>
                    <a:ext uri="{9D8B030D-6E8A-4147-A177-3AD203B41FA5}">
                      <a16:colId xmlns:a16="http://schemas.microsoft.com/office/drawing/2014/main" val="99857558"/>
                    </a:ext>
                  </a:extLst>
                </a:gridCol>
              </a:tblGrid>
              <a:tr h="81969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l-SI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SI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l-SI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vrednost</a:t>
                      </a:r>
                      <a:endParaRPr lang="en-SI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l-SI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df</a:t>
                      </a:r>
                      <a:endParaRPr lang="en-SI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SI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povezava med spremenljivkama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6285266"/>
                  </a:ext>
                </a:extLst>
              </a:tr>
              <a:tr h="25284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l-SI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Pearsonov hi-kvadrat test</a:t>
                      </a:r>
                      <a:endParaRPr lang="en-SI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l-SI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28,057</a:t>
                      </a:r>
                      <a:endParaRPr lang="en-SI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l-SI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en-SI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l-SI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0,061</a:t>
                      </a:r>
                      <a:endParaRPr lang="en-SI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49938900"/>
                  </a:ext>
                </a:extLst>
              </a:tr>
              <a:tr h="25284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l-SI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število ustreznih odgovorov</a:t>
                      </a:r>
                      <a:endParaRPr lang="en-SI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l-SI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130</a:t>
                      </a:r>
                      <a:endParaRPr lang="en-SI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l-SI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SI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l-SI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SI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9593498"/>
                  </a:ext>
                </a:extLst>
              </a:tr>
            </a:tbl>
          </a:graphicData>
        </a:graphic>
      </p:graphicFrame>
      <p:pic>
        <p:nvPicPr>
          <p:cNvPr id="7" name="Picture 9" descr="Chart&#10;&#10;Description automatically generated with low confidence">
            <a:extLst>
              <a:ext uri="{FF2B5EF4-FFF2-40B4-BE49-F238E27FC236}">
                <a16:creationId xmlns:a16="http://schemas.microsoft.com/office/drawing/2014/main" id="{B9C87FAA-46C8-BD7B-1544-85489447E99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63" t="9127" r="17068" b="10614"/>
          <a:stretch>
            <a:fillRect/>
          </a:stretch>
        </p:blipFill>
        <p:spPr bwMode="auto">
          <a:xfrm>
            <a:off x="1036320" y="2304035"/>
            <a:ext cx="4762312" cy="2199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B0CF93C-BE8D-B794-BCB9-D122D8C12EA5}"/>
              </a:ext>
            </a:extLst>
          </p:cNvPr>
          <p:cNvSpPr/>
          <p:nvPr/>
        </p:nvSpPr>
        <p:spPr>
          <a:xfrm>
            <a:off x="2050471" y="5432889"/>
            <a:ext cx="9105209" cy="8933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2400" b="1" dirty="0">
                <a:solidFill>
                  <a:schemeClr val="tx1"/>
                </a:solidFill>
              </a:rPr>
              <a:t>H2: </a:t>
            </a:r>
            <a:r>
              <a:rPr lang="sl-SI" sz="2400" dirty="0">
                <a:solidFill>
                  <a:schemeClr val="tx1"/>
                </a:solidFill>
              </a:rPr>
              <a:t>Daljša delovna doba učitelja vpliva na pogostejše izvajanje medpredmetnega povezovanja.</a:t>
            </a:r>
            <a:endParaRPr lang="en-SI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377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03CB4-DB55-0E5A-5441-D04E55D10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>
                <a:latin typeface="+mn-lt"/>
              </a:rPr>
              <a:t>Preverjanje hipotez</a:t>
            </a:r>
            <a:endParaRPr dirty="0"/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F9ADF823-D0B0-A3B3-3902-4A148755B039}"/>
              </a:ext>
            </a:extLst>
          </p:cNvPr>
          <p:cNvSpPr txBox="1">
            <a:spLocks/>
          </p:cNvSpPr>
          <p:nvPr/>
        </p:nvSpPr>
        <p:spPr>
          <a:xfrm>
            <a:off x="1036641" y="2221351"/>
            <a:ext cx="4978079" cy="2643829"/>
          </a:xfrm>
          <a:prstGeom prst="rect">
            <a:avLst/>
          </a:prstGeom>
        </p:spPr>
        <p:txBody>
          <a:bodyPr lIns="0" tIns="0" rIns="0" bIns="0" rtlCol="0" anchor="t" anchorCtr="0"/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sl-SI" sz="1600" dirty="0">
                <a:solidFill>
                  <a:schemeClr val="tx1"/>
                </a:solidFill>
              </a:rPr>
              <a:t>Tabela 2: Pearsonov hi-kvadrat test za ugotavljanje korelacije med delovno dobo učiteljev in pogostostjo izvajanja medpredmetnega povezovanja pri pouku tehnike in tehnologije</a:t>
            </a:r>
            <a:r>
              <a:rPr lang="en-SI" sz="1600" dirty="0">
                <a:solidFill>
                  <a:schemeClr val="tx1"/>
                </a:solidFill>
              </a:rPr>
              <a:t> </a:t>
            </a:r>
            <a:endParaRPr lang="en-GB" sz="1600" dirty="0">
              <a:solidFill>
                <a:schemeClr val="tx1"/>
              </a:solidFill>
            </a:endParaRPr>
          </a:p>
        </p:txBody>
      </p:sp>
      <p:pic>
        <p:nvPicPr>
          <p:cNvPr id="5" name="Graphic 4" descr="Badge Cross outline">
            <a:extLst>
              <a:ext uri="{FF2B5EF4-FFF2-40B4-BE49-F238E27FC236}">
                <a16:creationId xmlns:a16="http://schemas.microsoft.com/office/drawing/2014/main" id="{0A08F5A7-AE36-4A32-BD54-4B06170CB9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6641" y="5373249"/>
            <a:ext cx="1012660" cy="101266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AD321B5-3600-8918-492F-02ACA8CAD21D}"/>
              </a:ext>
            </a:extLst>
          </p:cNvPr>
          <p:cNvSpPr/>
          <p:nvPr/>
        </p:nvSpPr>
        <p:spPr>
          <a:xfrm>
            <a:off x="2049300" y="5432890"/>
            <a:ext cx="9105209" cy="8933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2400" b="1" dirty="0">
                <a:solidFill>
                  <a:schemeClr val="tx1"/>
                </a:solidFill>
              </a:rPr>
              <a:t>H2: </a:t>
            </a:r>
            <a:r>
              <a:rPr lang="sl-SI" sz="2400" dirty="0">
                <a:solidFill>
                  <a:schemeClr val="tx1"/>
                </a:solidFill>
              </a:rPr>
              <a:t>Daljša delovna doba učitelja vpliva na pogostejše izvajanje medpredmetnega povezovanja.</a:t>
            </a:r>
            <a:endParaRPr lang="en-SI" sz="2400" dirty="0">
              <a:solidFill>
                <a:schemeClr val="tx1"/>
              </a:solidFill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8548414-C68A-C5B2-A962-58948BFFBF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140247"/>
              </p:ext>
            </p:extLst>
          </p:nvPr>
        </p:nvGraphicFramePr>
        <p:xfrm>
          <a:off x="1036640" y="3115476"/>
          <a:ext cx="4978079" cy="2033687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856126">
                  <a:extLst>
                    <a:ext uri="{9D8B030D-6E8A-4147-A177-3AD203B41FA5}">
                      <a16:colId xmlns:a16="http://schemas.microsoft.com/office/drawing/2014/main" val="2602879579"/>
                    </a:ext>
                  </a:extLst>
                </a:gridCol>
                <a:gridCol w="924203">
                  <a:extLst>
                    <a:ext uri="{9D8B030D-6E8A-4147-A177-3AD203B41FA5}">
                      <a16:colId xmlns:a16="http://schemas.microsoft.com/office/drawing/2014/main" val="1049849179"/>
                    </a:ext>
                  </a:extLst>
                </a:gridCol>
                <a:gridCol w="445792">
                  <a:extLst>
                    <a:ext uri="{9D8B030D-6E8A-4147-A177-3AD203B41FA5}">
                      <a16:colId xmlns:a16="http://schemas.microsoft.com/office/drawing/2014/main" val="2655548570"/>
                    </a:ext>
                  </a:extLst>
                </a:gridCol>
                <a:gridCol w="1751958">
                  <a:extLst>
                    <a:ext uri="{9D8B030D-6E8A-4147-A177-3AD203B41FA5}">
                      <a16:colId xmlns:a16="http://schemas.microsoft.com/office/drawing/2014/main" val="99857558"/>
                    </a:ext>
                  </a:extLst>
                </a:gridCol>
              </a:tblGrid>
              <a:tr h="81969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l-SI" sz="1400" dirty="0">
                          <a:effectLst/>
                          <a:latin typeface="+mn-lt"/>
                        </a:rPr>
                        <a:t> </a:t>
                      </a:r>
                      <a:endParaRPr lang="en-SI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l-SI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vrednost</a:t>
                      </a:r>
                      <a:endParaRPr lang="en-SI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l-SI" sz="1400" dirty="0">
                          <a:effectLst/>
                          <a:latin typeface="+mn-lt"/>
                        </a:rPr>
                        <a:t>df</a:t>
                      </a:r>
                      <a:endParaRPr lang="en-SI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SI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povezava med spremenljivkama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6285266"/>
                  </a:ext>
                </a:extLst>
              </a:tr>
              <a:tr h="25284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l-SI" sz="1400" dirty="0">
                          <a:effectLst/>
                          <a:latin typeface="+mn-lt"/>
                        </a:rPr>
                        <a:t>Pearsonov hi-kvadrat test</a:t>
                      </a:r>
                      <a:endParaRPr lang="en-SI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l-SI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13,668</a:t>
                      </a:r>
                      <a:endParaRPr lang="en-SI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l-SI" sz="1400" dirty="0">
                          <a:effectLst/>
                          <a:latin typeface="+mn-lt"/>
                        </a:rPr>
                        <a:t>18</a:t>
                      </a:r>
                      <a:endParaRPr lang="en-SI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l-SI" sz="1400" dirty="0">
                          <a:effectLst/>
                          <a:latin typeface="+mn-lt"/>
                        </a:rPr>
                        <a:t>0,750</a:t>
                      </a:r>
                      <a:endParaRPr lang="en-SI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49938900"/>
                  </a:ext>
                </a:extLst>
              </a:tr>
              <a:tr h="25284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l-SI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število ustreznih odgovorov</a:t>
                      </a:r>
                      <a:endParaRPr lang="en-SI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l-SI" sz="1400" dirty="0">
                          <a:effectLst/>
                          <a:latin typeface="+mn-lt"/>
                        </a:rPr>
                        <a:t>130</a:t>
                      </a:r>
                      <a:endParaRPr lang="en-SI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l-SI" sz="1400" dirty="0">
                          <a:effectLst/>
                          <a:latin typeface="+mn-lt"/>
                        </a:rPr>
                        <a:t> </a:t>
                      </a:r>
                      <a:endParaRPr lang="en-SI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l-SI" sz="1400" dirty="0">
                          <a:effectLst/>
                          <a:latin typeface="+mn-lt"/>
                        </a:rPr>
                        <a:t> </a:t>
                      </a:r>
                      <a:endParaRPr lang="en-SI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9593498"/>
                  </a:ext>
                </a:extLst>
              </a:tr>
            </a:tbl>
          </a:graphicData>
        </a:graphic>
      </p:graphicFrame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0C8921C-8A77-E985-8E72-A16DD4EA34AE}"/>
              </a:ext>
            </a:extLst>
          </p:cNvPr>
          <p:cNvSpPr txBox="1">
            <a:spLocks/>
          </p:cNvSpPr>
          <p:nvPr/>
        </p:nvSpPr>
        <p:spPr>
          <a:xfrm>
            <a:off x="6285649" y="2221351"/>
            <a:ext cx="4868860" cy="2785358"/>
          </a:xfrm>
          <a:prstGeom prst="rect">
            <a:avLst/>
          </a:prstGeom>
        </p:spPr>
        <p:txBody>
          <a:bodyPr anchor="b"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Calibri" panose="020F0502020204030204" pitchFamily="34" charset="0"/>
              <a:buNone/>
            </a:pPr>
            <a:r>
              <a:rPr lang="sl-SI" sz="1600" dirty="0">
                <a:solidFill>
                  <a:schemeClr val="tx1"/>
                </a:solidFill>
              </a:rPr>
              <a:t>Slika 4: Pogostost izvajanja medpredmetnega povezovanja pri pouku tehnike in tehnologije </a:t>
            </a:r>
          </a:p>
        </p:txBody>
      </p:sp>
      <p:pic>
        <p:nvPicPr>
          <p:cNvPr id="9" name="Picture 10" descr="Chart&#10;&#10;Description automatically generated with low confidence">
            <a:extLst>
              <a:ext uri="{FF2B5EF4-FFF2-40B4-BE49-F238E27FC236}">
                <a16:creationId xmlns:a16="http://schemas.microsoft.com/office/drawing/2014/main" id="{19575E72-F850-360F-A7F2-76CA9A6EC26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57" t="10549" r="16937" b="10137"/>
          <a:stretch>
            <a:fillRect/>
          </a:stretch>
        </p:blipFill>
        <p:spPr bwMode="auto">
          <a:xfrm>
            <a:off x="6284798" y="2279732"/>
            <a:ext cx="4734180" cy="1920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3844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ACA5E-812E-D63A-A8BF-E0376D25D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>
                <a:latin typeface="+mn-lt"/>
              </a:rPr>
              <a:t>Preverjanje hipotez</a:t>
            </a:r>
            <a:endParaRPr dirty="0"/>
          </a:p>
        </p:txBody>
      </p:sp>
      <p:pic>
        <p:nvPicPr>
          <p:cNvPr id="4" name="Picture 8" descr="Chart&#10;&#10;Description automatically generated">
            <a:extLst>
              <a:ext uri="{FF2B5EF4-FFF2-40B4-BE49-F238E27FC236}">
                <a16:creationId xmlns:a16="http://schemas.microsoft.com/office/drawing/2014/main" id="{98DCA232-8DD3-D4DA-7B46-38A14AD4C13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96" t="4874" r="16980" b="5526"/>
          <a:stretch>
            <a:fillRect/>
          </a:stretch>
        </p:blipFill>
        <p:spPr bwMode="auto">
          <a:xfrm rot="16200000">
            <a:off x="4311083" y="1437367"/>
            <a:ext cx="3240160" cy="3834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7908D5C-9A10-8D05-2532-99869607771C}"/>
              </a:ext>
            </a:extLst>
          </p:cNvPr>
          <p:cNvSpPr/>
          <p:nvPr/>
        </p:nvSpPr>
        <p:spPr>
          <a:xfrm>
            <a:off x="2049301" y="5418636"/>
            <a:ext cx="9105209" cy="8933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2400" b="1" dirty="0">
                <a:solidFill>
                  <a:schemeClr val="tx1"/>
                </a:solidFill>
              </a:rPr>
              <a:t>H3: </a:t>
            </a:r>
            <a:r>
              <a:rPr lang="sl-SI" sz="2400" dirty="0">
                <a:solidFill>
                  <a:schemeClr val="tx1"/>
                </a:solidFill>
              </a:rPr>
              <a:t>Naravoslovni predmeti v največji meri omogočajo medpredmetno povezovanje učnih vsebin s predmetom tehnika in tehnologija.</a:t>
            </a:r>
            <a:endParaRPr lang="en-SI" sz="2400" dirty="0">
              <a:solidFill>
                <a:schemeClr val="tx1"/>
              </a:solidFill>
            </a:endParaRP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19A9E656-D1DF-245D-45CB-6697124EEC32}"/>
              </a:ext>
            </a:extLst>
          </p:cNvPr>
          <p:cNvSpPr txBox="1">
            <a:spLocks/>
          </p:cNvSpPr>
          <p:nvPr/>
        </p:nvSpPr>
        <p:spPr>
          <a:xfrm>
            <a:off x="3699641" y="4973883"/>
            <a:ext cx="4750676" cy="445351"/>
          </a:xfrm>
          <a:prstGeom prst="rect">
            <a:avLst/>
          </a:prstGeom>
        </p:spPr>
        <p:txBody>
          <a:bodyPr lIns="0" tIns="0" rIns="0" bIns="0" rtlCol="0" anchor="b" anchorCtr="0"/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sl-SI" sz="1600" dirty="0">
                <a:solidFill>
                  <a:schemeClr val="tx1"/>
                </a:solidFill>
              </a:rPr>
              <a:t>Slika 5: Predmeti, ki omogočajo medpredmetno povezovanje vsebin s predmetom tehnika in tehnologija</a:t>
            </a:r>
            <a:r>
              <a:rPr lang="en-SI" sz="1600" dirty="0">
                <a:solidFill>
                  <a:schemeClr val="tx1"/>
                </a:solidFill>
              </a:rPr>
              <a:t> </a:t>
            </a:r>
            <a:endParaRPr lang="en-GB" sz="1600" dirty="0">
              <a:solidFill>
                <a:schemeClr val="tx1"/>
              </a:solidFill>
            </a:endParaRPr>
          </a:p>
        </p:txBody>
      </p:sp>
      <p:pic>
        <p:nvPicPr>
          <p:cNvPr id="9" name="Graphic 8" descr="Badge Tick1 outline">
            <a:extLst>
              <a:ext uri="{FF2B5EF4-FFF2-40B4-BE49-F238E27FC236}">
                <a16:creationId xmlns:a16="http://schemas.microsoft.com/office/drawing/2014/main" id="{98E15AAC-0E11-AC11-4B71-04809F8E9B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7811" y="5368178"/>
            <a:ext cx="1012660" cy="1012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54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5DD6FF8994924A91046684A356AC54" ma:contentTypeVersion="15" ma:contentTypeDescription="Create a new document." ma:contentTypeScope="" ma:versionID="f3deeba0095815f10104a1851aeed220">
  <xsd:schema xmlns:xsd="http://www.w3.org/2001/XMLSchema" xmlns:xs="http://www.w3.org/2001/XMLSchema" xmlns:p="http://schemas.microsoft.com/office/2006/metadata/properties" xmlns:ns3="83d6499c-a84d-4d49-82a2-af88d7506870" xmlns:ns4="50233e6d-0d9e-4c89-84bc-aa7c2bb910fb" targetNamespace="http://schemas.microsoft.com/office/2006/metadata/properties" ma:root="true" ma:fieldsID="eadb7cd1cf973ff1f1e9713970e3f923" ns3:_="" ns4:_="">
    <xsd:import namespace="83d6499c-a84d-4d49-82a2-af88d7506870"/>
    <xsd:import namespace="50233e6d-0d9e-4c89-84bc-aa7c2bb910f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4:SharedWithDetails" minOccurs="0"/>
                <xsd:element ref="ns4:SharingHintHash" minOccurs="0"/>
                <xsd:element ref="ns4:SharedWithUsers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d6499c-a84d-4d49-82a2-af88d75068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233e6d-0d9e-4c89-84bc-aa7c2bb910fb" elementFormDefault="qualified">
    <xsd:import namespace="http://schemas.microsoft.com/office/2006/documentManagement/types"/>
    <xsd:import namespace="http://schemas.microsoft.com/office/infopath/2007/PartnerControls"/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3d6499c-a84d-4d49-82a2-af88d7506870" xsi:nil="true"/>
  </documentManagement>
</p:properties>
</file>

<file path=customXml/itemProps1.xml><?xml version="1.0" encoding="utf-8"?>
<ds:datastoreItem xmlns:ds="http://schemas.openxmlformats.org/officeDocument/2006/customXml" ds:itemID="{EF3E8E68-9832-4FC0-BA34-A0557C3B28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d6499c-a84d-4d49-82a2-af88d7506870"/>
    <ds:schemaRef ds:uri="50233e6d-0d9e-4c89-84bc-aa7c2bb910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DB10313-4B86-42FA-91CB-C231613840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4200F94-7EE0-4429-9DA1-078B5BFCD2BC}">
  <ds:schemaRefs>
    <ds:schemaRef ds:uri="http://schemas.openxmlformats.org/package/2006/metadata/core-properties"/>
    <ds:schemaRef ds:uri="http://purl.org/dc/terms/"/>
    <ds:schemaRef ds:uri="50233e6d-0d9e-4c89-84bc-aa7c2bb910fb"/>
    <ds:schemaRef ds:uri="http://www.w3.org/XML/1998/namespace"/>
    <ds:schemaRef ds:uri="http://schemas.microsoft.com/office/2006/documentManagement/types"/>
    <ds:schemaRef ds:uri="83d6499c-a84d-4d49-82a2-af88d7506870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638</Words>
  <Application>Microsoft Office PowerPoint</Application>
  <PresentationFormat>Širokozaslonsko</PresentationFormat>
  <Paragraphs>105</Paragraphs>
  <Slides>14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Officeova tema</vt:lpstr>
      <vt:lpstr>Medpredmetna povezanost tehnike in tehnologije z ostalimi šolskimi predmeti</vt:lpstr>
      <vt:lpstr>PowerPointova predstavitev</vt:lpstr>
      <vt:lpstr>Raziskava PISA 2015</vt:lpstr>
      <vt:lpstr>Raziskovalne hipoteze</vt:lpstr>
      <vt:lpstr>Empirična raziskava</vt:lpstr>
      <vt:lpstr>Preverjanje hipotez</vt:lpstr>
      <vt:lpstr>Preverjanje hipotez</vt:lpstr>
      <vt:lpstr>Preverjanje hipotez</vt:lpstr>
      <vt:lpstr>Preverjanje hipotez</vt:lpstr>
      <vt:lpstr>Preverjanje hipotez</vt:lpstr>
      <vt:lpstr>Študij in medpredmetno povezovanje</vt:lpstr>
      <vt:lpstr>Študij in medpredmetno povezovanje</vt:lpstr>
      <vt:lpstr>Ključne ugotovitve</vt:lpstr>
      <vt:lpstr>Hvala za pozornost</vt:lpstr>
    </vt:vector>
  </TitlesOfParts>
  <Company>Zavod RS za šolstvo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Primož Krašna</dc:creator>
  <cp:lastModifiedBy>Uporabnik</cp:lastModifiedBy>
  <cp:revision>23</cp:revision>
  <dcterms:created xsi:type="dcterms:W3CDTF">2023-03-20T13:12:53Z</dcterms:created>
  <dcterms:modified xsi:type="dcterms:W3CDTF">2023-04-13T21:07:29Z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0x0101006D5DD6FF8994924A91046684A356AC54</vt:lpwstr>
  </property>
</Properties>
</file>