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6858000" cy="9144000"/>
  <p:embeddedFontLst>
    <p:embeddedFont>
      <p:font typeface="Roboto"/>
      <p:regular r:id="rId38"/>
      <p:bold r:id="rId39"/>
      <p:italic r:id="rId40"/>
      <p:boldItalic r:id="rId41"/>
    </p:embeddedFont>
    <p:embeddedFont>
      <p:font typeface="Quattrocento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6" roundtripDataSignature="AMtx7mjuhcGxtW06190+g3/DSfn8fC9x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20" Type="http://schemas.openxmlformats.org/officeDocument/2006/relationships/slide" Target="slides/slide15.xml"/><Relationship Id="rId42" Type="http://schemas.openxmlformats.org/officeDocument/2006/relationships/font" Target="fonts/QuattrocentoSans-regular.fntdata"/><Relationship Id="rId41" Type="http://schemas.openxmlformats.org/officeDocument/2006/relationships/font" Target="fonts/Roboto-boldItalic.fntdata"/><Relationship Id="rId22" Type="http://schemas.openxmlformats.org/officeDocument/2006/relationships/slide" Target="slides/slide17.xml"/><Relationship Id="rId44" Type="http://schemas.openxmlformats.org/officeDocument/2006/relationships/font" Target="fonts/QuattrocentoSans-italic.fntdata"/><Relationship Id="rId21" Type="http://schemas.openxmlformats.org/officeDocument/2006/relationships/slide" Target="slides/slide16.xml"/><Relationship Id="rId43" Type="http://schemas.openxmlformats.org/officeDocument/2006/relationships/font" Target="fonts/QuattrocentoSans-bold.fntdata"/><Relationship Id="rId24" Type="http://schemas.openxmlformats.org/officeDocument/2006/relationships/slide" Target="slides/slide19.xml"/><Relationship Id="rId46" Type="http://customschemas.google.com/relationships/presentationmetadata" Target="metadata"/><Relationship Id="rId23" Type="http://schemas.openxmlformats.org/officeDocument/2006/relationships/slide" Target="slides/slide18.xml"/><Relationship Id="rId45" Type="http://schemas.openxmlformats.org/officeDocument/2006/relationships/font" Target="fonts/QuattrocentoSans-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Roboto-bold.fntdata"/><Relationship Id="rId16" Type="http://schemas.openxmlformats.org/officeDocument/2006/relationships/slide" Target="slides/slide11.xml"/><Relationship Id="rId38" Type="http://schemas.openxmlformats.org/officeDocument/2006/relationships/font" Target="fonts/Roboto-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sl-S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 name="Google Shape;7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Sliši se zanimivo … Samo neko toplo gredo potrebuješ, pa malo greješ in malo zalivaš.</a:t>
            </a:r>
            <a:endParaRPr/>
          </a:p>
          <a:p>
            <a:pPr indent="0" lvl="0" marL="0" rtl="0" algn="l">
              <a:spcBef>
                <a:spcPts val="0"/>
              </a:spcBef>
              <a:spcAft>
                <a:spcPts val="0"/>
              </a:spcAft>
              <a:buNone/>
            </a:pPr>
            <a:r>
              <a:rPr lang="sl-SI"/>
              <a:t>Ni panike …</a:t>
            </a:r>
            <a:endParaRPr/>
          </a:p>
          <a:p>
            <a:pPr indent="0" lvl="0" marL="0" rtl="0" algn="l">
              <a:spcBef>
                <a:spcPts val="0"/>
              </a:spcBef>
              <a:spcAft>
                <a:spcPts val="0"/>
              </a:spcAft>
              <a:buNone/>
            </a:pPr>
            <a:r>
              <a:rPr lang="sl-SI"/>
              <a:t>Saj tudi na Everest ni problem – čevlje gor in gremo, opremo pa itak šerpe nosijo.</a:t>
            </a:r>
            <a:endParaRPr/>
          </a:p>
          <a:p>
            <a:pPr indent="0" lvl="0" marL="0" rtl="0" algn="l">
              <a:spcBef>
                <a:spcPts val="0"/>
              </a:spcBef>
              <a:spcAft>
                <a:spcPts val="0"/>
              </a:spcAft>
              <a:buNone/>
            </a:pPr>
            <a:r>
              <a:t/>
            </a:r>
            <a:endParaRPr/>
          </a:p>
          <a:p>
            <a:pPr indent="0" lvl="0" marL="0" rtl="0" algn="l">
              <a:spcBef>
                <a:spcPts val="0"/>
              </a:spcBef>
              <a:spcAft>
                <a:spcPts val="0"/>
              </a:spcAft>
              <a:buNone/>
            </a:pPr>
            <a:r>
              <a:rPr lang="sl-SI"/>
              <a:t>Tako smo združili moči in pregledali, kaj se bi se dalo.</a:t>
            </a:r>
            <a:endParaRPr/>
          </a:p>
          <a:p>
            <a:pPr indent="0" lvl="0" marL="0" rtl="0" algn="l">
              <a:spcBef>
                <a:spcPts val="0"/>
              </a:spcBef>
              <a:spcAft>
                <a:spcPts val="0"/>
              </a:spcAft>
              <a:buNone/>
            </a:pPr>
            <a:r>
              <a:t/>
            </a:r>
            <a:endParaRPr/>
          </a:p>
        </p:txBody>
      </p:sp>
      <p:sp>
        <p:nvSpPr>
          <p:cNvPr id="148" name="Google Shape;14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Pri tem je potrebno omeniti željo učenca po raziskovalni nalogi in precej hudem sistemu, ki bi nadziral in beležil podatke ter preko spleta izmenjeval podatke z drugimi šolami. </a:t>
            </a:r>
            <a:endParaRPr/>
          </a:p>
          <a:p>
            <a:pPr indent="0" lvl="0" marL="0" rtl="0" algn="l">
              <a:spcBef>
                <a:spcPts val="0"/>
              </a:spcBef>
              <a:spcAft>
                <a:spcPts val="0"/>
              </a:spcAft>
              <a:buNone/>
            </a:pPr>
            <a:r>
              <a:rPr lang="sl-SI"/>
              <a:t>Raziskovalna naloga se je uspešno razvila in čaka na predstavitev na državnem srečanju.</a:t>
            </a:r>
            <a:endParaRPr/>
          </a:p>
          <a:p>
            <a:pPr indent="0" lvl="0" marL="0" rtl="0" algn="l">
              <a:spcBef>
                <a:spcPts val="0"/>
              </a:spcBef>
              <a:spcAft>
                <a:spcPts val="0"/>
              </a:spcAft>
              <a:buNone/>
            </a:pPr>
            <a:r>
              <a:t/>
            </a:r>
            <a:endParaRPr/>
          </a:p>
          <a:p>
            <a:pPr indent="0" lvl="0" marL="0" rtl="0" algn="l">
              <a:spcBef>
                <a:spcPts val="0"/>
              </a:spcBef>
              <a:spcAft>
                <a:spcPts val="0"/>
              </a:spcAft>
              <a:buNone/>
            </a:pPr>
            <a:r>
              <a:rPr b="1" lang="sl-SI"/>
              <a:t>Tega dela ne bomo predstavljali, moram pa omeniti, da se mi zdi izrednega pomena, da lahko nek produkt, ki je pri tem nastajal resnično uporabljamo, če tudi nekoliko prilagojeno.</a:t>
            </a:r>
            <a:endParaRPr/>
          </a:p>
          <a:p>
            <a:pPr indent="0" lvl="0" marL="0" rtl="0" algn="l">
              <a:spcBef>
                <a:spcPts val="0"/>
              </a:spcBef>
              <a:spcAft>
                <a:spcPts val="0"/>
              </a:spcAft>
              <a:buNone/>
            </a:pPr>
            <a:r>
              <a:t/>
            </a:r>
            <a:endParaRPr/>
          </a:p>
          <a:p>
            <a:pPr indent="0" lvl="0" marL="0" rtl="0" algn="l">
              <a:spcBef>
                <a:spcPts val="0"/>
              </a:spcBef>
              <a:spcAft>
                <a:spcPts val="0"/>
              </a:spcAft>
              <a:buNone/>
            </a:pPr>
            <a:r>
              <a:rPr lang="sl-SI"/>
              <a:t>Osredotočali sem bomo na, ki smo ga izvajali z učenci v šoli pri urah pouka in razširjenem programu.</a:t>
            </a:r>
            <a:endParaRPr/>
          </a:p>
          <a:p>
            <a:pPr indent="0" lvl="0" marL="0" rtl="0" algn="l">
              <a:spcBef>
                <a:spcPts val="0"/>
              </a:spcBef>
              <a:spcAft>
                <a:spcPts val="0"/>
              </a:spcAft>
              <a:buNone/>
            </a:pPr>
            <a:r>
              <a:t/>
            </a:r>
            <a:endParaRPr/>
          </a:p>
          <a:p>
            <a:pPr indent="0" lvl="0" marL="0" rtl="0" algn="l">
              <a:spcBef>
                <a:spcPts val="0"/>
              </a:spcBef>
              <a:spcAft>
                <a:spcPts val="0"/>
              </a:spcAft>
              <a:buNone/>
            </a:pPr>
            <a:r>
              <a:rPr lang="sl-SI"/>
              <a:t>Rastlinjak se razvija še naprej.</a:t>
            </a:r>
            <a:endParaRPr/>
          </a:p>
          <a:p>
            <a:pPr indent="0" lvl="0" marL="0" rtl="0" algn="l">
              <a:spcBef>
                <a:spcPts val="0"/>
              </a:spcBef>
              <a:spcAft>
                <a:spcPts val="0"/>
              </a:spcAft>
              <a:buNone/>
            </a:pPr>
            <a:r>
              <a:rPr lang="sl-SI"/>
              <a:t>Zadnji dodatek sta bila ventilatorja za hlajenje, ki jih v zimskem času nismo potrebovali.</a:t>
            </a:r>
            <a:endParaRPr/>
          </a:p>
          <a:p>
            <a:pPr indent="0" lvl="0" marL="0" rtl="0" algn="l">
              <a:spcBef>
                <a:spcPts val="0"/>
              </a:spcBef>
              <a:spcAft>
                <a:spcPts val="0"/>
              </a:spcAft>
              <a:buNone/>
            </a:pPr>
            <a:r>
              <a:t/>
            </a:r>
            <a:endParaRPr/>
          </a:p>
        </p:txBody>
      </p:sp>
      <p:sp>
        <p:nvSpPr>
          <p:cNvPr id="156" name="Google Shape;15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Pri gradnji rastlinjaka ni bilo popolnoma jasen rezultat.</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Ko pa se je pojavila osnovna oblika, sem razmišljal, kako konkretno osmisliti zadevo, kam umestiti celotno zgodbo, kaj kaliti in koliko časa bo to trajalo.</a:t>
            </a:r>
            <a:endParaRPr/>
          </a:p>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Samo krmiljenje ter vhodne in izhodne funkcije, električna vezja ipd. lahko smiselno umestimo v TIT in RAP. </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Tudi obremenjevanje okolja in podnebne spremembe obravnavamo pri TIT.</a:t>
            </a:r>
            <a:endParaRPr/>
          </a:p>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Posamezna poglavja nadgrajujemo, vendar je tukaj nekaj manjkalo.</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No tukaj sem imel še nekaj pomoči kar doma, ker je moja partnerka Nuša Bezek učiteljica naravoslovja na drugi šoli in sva skupaj hitro našla možnost, vključitve v pouk in razrešila dilemo, kaj sejati.</a:t>
            </a:r>
            <a:endParaRPr/>
          </a:p>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Hvala Nuša</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Ideja se je časovno idealno pokrila z NAR v 6. razredu</a:t>
            </a:r>
            <a:endParaRPr/>
          </a:p>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Tako sva se z učiteljem NAR na naši šoli, Davidom Cudrom, dogovorila, da izvedemo skupno uro pri TIT in GOS, ki ga uči učitelj NAR David Cuder.</a:t>
            </a:r>
            <a:endParaRPr/>
          </a:p>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Ponovili smo osnove, ki se jih učijo pir NAR:</a:t>
            </a:r>
            <a:endParaRPr/>
          </a:p>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Kaljenje, kaj potrebujemo za kaljenje, zgradba semen, kako poteka kalitev.</a:t>
            </a:r>
            <a:endParaRPr/>
          </a:p>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Pripravili smo korita in posejali koruzo, fižol in sladko koruzo.</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rtl="0" algn="l">
              <a:spcBef>
                <a:spcPts val="0"/>
              </a:spcBef>
              <a:spcAft>
                <a:spcPts val="0"/>
              </a:spcAft>
              <a:buNone/>
            </a:pPr>
            <a:r>
              <a:t/>
            </a:r>
            <a:endParaRPr/>
          </a:p>
        </p:txBody>
      </p:sp>
      <p:sp>
        <p:nvSpPr>
          <p:cNvPr id="166" name="Google Shape;16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Ko sem razmišljal kako vse skupaj povezati s poukom in ostal</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Ker so skupine razdeljene smo se odločili, da izvedemo skupno uro pri TIT in GOS, ki ga uči učitelj NAR David Cuder.</a:t>
            </a:r>
            <a:endParaRPr/>
          </a:p>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Ponovili smo osnove, ki se jih učijo pir NAR:</a:t>
            </a:r>
            <a:endParaRPr/>
          </a:p>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Kaljenje, kaj potrebujemo za kaljenje, zgradba semen, kako poteka kalitev.</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rtl="0" algn="l">
              <a:spcBef>
                <a:spcPts val="0"/>
              </a:spcBef>
              <a:spcAft>
                <a:spcPts val="0"/>
              </a:spcAft>
              <a:buNone/>
            </a:pPr>
            <a:r>
              <a:t/>
            </a:r>
            <a:endParaRPr/>
          </a:p>
        </p:txBody>
      </p:sp>
      <p:sp>
        <p:nvSpPr>
          <p:cNvPr id="174" name="Google Shape;17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Nekaj utrinkov </a:t>
            </a:r>
            <a:endParaRPr/>
          </a:p>
          <a:p>
            <a:pPr indent="0" lvl="0" marL="0" rtl="0" algn="l">
              <a:spcBef>
                <a:spcPts val="0"/>
              </a:spcBef>
              <a:spcAft>
                <a:spcPts val="0"/>
              </a:spcAft>
              <a:buNone/>
            </a:pPr>
            <a:r>
              <a:rPr lang="sl-SI"/>
              <a:t>Najprej ponovitev in navodila</a:t>
            </a:r>
            <a:endParaRPr/>
          </a:p>
          <a:p>
            <a:pPr indent="0" lvl="0" marL="0" rtl="0" algn="l">
              <a:spcBef>
                <a:spcPts val="0"/>
              </a:spcBef>
              <a:spcAft>
                <a:spcPts val="0"/>
              </a:spcAft>
              <a:buNone/>
            </a:pPr>
            <a:r>
              <a:rPr lang="sl-SI"/>
              <a:t>Nato sejanje po načrtu</a:t>
            </a:r>
            <a:endParaRPr/>
          </a:p>
          <a:p>
            <a:pPr indent="0" lvl="0" marL="0" rtl="0" algn="l">
              <a:spcBef>
                <a:spcPts val="0"/>
              </a:spcBef>
              <a:spcAft>
                <a:spcPts val="0"/>
              </a:spcAft>
              <a:buNone/>
            </a:pPr>
            <a:r>
              <a:rPr lang="sl-SI"/>
              <a:t>In postavitev v segret rastlinjak</a:t>
            </a:r>
            <a:endParaRPr/>
          </a:p>
        </p:txBody>
      </p:sp>
      <p:sp>
        <p:nvSpPr>
          <p:cNvPr id="182" name="Google Shape;18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Tukaj so prikazani rezultati kaljenja.</a:t>
            </a:r>
            <a:endParaRPr/>
          </a:p>
          <a:p>
            <a:pPr indent="0" lvl="0" marL="0" rtl="0" algn="l">
              <a:spcBef>
                <a:spcPts val="0"/>
              </a:spcBef>
              <a:spcAft>
                <a:spcPts val="0"/>
              </a:spcAft>
              <a:buNone/>
            </a:pPr>
            <a:r>
              <a:rPr lang="sl-SI"/>
              <a:t>Začetek je bil obetaven in presenetljiv.</a:t>
            </a:r>
            <a:endParaRPr/>
          </a:p>
          <a:p>
            <a:pPr indent="0" lvl="0" marL="0" rtl="0" algn="l">
              <a:spcBef>
                <a:spcPts val="0"/>
              </a:spcBef>
              <a:spcAft>
                <a:spcPts val="0"/>
              </a:spcAft>
              <a:buNone/>
            </a:pPr>
            <a:r>
              <a:rPr b="1" lang="sl-SI"/>
              <a:t>Kaljenje je potekalo hitreje kot v kontrolnih okoliščinah zunaj rastlinjaka, vendar se je hitro ustavilo – </a:t>
            </a:r>
            <a:r>
              <a:rPr lang="sl-SI"/>
              <a:t>rastline niso vzdržale lastne teže, in hitro so posušile. </a:t>
            </a:r>
            <a:endParaRPr/>
          </a:p>
          <a:p>
            <a:pPr indent="0" lvl="0" marL="0" rtl="0" algn="l">
              <a:spcBef>
                <a:spcPts val="0"/>
              </a:spcBef>
              <a:spcAft>
                <a:spcPts val="0"/>
              </a:spcAft>
              <a:buNone/>
            </a:pPr>
            <a:r>
              <a:t/>
            </a:r>
            <a:endParaRPr/>
          </a:p>
          <a:p>
            <a:pPr indent="0" lvl="0" marL="0" rtl="0" algn="l">
              <a:spcBef>
                <a:spcPts val="0"/>
              </a:spcBef>
              <a:spcAft>
                <a:spcPts val="0"/>
              </a:spcAft>
              <a:buNone/>
            </a:pPr>
            <a:r>
              <a:rPr lang="sl-SI"/>
              <a:t>Rezultate smo analizirali poz par tednov, rastline pa uporabili za preučevanje koreninskega sistema.</a:t>
            </a:r>
            <a:endParaRPr/>
          </a:p>
          <a:p>
            <a:pPr indent="0" lvl="0" marL="0" rtl="0" algn="l">
              <a:spcBef>
                <a:spcPts val="0"/>
              </a:spcBef>
              <a:spcAft>
                <a:spcPts val="0"/>
              </a:spcAft>
              <a:buNone/>
            </a:pPr>
            <a:r>
              <a:t/>
            </a:r>
            <a:endParaRPr/>
          </a:p>
          <a:p>
            <a:pPr indent="0" lvl="0" marL="0" rtl="0" algn="l">
              <a:spcBef>
                <a:spcPts val="0"/>
              </a:spcBef>
              <a:spcAft>
                <a:spcPts val="0"/>
              </a:spcAft>
              <a:buNone/>
            </a:pPr>
            <a:r>
              <a:rPr lang="sl-SI"/>
              <a:t>Ta del je  raziskovanja je bil precej enostaven. Zabaven a enostaven.</a:t>
            </a:r>
            <a:endParaRPr/>
          </a:p>
          <a:p>
            <a:pPr indent="0" lvl="0" marL="0" rtl="0" algn="l">
              <a:spcBef>
                <a:spcPts val="0"/>
              </a:spcBef>
              <a:spcAft>
                <a:spcPts val="0"/>
              </a:spcAft>
              <a:buNone/>
            </a:pPr>
            <a:r>
              <a:t/>
            </a:r>
            <a:endParaRPr/>
          </a:p>
          <a:p>
            <a:pPr indent="0" lvl="0" marL="0" rtl="0" algn="l">
              <a:spcBef>
                <a:spcPts val="0"/>
              </a:spcBef>
              <a:spcAft>
                <a:spcPts val="0"/>
              </a:spcAft>
              <a:buNone/>
            </a:pPr>
            <a:r>
              <a:rPr lang="sl-SI"/>
              <a:t>Veliko težje je bilo pripraviti krmiljenje rastlinjaka.</a:t>
            </a:r>
            <a:endParaRPr/>
          </a:p>
        </p:txBody>
      </p:sp>
      <p:sp>
        <p:nvSpPr>
          <p:cNvPr id="191" name="Google Shape;19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Levo: Prvi poskus kaljenja pri konstantni temperaturi 30 °C</a:t>
            </a:r>
            <a:endParaRPr/>
          </a:p>
          <a:p>
            <a:pPr indent="0" lvl="0" marL="0" rtl="0" algn="l">
              <a:spcBef>
                <a:spcPts val="0"/>
              </a:spcBef>
              <a:spcAft>
                <a:spcPts val="0"/>
              </a:spcAft>
              <a:buNone/>
            </a:pPr>
            <a:r>
              <a:t/>
            </a:r>
            <a:endParaRPr/>
          </a:p>
          <a:p>
            <a:pPr indent="0" lvl="0" marL="0" rtl="0" algn="l">
              <a:spcBef>
                <a:spcPts val="0"/>
              </a:spcBef>
              <a:spcAft>
                <a:spcPts val="0"/>
              </a:spcAft>
              <a:buNone/>
            </a:pPr>
            <a:r>
              <a:rPr lang="sl-SI"/>
              <a:t>Sredina: drugi poskus: Uspel neuspel poskus kaljenja – konstantno 32 °C</a:t>
            </a:r>
            <a:endParaRPr/>
          </a:p>
          <a:p>
            <a:pPr indent="0" lvl="0" marL="0" rtl="0" algn="l">
              <a:spcBef>
                <a:spcPts val="0"/>
              </a:spcBef>
              <a:spcAft>
                <a:spcPts val="0"/>
              </a:spcAft>
              <a:buNone/>
            </a:pPr>
            <a:r>
              <a:t/>
            </a:r>
            <a:endParaRPr/>
          </a:p>
          <a:p>
            <a:pPr indent="0" lvl="0" marL="0" rtl="0" algn="l">
              <a:spcBef>
                <a:spcPts val="0"/>
              </a:spcBef>
              <a:spcAft>
                <a:spcPts val="0"/>
              </a:spcAft>
              <a:buNone/>
            </a:pPr>
            <a:r>
              <a:rPr lang="sl-SI"/>
              <a:t>Desno: Tretji poskus: Zemlja pripravljena na sejanje – Nočno temperaturi spuščamo – izklop grelca.</a:t>
            </a:r>
            <a:endParaRPr/>
          </a:p>
        </p:txBody>
      </p:sp>
      <p:sp>
        <p:nvSpPr>
          <p:cNvPr id="206" name="Google Shape;20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Poglejmo še kako smo se lotili regulacije.</a:t>
            </a:r>
            <a:endParaRPr/>
          </a:p>
        </p:txBody>
      </p:sp>
      <p:sp>
        <p:nvSpPr>
          <p:cNvPr id="214" name="Google Shape;21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Krmiljenja smo se lotili pri TIT v 8. razredu pri poglavju računalniško krmiljenje, </a:t>
            </a:r>
            <a:endParaRPr/>
          </a:p>
          <a:p>
            <a:pPr indent="0" lvl="0" marL="0" marR="0" rtl="0" algn="l">
              <a:lnSpc>
                <a:spcPct val="100000"/>
              </a:lnSpc>
              <a:spcBef>
                <a:spcPts val="0"/>
              </a:spcBef>
              <a:spcAft>
                <a:spcPts val="0"/>
              </a:spcAft>
              <a:buClr>
                <a:schemeClr val="dk1"/>
              </a:buClr>
              <a:buSzPts val="1200"/>
              <a:buFont typeface="Calibri"/>
              <a:buNone/>
            </a:pPr>
            <a:r>
              <a:rPr lang="sl-SI" sz="1200">
                <a:latin typeface="Calibri"/>
                <a:ea typeface="Calibri"/>
                <a:cs typeface="Calibri"/>
                <a:sym typeface="Calibri"/>
              </a:rPr>
              <a:t>kjer je bil poudarek na vhodnih in izhodnih funkcijah računalnika (UN izbirne vsebine).</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a:p>
            <a:pPr indent="0" lvl="0" marL="0" rtl="0" algn="l">
              <a:spcBef>
                <a:spcPts val="0"/>
              </a:spcBef>
              <a:spcAft>
                <a:spcPts val="0"/>
              </a:spcAft>
              <a:buNone/>
            </a:pPr>
            <a:r>
              <a:t/>
            </a:r>
            <a:endParaRPr/>
          </a:p>
        </p:txBody>
      </p:sp>
      <p:sp>
        <p:nvSpPr>
          <p:cNvPr id="223" name="Google Shape;22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sl-SI"/>
              <a:t>Pri TIT 8 sem pripravil nekaj vaj z MB.</a:t>
            </a:r>
            <a:endParaRPr/>
          </a:p>
          <a:p>
            <a:pPr indent="0" lvl="0" marL="0" rtl="0" algn="l">
              <a:spcBef>
                <a:spcPts val="0"/>
              </a:spcBef>
              <a:spcAft>
                <a:spcPts val="0"/>
              </a:spcAft>
              <a:buNone/>
            </a:pPr>
            <a:r>
              <a:rPr lang="sl-SI"/>
              <a:t>Ideja je bila, da učenci v parih izvedejo vse vaje.</a:t>
            </a:r>
            <a:endParaRPr/>
          </a:p>
          <a:p>
            <a:pPr indent="0" lvl="0" marL="0" rtl="0" algn="l">
              <a:spcBef>
                <a:spcPts val="0"/>
              </a:spcBef>
              <a:spcAft>
                <a:spcPts val="0"/>
              </a:spcAft>
              <a:buNone/>
            </a:pPr>
            <a:r>
              <a:rPr lang="sl-SI"/>
              <a:t>Nekateri MB že poznajo in tako lahko začetne naloge zelo hitro opravijo – to je pomembno, ker nimamo na volj dovolj opreme, </a:t>
            </a:r>
            <a:endParaRPr/>
          </a:p>
          <a:p>
            <a:pPr indent="0" lvl="0" marL="0" rtl="0" algn="l">
              <a:spcBef>
                <a:spcPts val="0"/>
              </a:spcBef>
              <a:spcAft>
                <a:spcPts val="0"/>
              </a:spcAft>
              <a:buNone/>
            </a:pPr>
            <a:r>
              <a:rPr lang="sl-SI"/>
              <a:t>da bi vsi lahko delali istočasno enake vaje.</a:t>
            </a:r>
            <a:endParaRPr/>
          </a:p>
          <a:p>
            <a:pPr indent="0" lvl="0" marL="0" rtl="0" algn="l">
              <a:spcBef>
                <a:spcPts val="0"/>
              </a:spcBef>
              <a:spcAft>
                <a:spcPts val="0"/>
              </a:spcAft>
              <a:buNone/>
            </a:pPr>
            <a:r>
              <a:rPr lang="sl-SI"/>
              <a:t>Včasih je bilo potrebno malo improvizacije, ker smo imeli samo 2 zbirki minode.</a:t>
            </a:r>
            <a:endParaRPr/>
          </a:p>
        </p:txBody>
      </p:sp>
      <p:sp>
        <p:nvSpPr>
          <p:cNvPr id="239" name="Google Shape;23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 name="Google Shape;7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Z učenci 8. razredov smo se pri TIT pogovarjali o virih energije in vplivu motorizacije na okolje.</a:t>
            </a:r>
            <a:endParaRPr/>
          </a:p>
          <a:p>
            <a:pPr indent="0" lvl="0" marL="0" rtl="0" algn="l">
              <a:spcBef>
                <a:spcPts val="0"/>
              </a:spcBef>
              <a:spcAft>
                <a:spcPts val="0"/>
              </a:spcAft>
              <a:buNone/>
            </a:pPr>
            <a:r>
              <a:rPr lang="sl-SI"/>
              <a:t>Problemi rabe neobnovljivih virov so učencem nekako znani, ni pa opaziti nekega izrazitega razumevanja problematike.</a:t>
            </a:r>
            <a:endParaRPr/>
          </a:p>
          <a:p>
            <a:pPr indent="0" lvl="0" marL="0" rtl="0" algn="l">
              <a:spcBef>
                <a:spcPts val="0"/>
              </a:spcBef>
              <a:spcAft>
                <a:spcPts val="0"/>
              </a:spcAft>
              <a:buNone/>
            </a:pPr>
            <a:r>
              <a:t/>
            </a:r>
            <a:endParaRPr/>
          </a:p>
          <a:p>
            <a:pPr indent="0" lvl="0" marL="0" rtl="0" algn="l">
              <a:spcBef>
                <a:spcPts val="0"/>
              </a:spcBef>
              <a:spcAft>
                <a:spcPts val="0"/>
              </a:spcAft>
              <a:buNone/>
            </a:pPr>
            <a:r>
              <a:rPr lang="sl-SI"/>
              <a:t>O podnebnih spremembah so že veliko slišali, vendar pogosto zamenjujejo splošno onesnaževanje s kopičenjem CO2.</a:t>
            </a:r>
            <a:endParaRPr/>
          </a:p>
          <a:p>
            <a:pPr indent="0" lvl="0" marL="0" rtl="0" algn="l">
              <a:spcBef>
                <a:spcPts val="0"/>
              </a:spcBef>
              <a:spcAft>
                <a:spcPts val="0"/>
              </a:spcAft>
              <a:buNone/>
            </a:pPr>
            <a:r>
              <a:t/>
            </a:r>
            <a:endParaRPr/>
          </a:p>
          <a:p>
            <a:pPr indent="0" lvl="0" marL="0" rtl="0" algn="l">
              <a:spcBef>
                <a:spcPts val="0"/>
              </a:spcBef>
              <a:spcAft>
                <a:spcPts val="0"/>
              </a:spcAft>
              <a:buNone/>
            </a:pPr>
            <a:r>
              <a:rPr lang="sl-SI"/>
              <a:t>Na vprašanje kakšne spremembe pa so oni začutili, nimajo odgovora in ga tudi ne morejo imeti, ker v času njihovega zavedanja okolja nekih velikih sprememb ni bilo. Deležni so predvsem trenutnih posledic.</a:t>
            </a:r>
            <a:endParaRPr/>
          </a:p>
          <a:p>
            <a:pPr indent="0" lvl="0" marL="0" rtl="0" algn="l">
              <a:spcBef>
                <a:spcPts val="0"/>
              </a:spcBef>
              <a:spcAft>
                <a:spcPts val="0"/>
              </a:spcAft>
              <a:buNone/>
            </a:pPr>
            <a:r>
              <a:t/>
            </a:r>
            <a:endParaRPr/>
          </a:p>
          <a:p>
            <a:pPr indent="0" lvl="0" marL="0" rtl="0" algn="l">
              <a:spcBef>
                <a:spcPts val="0"/>
              </a:spcBef>
              <a:spcAft>
                <a:spcPts val="0"/>
              </a:spcAft>
              <a:buNone/>
            </a:pPr>
            <a:r>
              <a:rPr b="1" lang="sl-SI"/>
              <a:t>Morda dodaš tudi vidne posledice podnebnih spremembe in to so podnebni begunci, ki bežijo iz svojih področij na področja kjer je lažje preživeti. Tudi Slovenijo so že in še vedno prečkajo mejo migranti, ki imajo doma nevzdržne razmere (tukaj bi moral omeniti nekaj držav, kjer so problem suše itd).</a:t>
            </a:r>
            <a:endParaRPr/>
          </a:p>
          <a:p>
            <a:pPr indent="0" lvl="0" marL="0" rtl="0" algn="l">
              <a:spcBef>
                <a:spcPts val="0"/>
              </a:spcBef>
              <a:spcAft>
                <a:spcPts val="0"/>
              </a:spcAft>
              <a:buNone/>
            </a:pPr>
            <a:r>
              <a:t/>
            </a:r>
            <a:endParaRPr/>
          </a:p>
        </p:txBody>
      </p:sp>
      <p:sp>
        <p:nvSpPr>
          <p:cNvPr id="77" name="Google Shape;7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sl-SI"/>
              <a:t>Pri TIT 8 sem pripravil nekaj vaj z MB.</a:t>
            </a:r>
            <a:endParaRPr/>
          </a:p>
          <a:p>
            <a:pPr indent="0" lvl="0" marL="0" rtl="0" algn="l">
              <a:spcBef>
                <a:spcPts val="0"/>
              </a:spcBef>
              <a:spcAft>
                <a:spcPts val="0"/>
              </a:spcAft>
              <a:buNone/>
            </a:pPr>
            <a:r>
              <a:rPr lang="sl-SI"/>
              <a:t>Ideja je bila, da učenci v parih izvedejo vse vaje.</a:t>
            </a:r>
            <a:endParaRPr/>
          </a:p>
          <a:p>
            <a:pPr indent="0" lvl="0" marL="0" rtl="0" algn="l">
              <a:spcBef>
                <a:spcPts val="0"/>
              </a:spcBef>
              <a:spcAft>
                <a:spcPts val="0"/>
              </a:spcAft>
              <a:buNone/>
            </a:pPr>
            <a:r>
              <a:rPr lang="sl-SI"/>
              <a:t>Nekateri MB že poznajo in tako lahko začetne naloge zelo hitro opravijo – to je pomembno, ker nimamo na volj dovolj opreme, </a:t>
            </a:r>
            <a:endParaRPr/>
          </a:p>
          <a:p>
            <a:pPr indent="0" lvl="0" marL="0" rtl="0" algn="l">
              <a:spcBef>
                <a:spcPts val="0"/>
              </a:spcBef>
              <a:spcAft>
                <a:spcPts val="0"/>
              </a:spcAft>
              <a:buNone/>
            </a:pPr>
            <a:r>
              <a:rPr lang="sl-SI"/>
              <a:t>da bi vsi lahko delali istočasno enake vaje.</a:t>
            </a:r>
            <a:endParaRPr/>
          </a:p>
          <a:p>
            <a:pPr indent="0" lvl="0" marL="0" rtl="0" algn="l">
              <a:spcBef>
                <a:spcPts val="0"/>
              </a:spcBef>
              <a:spcAft>
                <a:spcPts val="0"/>
              </a:spcAft>
              <a:buNone/>
            </a:pPr>
            <a:r>
              <a:rPr lang="sl-SI"/>
              <a:t>Včasih je bilo potrebno malo improvizacije, ker smo imeli samo 2 zbirki minode.</a:t>
            </a:r>
            <a:endParaRPr/>
          </a:p>
        </p:txBody>
      </p:sp>
      <p:sp>
        <p:nvSpPr>
          <p:cNvPr id="245" name="Google Shape;24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Tale drsnica prikazuje enostavni primer </a:t>
            </a:r>
            <a:r>
              <a:rPr b="1" lang="sl-SI"/>
              <a:t>kako vključimo svetlečo diodo</a:t>
            </a:r>
            <a:r>
              <a:rPr lang="sl-SI"/>
              <a:t>.</a:t>
            </a:r>
            <a:endParaRPr/>
          </a:p>
          <a:p>
            <a:pPr indent="0" lvl="0" marL="0" rtl="0" algn="l">
              <a:spcBef>
                <a:spcPts val="0"/>
              </a:spcBef>
              <a:spcAft>
                <a:spcPts val="0"/>
              </a:spcAft>
              <a:buNone/>
            </a:pPr>
            <a:r>
              <a:rPr lang="sl-SI"/>
              <a:t>V bistvu je ta </a:t>
            </a:r>
            <a:r>
              <a:rPr b="1" lang="sl-SI"/>
              <a:t>primer ne samo enostavni primer, temveč tudi temeljni, </a:t>
            </a:r>
            <a:r>
              <a:rPr lang="sl-SI"/>
              <a:t>ker je dejansko krmiljenje naprav v večini primerov zelo podobno.</a:t>
            </a:r>
            <a:endParaRPr/>
          </a:p>
        </p:txBody>
      </p:sp>
      <p:sp>
        <p:nvSpPr>
          <p:cNvPr id="252" name="Google Shape;25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Tudi zagon motorčkov je praktično enak. Vedeti je potrebno na katere nožice je naprava priključena, proženje pa je v glavnem podobno.</a:t>
            </a:r>
            <a:endParaRPr/>
          </a:p>
          <a:p>
            <a:pPr indent="0" lvl="0" marL="0" rtl="0" algn="l">
              <a:spcBef>
                <a:spcPts val="0"/>
              </a:spcBef>
              <a:spcAft>
                <a:spcPts val="0"/>
              </a:spcAft>
              <a:buNone/>
            </a:pPr>
            <a:r>
              <a:rPr lang="sl-SI"/>
              <a:t>Takoj po tej vaji smo se pa lotili kombiniranja branja podatkov s termometra – DHT tipala in </a:t>
            </a:r>
            <a:endParaRPr/>
          </a:p>
        </p:txBody>
      </p:sp>
      <p:sp>
        <p:nvSpPr>
          <p:cNvPr id="259" name="Google Shape;25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Tole je prva verzija (ali mogoče še katera več) navodil za krmiljenje rastlinjaka.</a:t>
            </a:r>
            <a:endParaRPr/>
          </a:p>
          <a:p>
            <a:pPr indent="0" lvl="0" marL="0" rtl="0" algn="l">
              <a:spcBef>
                <a:spcPts val="0"/>
              </a:spcBef>
              <a:spcAft>
                <a:spcPts val="0"/>
              </a:spcAft>
              <a:buNone/>
            </a:pPr>
            <a:r>
              <a:t/>
            </a:r>
            <a:endParaRPr/>
          </a:p>
          <a:p>
            <a:pPr indent="0" lvl="0" marL="0" rtl="0" algn="l">
              <a:spcBef>
                <a:spcPts val="0"/>
              </a:spcBef>
              <a:spcAft>
                <a:spcPts val="0"/>
              </a:spcAft>
              <a:buNone/>
            </a:pPr>
            <a:r>
              <a:rPr lang="sl-SI"/>
              <a:t>Učenca vodi po korakih. Nekateri deli so napisani, druge pa morajo vstaviti iz prejšnjih nalog.</a:t>
            </a:r>
            <a:endParaRPr/>
          </a:p>
          <a:p>
            <a:pPr indent="0" lvl="0" marL="0" rtl="0" algn="l">
              <a:spcBef>
                <a:spcPts val="0"/>
              </a:spcBef>
              <a:spcAft>
                <a:spcPts val="0"/>
              </a:spcAft>
              <a:buNone/>
            </a:pPr>
            <a:r>
              <a:rPr lang="sl-SI"/>
              <a:t>Navodila sproti dopolnjujemo, če vidimo, da nastane težava.</a:t>
            </a:r>
            <a:endParaRPr/>
          </a:p>
          <a:p>
            <a:pPr indent="0" lvl="0" marL="0" rtl="0" algn="l">
              <a:spcBef>
                <a:spcPts val="0"/>
              </a:spcBef>
              <a:spcAft>
                <a:spcPts val="0"/>
              </a:spcAft>
              <a:buNone/>
            </a:pPr>
            <a:r>
              <a:rPr lang="sl-SI"/>
              <a:t>Niso namenjena popolnoma samostojnemu delu, prav tako niso popolna, ker pouk izvajamo v živo.</a:t>
            </a:r>
            <a:endParaRPr/>
          </a:p>
          <a:p>
            <a:pPr indent="0" lvl="0" marL="0" rtl="0" algn="l">
              <a:spcBef>
                <a:spcPts val="0"/>
              </a:spcBef>
              <a:spcAft>
                <a:spcPts val="0"/>
              </a:spcAft>
              <a:buNone/>
            </a:pPr>
            <a:r>
              <a:t/>
            </a:r>
            <a:endParaRPr/>
          </a:p>
          <a:p>
            <a:pPr indent="0" lvl="0" marL="0" rtl="0" algn="l">
              <a:spcBef>
                <a:spcPts val="0"/>
              </a:spcBef>
              <a:spcAft>
                <a:spcPts val="0"/>
              </a:spcAft>
              <a:buNone/>
            </a:pPr>
            <a:r>
              <a:rPr lang="sl-SI"/>
              <a:t>Predstavljajo pot, po kateri delamo.</a:t>
            </a:r>
            <a:endParaRPr/>
          </a:p>
        </p:txBody>
      </p:sp>
      <p:sp>
        <p:nvSpPr>
          <p:cNvPr id="267" name="Google Shape;26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sl-SI"/>
              <a:t>Preverjanje pogojev je ključnega pomena za krmiljenje. Ta del je za učence precej zahteven.</a:t>
            </a:r>
            <a:endParaRPr/>
          </a:p>
          <a:p>
            <a:pPr indent="0" lvl="0" marL="0" rtl="0" algn="l">
              <a:spcBef>
                <a:spcPts val="0"/>
              </a:spcBef>
              <a:spcAft>
                <a:spcPts val="0"/>
              </a:spcAft>
              <a:buNone/>
            </a:pPr>
            <a:r>
              <a:t/>
            </a:r>
            <a:endParaRPr/>
          </a:p>
          <a:p>
            <a:pPr indent="0" lvl="0" marL="0" rtl="0" algn="l">
              <a:spcBef>
                <a:spcPts val="0"/>
              </a:spcBef>
              <a:spcAft>
                <a:spcPts val="0"/>
              </a:spcAft>
              <a:buNone/>
            </a:pPr>
            <a:r>
              <a:rPr lang="sl-SI"/>
              <a:t>Mnogi učenci – verjetno polovica – so obiskovali fakultativni pouk računalništva, kjer so sicer pogojne stavke in zanke že uporabljali, vendar je preverjanje pogojev še vedno zahtevno.</a:t>
            </a:r>
            <a:endParaRPr/>
          </a:p>
          <a:p>
            <a:pPr indent="0" lvl="0" marL="0" rtl="0" algn="l">
              <a:spcBef>
                <a:spcPts val="0"/>
              </a:spcBef>
              <a:spcAft>
                <a:spcPts val="0"/>
              </a:spcAft>
              <a:buNone/>
            </a:pPr>
            <a:r>
              <a:t/>
            </a:r>
            <a:endParaRPr/>
          </a:p>
          <a:p>
            <a:pPr indent="0" lvl="0" marL="0" rtl="0" algn="l">
              <a:spcBef>
                <a:spcPts val="0"/>
              </a:spcBef>
              <a:spcAft>
                <a:spcPts val="0"/>
              </a:spcAft>
              <a:buNone/>
            </a:pPr>
            <a:r>
              <a:rPr b="0" i="0" lang="sl-SI">
                <a:solidFill>
                  <a:srgbClr val="374151"/>
                </a:solidFill>
                <a:latin typeface="Arial"/>
                <a:ea typeface="Arial"/>
                <a:cs typeface="Arial"/>
                <a:sym typeface="Arial"/>
              </a:rPr>
              <a:t>Pogojni stavki so pomemben koncept pri programiranju.</a:t>
            </a:r>
            <a:endParaRPr/>
          </a:p>
          <a:p>
            <a:pPr indent="0" lvl="0" marL="0" rtl="0" algn="l">
              <a:spcBef>
                <a:spcPts val="0"/>
              </a:spcBef>
              <a:spcAft>
                <a:spcPts val="0"/>
              </a:spcAft>
              <a:buNone/>
            </a:pPr>
            <a:r>
              <a:rPr b="0" i="0" lang="sl-SI">
                <a:solidFill>
                  <a:srgbClr val="374151"/>
                </a:solidFill>
                <a:latin typeface="Arial"/>
                <a:ea typeface="Arial"/>
                <a:cs typeface="Arial"/>
                <a:sym typeface="Arial"/>
              </a:rPr>
              <a:t>omogočajo programom, da sprejemajo odločitve na podlagi določenih pogojev.</a:t>
            </a:r>
            <a:endParaRPr/>
          </a:p>
          <a:p>
            <a:pPr indent="0" lvl="0" marL="0" rtl="0" algn="l">
              <a:spcBef>
                <a:spcPts val="0"/>
              </a:spcBef>
              <a:spcAft>
                <a:spcPts val="0"/>
              </a:spcAft>
              <a:buNone/>
            </a:pPr>
            <a:r>
              <a:t/>
            </a:r>
            <a:endParaRPr b="0" i="0">
              <a:solidFill>
                <a:srgbClr val="374151"/>
              </a:solidFill>
              <a:latin typeface="Arial"/>
              <a:ea typeface="Arial"/>
              <a:cs typeface="Arial"/>
              <a:sym typeface="Arial"/>
            </a:endParaRPr>
          </a:p>
          <a:p>
            <a:pPr indent="0" lvl="0" marL="0" rtl="0" algn="l">
              <a:spcBef>
                <a:spcPts val="0"/>
              </a:spcBef>
              <a:spcAft>
                <a:spcPts val="0"/>
              </a:spcAft>
              <a:buNone/>
            </a:pPr>
            <a:r>
              <a:rPr b="0" i="0" lang="sl-SI">
                <a:solidFill>
                  <a:srgbClr val="374151"/>
                </a:solidFill>
                <a:latin typeface="Arial"/>
                <a:ea typeface="Arial"/>
                <a:cs typeface="Arial"/>
                <a:sym typeface="Arial"/>
              </a:rPr>
              <a:t>Zahtevajo abstraktno mišljenje in razumevanje logičnih operacij. </a:t>
            </a:r>
            <a:endParaRPr/>
          </a:p>
          <a:p>
            <a:pPr indent="0" lvl="0" marL="0" rtl="0" algn="l">
              <a:spcBef>
                <a:spcPts val="0"/>
              </a:spcBef>
              <a:spcAft>
                <a:spcPts val="0"/>
              </a:spcAft>
              <a:buNone/>
            </a:pPr>
            <a:r>
              <a:rPr b="0" i="0" lang="sl-SI">
                <a:solidFill>
                  <a:srgbClr val="374151"/>
                </a:solidFill>
                <a:latin typeface="Arial"/>
                <a:ea typeface="Arial"/>
                <a:cs typeface="Arial"/>
                <a:sym typeface="Arial"/>
              </a:rPr>
              <a:t>Otroci se morajo naučiti, kako prepoznati pogoje, ki določajo, katera koda naj se izvede, in kako jih izraziti v programski kodi.</a:t>
            </a:r>
            <a:endParaRPr/>
          </a:p>
          <a:p>
            <a:pPr indent="0" lvl="0" marL="0" rtl="0" algn="l">
              <a:spcBef>
                <a:spcPts val="0"/>
              </a:spcBef>
              <a:spcAft>
                <a:spcPts val="0"/>
              </a:spcAft>
              <a:buNone/>
            </a:pPr>
            <a:r>
              <a:t/>
            </a:r>
            <a:endParaRPr b="0" i="0">
              <a:solidFill>
                <a:srgbClr val="374151"/>
              </a:solidFill>
              <a:latin typeface="Arial"/>
              <a:ea typeface="Arial"/>
              <a:cs typeface="Arial"/>
              <a:sym typeface="Arial"/>
            </a:endParaRPr>
          </a:p>
          <a:p>
            <a:pPr indent="0" lvl="0" marL="0" rtl="0" algn="l">
              <a:spcBef>
                <a:spcPts val="0"/>
              </a:spcBef>
              <a:spcAft>
                <a:spcPts val="0"/>
              </a:spcAft>
              <a:buNone/>
            </a:pPr>
            <a:r>
              <a:rPr b="0" i="0" lang="sl-SI">
                <a:solidFill>
                  <a:srgbClr val="374151"/>
                </a:solidFill>
                <a:latin typeface="Arial"/>
                <a:ea typeface="Arial"/>
                <a:cs typeface="Arial"/>
                <a:sym typeface="Arial"/>
              </a:rPr>
              <a:t>Vendar pa je razumevanje pogojnih stavkov pomembno za razvoj otrokovega logičnega mišljenja in sposobnosti reševanja problemov. </a:t>
            </a:r>
            <a:endParaRPr/>
          </a:p>
          <a:p>
            <a:pPr indent="0" lvl="0" marL="0" rtl="0" algn="l">
              <a:spcBef>
                <a:spcPts val="0"/>
              </a:spcBef>
              <a:spcAft>
                <a:spcPts val="0"/>
              </a:spcAft>
              <a:buNone/>
            </a:pPr>
            <a:r>
              <a:t/>
            </a:r>
            <a:endParaRPr b="0" i="0">
              <a:solidFill>
                <a:srgbClr val="374151"/>
              </a:solidFill>
              <a:latin typeface="Arial"/>
              <a:ea typeface="Arial"/>
              <a:cs typeface="Arial"/>
              <a:sym typeface="Arial"/>
            </a:endParaRPr>
          </a:p>
          <a:p>
            <a:pPr indent="0" lvl="0" marL="0" rtl="0" algn="l">
              <a:spcBef>
                <a:spcPts val="0"/>
              </a:spcBef>
              <a:spcAft>
                <a:spcPts val="0"/>
              </a:spcAft>
              <a:buNone/>
            </a:pPr>
            <a:r>
              <a:rPr b="1" i="0" lang="sl-SI">
                <a:solidFill>
                  <a:srgbClr val="374151"/>
                </a:solidFill>
                <a:latin typeface="Arial"/>
                <a:ea typeface="Arial"/>
                <a:cs typeface="Arial"/>
                <a:sym typeface="Arial"/>
              </a:rPr>
              <a:t>Vprašal sem GPT chat, kaj misli, pa pravi da</a:t>
            </a:r>
            <a:endParaRPr/>
          </a:p>
          <a:p>
            <a:pPr indent="0" lvl="0" marL="0" rtl="0" algn="l">
              <a:spcBef>
                <a:spcPts val="0"/>
              </a:spcBef>
              <a:spcAft>
                <a:spcPts val="0"/>
              </a:spcAft>
              <a:buNone/>
            </a:pPr>
            <a:r>
              <a:rPr b="0" i="0" lang="sl-SI">
                <a:solidFill>
                  <a:srgbClr val="374151"/>
                </a:solidFill>
                <a:latin typeface="Arial"/>
                <a:ea typeface="Arial"/>
                <a:cs typeface="Arial"/>
                <a:sym typeface="Arial"/>
              </a:rPr>
              <a:t>„ </a:t>
            </a:r>
            <a:r>
              <a:rPr b="0" i="0" lang="sl-SI" sz="1400">
                <a:solidFill>
                  <a:srgbClr val="374151"/>
                </a:solidFill>
                <a:latin typeface="Arial"/>
                <a:ea typeface="Arial"/>
                <a:cs typeface="Arial"/>
                <a:sym typeface="Arial"/>
              </a:rPr>
              <a:t>… so pogojni stavki ključni elementi v mnogih programskih jezikih, zato je pomembno, da se otroci že zgodaj naučijo, kako jih uporabljati. S pravilnim pristopom in primernimi primeri lahko otroci hitro osvojijo koncept pogojnih stavkov in jih uporabljajo pri svojem programiranju.“</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74" name="Google Shape;27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Tukaj vidimo primer preizkušanja kode in učenja krmiljenja ventilatorja.</a:t>
            </a:r>
            <a:endParaRPr/>
          </a:p>
          <a:p>
            <a:pPr indent="0" lvl="0" marL="0" rtl="0" algn="l">
              <a:spcBef>
                <a:spcPts val="0"/>
              </a:spcBef>
              <a:spcAft>
                <a:spcPts val="0"/>
              </a:spcAft>
              <a:buNone/>
            </a:pPr>
            <a:r>
              <a:rPr lang="sl-SI"/>
              <a:t>Učili smo se ob primerih, kasneje smo te primere vključili v krmiljenje.</a:t>
            </a:r>
            <a:endParaRPr/>
          </a:p>
        </p:txBody>
      </p:sp>
      <p:sp>
        <p:nvSpPr>
          <p:cNvPr id="281" name="Google Shape;28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Brez električnih vezij seveda ne gre. </a:t>
            </a:r>
            <a:endParaRPr/>
          </a:p>
          <a:p>
            <a:pPr indent="0" lvl="0" marL="0" rtl="0" algn="l">
              <a:spcBef>
                <a:spcPts val="0"/>
              </a:spcBef>
              <a:spcAft>
                <a:spcPts val="0"/>
              </a:spcAft>
              <a:buNone/>
            </a:pPr>
            <a:r>
              <a:rPr lang="sl-SI"/>
              <a:t>Pri tem seveda predstavljamo tudi področje mehatronike.</a:t>
            </a:r>
            <a:endParaRPr/>
          </a:p>
          <a:p>
            <a:pPr indent="0" lvl="0" marL="0" rtl="0" algn="l">
              <a:spcBef>
                <a:spcPts val="0"/>
              </a:spcBef>
              <a:spcAft>
                <a:spcPts val="0"/>
              </a:spcAft>
              <a:buNone/>
            </a:pPr>
            <a:r>
              <a:t/>
            </a:r>
            <a:endParaRPr sz="1800">
              <a:solidFill>
                <a:srgbClr val="374151"/>
              </a:solidFill>
              <a:latin typeface="Quattrocento Sans"/>
              <a:ea typeface="Quattrocento Sans"/>
              <a:cs typeface="Quattrocento Sans"/>
              <a:sym typeface="Quattrocento Sans"/>
            </a:endParaRPr>
          </a:p>
          <a:p>
            <a:pPr indent="0" lvl="0" marL="0" rtl="0" algn="l">
              <a:spcBef>
                <a:spcPts val="0"/>
              </a:spcBef>
              <a:spcAft>
                <a:spcPts val="0"/>
              </a:spcAft>
              <a:buNone/>
            </a:pPr>
            <a:r>
              <a:rPr lang="sl-SI" sz="1800">
                <a:solidFill>
                  <a:srgbClr val="374151"/>
                </a:solidFill>
                <a:latin typeface="Quattrocento Sans"/>
                <a:ea typeface="Quattrocento Sans"/>
                <a:cs typeface="Quattrocento Sans"/>
                <a:sym typeface="Quattrocento Sans"/>
              </a:rPr>
              <a:t>Mehatronika je interdisciplinarna veda, ki združuje strojništvo, elektrotehniko, računalništvo in kontrolne sisteme od</a:t>
            </a:r>
            <a:endParaRPr/>
          </a:p>
          <a:p>
            <a:pPr indent="0" lvl="0" marL="0" marR="0" rtl="0" algn="l">
              <a:lnSpc>
                <a:spcPct val="100000"/>
              </a:lnSpc>
              <a:spcBef>
                <a:spcPts val="0"/>
              </a:spcBef>
              <a:spcAft>
                <a:spcPts val="0"/>
              </a:spcAft>
              <a:buClr>
                <a:srgbClr val="374151"/>
              </a:buClr>
              <a:buSzPts val="1800"/>
              <a:buFont typeface="Quattrocento Sans"/>
              <a:buNone/>
            </a:pPr>
            <a:r>
              <a:rPr lang="sl-SI" sz="1800">
                <a:solidFill>
                  <a:srgbClr val="374151"/>
                </a:solidFill>
                <a:latin typeface="Quattrocento Sans"/>
                <a:ea typeface="Quattrocento Sans"/>
                <a:cs typeface="Quattrocento Sans"/>
                <a:sym typeface="Quattrocento Sans"/>
              </a:rPr>
              <a:t>nadzora motorja, zavornih sistemov in krmiljenja, v medicinski industriji za proizvodnjo medicinskih instrumentov…</a:t>
            </a:r>
            <a:endParaRPr/>
          </a:p>
          <a:p>
            <a:pPr indent="0" lvl="0" marL="0" marR="0" rtl="0" algn="l">
              <a:lnSpc>
                <a:spcPct val="100000"/>
              </a:lnSpc>
              <a:spcBef>
                <a:spcPts val="0"/>
              </a:spcBef>
              <a:spcAft>
                <a:spcPts val="0"/>
              </a:spcAft>
              <a:buClr>
                <a:schemeClr val="dk1"/>
              </a:buClr>
              <a:buSzPts val="1800"/>
              <a:buFont typeface="Calibri"/>
              <a:buNone/>
            </a:pPr>
            <a:r>
              <a:t/>
            </a:r>
            <a:endParaRPr sz="1800">
              <a:solidFill>
                <a:srgbClr val="374151"/>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chemeClr val="dk1"/>
              </a:buClr>
              <a:buSzPts val="1800"/>
              <a:buFont typeface="Calibri"/>
              <a:buNone/>
            </a:pPr>
            <a:r>
              <a:t/>
            </a:r>
            <a:endParaRPr sz="1800">
              <a:solidFill>
                <a:srgbClr val="374151"/>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88" name="Google Shape;28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Naredimo kratek pregled, kaj vse sedaj znamo ali smo ugotovili.</a:t>
            </a:r>
            <a:endParaRPr/>
          </a:p>
          <a:p>
            <a:pPr indent="0" lvl="0" marL="0" rtl="0" algn="l">
              <a:spcBef>
                <a:spcPts val="0"/>
              </a:spcBef>
              <a:spcAft>
                <a:spcPts val="0"/>
              </a:spcAft>
              <a:buNone/>
            </a:pPr>
            <a:r>
              <a:rPr lang="sl-SI"/>
              <a:t>Seveda bi morali narediti več meritev, da bi lahko podatke potrdili, vendar se nekatere posledice sedaj že nakazujejo in so pričakovane.</a:t>
            </a:r>
            <a:endParaRPr/>
          </a:p>
          <a:p>
            <a:pPr indent="0" lvl="0" marL="0" rtl="0" algn="l">
              <a:spcBef>
                <a:spcPts val="0"/>
              </a:spcBef>
              <a:spcAft>
                <a:spcPts val="0"/>
              </a:spcAft>
              <a:buNone/>
            </a:pPr>
            <a:r>
              <a:rPr lang="sl-SI"/>
              <a:t>Zagotovo lahko trdimo, da previsoka temperatura ne prinese nič dobrega, ker se zemlja hitro izsuši.</a:t>
            </a:r>
            <a:endParaRPr/>
          </a:p>
          <a:p>
            <a:pPr indent="0" lvl="0" marL="0" rtl="0" algn="l">
              <a:spcBef>
                <a:spcPts val="0"/>
              </a:spcBef>
              <a:spcAft>
                <a:spcPts val="0"/>
              </a:spcAft>
              <a:buNone/>
            </a:pPr>
            <a:r>
              <a:rPr lang="sl-SI"/>
              <a:t>Dvig temperature za 2 °C je bil najverjetneje usoden za 2. serijo rastlin.</a:t>
            </a:r>
            <a:endParaRPr/>
          </a:p>
          <a:p>
            <a:pPr indent="0" lvl="0" marL="0" rtl="0" algn="l">
              <a:spcBef>
                <a:spcPts val="0"/>
              </a:spcBef>
              <a:spcAft>
                <a:spcPts val="0"/>
              </a:spcAft>
              <a:buNone/>
            </a:pPr>
            <a:r>
              <a:t/>
            </a:r>
            <a:endParaRPr/>
          </a:p>
          <a:p>
            <a:pPr indent="0" lvl="0" marL="0" rtl="0" algn="l">
              <a:spcBef>
                <a:spcPts val="0"/>
              </a:spcBef>
              <a:spcAft>
                <a:spcPts val="0"/>
              </a:spcAft>
              <a:buNone/>
            </a:pPr>
            <a:r>
              <a:rPr lang="sl-SI"/>
              <a:t>Sedaj nas čaka naslednji korak – združevanje delov v celoto.</a:t>
            </a:r>
            <a:endParaRPr/>
          </a:p>
        </p:txBody>
      </p:sp>
      <p:sp>
        <p:nvSpPr>
          <p:cNvPr id="295" name="Google Shape;295;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sl-SI" sz="1200">
                <a:latin typeface="Calibri"/>
                <a:ea typeface="Calibri"/>
                <a:cs typeface="Calibri"/>
                <a:sym typeface="Calibri"/>
              </a:rPr>
              <a:t>Ukvarjamo se res z elementarnimi zadevami,</a:t>
            </a:r>
            <a:endParaRPr/>
          </a:p>
          <a:p>
            <a:pPr indent="0" lvl="0" marL="0" rtl="0" algn="l">
              <a:lnSpc>
                <a:spcPct val="107000"/>
              </a:lnSpc>
              <a:spcBef>
                <a:spcPts val="800"/>
              </a:spcBef>
              <a:spcAft>
                <a:spcPts val="0"/>
              </a:spcAft>
              <a:buNone/>
            </a:pPr>
            <a:r>
              <a:rPr lang="sl-SI" sz="1200">
                <a:latin typeface="Calibri"/>
                <a:ea typeface="Calibri"/>
                <a:cs typeface="Calibri"/>
                <a:sym typeface="Calibri"/>
              </a:rPr>
              <a:t>problemov (ali izzivov) je cel kup.</a:t>
            </a:r>
            <a:endParaRPr/>
          </a:p>
          <a:p>
            <a:pPr indent="0" lvl="0" marL="0" rtl="0" algn="l">
              <a:lnSpc>
                <a:spcPct val="107000"/>
              </a:lnSpc>
              <a:spcBef>
                <a:spcPts val="800"/>
              </a:spcBef>
              <a:spcAft>
                <a:spcPts val="0"/>
              </a:spcAft>
              <a:buNone/>
            </a:pPr>
            <a:r>
              <a:rPr lang="sl-SI" sz="1200">
                <a:latin typeface="Calibri"/>
                <a:ea typeface="Calibri"/>
                <a:cs typeface="Calibri"/>
                <a:sym typeface="Calibri"/>
              </a:rPr>
              <a:t>Če pogledam samo opremo – Največje presenečenj - da je bilo enostavne relejčke nemogoče dobiti v Maribor. Prej so prispeli s kitajske, kot pa sem jih dobil v Mariboru – pa še v trgovini jih naročijo verjetno kar na Aliexpressu.</a:t>
            </a:r>
            <a:endParaRPr/>
          </a:p>
          <a:p>
            <a:pPr indent="0" lvl="0" marL="0" rtl="0" algn="l">
              <a:lnSpc>
                <a:spcPct val="107000"/>
              </a:lnSpc>
              <a:spcBef>
                <a:spcPts val="800"/>
              </a:spcBef>
              <a:spcAft>
                <a:spcPts val="0"/>
              </a:spcAft>
              <a:buNone/>
            </a:pPr>
            <a:r>
              <a:t/>
            </a:r>
            <a:endParaRPr sz="1200">
              <a:latin typeface="Calibri"/>
              <a:ea typeface="Calibri"/>
              <a:cs typeface="Calibri"/>
              <a:sym typeface="Calibri"/>
            </a:endParaRPr>
          </a:p>
          <a:p>
            <a:pPr indent="0" lvl="0" marL="0" rtl="0" algn="l">
              <a:lnSpc>
                <a:spcPct val="107000"/>
              </a:lnSpc>
              <a:spcBef>
                <a:spcPts val="800"/>
              </a:spcBef>
              <a:spcAft>
                <a:spcPts val="0"/>
              </a:spcAft>
              <a:buNone/>
            </a:pPr>
            <a:r>
              <a:t/>
            </a:r>
            <a:endParaRPr sz="1200">
              <a:latin typeface="Calibri"/>
              <a:ea typeface="Calibri"/>
              <a:cs typeface="Calibri"/>
              <a:sym typeface="Calibri"/>
            </a:endParaRPr>
          </a:p>
          <a:p>
            <a:pPr indent="0" lvl="0" marL="0" rtl="0" algn="l">
              <a:spcBef>
                <a:spcPts val="800"/>
              </a:spcBef>
              <a:spcAft>
                <a:spcPts val="0"/>
              </a:spcAft>
              <a:buNone/>
            </a:pPr>
            <a:r>
              <a:t/>
            </a:r>
            <a:endParaRPr/>
          </a:p>
        </p:txBody>
      </p:sp>
      <p:sp>
        <p:nvSpPr>
          <p:cNvPr id="323" name="Google Shape;323;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Pri izzivu se pojavijo vprašanja…</a:t>
            </a:r>
            <a:endParaRPr/>
          </a:p>
        </p:txBody>
      </p:sp>
      <p:sp>
        <p:nvSpPr>
          <p:cNvPr id="350" name="Google Shape;350;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Če pregledamo, katera dejstva so nam znana, lahko naštejemo vzroke in posledice spreminjanja okolja.</a:t>
            </a:r>
            <a:endParaRPr/>
          </a:p>
          <a:p>
            <a:pPr indent="0" lvl="0" marL="0" rtl="0" algn="l">
              <a:spcBef>
                <a:spcPts val="0"/>
              </a:spcBef>
              <a:spcAft>
                <a:spcPts val="0"/>
              </a:spcAft>
              <a:buNone/>
            </a:pPr>
            <a:r>
              <a:rPr lang="sl-SI"/>
              <a:t>Problem spet nastane, ker …</a:t>
            </a:r>
            <a:endParaRPr/>
          </a:p>
          <a:p>
            <a:pPr indent="0" lvl="0" marL="0" rtl="0" algn="l">
              <a:spcBef>
                <a:spcPts val="0"/>
              </a:spcBef>
              <a:spcAft>
                <a:spcPts val="0"/>
              </a:spcAft>
              <a:buNone/>
            </a:pPr>
            <a:r>
              <a:rPr lang="sl-SI"/>
              <a:t>Pragozd je daleč vstran. Večine živali, ki so na robo izumrtja, ne vidimo in ne vemo, da obstaja.</a:t>
            </a:r>
            <a:endParaRPr/>
          </a:p>
          <a:p>
            <a:pPr indent="0" lvl="0" marL="0" rtl="0" algn="l">
              <a:spcBef>
                <a:spcPts val="0"/>
              </a:spcBef>
              <a:spcAft>
                <a:spcPts val="0"/>
              </a:spcAft>
              <a:buNone/>
            </a:pPr>
            <a:r>
              <a:rPr lang="sl-SI"/>
              <a:t>Hrane imamo v izobilju.</a:t>
            </a:r>
            <a:endParaRPr/>
          </a:p>
          <a:p>
            <a:pPr indent="0" lvl="0" marL="0" rtl="0" algn="l">
              <a:spcBef>
                <a:spcPts val="0"/>
              </a:spcBef>
              <a:spcAft>
                <a:spcPts val="0"/>
              </a:spcAft>
              <a:buNone/>
            </a:pPr>
            <a:r>
              <a:rPr lang="sl-SI"/>
              <a:t>Iz pip teče odlična pitna voda. Pa še poplave so včasih … </a:t>
            </a:r>
            <a:endParaRPr/>
          </a:p>
          <a:p>
            <a:pPr indent="0" lvl="0" marL="0" rtl="0" algn="l">
              <a:spcBef>
                <a:spcPts val="0"/>
              </a:spcBef>
              <a:spcAft>
                <a:spcPts val="0"/>
              </a:spcAft>
              <a:buNone/>
            </a:pPr>
            <a:r>
              <a:rPr lang="sl-SI"/>
              <a:t>Izpušni plini – no, te že vohamo, samo se „razkadi“.</a:t>
            </a:r>
            <a:endParaRPr/>
          </a:p>
          <a:p>
            <a:pPr indent="0" lvl="0" marL="0" rtl="0" algn="l">
              <a:spcBef>
                <a:spcPts val="0"/>
              </a:spcBef>
              <a:spcAft>
                <a:spcPts val="0"/>
              </a:spcAft>
              <a:buNone/>
            </a:pPr>
            <a:r>
              <a:rPr lang="sl-SI"/>
              <a:t>Pa na njivah še tudi nekaj zraste.</a:t>
            </a:r>
            <a:endParaRPr/>
          </a:p>
          <a:p>
            <a:pPr indent="0" lvl="0" marL="0" rtl="0" algn="l">
              <a:spcBef>
                <a:spcPts val="0"/>
              </a:spcBef>
              <a:spcAft>
                <a:spcPts val="0"/>
              </a:spcAft>
              <a:buNone/>
            </a:pPr>
            <a:r>
              <a:t/>
            </a:r>
            <a:endParaRPr/>
          </a:p>
          <a:p>
            <a:pPr indent="0" lvl="0" marL="0" rtl="0" algn="l">
              <a:spcBef>
                <a:spcPts val="0"/>
              </a:spcBef>
              <a:spcAft>
                <a:spcPts val="0"/>
              </a:spcAft>
              <a:buNone/>
            </a:pPr>
            <a:r>
              <a:rPr b="1" lang="sl-SI"/>
              <a:t>Jaz bi dodal in razmišljal o onesnaževalcih, ki s v našem okolju. Recimo termoelektrarna Šoštanj, kurišča na trda goriva v zasebnih zgradbah, </a:t>
            </a:r>
            <a:endParaRPr/>
          </a:p>
        </p:txBody>
      </p:sp>
      <p:sp>
        <p:nvSpPr>
          <p:cNvPr id="84" name="Google Shape;8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Naredimo kratek pregled, kaj vse sedaj znamo ali smo ugotovili.</a:t>
            </a:r>
            <a:endParaRPr/>
          </a:p>
          <a:p>
            <a:pPr indent="0" lvl="0" marL="0" rtl="0" algn="l">
              <a:spcBef>
                <a:spcPts val="0"/>
              </a:spcBef>
              <a:spcAft>
                <a:spcPts val="0"/>
              </a:spcAft>
              <a:buNone/>
            </a:pPr>
            <a:r>
              <a:rPr lang="sl-SI"/>
              <a:t>Seveda bi morali narediti več meritev, da bi lahko podatke potrdili, vendar se nekatere posledice sedaj že nakazujejo in so pričakovane.</a:t>
            </a:r>
            <a:endParaRPr/>
          </a:p>
          <a:p>
            <a:pPr indent="0" lvl="0" marL="0" rtl="0" algn="l">
              <a:spcBef>
                <a:spcPts val="0"/>
              </a:spcBef>
              <a:spcAft>
                <a:spcPts val="0"/>
              </a:spcAft>
              <a:buNone/>
            </a:pPr>
            <a:r>
              <a:rPr lang="sl-SI"/>
              <a:t>Zagotovo lahko trdimo, da previsoka temperatura ne prinese nič dobrega, ker se zemlja hitro izsuši.</a:t>
            </a:r>
            <a:endParaRPr/>
          </a:p>
          <a:p>
            <a:pPr indent="0" lvl="0" marL="0" rtl="0" algn="l">
              <a:spcBef>
                <a:spcPts val="0"/>
              </a:spcBef>
              <a:spcAft>
                <a:spcPts val="0"/>
              </a:spcAft>
              <a:buNone/>
            </a:pPr>
            <a:r>
              <a:rPr lang="sl-SI"/>
              <a:t>Dvig temperature za 2 °C je bil najverjetneje usoden za 2. serijo rastlin.</a:t>
            </a:r>
            <a:endParaRPr/>
          </a:p>
          <a:p>
            <a:pPr indent="0" lvl="0" marL="0" rtl="0" algn="l">
              <a:spcBef>
                <a:spcPts val="0"/>
              </a:spcBef>
              <a:spcAft>
                <a:spcPts val="0"/>
              </a:spcAft>
              <a:buNone/>
            </a:pPr>
            <a:r>
              <a:t/>
            </a:r>
            <a:endParaRPr/>
          </a:p>
          <a:p>
            <a:pPr indent="0" lvl="0" marL="0" rtl="0" algn="l">
              <a:spcBef>
                <a:spcPts val="0"/>
              </a:spcBef>
              <a:spcAft>
                <a:spcPts val="0"/>
              </a:spcAft>
              <a:buNone/>
            </a:pPr>
            <a:r>
              <a:rPr lang="sl-SI"/>
              <a:t>Sedaj nas čaka naslednji korak – združevanje delov v celoto.</a:t>
            </a:r>
            <a:endParaRPr/>
          </a:p>
        </p:txBody>
      </p:sp>
      <p:sp>
        <p:nvSpPr>
          <p:cNvPr id="366" name="Google Shape;366;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Naredimo kratek pregled, kaj vse sedaj znamo ali smo ugotovili.</a:t>
            </a:r>
            <a:endParaRPr/>
          </a:p>
          <a:p>
            <a:pPr indent="0" lvl="0" marL="0" rtl="0" algn="l">
              <a:spcBef>
                <a:spcPts val="0"/>
              </a:spcBef>
              <a:spcAft>
                <a:spcPts val="0"/>
              </a:spcAft>
              <a:buNone/>
            </a:pPr>
            <a:r>
              <a:t/>
            </a:r>
            <a:endParaRPr/>
          </a:p>
          <a:p>
            <a:pPr indent="0" lvl="0" marL="0" rtl="0" algn="l">
              <a:spcBef>
                <a:spcPts val="0"/>
              </a:spcBef>
              <a:spcAft>
                <a:spcPts val="0"/>
              </a:spcAft>
              <a:buNone/>
            </a:pPr>
            <a:r>
              <a:rPr lang="sl-SI"/>
              <a:t>Seveda bi morali narediti več meritev, da bi lahko podatke potrdili, vendar se nekatere posledice sedaj že nakazujejo in so pričakovane.</a:t>
            </a:r>
            <a:endParaRPr/>
          </a:p>
          <a:p>
            <a:pPr indent="0" lvl="0" marL="0" rtl="0" algn="l">
              <a:spcBef>
                <a:spcPts val="0"/>
              </a:spcBef>
              <a:spcAft>
                <a:spcPts val="0"/>
              </a:spcAft>
              <a:buNone/>
            </a:pPr>
            <a:r>
              <a:rPr lang="sl-SI"/>
              <a:t>Zagotovo lahko trdimo, da previsoka temperatura ne prinese nič dobrega, ker se zemlja hitro izsuši.</a:t>
            </a:r>
            <a:endParaRPr/>
          </a:p>
          <a:p>
            <a:pPr indent="0" lvl="0" marL="0" rtl="0" algn="l">
              <a:spcBef>
                <a:spcPts val="0"/>
              </a:spcBef>
              <a:spcAft>
                <a:spcPts val="0"/>
              </a:spcAft>
              <a:buNone/>
            </a:pPr>
            <a:r>
              <a:rPr lang="sl-SI"/>
              <a:t>Dvig temperature za 2 °C je bil najverjetneje usoden za 2. serijo rastlin.</a:t>
            </a:r>
            <a:endParaRPr/>
          </a:p>
          <a:p>
            <a:pPr indent="0" lvl="0" marL="0" rtl="0" algn="l">
              <a:spcBef>
                <a:spcPts val="0"/>
              </a:spcBef>
              <a:spcAft>
                <a:spcPts val="0"/>
              </a:spcAft>
              <a:buNone/>
            </a:pPr>
            <a:r>
              <a:t/>
            </a:r>
            <a:endParaRPr/>
          </a:p>
          <a:p>
            <a:pPr indent="0" lvl="0" marL="0" rtl="0" algn="l">
              <a:spcBef>
                <a:spcPts val="0"/>
              </a:spcBef>
              <a:spcAft>
                <a:spcPts val="0"/>
              </a:spcAft>
              <a:buNone/>
            </a:pPr>
            <a:r>
              <a:rPr lang="sl-SI"/>
              <a:t>Sedaj nas čaka naslednji korak – združevanje delov v celoto.</a:t>
            </a:r>
            <a:endParaRPr/>
          </a:p>
          <a:p>
            <a:pPr indent="0" lvl="0" marL="0" rtl="0" algn="l">
              <a:spcBef>
                <a:spcPts val="0"/>
              </a:spcBef>
              <a:spcAft>
                <a:spcPts val="0"/>
              </a:spcAft>
              <a:buNone/>
            </a:pPr>
            <a:r>
              <a:t/>
            </a:r>
            <a:endParaRPr/>
          </a:p>
        </p:txBody>
      </p:sp>
      <p:sp>
        <p:nvSpPr>
          <p:cNvPr id="381" name="Google Shape;381;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V bistvu se nas nič neposredno ne dotakne ali pa ne vidimo ali čutimo posledic.</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sl-SI"/>
              <a:t>Tukaj se pojavi dilema: </a:t>
            </a:r>
            <a:r>
              <a:rPr b="1" lang="sl-SI" sz="1200">
                <a:solidFill>
                  <a:srgbClr val="00B050"/>
                </a:solidFill>
              </a:rPr>
              <a:t>Kaj lahko naredimo, da bomo lahko spremembe in posledice začutili?</a:t>
            </a:r>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rgbClr val="00B050"/>
              </a:solidFill>
            </a:endParaRPr>
          </a:p>
          <a:p>
            <a:pPr indent="0" lvl="0" marL="0" rtl="0" algn="l">
              <a:spcBef>
                <a:spcPts val="0"/>
              </a:spcBef>
              <a:spcAft>
                <a:spcPts val="0"/>
              </a:spcAft>
              <a:buNone/>
            </a:pPr>
            <a:r>
              <a:t/>
            </a:r>
            <a:endParaRPr/>
          </a:p>
        </p:txBody>
      </p:sp>
      <p:sp>
        <p:nvSpPr>
          <p:cNvPr id="96" name="Google Shape;9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Pomembnost podatkov …</a:t>
            </a:r>
            <a:endParaRPr/>
          </a:p>
          <a:p>
            <a:pPr indent="0" lvl="0" marL="0" rtl="0" algn="l">
              <a:spcBef>
                <a:spcPts val="0"/>
              </a:spcBef>
              <a:spcAft>
                <a:spcPts val="0"/>
              </a:spcAft>
              <a:buNone/>
            </a:pPr>
            <a:r>
              <a:rPr lang="sl-SI"/>
              <a:t>Jasno je, da podatki razkrivajo mariskaj.</a:t>
            </a:r>
            <a:endParaRPr/>
          </a:p>
          <a:p>
            <a:pPr indent="0" lvl="0" marL="0" rtl="0" algn="l">
              <a:spcBef>
                <a:spcPts val="0"/>
              </a:spcBef>
              <a:spcAft>
                <a:spcPts val="0"/>
              </a:spcAft>
              <a:buNone/>
            </a:pPr>
            <a:r>
              <a:rPr lang="sl-SI"/>
              <a:t>Podatki o povprečnih temperaturah so znani in javno dostopni. Grafični prikaz jasno razkriva trend dviganja temperature.</a:t>
            </a:r>
            <a:endParaRPr/>
          </a:p>
          <a:p>
            <a:pPr indent="0" lvl="0" marL="0" rtl="0" algn="l">
              <a:spcBef>
                <a:spcPts val="0"/>
              </a:spcBef>
              <a:spcAft>
                <a:spcPts val="0"/>
              </a:spcAft>
              <a:buNone/>
            </a:pPr>
            <a:r>
              <a:rPr lang="sl-SI"/>
              <a:t>Ampak teh sprememb otroci ne opazijo, ker so premladi ….</a:t>
            </a:r>
            <a:endParaRPr/>
          </a:p>
        </p:txBody>
      </p:sp>
      <p:sp>
        <p:nvSpPr>
          <p:cNvPr id="104" name="Google Shape;10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Če v iskalnik napišemo suša …</a:t>
            </a:r>
            <a:endParaRPr/>
          </a:p>
          <a:p>
            <a:pPr indent="0" lvl="0" marL="0" rtl="0" algn="l">
              <a:spcBef>
                <a:spcPts val="0"/>
              </a:spcBef>
              <a:spcAft>
                <a:spcPts val="0"/>
              </a:spcAft>
              <a:buNone/>
            </a:pPr>
            <a:r>
              <a:rPr lang="sl-SI"/>
              <a:t>Vidimo cel kup objav, ki jih težko ignoriramo.</a:t>
            </a:r>
            <a:endParaRPr/>
          </a:p>
          <a:p>
            <a:pPr indent="0" lvl="0" marL="0" rtl="0" algn="l">
              <a:spcBef>
                <a:spcPts val="0"/>
              </a:spcBef>
              <a:spcAft>
                <a:spcPts val="0"/>
              </a:spcAft>
              <a:buNone/>
            </a:pPr>
            <a:r>
              <a:rPr lang="sl-SI"/>
              <a:t>Seveda otroci tega ne gledajo prostovoljno.</a:t>
            </a:r>
            <a:endParaRPr/>
          </a:p>
        </p:txBody>
      </p:sp>
      <p:sp>
        <p:nvSpPr>
          <p:cNvPr id="111" name="Google Shape;11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Če v iskalnik napišemo podnebni begunci</a:t>
            </a:r>
            <a:endParaRPr/>
          </a:p>
          <a:p>
            <a:pPr indent="0" lvl="0" marL="0" rtl="0" algn="l">
              <a:spcBef>
                <a:spcPts val="0"/>
              </a:spcBef>
              <a:spcAft>
                <a:spcPts val="0"/>
              </a:spcAft>
              <a:buNone/>
            </a:pPr>
            <a:r>
              <a:rPr lang="sl-SI"/>
              <a:t>Climate refugees</a:t>
            </a:r>
            <a:endParaRPr/>
          </a:p>
          <a:p>
            <a:pPr indent="0" lvl="0" marL="0" rtl="0" algn="l">
              <a:spcBef>
                <a:spcPts val="0"/>
              </a:spcBef>
              <a:spcAft>
                <a:spcPts val="0"/>
              </a:spcAft>
              <a:buNone/>
            </a:pPr>
            <a:r>
              <a:rPr lang="sl-SI"/>
              <a:t>Hitro vidimo, da že obstajajo in jih bo vedno več.</a:t>
            </a:r>
            <a:endParaRPr/>
          </a:p>
        </p:txBody>
      </p:sp>
      <p:sp>
        <p:nvSpPr>
          <p:cNvPr id="123" name="Google Shape;12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l-SI"/>
              <a:t>Kaj pravi ARSO?</a:t>
            </a:r>
            <a:endParaRPr/>
          </a:p>
        </p:txBody>
      </p:sp>
      <p:sp>
        <p:nvSpPr>
          <p:cNvPr id="135" name="Google Shape;13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29.png"/><Relationship Id="rId8"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slovni diapozitiv" type="title">
  <p:cSld name="TITLE">
    <p:spTree>
      <p:nvGrpSpPr>
        <p:cNvPr id="17" name="Shape 17"/>
        <p:cNvGrpSpPr/>
        <p:nvPr/>
      </p:nvGrpSpPr>
      <p:grpSpPr>
        <a:xfrm>
          <a:off x="0" y="0"/>
          <a:ext cx="0" cy="0"/>
          <a:chOff x="0" y="0"/>
          <a:chExt cx="0" cy="0"/>
        </a:xfrm>
      </p:grpSpPr>
      <p:sp>
        <p:nvSpPr>
          <p:cNvPr id="18" name="Google Shape;18;p34"/>
          <p:cNvSpPr txBox="1"/>
          <p:nvPr>
            <p:ph idx="1" type="subTitle"/>
          </p:nvPr>
        </p:nvSpPr>
        <p:spPr>
          <a:xfrm>
            <a:off x="165101" y="4862736"/>
            <a:ext cx="8083550" cy="709389"/>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9" name="Google Shape;19;p34"/>
          <p:cNvGrpSpPr/>
          <p:nvPr/>
        </p:nvGrpSpPr>
        <p:grpSpPr>
          <a:xfrm>
            <a:off x="-1" y="6446505"/>
            <a:ext cx="12192001" cy="286695"/>
            <a:chOff x="-1" y="6424280"/>
            <a:chExt cx="12192001" cy="286695"/>
          </a:xfrm>
        </p:grpSpPr>
        <p:pic>
          <p:nvPicPr>
            <p:cNvPr id="20" name="Google Shape;20;p34"/>
            <p:cNvPicPr preferRelativeResize="0"/>
            <p:nvPr/>
          </p:nvPicPr>
          <p:blipFill rotWithShape="1">
            <a:blip r:embed="rId2">
              <a:alphaModFix/>
            </a:blip>
            <a:srcRect b="0" l="0" r="-1" t="0"/>
            <a:stretch/>
          </p:blipFill>
          <p:spPr>
            <a:xfrm>
              <a:off x="-1" y="6424836"/>
              <a:ext cx="4040661" cy="286139"/>
            </a:xfrm>
            <a:prstGeom prst="rect">
              <a:avLst/>
            </a:prstGeom>
            <a:noFill/>
            <a:ln>
              <a:noFill/>
            </a:ln>
          </p:spPr>
        </p:pic>
        <p:pic>
          <p:nvPicPr>
            <p:cNvPr id="21" name="Google Shape;21;p34"/>
            <p:cNvPicPr preferRelativeResize="0"/>
            <p:nvPr/>
          </p:nvPicPr>
          <p:blipFill rotWithShape="1">
            <a:blip r:embed="rId3">
              <a:alphaModFix/>
            </a:blip>
            <a:srcRect b="0" l="0" r="0" t="0"/>
            <a:stretch/>
          </p:blipFill>
          <p:spPr>
            <a:xfrm>
              <a:off x="4058952" y="6424836"/>
              <a:ext cx="4074000" cy="286139"/>
            </a:xfrm>
            <a:prstGeom prst="rect">
              <a:avLst/>
            </a:prstGeom>
            <a:noFill/>
            <a:ln>
              <a:noFill/>
            </a:ln>
          </p:spPr>
        </p:pic>
        <p:pic>
          <p:nvPicPr>
            <p:cNvPr id="22" name="Google Shape;22;p34"/>
            <p:cNvPicPr preferRelativeResize="0"/>
            <p:nvPr/>
          </p:nvPicPr>
          <p:blipFill rotWithShape="1">
            <a:blip r:embed="rId4">
              <a:alphaModFix/>
            </a:blip>
            <a:srcRect b="0" l="0" r="0" t="0"/>
            <a:stretch/>
          </p:blipFill>
          <p:spPr>
            <a:xfrm>
              <a:off x="8148956" y="6424280"/>
              <a:ext cx="4043044" cy="286139"/>
            </a:xfrm>
            <a:prstGeom prst="rect">
              <a:avLst/>
            </a:prstGeom>
            <a:noFill/>
            <a:ln>
              <a:noFill/>
            </a:ln>
          </p:spPr>
        </p:pic>
      </p:grpSp>
      <p:pic>
        <p:nvPicPr>
          <p:cNvPr id="23" name="Google Shape;23;p34"/>
          <p:cNvPicPr preferRelativeResize="0"/>
          <p:nvPr/>
        </p:nvPicPr>
        <p:blipFill rotWithShape="1">
          <a:blip r:embed="rId5">
            <a:alphaModFix/>
          </a:blip>
          <a:srcRect b="0" l="0" r="0" t="0"/>
          <a:stretch/>
        </p:blipFill>
        <p:spPr>
          <a:xfrm>
            <a:off x="1980721" y="621199"/>
            <a:ext cx="6093855" cy="1293750"/>
          </a:xfrm>
          <a:prstGeom prst="rect">
            <a:avLst/>
          </a:prstGeom>
          <a:noFill/>
          <a:ln>
            <a:noFill/>
          </a:ln>
        </p:spPr>
      </p:pic>
      <p:pic>
        <p:nvPicPr>
          <p:cNvPr id="24" name="Google Shape;24;p34"/>
          <p:cNvPicPr preferRelativeResize="0"/>
          <p:nvPr/>
        </p:nvPicPr>
        <p:blipFill rotWithShape="1">
          <a:blip r:embed="rId6">
            <a:alphaModFix/>
          </a:blip>
          <a:srcRect b="0" l="0" r="0" t="0"/>
          <a:stretch/>
        </p:blipFill>
        <p:spPr>
          <a:xfrm>
            <a:off x="8639360" y="657948"/>
            <a:ext cx="3233641" cy="4265115"/>
          </a:xfrm>
          <a:prstGeom prst="rect">
            <a:avLst/>
          </a:prstGeom>
          <a:noFill/>
          <a:ln>
            <a:noFill/>
          </a:ln>
        </p:spPr>
      </p:pic>
      <p:pic>
        <p:nvPicPr>
          <p:cNvPr descr="Portal MIZŠ - Portal Ministrstvo za vzgojo in izobraževanje" id="25" name="Google Shape;25;p34"/>
          <p:cNvPicPr preferRelativeResize="0"/>
          <p:nvPr/>
        </p:nvPicPr>
        <p:blipFill rotWithShape="1">
          <a:blip r:embed="rId7">
            <a:alphaModFix/>
          </a:blip>
          <a:srcRect b="0" l="0" r="0" t="0"/>
          <a:stretch/>
        </p:blipFill>
        <p:spPr>
          <a:xfrm>
            <a:off x="8690160" y="5772294"/>
            <a:ext cx="2285816" cy="470405"/>
          </a:xfrm>
          <a:prstGeom prst="rect">
            <a:avLst/>
          </a:prstGeom>
          <a:noFill/>
          <a:ln>
            <a:noFill/>
          </a:ln>
        </p:spPr>
      </p:pic>
      <p:sp>
        <p:nvSpPr>
          <p:cNvPr id="26" name="Google Shape;26;p34"/>
          <p:cNvSpPr txBox="1"/>
          <p:nvPr>
            <p:ph type="ctrTitle"/>
          </p:nvPr>
        </p:nvSpPr>
        <p:spPr>
          <a:xfrm>
            <a:off x="165100" y="2336800"/>
            <a:ext cx="8083551" cy="2387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7" name="Google Shape;27;p34"/>
          <p:cNvPicPr preferRelativeResize="0"/>
          <p:nvPr/>
        </p:nvPicPr>
        <p:blipFill rotWithShape="1">
          <a:blip r:embed="rId8">
            <a:alphaModFix/>
          </a:blip>
          <a:srcRect b="0" l="0" r="0" t="0"/>
          <a:stretch/>
        </p:blipFill>
        <p:spPr>
          <a:xfrm>
            <a:off x="424769" y="594831"/>
            <a:ext cx="1439157" cy="1314450"/>
          </a:xfrm>
          <a:prstGeom prst="rect">
            <a:avLst/>
          </a:prstGeom>
          <a:noFill/>
          <a:ln>
            <a:noFill/>
          </a:ln>
        </p:spPr>
      </p:pic>
      <p:sp>
        <p:nvSpPr>
          <p:cNvPr id="28" name="Google Shape;28;p34"/>
          <p:cNvSpPr/>
          <p:nvPr/>
        </p:nvSpPr>
        <p:spPr>
          <a:xfrm>
            <a:off x="8521700" y="6106131"/>
            <a:ext cx="3124200" cy="27699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1" lang="sl-SI" sz="600" u="none" cap="none" strike="noStrike">
                <a:solidFill>
                  <a:srgbClr val="0070C0"/>
                </a:solidFill>
                <a:latin typeface="Calibri"/>
                <a:ea typeface="Calibri"/>
                <a:cs typeface="Calibri"/>
                <a:sym typeface="Calibri"/>
              </a:rPr>
              <a:t>Dogodek delno financira Ministrstvo za okolje, podnebje in energijo s sredstvi Sklada</a:t>
            </a:r>
            <a:endParaRPr/>
          </a:p>
          <a:p>
            <a:pPr indent="0" lvl="0" marL="0" marR="0" rtl="0" algn="just">
              <a:spcBef>
                <a:spcPts val="0"/>
              </a:spcBef>
              <a:spcAft>
                <a:spcPts val="0"/>
              </a:spcAft>
              <a:buNone/>
            </a:pPr>
            <a:r>
              <a:rPr b="0" i="1" lang="sl-SI" sz="600" u="none" cap="none" strike="noStrike">
                <a:solidFill>
                  <a:srgbClr val="0070C0"/>
                </a:solidFill>
                <a:latin typeface="Calibri"/>
                <a:ea typeface="Calibri"/>
                <a:cs typeface="Calibri"/>
                <a:sym typeface="Calibri"/>
              </a:rPr>
              <a:t> za podnebne spremembe, v okviru projekta Podnebni cilji in vsebine v vzgoji in izobraževanju.</a:t>
            </a:r>
            <a:endParaRPr b="0" i="0" sz="600" u="none" cap="none" strike="noStrike">
              <a:solidFill>
                <a:schemeClr val="dk1"/>
              </a:solidFill>
              <a:latin typeface="Calibri"/>
              <a:ea typeface="Calibri"/>
              <a:cs typeface="Calibri"/>
              <a:sym typeface="Calibri"/>
            </a:endParaRPr>
          </a:p>
        </p:txBody>
      </p:sp>
      <p:pic>
        <p:nvPicPr>
          <p:cNvPr id="29" name="Google Shape;29;p34"/>
          <p:cNvPicPr preferRelativeResize="0"/>
          <p:nvPr/>
        </p:nvPicPr>
        <p:blipFill rotWithShape="1">
          <a:blip r:embed="rId9">
            <a:alphaModFix/>
          </a:blip>
          <a:srcRect b="0" l="0" r="0" t="0"/>
          <a:stretch/>
        </p:blipFill>
        <p:spPr>
          <a:xfrm>
            <a:off x="8639360" y="5180237"/>
            <a:ext cx="1678336" cy="534764"/>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guide id="3" orient="horz" pos="96">
          <p15:clr>
            <a:srgbClr val="FBAE40"/>
          </p15:clr>
        </p15:guide>
        <p15:guide id="4" orient="horz" pos="4224">
          <p15:clr>
            <a:srgbClr val="FBAE40"/>
          </p15:clr>
        </p15:guide>
        <p15:guide id="5" pos="98">
          <p15:clr>
            <a:srgbClr val="FBAE40"/>
          </p15:clr>
        </p15:guide>
        <p15:guide id="6" pos="758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slov in vsebina" type="obj">
  <p:cSld name="OBJECT">
    <p:spTree>
      <p:nvGrpSpPr>
        <p:cNvPr id="65" name="Shape 65"/>
        <p:cNvGrpSpPr/>
        <p:nvPr/>
      </p:nvGrpSpPr>
      <p:grpSpPr>
        <a:xfrm>
          <a:off x="0" y="0"/>
          <a:ext cx="0" cy="0"/>
          <a:chOff x="0" y="0"/>
          <a:chExt cx="0" cy="0"/>
        </a:xfrm>
      </p:grpSpPr>
      <p:sp>
        <p:nvSpPr>
          <p:cNvPr id="66" name="Google Shape;66;p40"/>
          <p:cNvSpPr txBox="1"/>
          <p:nvPr>
            <p:ph type="title"/>
          </p:nvPr>
        </p:nvSpPr>
        <p:spPr>
          <a:xfrm>
            <a:off x="155575" y="152401"/>
            <a:ext cx="11880850" cy="102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0"/>
          <p:cNvSpPr txBox="1"/>
          <p:nvPr>
            <p:ph idx="1" type="body"/>
          </p:nvPr>
        </p:nvSpPr>
        <p:spPr>
          <a:xfrm>
            <a:off x="155575" y="1305148"/>
            <a:ext cx="11880850" cy="50210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slov in vsebina" type="obj">
  <p:cSld name="OBJECT">
    <p:spTree>
      <p:nvGrpSpPr>
        <p:cNvPr id="30" name="Shape 30"/>
        <p:cNvGrpSpPr/>
        <p:nvPr/>
      </p:nvGrpSpPr>
      <p:grpSpPr>
        <a:xfrm>
          <a:off x="0" y="0"/>
          <a:ext cx="0" cy="0"/>
          <a:chOff x="0" y="0"/>
          <a:chExt cx="0" cy="0"/>
        </a:xfrm>
      </p:grpSpPr>
      <p:sp>
        <p:nvSpPr>
          <p:cNvPr id="31" name="Google Shape;31;p35"/>
          <p:cNvSpPr txBox="1"/>
          <p:nvPr>
            <p:ph type="title"/>
          </p:nvPr>
        </p:nvSpPr>
        <p:spPr>
          <a:xfrm>
            <a:off x="155575" y="152401"/>
            <a:ext cx="11880850" cy="102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35"/>
          <p:cNvSpPr txBox="1"/>
          <p:nvPr>
            <p:ph idx="1" type="body"/>
          </p:nvPr>
        </p:nvSpPr>
        <p:spPr>
          <a:xfrm>
            <a:off x="155575" y="1305148"/>
            <a:ext cx="11880850" cy="50210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azen" type="blank">
  <p:cSld name="BLANK">
    <p:spTree>
      <p:nvGrpSpPr>
        <p:cNvPr id="33" name="Shape 3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merjava" type="twoTxTwoObj">
  <p:cSld name="TWO_OBJECTS_WITH_TEXT">
    <p:spTree>
      <p:nvGrpSpPr>
        <p:cNvPr id="34" name="Shape 34"/>
        <p:cNvGrpSpPr/>
        <p:nvPr/>
      </p:nvGrpSpPr>
      <p:grpSpPr>
        <a:xfrm>
          <a:off x="0" y="0"/>
          <a:ext cx="0" cy="0"/>
          <a:chOff x="0" y="0"/>
          <a:chExt cx="0" cy="0"/>
        </a:xfrm>
      </p:grpSpPr>
      <p:sp>
        <p:nvSpPr>
          <p:cNvPr id="35" name="Google Shape;35;p37"/>
          <p:cNvSpPr txBox="1"/>
          <p:nvPr>
            <p:ph type="title"/>
          </p:nvPr>
        </p:nvSpPr>
        <p:spPr>
          <a:xfrm>
            <a:off x="155575" y="152400"/>
            <a:ext cx="11880850" cy="105727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37"/>
          <p:cNvSpPr txBox="1"/>
          <p:nvPr>
            <p:ph idx="1" type="body"/>
          </p:nvPr>
        </p:nvSpPr>
        <p:spPr>
          <a:xfrm>
            <a:off x="155575" y="1269207"/>
            <a:ext cx="5864225"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 name="Google Shape;37;p37"/>
          <p:cNvSpPr txBox="1"/>
          <p:nvPr>
            <p:ph idx="2" type="body"/>
          </p:nvPr>
        </p:nvSpPr>
        <p:spPr>
          <a:xfrm>
            <a:off x="155575" y="2093118"/>
            <a:ext cx="5864225" cy="4263231"/>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a:latin typeface="Calibri"/>
                <a:ea typeface="Calibri"/>
                <a:cs typeface="Calibri"/>
                <a:sym typeface="Calibri"/>
              </a:defRPr>
            </a:lvl1pPr>
            <a:lvl2pPr indent="-355600" lvl="1" marL="914400" algn="l">
              <a:lnSpc>
                <a:spcPct val="90000"/>
              </a:lnSpc>
              <a:spcBef>
                <a:spcPts val="500"/>
              </a:spcBef>
              <a:spcAft>
                <a:spcPts val="0"/>
              </a:spcAft>
              <a:buClr>
                <a:schemeClr val="dk1"/>
              </a:buClr>
              <a:buSzPts val="2000"/>
              <a:buChar char="•"/>
              <a:defRPr>
                <a:latin typeface="Calibri"/>
                <a:ea typeface="Calibri"/>
                <a:cs typeface="Calibri"/>
                <a:sym typeface="Calibri"/>
              </a:defRPr>
            </a:lvl2pPr>
            <a:lvl3pPr indent="-342900" lvl="2" marL="1371600" algn="l">
              <a:lnSpc>
                <a:spcPct val="90000"/>
              </a:lnSpc>
              <a:spcBef>
                <a:spcPts val="500"/>
              </a:spcBef>
              <a:spcAft>
                <a:spcPts val="0"/>
              </a:spcAft>
              <a:buClr>
                <a:schemeClr val="dk1"/>
              </a:buClr>
              <a:buSzPts val="1800"/>
              <a:buChar char="•"/>
              <a:defRPr>
                <a:latin typeface="Calibri"/>
                <a:ea typeface="Calibri"/>
                <a:cs typeface="Calibri"/>
                <a:sym typeface="Calibri"/>
              </a:defRPr>
            </a:lvl3pPr>
            <a:lvl4pPr indent="-330200" lvl="3" marL="1828800" algn="l">
              <a:lnSpc>
                <a:spcPct val="90000"/>
              </a:lnSpc>
              <a:spcBef>
                <a:spcPts val="500"/>
              </a:spcBef>
              <a:spcAft>
                <a:spcPts val="0"/>
              </a:spcAft>
              <a:buClr>
                <a:schemeClr val="dk1"/>
              </a:buClr>
              <a:buSzPts val="1600"/>
              <a:buChar char="•"/>
              <a:defRPr>
                <a:latin typeface="Calibri"/>
                <a:ea typeface="Calibri"/>
                <a:cs typeface="Calibri"/>
                <a:sym typeface="Calibri"/>
              </a:defRPr>
            </a:lvl4pPr>
            <a:lvl5pPr indent="-317500" lvl="4" marL="2286000" algn="l">
              <a:lnSpc>
                <a:spcPct val="90000"/>
              </a:lnSpc>
              <a:spcBef>
                <a:spcPts val="500"/>
              </a:spcBef>
              <a:spcAft>
                <a:spcPts val="0"/>
              </a:spcAft>
              <a:buClr>
                <a:schemeClr val="dk1"/>
              </a:buClr>
              <a:buSzPts val="14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7"/>
          <p:cNvSpPr txBox="1"/>
          <p:nvPr>
            <p:ph idx="3" type="body"/>
          </p:nvPr>
        </p:nvSpPr>
        <p:spPr>
          <a:xfrm>
            <a:off x="6172200" y="1269205"/>
            <a:ext cx="5864224"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37"/>
          <p:cNvSpPr txBox="1"/>
          <p:nvPr>
            <p:ph idx="4" type="body"/>
          </p:nvPr>
        </p:nvSpPr>
        <p:spPr>
          <a:xfrm>
            <a:off x="6172200" y="2093117"/>
            <a:ext cx="5864224" cy="426323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e vsebini" type="twoObj">
  <p:cSld name="TWO_OBJECTS">
    <p:spTree>
      <p:nvGrpSpPr>
        <p:cNvPr id="40" name="Shape 40"/>
        <p:cNvGrpSpPr/>
        <p:nvPr/>
      </p:nvGrpSpPr>
      <p:grpSpPr>
        <a:xfrm>
          <a:off x="0" y="0"/>
          <a:ext cx="0" cy="0"/>
          <a:chOff x="0" y="0"/>
          <a:chExt cx="0" cy="0"/>
        </a:xfrm>
      </p:grpSpPr>
      <p:sp>
        <p:nvSpPr>
          <p:cNvPr id="41" name="Google Shape;41;p38"/>
          <p:cNvSpPr txBox="1"/>
          <p:nvPr>
            <p:ph type="title"/>
          </p:nvPr>
        </p:nvSpPr>
        <p:spPr>
          <a:xfrm>
            <a:off x="155575" y="152401"/>
            <a:ext cx="11880850" cy="102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8"/>
          <p:cNvSpPr txBox="1"/>
          <p:nvPr>
            <p:ph idx="1" type="body"/>
          </p:nvPr>
        </p:nvSpPr>
        <p:spPr>
          <a:xfrm>
            <a:off x="155575" y="1253330"/>
            <a:ext cx="5873750" cy="51030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8"/>
          <p:cNvSpPr txBox="1"/>
          <p:nvPr>
            <p:ph idx="2" type="body"/>
          </p:nvPr>
        </p:nvSpPr>
        <p:spPr>
          <a:xfrm>
            <a:off x="6172199" y="1253331"/>
            <a:ext cx="5864225" cy="510301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lava odseka" type="secHead">
  <p:cSld name="SECTION_HEADER">
    <p:spTree>
      <p:nvGrpSpPr>
        <p:cNvPr id="44" name="Shape 44"/>
        <p:cNvGrpSpPr/>
        <p:nvPr/>
      </p:nvGrpSpPr>
      <p:grpSpPr>
        <a:xfrm>
          <a:off x="0" y="0"/>
          <a:ext cx="0" cy="0"/>
          <a:chOff x="0" y="0"/>
          <a:chExt cx="0" cy="0"/>
        </a:xfrm>
      </p:grpSpPr>
      <p:sp>
        <p:nvSpPr>
          <p:cNvPr id="45" name="Google Shape;45;p41"/>
          <p:cNvSpPr txBox="1"/>
          <p:nvPr>
            <p:ph type="title"/>
          </p:nvPr>
        </p:nvSpPr>
        <p:spPr>
          <a:xfrm>
            <a:off x="155575" y="1709738"/>
            <a:ext cx="1188085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1"/>
          <p:cNvSpPr txBox="1"/>
          <p:nvPr>
            <p:ph idx="1" type="body"/>
          </p:nvPr>
        </p:nvSpPr>
        <p:spPr>
          <a:xfrm>
            <a:off x="155575" y="4589463"/>
            <a:ext cx="1188085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o naslov" type="titleOnly">
  <p:cSld name="TITLE_ONLY">
    <p:spTree>
      <p:nvGrpSpPr>
        <p:cNvPr id="47" name="Shape 47"/>
        <p:cNvGrpSpPr/>
        <p:nvPr/>
      </p:nvGrpSpPr>
      <p:grpSpPr>
        <a:xfrm>
          <a:off x="0" y="0"/>
          <a:ext cx="0" cy="0"/>
          <a:chOff x="0" y="0"/>
          <a:chExt cx="0" cy="0"/>
        </a:xfrm>
      </p:grpSpPr>
      <p:sp>
        <p:nvSpPr>
          <p:cNvPr id="48" name="Google Shape;48;p42"/>
          <p:cNvSpPr txBox="1"/>
          <p:nvPr>
            <p:ph type="title"/>
          </p:nvPr>
        </p:nvSpPr>
        <p:spPr>
          <a:xfrm>
            <a:off x="155575" y="152401"/>
            <a:ext cx="11880850" cy="102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sebina z naslovom" type="objTx">
  <p:cSld name="OBJECT_WITH_CAPTION_TEXT">
    <p:spTree>
      <p:nvGrpSpPr>
        <p:cNvPr id="49" name="Shape 49"/>
        <p:cNvGrpSpPr/>
        <p:nvPr/>
      </p:nvGrpSpPr>
      <p:grpSpPr>
        <a:xfrm>
          <a:off x="0" y="0"/>
          <a:ext cx="0" cy="0"/>
          <a:chOff x="0" y="0"/>
          <a:chExt cx="0" cy="0"/>
        </a:xfrm>
      </p:grpSpPr>
      <p:sp>
        <p:nvSpPr>
          <p:cNvPr id="50" name="Google Shape;50;p43"/>
          <p:cNvSpPr txBox="1"/>
          <p:nvPr>
            <p:ph type="title"/>
          </p:nvPr>
        </p:nvSpPr>
        <p:spPr>
          <a:xfrm>
            <a:off x="155575" y="1524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3"/>
          <p:cNvSpPr txBox="1"/>
          <p:nvPr>
            <p:ph idx="1" type="body"/>
          </p:nvPr>
        </p:nvSpPr>
        <p:spPr>
          <a:xfrm>
            <a:off x="4202113" y="152400"/>
            <a:ext cx="7834312" cy="620395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17500" lvl="4" marL="2286000" algn="l">
              <a:lnSpc>
                <a:spcPct val="90000"/>
              </a:lnSpc>
              <a:spcBef>
                <a:spcPts val="500"/>
              </a:spcBef>
              <a:spcAft>
                <a:spcPts val="0"/>
              </a:spcAft>
              <a:buClr>
                <a:schemeClr val="dk1"/>
              </a:buClr>
              <a:buSzPts val="1400"/>
              <a:buChar char="•"/>
              <a:defRPr sz="14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2" name="Google Shape;52;p43"/>
          <p:cNvSpPr txBox="1"/>
          <p:nvPr>
            <p:ph idx="2" type="body"/>
          </p:nvPr>
        </p:nvSpPr>
        <p:spPr>
          <a:xfrm>
            <a:off x="155575" y="1752600"/>
            <a:ext cx="3932237" cy="46037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sebina z naslovom">
  <p:cSld name="1_Vsebina z naslovom">
    <p:spTree>
      <p:nvGrpSpPr>
        <p:cNvPr id="53" name="Shape 53"/>
        <p:cNvGrpSpPr/>
        <p:nvPr/>
      </p:nvGrpSpPr>
      <p:grpSpPr>
        <a:xfrm>
          <a:off x="0" y="0"/>
          <a:ext cx="0" cy="0"/>
          <a:chOff x="0" y="0"/>
          <a:chExt cx="0" cy="0"/>
        </a:xfrm>
      </p:grpSpPr>
      <p:sp>
        <p:nvSpPr>
          <p:cNvPr id="54" name="Google Shape;54;p44"/>
          <p:cNvSpPr txBox="1"/>
          <p:nvPr>
            <p:ph type="title"/>
          </p:nvPr>
        </p:nvSpPr>
        <p:spPr>
          <a:xfrm>
            <a:off x="155575" y="1524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4"/>
          <p:cNvSpPr txBox="1"/>
          <p:nvPr>
            <p:ph idx="1" type="body"/>
          </p:nvPr>
        </p:nvSpPr>
        <p:spPr>
          <a:xfrm>
            <a:off x="155575" y="1752600"/>
            <a:ext cx="3932237" cy="46037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44"/>
          <p:cNvSpPr/>
          <p:nvPr>
            <p:ph idx="2" type="pic"/>
          </p:nvPr>
        </p:nvSpPr>
        <p:spPr>
          <a:xfrm>
            <a:off x="4183063" y="152400"/>
            <a:ext cx="7853362" cy="6203949"/>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7.xml"/><Relationship Id="rId10" Type="http://schemas.openxmlformats.org/officeDocument/2006/relationships/slideLayout" Target="../slideLayouts/slideLayout6.xml"/><Relationship Id="rId13" Type="http://schemas.openxmlformats.org/officeDocument/2006/relationships/slideLayout" Target="../slideLayouts/slideLayout9.xml"/><Relationship Id="rId12" Type="http://schemas.openxmlformats.org/officeDocument/2006/relationships/slideLayout" Target="../slideLayouts/slideLayout8.xml"/><Relationship Id="rId1" Type="http://schemas.openxmlformats.org/officeDocument/2006/relationships/image" Target="../media/image2.png"/><Relationship Id="rId2" Type="http://schemas.openxmlformats.org/officeDocument/2006/relationships/image" Target="../media/image14.png"/><Relationship Id="rId3" Type="http://schemas.openxmlformats.org/officeDocument/2006/relationships/image" Target="../media/image1.png"/><Relationship Id="rId4" Type="http://schemas.openxmlformats.org/officeDocument/2006/relationships/image" Target="../media/image8.jpg"/><Relationship Id="rId9" Type="http://schemas.openxmlformats.org/officeDocument/2006/relationships/slideLayout" Target="../slideLayouts/slideLayout5.xml"/><Relationship Id="rId14" Type="http://schemas.openxmlformats.org/officeDocument/2006/relationships/theme" Target="../theme/theme1.xml"/><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4.png"/><Relationship Id="rId3" Type="http://schemas.openxmlformats.org/officeDocument/2006/relationships/image" Target="../media/image1.png"/><Relationship Id="rId4" Type="http://schemas.openxmlformats.org/officeDocument/2006/relationships/image" Target="../media/image8.jpg"/><Relationship Id="rId5" Type="http://schemas.openxmlformats.org/officeDocument/2006/relationships/slideLayout" Target="../slideLayouts/slideLayout10.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3"/>
          <p:cNvSpPr txBox="1"/>
          <p:nvPr>
            <p:ph type="title"/>
          </p:nvPr>
        </p:nvSpPr>
        <p:spPr>
          <a:xfrm>
            <a:off x="155575" y="152401"/>
            <a:ext cx="11880850" cy="1028700"/>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3"/>
          <p:cNvSpPr txBox="1"/>
          <p:nvPr>
            <p:ph idx="1" type="body"/>
          </p:nvPr>
        </p:nvSpPr>
        <p:spPr>
          <a:xfrm>
            <a:off x="155575" y="1305148"/>
            <a:ext cx="11880850" cy="5021039"/>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2" name="Google Shape;12;p33"/>
          <p:cNvGrpSpPr/>
          <p:nvPr/>
        </p:nvGrpSpPr>
        <p:grpSpPr>
          <a:xfrm>
            <a:off x="-1" y="6433805"/>
            <a:ext cx="12192001" cy="286695"/>
            <a:chOff x="-1" y="6424280"/>
            <a:chExt cx="12192001" cy="286695"/>
          </a:xfrm>
        </p:grpSpPr>
        <p:pic>
          <p:nvPicPr>
            <p:cNvPr id="13" name="Google Shape;13;p33"/>
            <p:cNvPicPr preferRelativeResize="0"/>
            <p:nvPr/>
          </p:nvPicPr>
          <p:blipFill rotWithShape="1">
            <a:blip r:embed="rId1">
              <a:alphaModFix/>
            </a:blip>
            <a:srcRect b="0" l="0" r="-1" t="0"/>
            <a:stretch/>
          </p:blipFill>
          <p:spPr>
            <a:xfrm>
              <a:off x="-1" y="6424836"/>
              <a:ext cx="4040661" cy="286139"/>
            </a:xfrm>
            <a:prstGeom prst="rect">
              <a:avLst/>
            </a:prstGeom>
            <a:noFill/>
            <a:ln>
              <a:noFill/>
            </a:ln>
          </p:spPr>
        </p:pic>
        <p:pic>
          <p:nvPicPr>
            <p:cNvPr id="14" name="Google Shape;14;p33"/>
            <p:cNvPicPr preferRelativeResize="0"/>
            <p:nvPr/>
          </p:nvPicPr>
          <p:blipFill rotWithShape="1">
            <a:blip r:embed="rId2">
              <a:alphaModFix/>
            </a:blip>
            <a:srcRect b="0" l="0" r="0" t="0"/>
            <a:stretch/>
          </p:blipFill>
          <p:spPr>
            <a:xfrm>
              <a:off x="4058952" y="6424836"/>
              <a:ext cx="4074000" cy="286139"/>
            </a:xfrm>
            <a:prstGeom prst="rect">
              <a:avLst/>
            </a:prstGeom>
            <a:noFill/>
            <a:ln>
              <a:noFill/>
            </a:ln>
          </p:spPr>
        </p:pic>
        <p:pic>
          <p:nvPicPr>
            <p:cNvPr id="15" name="Google Shape;15;p33"/>
            <p:cNvPicPr preferRelativeResize="0"/>
            <p:nvPr/>
          </p:nvPicPr>
          <p:blipFill rotWithShape="1">
            <a:blip r:embed="rId3">
              <a:alphaModFix/>
            </a:blip>
            <a:srcRect b="0" l="0" r="0" t="0"/>
            <a:stretch/>
          </p:blipFill>
          <p:spPr>
            <a:xfrm>
              <a:off x="8148956" y="6424280"/>
              <a:ext cx="4043044" cy="286139"/>
            </a:xfrm>
            <a:prstGeom prst="rect">
              <a:avLst/>
            </a:prstGeom>
            <a:noFill/>
            <a:ln>
              <a:noFill/>
            </a:ln>
          </p:spPr>
        </p:pic>
      </p:grpSp>
      <p:pic>
        <p:nvPicPr>
          <p:cNvPr id="16" name="Google Shape;16;p33"/>
          <p:cNvPicPr preferRelativeResize="0"/>
          <p:nvPr/>
        </p:nvPicPr>
        <p:blipFill rotWithShape="1">
          <a:blip r:embed="rId4">
            <a:alphaModFix/>
          </a:blip>
          <a:srcRect b="0" l="0" r="0" t="0"/>
          <a:stretch/>
        </p:blipFill>
        <p:spPr>
          <a:xfrm>
            <a:off x="11321415" y="5409772"/>
            <a:ext cx="585470" cy="78274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7582">
          <p15:clr>
            <a:srgbClr val="F26B43"/>
          </p15:clr>
        </p15:guide>
        <p15:guide id="4" orient="horz" pos="96">
          <p15:clr>
            <a:srgbClr val="F26B43"/>
          </p15:clr>
        </p15:guide>
        <p15:guide id="5" orient="horz" pos="4224">
          <p15:clr>
            <a:srgbClr val="F26B43"/>
          </p15:clr>
        </p15:guide>
        <p15:guide id="6" pos="9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7" name="Shape 57"/>
        <p:cNvGrpSpPr/>
        <p:nvPr/>
      </p:nvGrpSpPr>
      <p:grpSpPr>
        <a:xfrm>
          <a:off x="0" y="0"/>
          <a:ext cx="0" cy="0"/>
          <a:chOff x="0" y="0"/>
          <a:chExt cx="0" cy="0"/>
        </a:xfrm>
      </p:grpSpPr>
      <p:sp>
        <p:nvSpPr>
          <p:cNvPr id="58" name="Google Shape;58;p39"/>
          <p:cNvSpPr txBox="1"/>
          <p:nvPr>
            <p:ph type="title"/>
          </p:nvPr>
        </p:nvSpPr>
        <p:spPr>
          <a:xfrm>
            <a:off x="155575" y="152401"/>
            <a:ext cx="11880850" cy="1028700"/>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lt1"/>
              </a:buClr>
              <a:buSzPts val="3200"/>
              <a:buFont typeface="Calibri"/>
              <a:buNone/>
              <a:defRPr b="0" i="0" sz="32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9" name="Google Shape;59;p39"/>
          <p:cNvSpPr txBox="1"/>
          <p:nvPr>
            <p:ph idx="1" type="body"/>
          </p:nvPr>
        </p:nvSpPr>
        <p:spPr>
          <a:xfrm>
            <a:off x="155575" y="1305148"/>
            <a:ext cx="11880850" cy="5021039"/>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17500" lvl="4" marL="22860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grpSp>
        <p:nvGrpSpPr>
          <p:cNvPr id="60" name="Google Shape;60;p39"/>
          <p:cNvGrpSpPr/>
          <p:nvPr/>
        </p:nvGrpSpPr>
        <p:grpSpPr>
          <a:xfrm>
            <a:off x="-1" y="6433805"/>
            <a:ext cx="12192001" cy="286695"/>
            <a:chOff x="-1" y="6424280"/>
            <a:chExt cx="12192001" cy="286695"/>
          </a:xfrm>
        </p:grpSpPr>
        <p:pic>
          <p:nvPicPr>
            <p:cNvPr id="61" name="Google Shape;61;p39"/>
            <p:cNvPicPr preferRelativeResize="0"/>
            <p:nvPr/>
          </p:nvPicPr>
          <p:blipFill rotWithShape="1">
            <a:blip r:embed="rId1">
              <a:alphaModFix/>
            </a:blip>
            <a:srcRect b="0" l="0" r="-1" t="0"/>
            <a:stretch/>
          </p:blipFill>
          <p:spPr>
            <a:xfrm>
              <a:off x="-1" y="6424836"/>
              <a:ext cx="4040661" cy="286139"/>
            </a:xfrm>
            <a:prstGeom prst="rect">
              <a:avLst/>
            </a:prstGeom>
            <a:noFill/>
            <a:ln>
              <a:noFill/>
            </a:ln>
          </p:spPr>
        </p:pic>
        <p:pic>
          <p:nvPicPr>
            <p:cNvPr id="62" name="Google Shape;62;p39"/>
            <p:cNvPicPr preferRelativeResize="0"/>
            <p:nvPr/>
          </p:nvPicPr>
          <p:blipFill rotWithShape="1">
            <a:blip r:embed="rId2">
              <a:alphaModFix/>
            </a:blip>
            <a:srcRect b="0" l="0" r="0" t="0"/>
            <a:stretch/>
          </p:blipFill>
          <p:spPr>
            <a:xfrm>
              <a:off x="4058952" y="6424836"/>
              <a:ext cx="4074000" cy="286139"/>
            </a:xfrm>
            <a:prstGeom prst="rect">
              <a:avLst/>
            </a:prstGeom>
            <a:noFill/>
            <a:ln>
              <a:noFill/>
            </a:ln>
          </p:spPr>
        </p:pic>
        <p:pic>
          <p:nvPicPr>
            <p:cNvPr id="63" name="Google Shape;63;p39"/>
            <p:cNvPicPr preferRelativeResize="0"/>
            <p:nvPr/>
          </p:nvPicPr>
          <p:blipFill rotWithShape="1">
            <a:blip r:embed="rId3">
              <a:alphaModFix/>
            </a:blip>
            <a:srcRect b="0" l="0" r="0" t="0"/>
            <a:stretch/>
          </p:blipFill>
          <p:spPr>
            <a:xfrm>
              <a:off x="8148956" y="6424280"/>
              <a:ext cx="4043044" cy="286139"/>
            </a:xfrm>
            <a:prstGeom prst="rect">
              <a:avLst/>
            </a:prstGeom>
            <a:noFill/>
            <a:ln>
              <a:noFill/>
            </a:ln>
          </p:spPr>
        </p:pic>
      </p:grpSp>
      <p:pic>
        <p:nvPicPr>
          <p:cNvPr id="64" name="Google Shape;64;p39"/>
          <p:cNvPicPr preferRelativeResize="0"/>
          <p:nvPr/>
        </p:nvPicPr>
        <p:blipFill rotWithShape="1">
          <a:blip r:embed="rId4">
            <a:alphaModFix/>
          </a:blip>
          <a:srcRect b="0" l="0" r="0" t="0"/>
          <a:stretch/>
        </p:blipFill>
        <p:spPr>
          <a:xfrm>
            <a:off x="11321415" y="5409772"/>
            <a:ext cx="585470" cy="78274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7582">
          <p15:clr>
            <a:srgbClr val="F26B43"/>
          </p15:clr>
        </p15:guide>
        <p15:guide id="4" orient="horz" pos="96">
          <p15:clr>
            <a:srgbClr val="F26B43"/>
          </p15:clr>
        </p15:guide>
        <p15:guide id="5" orient="horz" pos="4224">
          <p15:clr>
            <a:srgbClr val="F26B43"/>
          </p15:clr>
        </p15:guide>
        <p15:guide id="6" pos="9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danijel.sic@cufar.si"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8.jpg"/><Relationship Id="rId4" Type="http://schemas.openxmlformats.org/officeDocument/2006/relationships/image" Target="../media/image37.jpg"/><Relationship Id="rId5"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8.jpg"/><Relationship Id="rId4" Type="http://schemas.openxmlformats.org/officeDocument/2006/relationships/image" Target="../media/image34.jpg"/><Relationship Id="rId5" Type="http://schemas.openxmlformats.org/officeDocument/2006/relationships/image" Target="../media/image39.jpg"/><Relationship Id="rId6"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5.jpg"/><Relationship Id="rId4" Type="http://schemas.openxmlformats.org/officeDocument/2006/relationships/image" Target="../media/image47.jpg"/><Relationship Id="rId5"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6.jpg"/><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9.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0.png"/><Relationship Id="rId4" Type="http://schemas.openxmlformats.org/officeDocument/2006/relationships/image" Target="../media/image53.png"/><Relationship Id="rId5" Type="http://schemas.openxmlformats.org/officeDocument/2006/relationships/image" Target="../media/image5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5.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8.png"/><Relationship Id="rId4" Type="http://schemas.openxmlformats.org/officeDocument/2006/relationships/image" Target="../media/image6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6.jpg"/><Relationship Id="rId4" Type="http://schemas.openxmlformats.org/officeDocument/2006/relationships/image" Target="../media/image6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2.png"/><Relationship Id="rId4" Type="http://schemas.openxmlformats.org/officeDocument/2006/relationships/image" Target="../media/image6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9.jpg"/><Relationship Id="rId4" Type="http://schemas.openxmlformats.org/officeDocument/2006/relationships/image" Target="../media/image61.jpg"/><Relationship Id="rId5" Type="http://schemas.openxmlformats.org/officeDocument/2006/relationships/image" Target="../media/image54.jpg"/><Relationship Id="rId6" Type="http://schemas.openxmlformats.org/officeDocument/2006/relationships/image" Target="../media/image5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hyperlink" Target="mailto:danijel.sic@cufar.si"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50.png"/><Relationship Id="rId8"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7.png"/><Relationship Id="rId7" Type="http://schemas.openxmlformats.org/officeDocument/2006/relationships/image" Target="../media/image24.png"/><Relationship Id="rId8"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
          <p:cNvSpPr txBox="1"/>
          <p:nvPr>
            <p:ph type="ctrTitle"/>
          </p:nvPr>
        </p:nvSpPr>
        <p:spPr>
          <a:xfrm>
            <a:off x="165100" y="2336800"/>
            <a:ext cx="8083551" cy="238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ABD4"/>
              </a:buClr>
              <a:buSzPts val="4000"/>
              <a:buFont typeface="Roboto"/>
              <a:buNone/>
            </a:pPr>
            <a:r>
              <a:rPr b="1" lang="sl-SI">
                <a:solidFill>
                  <a:srgbClr val="00ABD4"/>
                </a:solidFill>
                <a:latin typeface="Roboto"/>
                <a:ea typeface="Roboto"/>
                <a:cs typeface="Roboto"/>
                <a:sym typeface="Roboto"/>
              </a:rPr>
              <a:t>Simulacija podnebnih sprememb v rastlinjaku z Micro:bitom in raziskava o primernosti rastlin v lokalni prsti</a:t>
            </a:r>
            <a:endParaRPr/>
          </a:p>
        </p:txBody>
      </p:sp>
      <p:sp>
        <p:nvSpPr>
          <p:cNvPr id="73" name="Google Shape;73;p1"/>
          <p:cNvSpPr txBox="1"/>
          <p:nvPr>
            <p:ph idx="1" type="subTitle"/>
          </p:nvPr>
        </p:nvSpPr>
        <p:spPr>
          <a:xfrm>
            <a:off x="165101" y="4982198"/>
            <a:ext cx="8083550" cy="13245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A4A4A"/>
              </a:buClr>
              <a:buSzPts val="2400"/>
              <a:buNone/>
            </a:pPr>
            <a:r>
              <a:rPr b="0" i="0" lang="sl-SI">
                <a:solidFill>
                  <a:srgbClr val="4A4A4A"/>
                </a:solidFill>
                <a:latin typeface="Roboto"/>
                <a:ea typeface="Roboto"/>
                <a:cs typeface="Roboto"/>
                <a:sym typeface="Roboto"/>
              </a:rPr>
              <a:t>Danijel Šic, OŠ Toneta Čufarja Maribor</a:t>
            </a:r>
            <a:endParaRPr/>
          </a:p>
          <a:p>
            <a:pPr indent="0" lvl="0" marL="0" rtl="0" algn="l">
              <a:lnSpc>
                <a:spcPct val="90000"/>
              </a:lnSpc>
              <a:spcBef>
                <a:spcPts val="1000"/>
              </a:spcBef>
              <a:spcAft>
                <a:spcPts val="0"/>
              </a:spcAft>
              <a:buClr>
                <a:srgbClr val="4A4A4A"/>
              </a:buClr>
              <a:buSzPts val="1600"/>
              <a:buNone/>
            </a:pPr>
            <a:r>
              <a:rPr lang="sl-SI" sz="1600" u="sng">
                <a:solidFill>
                  <a:srgbClr val="4A4A4A"/>
                </a:solidFill>
                <a:latin typeface="Roboto"/>
                <a:ea typeface="Roboto"/>
                <a:cs typeface="Roboto"/>
                <a:sym typeface="Roboto"/>
                <a:hlinkClick r:id="rId3">
                  <a:extLst>
                    <a:ext uri="{A12FA001-AC4F-418D-AE19-62706E023703}">
                      <ahyp:hlinkClr val="tx"/>
                    </a:ext>
                  </a:extLst>
                </a:hlinkClick>
              </a:rPr>
              <a:t>danijel.sic@cufar.si</a:t>
            </a:r>
            <a:r>
              <a:rPr lang="sl-SI" sz="1600">
                <a:solidFill>
                  <a:srgbClr val="4A4A4A"/>
                </a:solidFill>
                <a:latin typeface="Roboto"/>
                <a:ea typeface="Roboto"/>
                <a:cs typeface="Roboto"/>
                <a:sym typeface="Roboto"/>
              </a:rPr>
              <a:t> </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0"/>
          <p:cNvSpPr txBox="1"/>
          <p:nvPr>
            <p:ph type="title"/>
          </p:nvPr>
        </p:nvSpPr>
        <p:spPr>
          <a:xfrm>
            <a:off x="155575" y="152401"/>
            <a:ext cx="11880850" cy="70645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70C0"/>
              </a:buClr>
              <a:buSzPct val="100000"/>
              <a:buFont typeface="Calibri"/>
              <a:buNone/>
            </a:pPr>
            <a:r>
              <a:rPr b="1" lang="sl-SI" sz="4800">
                <a:solidFill>
                  <a:srgbClr val="0070C0"/>
                </a:solidFill>
                <a:latin typeface="Calibri"/>
                <a:ea typeface="Calibri"/>
                <a:cs typeface="Calibri"/>
                <a:sym typeface="Calibri"/>
              </a:rPr>
              <a:t>Ustvariti okolje, ker bomo lahko preizkušali</a:t>
            </a:r>
            <a:endParaRPr b="1" sz="4800">
              <a:solidFill>
                <a:srgbClr val="0070C0"/>
              </a:solidFill>
            </a:endParaRPr>
          </a:p>
        </p:txBody>
      </p:sp>
      <p:sp>
        <p:nvSpPr>
          <p:cNvPr id="151" name="Google Shape;151;p10"/>
          <p:cNvSpPr txBox="1"/>
          <p:nvPr>
            <p:ph idx="1" type="body"/>
          </p:nvPr>
        </p:nvSpPr>
        <p:spPr>
          <a:xfrm>
            <a:off x="155575" y="1908810"/>
            <a:ext cx="11880850" cy="4090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sl-SI" sz="3200">
                <a:latin typeface="Calibri"/>
                <a:ea typeface="Calibri"/>
                <a:cs typeface="Calibri"/>
                <a:sym typeface="Calibri"/>
              </a:rPr>
              <a:t>izhodišča, zahteve, potrebe:</a:t>
            </a:r>
            <a:endParaRPr/>
          </a:p>
          <a:p>
            <a:pPr indent="-228600" lvl="1" marL="685800" rtl="0" algn="l">
              <a:lnSpc>
                <a:spcPct val="90000"/>
              </a:lnSpc>
              <a:spcBef>
                <a:spcPts val="500"/>
              </a:spcBef>
              <a:spcAft>
                <a:spcPts val="0"/>
              </a:spcAft>
              <a:buClr>
                <a:schemeClr val="dk1"/>
              </a:buClr>
              <a:buSzPts val="2800"/>
              <a:buChar char="•"/>
            </a:pPr>
            <a:r>
              <a:rPr lang="sl-SI" sz="2800">
                <a:latin typeface="Calibri"/>
                <a:ea typeface="Calibri"/>
                <a:cs typeface="Calibri"/>
                <a:sym typeface="Calibri"/>
              </a:rPr>
              <a:t>spreminjanje temperature;</a:t>
            </a:r>
            <a:endParaRPr/>
          </a:p>
          <a:p>
            <a:pPr indent="-228600" lvl="1" marL="685800" rtl="0" algn="l">
              <a:lnSpc>
                <a:spcPct val="90000"/>
              </a:lnSpc>
              <a:spcBef>
                <a:spcPts val="500"/>
              </a:spcBef>
              <a:spcAft>
                <a:spcPts val="0"/>
              </a:spcAft>
              <a:buClr>
                <a:schemeClr val="dk1"/>
              </a:buClr>
              <a:buSzPts val="2800"/>
              <a:buChar char="•"/>
            </a:pPr>
            <a:r>
              <a:rPr lang="sl-SI" sz="2800">
                <a:latin typeface="Calibri"/>
                <a:ea typeface="Calibri"/>
                <a:cs typeface="Calibri"/>
                <a:sym typeface="Calibri"/>
              </a:rPr>
              <a:t>spreminjanje vlage v zemlji – zalivanje;</a:t>
            </a:r>
            <a:endParaRPr sz="2800">
              <a:latin typeface="Calibri"/>
              <a:ea typeface="Calibri"/>
              <a:cs typeface="Calibri"/>
              <a:sym typeface="Calibri"/>
            </a:endParaRPr>
          </a:p>
          <a:p>
            <a:pPr indent="-228600" lvl="1" marL="685800" rtl="0" algn="l">
              <a:lnSpc>
                <a:spcPct val="90000"/>
              </a:lnSpc>
              <a:spcBef>
                <a:spcPts val="500"/>
              </a:spcBef>
              <a:spcAft>
                <a:spcPts val="0"/>
              </a:spcAft>
              <a:buClr>
                <a:schemeClr val="dk1"/>
              </a:buClr>
              <a:buSzPts val="2800"/>
              <a:buChar char="•"/>
            </a:pPr>
            <a:r>
              <a:rPr lang="sl-SI" sz="2800">
                <a:latin typeface="Calibri"/>
                <a:ea typeface="Calibri"/>
                <a:cs typeface="Calibri"/>
                <a:sym typeface="Calibri"/>
              </a:rPr>
              <a:t>opazovanje vpliva sprememb na rast v lokalni zemlji;</a:t>
            </a:r>
            <a:endParaRPr/>
          </a:p>
          <a:p>
            <a:pPr indent="-228600" lvl="1" marL="685800" rtl="0" algn="l">
              <a:lnSpc>
                <a:spcPct val="90000"/>
              </a:lnSpc>
              <a:spcBef>
                <a:spcPts val="500"/>
              </a:spcBef>
              <a:spcAft>
                <a:spcPts val="0"/>
              </a:spcAft>
              <a:buClr>
                <a:schemeClr val="dk1"/>
              </a:buClr>
              <a:buSzPts val="2800"/>
              <a:buChar char="•"/>
            </a:pPr>
            <a:r>
              <a:rPr lang="sl-SI" sz="2800">
                <a:latin typeface="Calibri"/>
                <a:ea typeface="Calibri"/>
                <a:cs typeface="Calibri"/>
                <a:sym typeface="Calibri"/>
              </a:rPr>
              <a:t>preizkušanje  primernosti rastlin ob spremenjenih pogojih;</a:t>
            </a:r>
            <a:endParaRPr/>
          </a:p>
          <a:p>
            <a:pPr indent="-228600" lvl="1" marL="685800" rtl="0" algn="l">
              <a:lnSpc>
                <a:spcPct val="90000"/>
              </a:lnSpc>
              <a:spcBef>
                <a:spcPts val="500"/>
              </a:spcBef>
              <a:spcAft>
                <a:spcPts val="0"/>
              </a:spcAft>
              <a:buClr>
                <a:schemeClr val="dk1"/>
              </a:buClr>
              <a:buSzPts val="2800"/>
              <a:buChar char="•"/>
            </a:pPr>
            <a:r>
              <a:rPr lang="sl-SI" sz="2800">
                <a:latin typeface="Calibri"/>
                <a:ea typeface="Calibri"/>
                <a:cs typeface="Calibri"/>
                <a:sym typeface="Calibri"/>
              </a:rPr>
              <a:t>cenovna dostopnost – čim več materiala, ki je na voljo od drugih projektov;</a:t>
            </a:r>
            <a:endParaRPr sz="2800">
              <a:latin typeface="Calibri"/>
              <a:ea typeface="Calibri"/>
              <a:cs typeface="Calibri"/>
              <a:sym typeface="Calibri"/>
            </a:endParaRPr>
          </a:p>
          <a:p>
            <a:pPr indent="-228600" lvl="1" marL="685800" rtl="0" algn="l">
              <a:lnSpc>
                <a:spcPct val="90000"/>
              </a:lnSpc>
              <a:spcBef>
                <a:spcPts val="500"/>
              </a:spcBef>
              <a:spcAft>
                <a:spcPts val="0"/>
              </a:spcAft>
              <a:buClr>
                <a:schemeClr val="dk1"/>
              </a:buClr>
              <a:buSzPts val="2800"/>
              <a:buChar char="•"/>
            </a:pPr>
            <a:r>
              <a:rPr lang="sl-SI" sz="2800">
                <a:latin typeface="Calibri"/>
                <a:ea typeface="Calibri"/>
                <a:cs typeface="Calibri"/>
                <a:sym typeface="Calibri"/>
              </a:rPr>
              <a:t>dovolj enostavno, da bo obvladljivo;</a:t>
            </a:r>
            <a:endParaRPr sz="2800">
              <a:latin typeface="Calibri"/>
              <a:ea typeface="Calibri"/>
              <a:cs typeface="Calibri"/>
              <a:sym typeface="Calibri"/>
            </a:endParaRPr>
          </a:p>
          <a:p>
            <a:pPr indent="-228600" lvl="1" marL="685800" rtl="0" algn="l">
              <a:lnSpc>
                <a:spcPct val="90000"/>
              </a:lnSpc>
              <a:spcBef>
                <a:spcPts val="500"/>
              </a:spcBef>
              <a:spcAft>
                <a:spcPts val="0"/>
              </a:spcAft>
              <a:buClr>
                <a:schemeClr val="dk1"/>
              </a:buClr>
              <a:buSzPts val="2800"/>
              <a:buChar char="•"/>
            </a:pPr>
            <a:r>
              <a:rPr lang="sl-SI" sz="2800">
                <a:latin typeface="Calibri"/>
                <a:ea typeface="Calibri"/>
                <a:cs typeface="Calibri"/>
                <a:sym typeface="Calibri"/>
              </a:rPr>
              <a:t>krmiljenje z microbitom;</a:t>
            </a:r>
            <a:endParaRPr/>
          </a:p>
          <a:p>
            <a:pPr indent="-228600" lvl="1" marL="685800" rtl="0" algn="l">
              <a:lnSpc>
                <a:spcPct val="90000"/>
              </a:lnSpc>
              <a:spcBef>
                <a:spcPts val="500"/>
              </a:spcBef>
              <a:spcAft>
                <a:spcPts val="0"/>
              </a:spcAft>
              <a:buClr>
                <a:schemeClr val="dk1"/>
              </a:buClr>
              <a:buSzPts val="2800"/>
              <a:buChar char="•"/>
            </a:pPr>
            <a:r>
              <a:rPr lang="sl-SI" sz="2800">
                <a:latin typeface="Calibri"/>
                <a:ea typeface="Calibri"/>
                <a:cs typeface="Calibri"/>
                <a:sym typeface="Calibri"/>
              </a:rPr>
              <a:t>varnost.</a:t>
            </a:r>
            <a:endParaRPr sz="2800">
              <a:latin typeface="Calibri"/>
              <a:ea typeface="Calibri"/>
              <a:cs typeface="Calibri"/>
              <a:sym typeface="Calibri"/>
            </a:endParaRPr>
          </a:p>
          <a:p>
            <a:pPr indent="-50800" lvl="1" marL="685800" rtl="0" algn="l">
              <a:lnSpc>
                <a:spcPct val="90000"/>
              </a:lnSpc>
              <a:spcBef>
                <a:spcPts val="500"/>
              </a:spcBef>
              <a:spcAft>
                <a:spcPts val="0"/>
              </a:spcAft>
              <a:buClr>
                <a:schemeClr val="dk1"/>
              </a:buClr>
              <a:buSzPts val="2800"/>
              <a:buNone/>
            </a:pPr>
            <a:r>
              <a:t/>
            </a:r>
            <a:endParaRPr sz="2800">
              <a:latin typeface="Calibri"/>
              <a:ea typeface="Calibri"/>
              <a:cs typeface="Calibri"/>
              <a:sym typeface="Calibri"/>
            </a:endParaRPr>
          </a:p>
        </p:txBody>
      </p:sp>
      <p:sp>
        <p:nvSpPr>
          <p:cNvPr id="152" name="Google Shape;152;p10"/>
          <p:cNvSpPr/>
          <p:nvPr/>
        </p:nvSpPr>
        <p:spPr>
          <a:xfrm>
            <a:off x="5612130" y="858853"/>
            <a:ext cx="6424295" cy="1884348"/>
          </a:xfrm>
          <a:prstGeom prst="roundRect">
            <a:avLst>
              <a:gd fmla="val 16667" name="adj"/>
            </a:avLst>
          </a:prstGeom>
          <a:solidFill>
            <a:schemeClr val="accent6"/>
          </a:solidFill>
          <a:ln cap="flat" cmpd="sng" w="12700">
            <a:solidFill>
              <a:srgbClr val="517E3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sl-SI" sz="3600">
                <a:solidFill>
                  <a:schemeClr val="lt1"/>
                </a:solidFill>
                <a:latin typeface="Calibri"/>
                <a:ea typeface="Calibri"/>
                <a:cs typeface="Calibri"/>
                <a:sym typeface="Calibri"/>
              </a:rPr>
              <a:t>Kako bomo dosegli, </a:t>
            </a:r>
            <a:endParaRPr/>
          </a:p>
          <a:p>
            <a:pPr indent="0" lvl="0" marL="0" marR="0" rtl="0" algn="ctr">
              <a:spcBef>
                <a:spcPts val="0"/>
              </a:spcBef>
              <a:spcAft>
                <a:spcPts val="0"/>
              </a:spcAft>
              <a:buNone/>
            </a:pPr>
            <a:r>
              <a:rPr lang="sl-SI" sz="3600">
                <a:solidFill>
                  <a:schemeClr val="lt1"/>
                </a:solidFill>
                <a:latin typeface="Calibri"/>
                <a:ea typeface="Calibri"/>
                <a:cs typeface="Calibri"/>
                <a:sym typeface="Calibri"/>
              </a:rPr>
              <a:t>da bodo učenci </a:t>
            </a:r>
            <a:endParaRPr/>
          </a:p>
          <a:p>
            <a:pPr indent="0" lvl="0" marL="0" marR="0" rtl="0" algn="ctr">
              <a:spcBef>
                <a:spcPts val="0"/>
              </a:spcBef>
              <a:spcAft>
                <a:spcPts val="0"/>
              </a:spcAft>
              <a:buNone/>
            </a:pPr>
            <a:r>
              <a:rPr lang="sl-SI" sz="3600">
                <a:solidFill>
                  <a:schemeClr val="lt1"/>
                </a:solidFill>
                <a:latin typeface="Calibri"/>
                <a:ea typeface="Calibri"/>
                <a:cs typeface="Calibri"/>
                <a:sym typeface="Calibri"/>
              </a:rPr>
              <a:t>bolje videli začutili spremembe?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1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 name="Google Shape;159;p11"/>
          <p:cNvSpPr txBox="1"/>
          <p:nvPr>
            <p:ph type="title"/>
          </p:nvPr>
        </p:nvSpPr>
        <p:spPr>
          <a:xfrm>
            <a:off x="572493" y="238539"/>
            <a:ext cx="11018520" cy="14344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sl-SI" sz="5400">
                <a:latin typeface="Calibri"/>
                <a:ea typeface="Calibri"/>
                <a:cs typeface="Calibri"/>
                <a:sym typeface="Calibri"/>
              </a:rPr>
              <a:t>Naš rastlinjak</a:t>
            </a:r>
            <a:endParaRPr b="1" sz="5400"/>
          </a:p>
        </p:txBody>
      </p:sp>
      <p:sp>
        <p:nvSpPr>
          <p:cNvPr id="160" name="Google Shape;160;p11"/>
          <p:cNvSpPr/>
          <p:nvPr/>
        </p:nvSpPr>
        <p:spPr>
          <a:xfrm>
            <a:off x="572493" y="1681544"/>
            <a:ext cx="10972800" cy="18288"/>
          </a:xfrm>
          <a:custGeom>
            <a:rect b="b" l="l" r="r" t="t"/>
            <a:pathLst>
              <a:path extrusionOk="0" fill="none" h="18288" w="1097280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extrusionOk="0" h="18288" w="1097280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cap="rnd" cmpd="sng" w="44450">
            <a:solidFill>
              <a:schemeClr val="accent2">
                <a:alpha val="74901"/>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11"/>
          <p:cNvSpPr txBox="1"/>
          <p:nvPr>
            <p:ph idx="1" type="body"/>
          </p:nvPr>
        </p:nvSpPr>
        <p:spPr>
          <a:xfrm>
            <a:off x="572493" y="2071316"/>
            <a:ext cx="6713552" cy="411917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sl-SI" sz="3600">
                <a:latin typeface="Calibri"/>
                <a:ea typeface="Calibri"/>
                <a:cs typeface="Calibri"/>
                <a:sym typeface="Calibri"/>
              </a:rPr>
              <a:t>Trenutno:</a:t>
            </a:r>
            <a:endParaRPr/>
          </a:p>
          <a:p>
            <a:pPr indent="-228600" lvl="1" marL="685800" rtl="0" algn="l">
              <a:lnSpc>
                <a:spcPct val="90000"/>
              </a:lnSpc>
              <a:spcBef>
                <a:spcPts val="500"/>
              </a:spcBef>
              <a:spcAft>
                <a:spcPts val="0"/>
              </a:spcAft>
              <a:buClr>
                <a:schemeClr val="dk1"/>
              </a:buClr>
              <a:buSzPts val="3600"/>
              <a:buChar char="•"/>
            </a:pPr>
            <a:r>
              <a:rPr lang="sl-SI" sz="3600">
                <a:latin typeface="Calibri"/>
                <a:ea typeface="Calibri"/>
                <a:cs typeface="Calibri"/>
                <a:sym typeface="Calibri"/>
              </a:rPr>
              <a:t>grelec,</a:t>
            </a:r>
            <a:endParaRPr/>
          </a:p>
          <a:p>
            <a:pPr indent="-228600" lvl="1" marL="685800" rtl="0" algn="l">
              <a:lnSpc>
                <a:spcPct val="90000"/>
              </a:lnSpc>
              <a:spcBef>
                <a:spcPts val="500"/>
              </a:spcBef>
              <a:spcAft>
                <a:spcPts val="0"/>
              </a:spcAft>
              <a:buClr>
                <a:schemeClr val="dk1"/>
              </a:buClr>
              <a:buSzPts val="3600"/>
              <a:buChar char="•"/>
            </a:pPr>
            <a:r>
              <a:rPr lang="sl-SI" sz="3600">
                <a:latin typeface="Calibri"/>
                <a:ea typeface="Calibri"/>
                <a:cs typeface="Calibri"/>
                <a:sym typeface="Calibri"/>
              </a:rPr>
              <a:t>3 črpalke,</a:t>
            </a:r>
            <a:endParaRPr/>
          </a:p>
          <a:p>
            <a:pPr indent="-228600" lvl="1" marL="685800" rtl="0" algn="l">
              <a:lnSpc>
                <a:spcPct val="90000"/>
              </a:lnSpc>
              <a:spcBef>
                <a:spcPts val="500"/>
              </a:spcBef>
              <a:spcAft>
                <a:spcPts val="0"/>
              </a:spcAft>
              <a:buClr>
                <a:schemeClr val="dk1"/>
              </a:buClr>
              <a:buSzPts val="3600"/>
              <a:buChar char="•"/>
            </a:pPr>
            <a:r>
              <a:rPr lang="sl-SI" sz="3600">
                <a:latin typeface="Calibri"/>
                <a:ea typeface="Calibri"/>
                <a:cs typeface="Calibri"/>
                <a:sym typeface="Calibri"/>
              </a:rPr>
              <a:t>2 ventilatorja za hlajenje,</a:t>
            </a:r>
            <a:endParaRPr/>
          </a:p>
          <a:p>
            <a:pPr indent="-228600" lvl="1" marL="685800" rtl="0" algn="l">
              <a:lnSpc>
                <a:spcPct val="90000"/>
              </a:lnSpc>
              <a:spcBef>
                <a:spcPts val="500"/>
              </a:spcBef>
              <a:spcAft>
                <a:spcPts val="0"/>
              </a:spcAft>
              <a:buClr>
                <a:schemeClr val="dk1"/>
              </a:buClr>
              <a:buSzPts val="3600"/>
              <a:buChar char="•"/>
            </a:pPr>
            <a:r>
              <a:rPr lang="sl-SI" sz="3600">
                <a:latin typeface="Calibri"/>
                <a:ea typeface="Calibri"/>
                <a:cs typeface="Calibri"/>
                <a:sym typeface="Calibri"/>
              </a:rPr>
              <a:t>senzorji vlage v zemlji,</a:t>
            </a:r>
            <a:endParaRPr/>
          </a:p>
          <a:p>
            <a:pPr indent="-228600" lvl="1" marL="685800" rtl="0" algn="l">
              <a:lnSpc>
                <a:spcPct val="90000"/>
              </a:lnSpc>
              <a:spcBef>
                <a:spcPts val="500"/>
              </a:spcBef>
              <a:spcAft>
                <a:spcPts val="0"/>
              </a:spcAft>
              <a:buClr>
                <a:schemeClr val="dk1"/>
              </a:buClr>
              <a:buSzPts val="3600"/>
              <a:buChar char="•"/>
            </a:pPr>
            <a:r>
              <a:rPr lang="sl-SI" sz="3600">
                <a:latin typeface="Calibri"/>
                <a:ea typeface="Calibri"/>
                <a:cs typeface="Calibri"/>
                <a:sym typeface="Calibri"/>
              </a:rPr>
              <a:t>termometer (DHT),</a:t>
            </a:r>
            <a:endParaRPr/>
          </a:p>
          <a:p>
            <a:pPr indent="-228600" lvl="1" marL="685800" rtl="0" algn="l">
              <a:lnSpc>
                <a:spcPct val="90000"/>
              </a:lnSpc>
              <a:spcBef>
                <a:spcPts val="500"/>
              </a:spcBef>
              <a:spcAft>
                <a:spcPts val="0"/>
              </a:spcAft>
              <a:buClr>
                <a:schemeClr val="dk1"/>
              </a:buClr>
              <a:buSzPts val="3600"/>
              <a:buChar char="•"/>
            </a:pPr>
            <a:r>
              <a:rPr lang="sl-SI" sz="3600">
                <a:latin typeface="Calibri"/>
                <a:ea typeface="Calibri"/>
                <a:cs typeface="Calibri"/>
                <a:sym typeface="Calibri"/>
              </a:rPr>
              <a:t>2 micro:bita.</a:t>
            </a:r>
            <a:endParaRPr sz="3600">
              <a:latin typeface="Calibri"/>
              <a:ea typeface="Calibri"/>
              <a:cs typeface="Calibri"/>
              <a:sym typeface="Calibri"/>
            </a:endParaRPr>
          </a:p>
        </p:txBody>
      </p:sp>
      <p:pic>
        <p:nvPicPr>
          <p:cNvPr id="162" name="Google Shape;162;p11"/>
          <p:cNvPicPr preferRelativeResize="0"/>
          <p:nvPr/>
        </p:nvPicPr>
        <p:blipFill rotWithShape="1">
          <a:blip r:embed="rId3">
            <a:alphaModFix/>
          </a:blip>
          <a:srcRect b="-3" l="0" r="0" t="0"/>
          <a:stretch/>
        </p:blipFill>
        <p:spPr>
          <a:xfrm rot="5400000">
            <a:off x="6329904" y="932718"/>
            <a:ext cx="5848143" cy="531773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2"/>
          <p:cNvSpPr txBox="1"/>
          <p:nvPr>
            <p:ph type="title"/>
          </p:nvPr>
        </p:nvSpPr>
        <p:spPr>
          <a:xfrm>
            <a:off x="5074919" y="152401"/>
            <a:ext cx="6961505" cy="952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70C0"/>
              </a:buClr>
              <a:buSzPts val="4800"/>
              <a:buFont typeface="Calibri"/>
              <a:buNone/>
            </a:pPr>
            <a:r>
              <a:rPr b="1" lang="sl-SI" sz="4800">
                <a:solidFill>
                  <a:srgbClr val="0070C0"/>
                </a:solidFill>
                <a:latin typeface="Calibri"/>
                <a:ea typeface="Calibri"/>
                <a:cs typeface="Calibri"/>
                <a:sym typeface="Calibri"/>
              </a:rPr>
              <a:t>Imamo ga. Kaj sedaj?</a:t>
            </a:r>
            <a:endParaRPr b="1" sz="4800">
              <a:solidFill>
                <a:schemeClr val="accent6"/>
              </a:solidFill>
              <a:latin typeface="Calibri"/>
              <a:ea typeface="Calibri"/>
              <a:cs typeface="Calibri"/>
              <a:sym typeface="Calibri"/>
            </a:endParaRPr>
          </a:p>
        </p:txBody>
      </p:sp>
      <p:sp>
        <p:nvSpPr>
          <p:cNvPr id="169" name="Google Shape;169;p12"/>
          <p:cNvSpPr txBox="1"/>
          <p:nvPr>
            <p:ph idx="1" type="body"/>
          </p:nvPr>
        </p:nvSpPr>
        <p:spPr>
          <a:xfrm>
            <a:off x="4560570" y="1257300"/>
            <a:ext cx="7475855" cy="442340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b="1" lang="sl-SI" sz="3200">
                <a:latin typeface="Calibri"/>
                <a:ea typeface="Calibri"/>
                <a:cs typeface="Calibri"/>
                <a:sym typeface="Calibri"/>
              </a:rPr>
              <a:t>Kako izkoristiti škatlo? </a:t>
            </a:r>
            <a:endParaRPr/>
          </a:p>
          <a:p>
            <a:pPr indent="0" lvl="0" marL="0" rtl="0" algn="l">
              <a:lnSpc>
                <a:spcPct val="90000"/>
              </a:lnSpc>
              <a:spcBef>
                <a:spcPts val="1000"/>
              </a:spcBef>
              <a:spcAft>
                <a:spcPts val="0"/>
              </a:spcAft>
              <a:buClr>
                <a:schemeClr val="dk1"/>
              </a:buClr>
              <a:buSzPts val="3200"/>
              <a:buNone/>
            </a:pPr>
            <a:r>
              <a:rPr lang="sl-SI" sz="3200">
                <a:highlight>
                  <a:srgbClr val="FFFF00"/>
                </a:highlight>
                <a:latin typeface="Calibri"/>
                <a:ea typeface="Calibri"/>
                <a:cs typeface="Calibri"/>
                <a:sym typeface="Calibri"/>
              </a:rPr>
              <a:t>Dokler ni vsebine, je zgolj škatla v kotu.</a:t>
            </a:r>
            <a:endParaRPr/>
          </a:p>
          <a:p>
            <a:pPr indent="-228600" lvl="0" marL="228600" rtl="0" algn="l">
              <a:lnSpc>
                <a:spcPct val="90000"/>
              </a:lnSpc>
              <a:spcBef>
                <a:spcPts val="1000"/>
              </a:spcBef>
              <a:spcAft>
                <a:spcPts val="0"/>
              </a:spcAft>
              <a:buClr>
                <a:schemeClr val="dk1"/>
              </a:buClr>
              <a:buSzPts val="3200"/>
              <a:buChar char="•"/>
            </a:pPr>
            <a:r>
              <a:rPr lang="sl-SI" sz="3200">
                <a:latin typeface="Calibri"/>
                <a:ea typeface="Calibri"/>
                <a:cs typeface="Calibri"/>
                <a:sym typeface="Calibri"/>
              </a:rPr>
              <a:t>Krmiljenje – TIT 8 (delno), TIT 7, RaP (robotika).</a:t>
            </a:r>
            <a:endParaRPr sz="3200">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3200"/>
              <a:buChar char="•"/>
            </a:pPr>
            <a:r>
              <a:rPr lang="sl-SI" sz="3200">
                <a:latin typeface="Calibri"/>
                <a:ea typeface="Calibri"/>
                <a:cs typeface="Calibri"/>
                <a:sym typeface="Calibri"/>
              </a:rPr>
              <a:t>Priprava korit z zemljo in sejanje – TIT, GOS, NAR 6.</a:t>
            </a:r>
            <a:endParaRPr sz="3200">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3200"/>
              <a:buChar char="•"/>
            </a:pPr>
            <a:r>
              <a:rPr lang="sl-SI" sz="3200">
                <a:latin typeface="Calibri"/>
                <a:ea typeface="Calibri"/>
                <a:cs typeface="Calibri"/>
                <a:sym typeface="Calibri"/>
              </a:rPr>
              <a:t>Sejemo koruzo in fižol, nato druge poljščine.</a:t>
            </a:r>
            <a:endParaRPr sz="3200">
              <a:latin typeface="Calibri"/>
              <a:ea typeface="Calibri"/>
              <a:cs typeface="Calibri"/>
              <a:sym typeface="Calibri"/>
            </a:endParaRPr>
          </a:p>
        </p:txBody>
      </p:sp>
      <p:pic>
        <p:nvPicPr>
          <p:cNvPr descr="Slika, ki vsebuje besede zaprt prostor&#10;&#10;Opis je samodejno ustvarjen" id="170" name="Google Shape;170;p12"/>
          <p:cNvPicPr preferRelativeResize="0"/>
          <p:nvPr/>
        </p:nvPicPr>
        <p:blipFill rotWithShape="1">
          <a:blip r:embed="rId3">
            <a:alphaModFix/>
          </a:blip>
          <a:srcRect b="0" l="0" r="0" t="0"/>
          <a:stretch/>
        </p:blipFill>
        <p:spPr>
          <a:xfrm rot="5400000">
            <a:off x="-675027" y="1309984"/>
            <a:ext cx="6077819" cy="38447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3"/>
          <p:cNvSpPr txBox="1"/>
          <p:nvPr>
            <p:ph type="title"/>
          </p:nvPr>
        </p:nvSpPr>
        <p:spPr>
          <a:xfrm>
            <a:off x="155575" y="152401"/>
            <a:ext cx="11880850" cy="65649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70C0"/>
              </a:buClr>
              <a:buSzPct val="100000"/>
              <a:buFont typeface="Calibri"/>
              <a:buNone/>
            </a:pPr>
            <a:r>
              <a:rPr b="1" lang="sl-SI" sz="4800">
                <a:solidFill>
                  <a:srgbClr val="0070C0"/>
                </a:solidFill>
                <a:latin typeface="Calibri"/>
                <a:ea typeface="Calibri"/>
                <a:cs typeface="Calibri"/>
                <a:sym typeface="Calibri"/>
              </a:rPr>
              <a:t>Kako smo se lotili priprave rastlin?</a:t>
            </a:r>
            <a:endParaRPr b="1" sz="4800">
              <a:solidFill>
                <a:schemeClr val="accent6"/>
              </a:solidFill>
            </a:endParaRPr>
          </a:p>
        </p:txBody>
      </p:sp>
      <p:sp>
        <p:nvSpPr>
          <p:cNvPr id="177" name="Google Shape;177;p13"/>
          <p:cNvSpPr txBox="1"/>
          <p:nvPr>
            <p:ph idx="1" type="body"/>
          </p:nvPr>
        </p:nvSpPr>
        <p:spPr>
          <a:xfrm>
            <a:off x="155575" y="1574799"/>
            <a:ext cx="11880850" cy="42545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600"/>
              <a:buNone/>
            </a:pPr>
            <a:r>
              <a:t/>
            </a:r>
            <a:endParaRPr sz="3600">
              <a:latin typeface="Calibri"/>
              <a:ea typeface="Calibri"/>
              <a:cs typeface="Calibri"/>
              <a:sym typeface="Calibri"/>
            </a:endParaRPr>
          </a:p>
          <a:p>
            <a:pPr indent="0" lvl="0" marL="0" rtl="0" algn="l">
              <a:lnSpc>
                <a:spcPct val="90000"/>
              </a:lnSpc>
              <a:spcBef>
                <a:spcPts val="1000"/>
              </a:spcBef>
              <a:spcAft>
                <a:spcPts val="0"/>
              </a:spcAft>
              <a:buClr>
                <a:schemeClr val="dk1"/>
              </a:buClr>
              <a:buSzPts val="3600"/>
              <a:buNone/>
            </a:pPr>
            <a:r>
              <a:rPr b="1" lang="sl-SI" sz="3600">
                <a:latin typeface="Calibri"/>
                <a:ea typeface="Calibri"/>
                <a:cs typeface="Calibri"/>
                <a:sym typeface="Calibri"/>
              </a:rPr>
              <a:t>Priprava zemlje in sejanje</a:t>
            </a:r>
            <a:endParaRPr b="1" sz="3600"/>
          </a:p>
          <a:p>
            <a:pPr indent="-228600" lvl="1" marL="685800" rtl="0" algn="l">
              <a:lnSpc>
                <a:spcPct val="90000"/>
              </a:lnSpc>
              <a:spcBef>
                <a:spcPts val="500"/>
              </a:spcBef>
              <a:spcAft>
                <a:spcPts val="0"/>
              </a:spcAft>
              <a:buClr>
                <a:schemeClr val="dk1"/>
              </a:buClr>
              <a:buSzPts val="3600"/>
              <a:buChar char="•"/>
            </a:pPr>
            <a:r>
              <a:rPr lang="sl-SI" sz="3600">
                <a:latin typeface="Calibri"/>
                <a:ea typeface="Calibri"/>
                <a:cs typeface="Calibri"/>
                <a:sym typeface="Calibri"/>
              </a:rPr>
              <a:t>6. razredi pri TIT in GOS v sodelovanju z učiteljem NAR,</a:t>
            </a:r>
            <a:endParaRPr sz="3600">
              <a:latin typeface="Calibri"/>
              <a:ea typeface="Calibri"/>
              <a:cs typeface="Calibri"/>
              <a:sym typeface="Calibri"/>
            </a:endParaRPr>
          </a:p>
          <a:p>
            <a:pPr indent="-228600" lvl="1" marL="685800" rtl="0" algn="l">
              <a:lnSpc>
                <a:spcPct val="90000"/>
              </a:lnSpc>
              <a:spcBef>
                <a:spcPts val="500"/>
              </a:spcBef>
              <a:spcAft>
                <a:spcPts val="0"/>
              </a:spcAft>
              <a:buClr>
                <a:schemeClr val="dk1"/>
              </a:buClr>
              <a:buSzPts val="3600"/>
              <a:buChar char="•"/>
            </a:pPr>
            <a:r>
              <a:rPr lang="sl-SI" sz="3600">
                <a:latin typeface="Calibri"/>
                <a:ea typeface="Calibri"/>
                <a:cs typeface="Calibri"/>
                <a:sym typeface="Calibri"/>
              </a:rPr>
              <a:t>ponovitev osnov,</a:t>
            </a:r>
            <a:endParaRPr/>
          </a:p>
          <a:p>
            <a:pPr indent="-228600" lvl="1" marL="685800" rtl="0" algn="l">
              <a:lnSpc>
                <a:spcPct val="90000"/>
              </a:lnSpc>
              <a:spcBef>
                <a:spcPts val="500"/>
              </a:spcBef>
              <a:spcAft>
                <a:spcPts val="0"/>
              </a:spcAft>
              <a:buClr>
                <a:schemeClr val="dk1"/>
              </a:buClr>
              <a:buSzPts val="3600"/>
              <a:buChar char="•"/>
            </a:pPr>
            <a:r>
              <a:rPr lang="sl-SI" sz="3600">
                <a:latin typeface="Calibri"/>
                <a:ea typeface="Calibri"/>
                <a:cs typeface="Calibri"/>
                <a:sym typeface="Calibri"/>
              </a:rPr>
              <a:t>priprava korit,</a:t>
            </a:r>
            <a:endParaRPr/>
          </a:p>
          <a:p>
            <a:pPr indent="-228600" lvl="1" marL="685800" rtl="0" algn="l">
              <a:lnSpc>
                <a:spcPct val="90000"/>
              </a:lnSpc>
              <a:spcBef>
                <a:spcPts val="500"/>
              </a:spcBef>
              <a:spcAft>
                <a:spcPts val="0"/>
              </a:spcAft>
              <a:buClr>
                <a:schemeClr val="dk1"/>
              </a:buClr>
              <a:buSzPts val="3600"/>
              <a:buChar char="•"/>
            </a:pPr>
            <a:r>
              <a:rPr lang="sl-SI" sz="3600">
                <a:latin typeface="Calibri"/>
                <a:ea typeface="Calibri"/>
                <a:cs typeface="Calibri"/>
                <a:sym typeface="Calibri"/>
              </a:rPr>
              <a:t>sejanje.</a:t>
            </a:r>
            <a:endParaRPr sz="3600">
              <a:latin typeface="Calibri"/>
              <a:ea typeface="Calibri"/>
              <a:cs typeface="Calibri"/>
              <a:sym typeface="Calibri"/>
            </a:endParaRPr>
          </a:p>
        </p:txBody>
      </p:sp>
      <p:sp>
        <p:nvSpPr>
          <p:cNvPr id="178" name="Google Shape;178;p13"/>
          <p:cNvSpPr txBox="1"/>
          <p:nvPr/>
        </p:nvSpPr>
        <p:spPr>
          <a:xfrm>
            <a:off x="538528" y="927561"/>
            <a:ext cx="1101456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l-SI" sz="3600">
                <a:solidFill>
                  <a:schemeClr val="accent6"/>
                </a:solidFill>
                <a:latin typeface="Calibri"/>
                <a:ea typeface="Calibri"/>
                <a:cs typeface="Calibri"/>
                <a:sym typeface="Calibri"/>
              </a:rPr>
              <a:t>1. in 2. poskus – koruza in fižol, 3. poskus – solata</a:t>
            </a:r>
            <a:endParaRPr sz="3600">
              <a:solidFill>
                <a:schemeClr val="accent6"/>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Slika, ki vsebuje besede oseba, zaprt prostor, skupina, družina&#10;&#10;Opis je samodejno ustvarjen" id="184" name="Google Shape;184;p14"/>
          <p:cNvPicPr preferRelativeResize="0"/>
          <p:nvPr/>
        </p:nvPicPr>
        <p:blipFill rotWithShape="1">
          <a:blip r:embed="rId3">
            <a:alphaModFix/>
          </a:blip>
          <a:srcRect b="0" l="0" r="0" t="0"/>
          <a:stretch/>
        </p:blipFill>
        <p:spPr>
          <a:xfrm>
            <a:off x="5414" y="-1"/>
            <a:ext cx="5963586" cy="3357499"/>
          </a:xfrm>
          <a:prstGeom prst="rect">
            <a:avLst/>
          </a:prstGeom>
          <a:noFill/>
          <a:ln>
            <a:noFill/>
          </a:ln>
        </p:spPr>
      </p:pic>
      <p:pic>
        <p:nvPicPr>
          <p:cNvPr id="185" name="Google Shape;185;p14"/>
          <p:cNvPicPr preferRelativeResize="0"/>
          <p:nvPr/>
        </p:nvPicPr>
        <p:blipFill rotWithShape="1">
          <a:blip r:embed="rId4">
            <a:alphaModFix/>
          </a:blip>
          <a:srcRect b="0" l="0" r="0" t="0"/>
          <a:stretch/>
        </p:blipFill>
        <p:spPr>
          <a:xfrm>
            <a:off x="6223000" y="0"/>
            <a:ext cx="5963586" cy="3357499"/>
          </a:xfrm>
          <a:prstGeom prst="rect">
            <a:avLst/>
          </a:prstGeom>
          <a:noFill/>
          <a:ln>
            <a:noFill/>
          </a:ln>
        </p:spPr>
      </p:pic>
      <p:pic>
        <p:nvPicPr>
          <p:cNvPr descr="Slika, ki vsebuje besede besedilo, konferenčna soba, jedilnica&#10;&#10;Opis je samodejno ustvarjen" id="186" name="Google Shape;186;p14"/>
          <p:cNvPicPr preferRelativeResize="0"/>
          <p:nvPr/>
        </p:nvPicPr>
        <p:blipFill rotWithShape="1">
          <a:blip r:embed="rId5">
            <a:alphaModFix/>
          </a:blip>
          <a:srcRect b="0" l="0" r="0" t="0"/>
          <a:stretch/>
        </p:blipFill>
        <p:spPr>
          <a:xfrm>
            <a:off x="5414" y="3500500"/>
            <a:ext cx="5963586" cy="3357499"/>
          </a:xfrm>
          <a:prstGeom prst="rect">
            <a:avLst/>
          </a:prstGeom>
          <a:noFill/>
          <a:ln>
            <a:noFill/>
          </a:ln>
        </p:spPr>
      </p:pic>
      <p:sp>
        <p:nvSpPr>
          <p:cNvPr id="187" name="Google Shape;187;p14"/>
          <p:cNvSpPr txBox="1"/>
          <p:nvPr/>
        </p:nvSpPr>
        <p:spPr>
          <a:xfrm>
            <a:off x="6781800" y="3911600"/>
            <a:ext cx="4610100"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3200">
                <a:solidFill>
                  <a:schemeClr val="dk1"/>
                </a:solidFill>
                <a:latin typeface="Calibri"/>
                <a:ea typeface="Calibri"/>
                <a:cs typeface="Calibri"/>
                <a:sym typeface="Calibri"/>
              </a:rPr>
              <a:t>Ponovitev, navodila, priprava korit z lokalno zemljo z njive v bližini šole in sejanje.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2" name="Shape 192"/>
        <p:cNvGrpSpPr/>
        <p:nvPr/>
      </p:nvGrpSpPr>
      <p:grpSpPr>
        <a:xfrm>
          <a:off x="0" y="0"/>
          <a:ext cx="0" cy="0"/>
          <a:chOff x="0" y="0"/>
          <a:chExt cx="0" cy="0"/>
        </a:xfrm>
      </p:grpSpPr>
      <p:sp>
        <p:nvSpPr>
          <p:cNvPr id="193" name="Google Shape;193;p1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lika, ki vsebuje besede torta, miza, oseba, čokolada&#10;&#10;Opis je samodejno ustvarjen" id="194" name="Google Shape;194;p15"/>
          <p:cNvPicPr preferRelativeResize="0"/>
          <p:nvPr/>
        </p:nvPicPr>
        <p:blipFill rotWithShape="1">
          <a:blip r:embed="rId3">
            <a:alphaModFix/>
          </a:blip>
          <a:srcRect b="0" l="0" r="0" t="0"/>
          <a:stretch/>
        </p:blipFill>
        <p:spPr>
          <a:xfrm>
            <a:off x="3577219" y="10"/>
            <a:ext cx="4979304" cy="3401558"/>
          </a:xfrm>
          <a:custGeom>
            <a:rect b="b" l="l" r="r" t="t"/>
            <a:pathLst>
              <a:path extrusionOk="0" h="3364992" w="4979304">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ln>
            <a:noFill/>
          </a:ln>
        </p:spPr>
      </p:pic>
      <p:pic>
        <p:nvPicPr>
          <p:cNvPr descr="Slika, ki vsebuje besede besedilo, vizitka&#10;&#10;Opis je samodejno ustvarjen" id="195" name="Google Shape;195;p15"/>
          <p:cNvPicPr preferRelativeResize="0"/>
          <p:nvPr/>
        </p:nvPicPr>
        <p:blipFill rotWithShape="1">
          <a:blip r:embed="rId4">
            <a:alphaModFix/>
          </a:blip>
          <a:srcRect b="-1" l="0" r="0" t="0"/>
          <a:stretch/>
        </p:blipFill>
        <p:spPr>
          <a:xfrm>
            <a:off x="7822523" y="3456433"/>
            <a:ext cx="4369477" cy="3401568"/>
          </a:xfrm>
          <a:custGeom>
            <a:rect b="b" l="l" r="r" t="t"/>
            <a:pathLst>
              <a:path extrusionOk="0" h="3401568" w="4369477">
                <a:moveTo>
                  <a:pt x="781270" y="0"/>
                </a:moveTo>
                <a:lnTo>
                  <a:pt x="4369477" y="0"/>
                </a:lnTo>
                <a:lnTo>
                  <a:pt x="4369477" y="3401568"/>
                </a:lnTo>
                <a:lnTo>
                  <a:pt x="0" y="3401568"/>
                </a:lnTo>
                <a:lnTo>
                  <a:pt x="1963" y="3397912"/>
                </a:lnTo>
                <a:cubicBezTo>
                  <a:pt x="454182" y="2512619"/>
                  <a:pt x="736170" y="1430108"/>
                  <a:pt x="776876" y="254399"/>
                </a:cubicBezTo>
                <a:close/>
              </a:path>
            </a:pathLst>
          </a:custGeom>
          <a:noFill/>
          <a:ln>
            <a:noFill/>
          </a:ln>
        </p:spPr>
      </p:pic>
      <p:pic>
        <p:nvPicPr>
          <p:cNvPr id="196" name="Google Shape;196;p15"/>
          <p:cNvPicPr preferRelativeResize="0"/>
          <p:nvPr/>
        </p:nvPicPr>
        <p:blipFill rotWithShape="1">
          <a:blip r:embed="rId5">
            <a:alphaModFix/>
          </a:blip>
          <a:srcRect b="-1" l="0" r="0" t="0"/>
          <a:stretch/>
        </p:blipFill>
        <p:spPr>
          <a:xfrm>
            <a:off x="3630260" y="3456432"/>
            <a:ext cx="4925479" cy="3401568"/>
          </a:xfrm>
          <a:custGeom>
            <a:rect b="b" l="l" r="r" t="t"/>
            <a:pathLst>
              <a:path extrusionOk="0" h="3364992" w="4925479">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ln>
            <a:noFill/>
          </a:ln>
        </p:spPr>
      </p:pic>
      <p:sp>
        <p:nvSpPr>
          <p:cNvPr id="197" name="Google Shape;197;p15"/>
          <p:cNvSpPr/>
          <p:nvPr/>
        </p:nvSpPr>
        <p:spPr>
          <a:xfrm>
            <a:off x="0" y="0"/>
            <a:ext cx="4397136" cy="6858000"/>
          </a:xfrm>
          <a:custGeom>
            <a:rect b="b" l="l" r="r" t="t"/>
            <a:pathLst>
              <a:path extrusionOk="0" h="6858000" w="4397136">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8" name="Google Shape;198;p15"/>
          <p:cNvSpPr/>
          <p:nvPr/>
        </p:nvSpPr>
        <p:spPr>
          <a:xfrm>
            <a:off x="0" y="0"/>
            <a:ext cx="4386504" cy="6858000"/>
          </a:xfrm>
          <a:custGeom>
            <a:rect b="b" l="l" r="r" t="t"/>
            <a:pathLst>
              <a:path extrusionOk="0" h="6858000" w="4386504">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9" name="Google Shape;199;p15"/>
          <p:cNvSpPr/>
          <p:nvPr/>
        </p:nvSpPr>
        <p:spPr>
          <a:xfrm rot="5400000">
            <a:off x="767989"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Slika, ki vsebuje besede rastlina, zelenjava&#10;&#10;Opis je samodejno ustvarjen" id="200" name="Google Shape;200;p15"/>
          <p:cNvPicPr preferRelativeResize="0"/>
          <p:nvPr/>
        </p:nvPicPr>
        <p:blipFill rotWithShape="1">
          <a:blip r:embed="rId6">
            <a:alphaModFix/>
          </a:blip>
          <a:srcRect b="0" l="0" r="0" t="0"/>
          <a:stretch/>
        </p:blipFill>
        <p:spPr>
          <a:xfrm>
            <a:off x="7845207" y="10"/>
            <a:ext cx="4346795" cy="3401558"/>
          </a:xfrm>
          <a:custGeom>
            <a:rect b="b" l="l" r="r" t="t"/>
            <a:pathLst>
              <a:path extrusionOk="0" h="3401568" w="4346795">
                <a:moveTo>
                  <a:pt x="0" y="0"/>
                </a:moveTo>
                <a:lnTo>
                  <a:pt x="4346795" y="0"/>
                </a:lnTo>
                <a:lnTo>
                  <a:pt x="4346795" y="3401568"/>
                </a:lnTo>
                <a:lnTo>
                  <a:pt x="762748" y="3401568"/>
                </a:lnTo>
                <a:lnTo>
                  <a:pt x="751436" y="2963954"/>
                </a:lnTo>
                <a:cubicBezTo>
                  <a:pt x="698408" y="1942163"/>
                  <a:pt x="463174" y="995044"/>
                  <a:pt x="93264" y="192283"/>
                </a:cubicBezTo>
                <a:close/>
              </a:path>
            </a:pathLst>
          </a:custGeom>
          <a:noFill/>
          <a:ln>
            <a:noFill/>
          </a:ln>
        </p:spPr>
      </p:pic>
      <p:sp>
        <p:nvSpPr>
          <p:cNvPr id="201" name="Google Shape;201;p15"/>
          <p:cNvSpPr/>
          <p:nvPr/>
        </p:nvSpPr>
        <p:spPr>
          <a:xfrm>
            <a:off x="438912" y="4544568"/>
            <a:ext cx="3414966"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02" name="Google Shape;202;p15"/>
          <p:cNvSpPr txBox="1"/>
          <p:nvPr/>
        </p:nvSpPr>
        <p:spPr>
          <a:xfrm>
            <a:off x="330200" y="939800"/>
            <a:ext cx="3746500" cy="5016758"/>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3200"/>
              <a:buFont typeface="Arial"/>
              <a:buChar char="•"/>
            </a:pPr>
            <a:r>
              <a:rPr lang="sl-SI" sz="3200">
                <a:solidFill>
                  <a:schemeClr val="dk1"/>
                </a:solidFill>
                <a:latin typeface="Calibri"/>
                <a:ea typeface="Calibri"/>
                <a:cs typeface="Calibri"/>
                <a:sym typeface="Calibri"/>
              </a:rPr>
              <a:t>Presenetljiv začetek;</a:t>
            </a:r>
            <a:endParaRPr/>
          </a:p>
          <a:p>
            <a:pPr indent="-457200" lvl="0" marL="457200" marR="0" rtl="0" algn="l">
              <a:spcBef>
                <a:spcPts val="0"/>
              </a:spcBef>
              <a:spcAft>
                <a:spcPts val="0"/>
              </a:spcAft>
              <a:buClr>
                <a:schemeClr val="dk1"/>
              </a:buClr>
              <a:buSzPts val="3200"/>
              <a:buFont typeface="Arial"/>
              <a:buChar char="•"/>
            </a:pPr>
            <a:r>
              <a:rPr lang="sl-SI" sz="3200">
                <a:solidFill>
                  <a:schemeClr val="dk1"/>
                </a:solidFill>
                <a:latin typeface="Calibri"/>
                <a:ea typeface="Calibri"/>
                <a:cs typeface="Calibri"/>
                <a:sym typeface="Calibri"/>
              </a:rPr>
              <a:t>hitro kaljenje in napredek rastlin (sprva);</a:t>
            </a:r>
            <a:endParaRPr sz="32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3200"/>
              <a:buFont typeface="Arial"/>
              <a:buChar char="•"/>
            </a:pPr>
            <a:r>
              <a:rPr lang="sl-SI" sz="3200">
                <a:solidFill>
                  <a:schemeClr val="dk1"/>
                </a:solidFill>
                <a:latin typeface="Calibri"/>
                <a:ea typeface="Calibri"/>
                <a:cs typeface="Calibri"/>
                <a:sym typeface="Calibri"/>
              </a:rPr>
              <a:t>nato se rast ustavi, rastline ne vzdržijo lastne teže;</a:t>
            </a:r>
            <a:endParaRPr sz="32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3200"/>
              <a:buFont typeface="Arial"/>
              <a:buChar char="•"/>
            </a:pPr>
            <a:r>
              <a:rPr lang="sl-SI" sz="3200">
                <a:solidFill>
                  <a:schemeClr val="dk1"/>
                </a:solidFill>
                <a:latin typeface="Calibri"/>
                <a:ea typeface="Calibri"/>
                <a:cs typeface="Calibri"/>
                <a:sym typeface="Calibri"/>
              </a:rPr>
              <a:t>delno se posušijo,</a:t>
            </a:r>
            <a:endParaRPr/>
          </a:p>
          <a:p>
            <a:pPr indent="-457200" lvl="0" marL="457200" marR="0" rtl="0" algn="l">
              <a:spcBef>
                <a:spcPts val="0"/>
              </a:spcBef>
              <a:spcAft>
                <a:spcPts val="0"/>
              </a:spcAft>
              <a:buClr>
                <a:schemeClr val="dk1"/>
              </a:buClr>
              <a:buSzPts val="3200"/>
              <a:buFont typeface="Arial"/>
              <a:buChar char="•"/>
            </a:pPr>
            <a:r>
              <a:rPr lang="sl-SI" sz="3200">
                <a:solidFill>
                  <a:schemeClr val="dk1"/>
                </a:solidFill>
                <a:latin typeface="Calibri"/>
                <a:ea typeface="Calibri"/>
                <a:cs typeface="Calibri"/>
                <a:sym typeface="Calibri"/>
              </a:rPr>
              <a:t>gnitje korenin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16"/>
          <p:cNvPicPr preferRelativeResize="0"/>
          <p:nvPr/>
        </p:nvPicPr>
        <p:blipFill rotWithShape="1">
          <a:blip r:embed="rId3">
            <a:alphaModFix/>
          </a:blip>
          <a:srcRect b="0" l="0" r="0" t="0"/>
          <a:stretch/>
        </p:blipFill>
        <p:spPr>
          <a:xfrm rot="5400000">
            <a:off x="6241462" y="932735"/>
            <a:ext cx="6870700" cy="5005231"/>
          </a:xfrm>
          <a:prstGeom prst="rect">
            <a:avLst/>
          </a:prstGeom>
          <a:noFill/>
          <a:ln>
            <a:noFill/>
          </a:ln>
        </p:spPr>
      </p:pic>
      <p:pic>
        <p:nvPicPr>
          <p:cNvPr descr="Slika, ki vsebuje besede jedilna miza&#10;&#10;Opis je samodejno ustvarjen" id="209" name="Google Shape;209;p16"/>
          <p:cNvPicPr preferRelativeResize="0"/>
          <p:nvPr/>
        </p:nvPicPr>
        <p:blipFill rotWithShape="1">
          <a:blip r:embed="rId4">
            <a:alphaModFix/>
          </a:blip>
          <a:srcRect b="0" l="0" r="0" t="0"/>
          <a:stretch/>
        </p:blipFill>
        <p:spPr>
          <a:xfrm rot="5400000">
            <a:off x="-1485900" y="1498473"/>
            <a:ext cx="6858000" cy="3861054"/>
          </a:xfrm>
          <a:prstGeom prst="rect">
            <a:avLst/>
          </a:prstGeom>
          <a:noFill/>
          <a:ln>
            <a:noFill/>
          </a:ln>
        </p:spPr>
      </p:pic>
      <p:pic>
        <p:nvPicPr>
          <p:cNvPr descr="Slika, ki vsebuje besede hrana, posoda, škatla, pladenj&#10;&#10;Opis je samodejno ustvarjen" id="210" name="Google Shape;210;p16"/>
          <p:cNvPicPr preferRelativeResize="0"/>
          <p:nvPr/>
        </p:nvPicPr>
        <p:blipFill rotWithShape="1">
          <a:blip r:embed="rId5">
            <a:alphaModFix/>
          </a:blip>
          <a:srcRect b="0" l="0" r="0" t="0"/>
          <a:stretch/>
        </p:blipFill>
        <p:spPr>
          <a:xfrm rot="5400000">
            <a:off x="2375154" y="1511174"/>
            <a:ext cx="6858000" cy="386105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17"/>
          <p:cNvPicPr preferRelativeResize="0"/>
          <p:nvPr/>
        </p:nvPicPr>
        <p:blipFill rotWithShape="1">
          <a:blip r:embed="rId3">
            <a:alphaModFix/>
          </a:blip>
          <a:srcRect b="0" l="0" r="0" t="0"/>
          <a:stretch/>
        </p:blipFill>
        <p:spPr>
          <a:xfrm>
            <a:off x="5414" y="0"/>
            <a:ext cx="6090586" cy="3429000"/>
          </a:xfrm>
          <a:prstGeom prst="rect">
            <a:avLst/>
          </a:prstGeom>
          <a:noFill/>
          <a:ln>
            <a:noFill/>
          </a:ln>
        </p:spPr>
      </p:pic>
      <p:pic>
        <p:nvPicPr>
          <p:cNvPr descr="Slika, ki vsebuje besede oseba&#10;&#10;Opis je samodejno ustvarjen" id="217" name="Google Shape;217;p17"/>
          <p:cNvPicPr preferRelativeResize="0"/>
          <p:nvPr/>
        </p:nvPicPr>
        <p:blipFill rotWithShape="1">
          <a:blip r:embed="rId4">
            <a:alphaModFix/>
          </a:blip>
          <a:srcRect b="0" l="0" r="0" t="0"/>
          <a:stretch/>
        </p:blipFill>
        <p:spPr>
          <a:xfrm>
            <a:off x="6101414" y="0"/>
            <a:ext cx="6090586" cy="3429000"/>
          </a:xfrm>
          <a:prstGeom prst="rect">
            <a:avLst/>
          </a:prstGeom>
          <a:noFill/>
          <a:ln>
            <a:noFill/>
          </a:ln>
        </p:spPr>
      </p:pic>
      <p:sp>
        <p:nvSpPr>
          <p:cNvPr id="218" name="Google Shape;218;p17"/>
          <p:cNvSpPr txBox="1"/>
          <p:nvPr/>
        </p:nvSpPr>
        <p:spPr>
          <a:xfrm>
            <a:off x="886691" y="3837155"/>
            <a:ext cx="977216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sl-SI" sz="5400">
                <a:solidFill>
                  <a:schemeClr val="dk1"/>
                </a:solidFill>
                <a:latin typeface="Calibri"/>
                <a:ea typeface="Calibri"/>
                <a:cs typeface="Calibri"/>
                <a:sym typeface="Calibri"/>
              </a:rPr>
              <a:t>Kako smo se lotili krmiljenja?</a:t>
            </a:r>
            <a:endParaRPr/>
          </a:p>
        </p:txBody>
      </p:sp>
      <p:sp>
        <p:nvSpPr>
          <p:cNvPr id="219" name="Google Shape;219;p17"/>
          <p:cNvSpPr txBox="1"/>
          <p:nvPr/>
        </p:nvSpPr>
        <p:spPr>
          <a:xfrm>
            <a:off x="1736035" y="5446643"/>
            <a:ext cx="874643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sl-SI" sz="3200">
                <a:solidFill>
                  <a:schemeClr val="dk1"/>
                </a:solidFill>
                <a:latin typeface="Calibri"/>
                <a:ea typeface="Calibri"/>
                <a:cs typeface="Calibri"/>
                <a:sym typeface="Calibri"/>
              </a:rPr>
              <a:t>Krmili pri TIT v 8. razredu ter pri RaP</a:t>
            </a:r>
            <a:endParaRPr sz="32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8"/>
          <p:cNvSpPr txBox="1"/>
          <p:nvPr>
            <p:ph type="title"/>
          </p:nvPr>
        </p:nvSpPr>
        <p:spPr>
          <a:xfrm>
            <a:off x="155575" y="152401"/>
            <a:ext cx="11880850" cy="65649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70C0"/>
              </a:buClr>
              <a:buSzPct val="100000"/>
              <a:buFont typeface="Calibri"/>
              <a:buNone/>
            </a:pPr>
            <a:r>
              <a:rPr b="1" lang="sl-SI" sz="4800">
                <a:solidFill>
                  <a:srgbClr val="0070C0"/>
                </a:solidFill>
                <a:latin typeface="Calibri"/>
                <a:ea typeface="Calibri"/>
                <a:cs typeface="Calibri"/>
                <a:sym typeface="Calibri"/>
              </a:rPr>
              <a:t>Izhodišča za krmiljenje </a:t>
            </a:r>
            <a:endParaRPr b="1" sz="4800">
              <a:solidFill>
                <a:schemeClr val="accent6"/>
              </a:solidFill>
            </a:endParaRPr>
          </a:p>
        </p:txBody>
      </p:sp>
      <p:grpSp>
        <p:nvGrpSpPr>
          <p:cNvPr id="226" name="Google Shape;226;p18"/>
          <p:cNvGrpSpPr/>
          <p:nvPr/>
        </p:nvGrpSpPr>
        <p:grpSpPr>
          <a:xfrm>
            <a:off x="739739" y="1577578"/>
            <a:ext cx="10458348" cy="2719080"/>
            <a:chOff x="0" y="2779"/>
            <a:chExt cx="10458348" cy="2719080"/>
          </a:xfrm>
        </p:grpSpPr>
        <p:sp>
          <p:nvSpPr>
            <p:cNvPr id="227" name="Google Shape;227;p18"/>
            <p:cNvSpPr/>
            <p:nvPr/>
          </p:nvSpPr>
          <p:spPr>
            <a:xfrm>
              <a:off x="0" y="2779"/>
              <a:ext cx="10458348" cy="62361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8"/>
            <p:cNvSpPr txBox="1"/>
            <p:nvPr/>
          </p:nvSpPr>
          <p:spPr>
            <a:xfrm>
              <a:off x="30442" y="33221"/>
              <a:ext cx="10397464" cy="562726"/>
            </a:xfrm>
            <a:prstGeom prst="rect">
              <a:avLst/>
            </a:prstGeom>
            <a:noFill/>
            <a:ln>
              <a:noFill/>
            </a:ln>
          </p:spPr>
          <p:txBody>
            <a:bodyPr anchorCtr="0" anchor="ctr" bIns="99050" lIns="99050" spcFirstLastPara="1" rIns="99050" wrap="square" tIns="99050">
              <a:noAutofit/>
            </a:bodyPr>
            <a:lstStyle/>
            <a:p>
              <a:pPr indent="0" lvl="0" marL="0" marR="0" rtl="0" algn="l">
                <a:lnSpc>
                  <a:spcPct val="90000"/>
                </a:lnSpc>
                <a:spcBef>
                  <a:spcPts val="0"/>
                </a:spcBef>
                <a:spcAft>
                  <a:spcPts val="0"/>
                </a:spcAft>
                <a:buClr>
                  <a:schemeClr val="lt1"/>
                </a:buClr>
                <a:buSzPts val="2600"/>
                <a:buFont typeface="Calibri"/>
                <a:buNone/>
              </a:pPr>
              <a:r>
                <a:rPr lang="sl-SI" sz="2600">
                  <a:solidFill>
                    <a:schemeClr val="lt1"/>
                  </a:solidFill>
                  <a:latin typeface="Calibri"/>
                  <a:ea typeface="Calibri"/>
                  <a:cs typeface="Calibri"/>
                  <a:sym typeface="Calibri"/>
                </a:rPr>
                <a:t>rokovanje z micro:bitom (način programiranja, prenos programa),</a:t>
              </a:r>
              <a:endParaRPr sz="2600">
                <a:solidFill>
                  <a:schemeClr val="lt1"/>
                </a:solidFill>
                <a:latin typeface="Calibri"/>
                <a:ea typeface="Calibri"/>
                <a:cs typeface="Calibri"/>
                <a:sym typeface="Calibri"/>
              </a:endParaRPr>
            </a:p>
          </p:txBody>
        </p:sp>
        <p:sp>
          <p:nvSpPr>
            <p:cNvPr id="229" name="Google Shape;229;p18"/>
            <p:cNvSpPr/>
            <p:nvPr/>
          </p:nvSpPr>
          <p:spPr>
            <a:xfrm>
              <a:off x="0" y="701269"/>
              <a:ext cx="10458348" cy="62361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8"/>
            <p:cNvSpPr txBox="1"/>
            <p:nvPr/>
          </p:nvSpPr>
          <p:spPr>
            <a:xfrm>
              <a:off x="30442" y="731711"/>
              <a:ext cx="10397464" cy="562726"/>
            </a:xfrm>
            <a:prstGeom prst="rect">
              <a:avLst/>
            </a:prstGeom>
            <a:noFill/>
            <a:ln>
              <a:noFill/>
            </a:ln>
          </p:spPr>
          <p:txBody>
            <a:bodyPr anchorCtr="0" anchor="ctr" bIns="99050" lIns="99050" spcFirstLastPara="1" rIns="99050" wrap="square" tIns="99050">
              <a:noAutofit/>
            </a:bodyPr>
            <a:lstStyle/>
            <a:p>
              <a:pPr indent="0" lvl="0" marL="0" marR="0" rtl="0" algn="l">
                <a:lnSpc>
                  <a:spcPct val="90000"/>
                </a:lnSpc>
                <a:spcBef>
                  <a:spcPts val="0"/>
                </a:spcBef>
                <a:spcAft>
                  <a:spcPts val="0"/>
                </a:spcAft>
                <a:buClr>
                  <a:schemeClr val="lt1"/>
                </a:buClr>
                <a:buSzPts val="2600"/>
                <a:buFont typeface="Calibri"/>
                <a:buNone/>
              </a:pPr>
              <a:r>
                <a:rPr lang="sl-SI" sz="2600">
                  <a:solidFill>
                    <a:schemeClr val="lt1"/>
                  </a:solidFill>
                  <a:latin typeface="Calibri"/>
                  <a:ea typeface="Calibri"/>
                  <a:cs typeface="Calibri"/>
                  <a:sym typeface="Calibri"/>
                </a:rPr>
                <a:t>osnovni prikazi,</a:t>
              </a:r>
              <a:endParaRPr sz="2600">
                <a:solidFill>
                  <a:schemeClr val="lt1"/>
                </a:solidFill>
                <a:latin typeface="Calibri"/>
                <a:ea typeface="Calibri"/>
                <a:cs typeface="Calibri"/>
                <a:sym typeface="Calibri"/>
              </a:endParaRPr>
            </a:p>
          </p:txBody>
        </p:sp>
        <p:sp>
          <p:nvSpPr>
            <p:cNvPr id="231" name="Google Shape;231;p18"/>
            <p:cNvSpPr/>
            <p:nvPr/>
          </p:nvSpPr>
          <p:spPr>
            <a:xfrm>
              <a:off x="0" y="1399759"/>
              <a:ext cx="10458348" cy="62361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8"/>
            <p:cNvSpPr txBox="1"/>
            <p:nvPr/>
          </p:nvSpPr>
          <p:spPr>
            <a:xfrm>
              <a:off x="30442" y="1430201"/>
              <a:ext cx="10397464" cy="562726"/>
            </a:xfrm>
            <a:prstGeom prst="rect">
              <a:avLst/>
            </a:prstGeom>
            <a:noFill/>
            <a:ln>
              <a:noFill/>
            </a:ln>
          </p:spPr>
          <p:txBody>
            <a:bodyPr anchorCtr="0" anchor="ctr" bIns="99050" lIns="99050" spcFirstLastPara="1" rIns="99050" wrap="square" tIns="99050">
              <a:noAutofit/>
            </a:bodyPr>
            <a:lstStyle/>
            <a:p>
              <a:pPr indent="0" lvl="0" marL="0" marR="0" rtl="0" algn="l">
                <a:lnSpc>
                  <a:spcPct val="90000"/>
                </a:lnSpc>
                <a:spcBef>
                  <a:spcPts val="0"/>
                </a:spcBef>
                <a:spcAft>
                  <a:spcPts val="0"/>
                </a:spcAft>
                <a:buClr>
                  <a:schemeClr val="lt1"/>
                </a:buClr>
                <a:buSzPts val="2600"/>
                <a:buFont typeface="Calibri"/>
                <a:buNone/>
              </a:pPr>
              <a:r>
                <a:rPr lang="sl-SI" sz="2600">
                  <a:solidFill>
                    <a:schemeClr val="lt1"/>
                  </a:solidFill>
                  <a:latin typeface="Calibri"/>
                  <a:ea typeface="Calibri"/>
                  <a:cs typeface="Calibri"/>
                  <a:sym typeface="Calibri"/>
                </a:rPr>
                <a:t>branje tipal (senzorjev),</a:t>
              </a:r>
              <a:endParaRPr sz="2600">
                <a:solidFill>
                  <a:schemeClr val="lt1"/>
                </a:solidFill>
                <a:latin typeface="Calibri"/>
                <a:ea typeface="Calibri"/>
                <a:cs typeface="Calibri"/>
                <a:sym typeface="Calibri"/>
              </a:endParaRPr>
            </a:p>
          </p:txBody>
        </p:sp>
        <p:sp>
          <p:nvSpPr>
            <p:cNvPr id="233" name="Google Shape;233;p18"/>
            <p:cNvSpPr/>
            <p:nvPr/>
          </p:nvSpPr>
          <p:spPr>
            <a:xfrm>
              <a:off x="0" y="2098249"/>
              <a:ext cx="10458348" cy="62361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8"/>
            <p:cNvSpPr txBox="1"/>
            <p:nvPr/>
          </p:nvSpPr>
          <p:spPr>
            <a:xfrm>
              <a:off x="30442" y="2128691"/>
              <a:ext cx="10397464" cy="562726"/>
            </a:xfrm>
            <a:prstGeom prst="rect">
              <a:avLst/>
            </a:prstGeom>
            <a:noFill/>
            <a:ln>
              <a:noFill/>
            </a:ln>
          </p:spPr>
          <p:txBody>
            <a:bodyPr anchorCtr="0" anchor="ctr" bIns="99050" lIns="99050" spcFirstLastPara="1" rIns="99050" wrap="square" tIns="99050">
              <a:noAutofit/>
            </a:bodyPr>
            <a:lstStyle/>
            <a:p>
              <a:pPr indent="0" lvl="0" marL="0" marR="0" rtl="0" algn="l">
                <a:lnSpc>
                  <a:spcPct val="90000"/>
                </a:lnSpc>
                <a:spcBef>
                  <a:spcPts val="0"/>
                </a:spcBef>
                <a:spcAft>
                  <a:spcPts val="0"/>
                </a:spcAft>
                <a:buClr>
                  <a:schemeClr val="lt1"/>
                </a:buClr>
                <a:buSzPts val="2600"/>
                <a:buFont typeface="Calibri"/>
                <a:buNone/>
              </a:pPr>
              <a:r>
                <a:rPr lang="sl-SI" sz="2600">
                  <a:solidFill>
                    <a:schemeClr val="lt1"/>
                  </a:solidFill>
                  <a:latin typeface="Calibri"/>
                  <a:ea typeface="Calibri"/>
                  <a:cs typeface="Calibri"/>
                  <a:sym typeface="Calibri"/>
                </a:rPr>
                <a:t>krmiljenje naprav.</a:t>
              </a:r>
              <a:endParaRPr sz="2600">
                <a:solidFill>
                  <a:schemeClr val="lt1"/>
                </a:solidFill>
                <a:latin typeface="Calibri"/>
                <a:ea typeface="Calibri"/>
                <a:cs typeface="Calibri"/>
                <a:sym typeface="Calibri"/>
              </a:endParaRPr>
            </a:p>
          </p:txBody>
        </p:sp>
      </p:grpSp>
      <p:sp>
        <p:nvSpPr>
          <p:cNvPr id="235" name="Google Shape;235;p18"/>
          <p:cNvSpPr txBox="1"/>
          <p:nvPr/>
        </p:nvSpPr>
        <p:spPr>
          <a:xfrm>
            <a:off x="538528" y="927561"/>
            <a:ext cx="1101456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l-SI" sz="3600">
                <a:solidFill>
                  <a:schemeClr val="accent6"/>
                </a:solidFill>
                <a:latin typeface="Calibri"/>
                <a:ea typeface="Calibri"/>
                <a:cs typeface="Calibri"/>
                <a:sym typeface="Calibri"/>
              </a:rPr>
              <a:t>Računalniško krmiljenje:</a:t>
            </a:r>
            <a:endParaRPr sz="36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19"/>
          <p:cNvPicPr preferRelativeResize="0"/>
          <p:nvPr/>
        </p:nvPicPr>
        <p:blipFill rotWithShape="1">
          <a:blip r:embed="rId3">
            <a:alphaModFix/>
          </a:blip>
          <a:srcRect b="0" l="0" r="0" t="0"/>
          <a:stretch/>
        </p:blipFill>
        <p:spPr>
          <a:xfrm>
            <a:off x="87923" y="480728"/>
            <a:ext cx="11825654" cy="40677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2"/>
          <p:cNvSpPr txBox="1"/>
          <p:nvPr>
            <p:ph type="title"/>
          </p:nvPr>
        </p:nvSpPr>
        <p:spPr>
          <a:xfrm>
            <a:off x="155575" y="152401"/>
            <a:ext cx="11880850" cy="1028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70C0"/>
              </a:buClr>
              <a:buSzPts val="4800"/>
              <a:buFont typeface="Calibri"/>
              <a:buNone/>
            </a:pPr>
            <a:r>
              <a:rPr b="1" lang="sl-SI" sz="4800">
                <a:solidFill>
                  <a:srgbClr val="0070C0"/>
                </a:solidFill>
                <a:latin typeface="Calibri"/>
                <a:ea typeface="Calibri"/>
                <a:cs typeface="Calibri"/>
                <a:sym typeface="Calibri"/>
              </a:rPr>
              <a:t>Podnebne spremembe </a:t>
            </a:r>
            <a:endParaRPr b="1" sz="4800">
              <a:solidFill>
                <a:srgbClr val="0070C0"/>
              </a:solidFill>
            </a:endParaRPr>
          </a:p>
        </p:txBody>
      </p:sp>
      <p:sp>
        <p:nvSpPr>
          <p:cNvPr id="80" name="Google Shape;80;p2"/>
          <p:cNvSpPr txBox="1"/>
          <p:nvPr>
            <p:ph idx="1" type="body"/>
          </p:nvPr>
        </p:nvSpPr>
        <p:spPr>
          <a:xfrm>
            <a:off x="155575" y="1873624"/>
            <a:ext cx="11880850" cy="4452563"/>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1800"/>
              <a:buNone/>
            </a:pPr>
            <a:r>
              <a:rPr lang="sl-SI" sz="1800">
                <a:latin typeface="Calibri"/>
                <a:ea typeface="Calibri"/>
                <a:cs typeface="Calibri"/>
                <a:sym typeface="Calibri"/>
              </a:rPr>
              <a:t>	so eden najbolj perečih </a:t>
            </a:r>
            <a:r>
              <a:rPr lang="sl-SI">
                <a:latin typeface="Calibri"/>
                <a:ea typeface="Calibri"/>
                <a:cs typeface="Calibri"/>
                <a:sym typeface="Calibri"/>
              </a:rPr>
              <a:t>problemov današnjega časa </a:t>
            </a:r>
            <a:r>
              <a:rPr lang="sl-SI" sz="1800">
                <a:latin typeface="Calibri"/>
                <a:ea typeface="Calibri"/>
                <a:cs typeface="Calibri"/>
                <a:sym typeface="Calibri"/>
              </a:rPr>
              <a:t>in vplivajo na različne vidike našega življenja. </a:t>
            </a:r>
            <a:endParaRPr/>
          </a:p>
          <a:p>
            <a:pPr indent="0" lvl="0" marL="0" rtl="0" algn="l">
              <a:lnSpc>
                <a:spcPct val="90000"/>
              </a:lnSpc>
              <a:spcBef>
                <a:spcPts val="1000"/>
              </a:spcBef>
              <a:spcAft>
                <a:spcPts val="0"/>
              </a:spcAft>
              <a:buClr>
                <a:schemeClr val="dk1"/>
              </a:buClr>
              <a:buSzPts val="1800"/>
              <a:buNone/>
            </a:pPr>
            <a:r>
              <a:t/>
            </a:r>
            <a:endParaRPr sz="1800">
              <a:latin typeface="Calibri"/>
              <a:ea typeface="Calibri"/>
              <a:cs typeface="Calibri"/>
              <a:sym typeface="Calibri"/>
            </a:endParaRPr>
          </a:p>
          <a:p>
            <a:pPr indent="-806450" lvl="0" marL="806450" rtl="0" algn="l">
              <a:lnSpc>
                <a:spcPct val="90000"/>
              </a:lnSpc>
              <a:spcBef>
                <a:spcPts val="1000"/>
              </a:spcBef>
              <a:spcAft>
                <a:spcPts val="0"/>
              </a:spcAft>
              <a:buClr>
                <a:schemeClr val="dk1"/>
              </a:buClr>
              <a:buSzPts val="4400"/>
              <a:buNone/>
            </a:pPr>
            <a:r>
              <a:rPr lang="sl-SI" sz="4400">
                <a:latin typeface="Calibri"/>
                <a:ea typeface="Calibri"/>
                <a:cs typeface="Calibri"/>
                <a:sym typeface="Calibri"/>
              </a:rPr>
              <a:t>Žal </a:t>
            </a:r>
            <a:r>
              <a:rPr lang="sl-SI" sz="1800">
                <a:latin typeface="Calibri"/>
                <a:ea typeface="Calibri"/>
                <a:cs typeface="Calibri"/>
                <a:sym typeface="Calibri"/>
              </a:rPr>
              <a:t>dejstva velikokrat niso dovolj, da bi ljudje podnebne spremembe resnično ozavestili, </a:t>
            </a:r>
            <a:br>
              <a:rPr lang="sl-SI" sz="1800">
                <a:latin typeface="Calibri"/>
                <a:ea typeface="Calibri"/>
                <a:cs typeface="Calibri"/>
                <a:sym typeface="Calibri"/>
              </a:rPr>
            </a:br>
            <a:r>
              <a:rPr lang="sl-SI" sz="1800">
                <a:latin typeface="Calibri"/>
                <a:ea typeface="Calibri"/>
                <a:cs typeface="Calibri"/>
                <a:sym typeface="Calibri"/>
              </a:rPr>
              <a:t>še težje pa jih je približati otrokom, ki </a:t>
            </a:r>
            <a:endParaRPr sz="1800">
              <a:latin typeface="Calibri"/>
              <a:ea typeface="Calibri"/>
              <a:cs typeface="Calibri"/>
              <a:sym typeface="Calibri"/>
            </a:endParaRPr>
          </a:p>
          <a:p>
            <a:pPr indent="-806450" lvl="0" marL="806450" rtl="0" algn="l">
              <a:lnSpc>
                <a:spcPct val="90000"/>
              </a:lnSpc>
              <a:spcBef>
                <a:spcPts val="1000"/>
              </a:spcBef>
              <a:spcAft>
                <a:spcPts val="0"/>
              </a:spcAft>
              <a:buClr>
                <a:schemeClr val="dk1"/>
              </a:buClr>
              <a:buSzPts val="1800"/>
              <a:buNone/>
            </a:pPr>
            <a:r>
              <a:t/>
            </a:r>
            <a:endParaRPr sz="1800">
              <a:latin typeface="Calibri"/>
              <a:ea typeface="Calibri"/>
              <a:cs typeface="Calibri"/>
              <a:sym typeface="Calibri"/>
            </a:endParaRPr>
          </a:p>
          <a:p>
            <a:pPr indent="0" lvl="0" marL="0" rtl="0" algn="l">
              <a:lnSpc>
                <a:spcPct val="90000"/>
              </a:lnSpc>
              <a:spcBef>
                <a:spcPts val="1000"/>
              </a:spcBef>
              <a:spcAft>
                <a:spcPts val="0"/>
              </a:spcAft>
              <a:buClr>
                <a:srgbClr val="007635"/>
              </a:buClr>
              <a:buSzPts val="4400"/>
              <a:buNone/>
            </a:pPr>
            <a:r>
              <a:rPr lang="sl-SI" sz="4400">
                <a:solidFill>
                  <a:srgbClr val="007635"/>
                </a:solidFill>
                <a:highlight>
                  <a:srgbClr val="FFFF00"/>
                </a:highlight>
                <a:latin typeface="Calibri"/>
                <a:ea typeface="Calibri"/>
                <a:cs typeface="Calibri"/>
                <a:sym typeface="Calibri"/>
              </a:rPr>
              <a:t>problema ne razumejo in </a:t>
            </a:r>
            <a:endParaRPr/>
          </a:p>
          <a:p>
            <a:pPr indent="0" lvl="0" marL="0" rtl="0" algn="l">
              <a:lnSpc>
                <a:spcPct val="90000"/>
              </a:lnSpc>
              <a:spcBef>
                <a:spcPts val="1000"/>
              </a:spcBef>
              <a:spcAft>
                <a:spcPts val="0"/>
              </a:spcAft>
              <a:buClr>
                <a:srgbClr val="007635"/>
              </a:buClr>
              <a:buSzPts val="4400"/>
              <a:buNone/>
            </a:pPr>
            <a:r>
              <a:rPr lang="sl-SI" sz="4400">
                <a:solidFill>
                  <a:srgbClr val="007635"/>
                </a:solidFill>
                <a:highlight>
                  <a:srgbClr val="FFFF00"/>
                </a:highlight>
                <a:latin typeface="Calibri"/>
                <a:ea typeface="Calibri"/>
                <a:cs typeface="Calibri"/>
                <a:sym typeface="Calibri"/>
              </a:rPr>
              <a:t>dejanskih sprememb niso doživeli</a:t>
            </a:r>
            <a:r>
              <a:rPr lang="sl-SI" sz="1800">
                <a:solidFill>
                  <a:srgbClr val="007635"/>
                </a:solidFill>
                <a:highlight>
                  <a:srgbClr val="FFFF00"/>
                </a:highlight>
                <a:latin typeface="Calibri"/>
                <a:ea typeface="Calibri"/>
                <a:cs typeface="Calibri"/>
                <a:sym typeface="Calibri"/>
              </a:rPr>
              <a:t>.</a:t>
            </a:r>
            <a:endParaRPr sz="1800">
              <a:solidFill>
                <a:srgbClr val="007635"/>
              </a:solidFill>
              <a:highlight>
                <a:srgbClr val="FFFF00"/>
              </a:highlight>
              <a:latin typeface="Calibri"/>
              <a:ea typeface="Calibri"/>
              <a:cs typeface="Calibri"/>
              <a:sym typeface="Calibri"/>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sl-SI"/>
              <a:t>Kje se to kaže?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20"/>
          <p:cNvPicPr preferRelativeResize="0"/>
          <p:nvPr/>
        </p:nvPicPr>
        <p:blipFill rotWithShape="1">
          <a:blip r:embed="rId3">
            <a:alphaModFix/>
          </a:blip>
          <a:srcRect b="0" l="0" r="0" t="0"/>
          <a:stretch/>
        </p:blipFill>
        <p:spPr>
          <a:xfrm>
            <a:off x="135253" y="0"/>
            <a:ext cx="4955855" cy="6224829"/>
          </a:xfrm>
          <a:prstGeom prst="rect">
            <a:avLst/>
          </a:prstGeom>
          <a:noFill/>
          <a:ln>
            <a:noFill/>
          </a:ln>
        </p:spPr>
      </p:pic>
      <p:pic>
        <p:nvPicPr>
          <p:cNvPr id="248" name="Google Shape;248;p20"/>
          <p:cNvPicPr preferRelativeResize="0"/>
          <p:nvPr/>
        </p:nvPicPr>
        <p:blipFill rotWithShape="1">
          <a:blip r:embed="rId4">
            <a:alphaModFix/>
          </a:blip>
          <a:srcRect b="0" l="0" r="0" t="0"/>
          <a:stretch/>
        </p:blipFill>
        <p:spPr>
          <a:xfrm>
            <a:off x="621461" y="633170"/>
            <a:ext cx="11468869" cy="486542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21"/>
          <p:cNvPicPr preferRelativeResize="0"/>
          <p:nvPr/>
        </p:nvPicPr>
        <p:blipFill rotWithShape="1">
          <a:blip r:embed="rId3">
            <a:alphaModFix/>
          </a:blip>
          <a:srcRect b="0" l="0" r="0" t="0"/>
          <a:stretch/>
        </p:blipFill>
        <p:spPr>
          <a:xfrm>
            <a:off x="0" y="0"/>
            <a:ext cx="6317391" cy="6120384"/>
          </a:xfrm>
          <a:prstGeom prst="rect">
            <a:avLst/>
          </a:prstGeom>
          <a:noFill/>
          <a:ln>
            <a:noFill/>
          </a:ln>
        </p:spPr>
      </p:pic>
      <p:pic>
        <p:nvPicPr>
          <p:cNvPr id="255" name="Google Shape;255;p21"/>
          <p:cNvPicPr preferRelativeResize="0"/>
          <p:nvPr/>
        </p:nvPicPr>
        <p:blipFill rotWithShape="1">
          <a:blip r:embed="rId4">
            <a:alphaModFix/>
          </a:blip>
          <a:srcRect b="0" l="0" r="0" t="0"/>
          <a:stretch/>
        </p:blipFill>
        <p:spPr>
          <a:xfrm>
            <a:off x="6317391" y="1333207"/>
            <a:ext cx="7887801" cy="419158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22"/>
          <p:cNvPicPr preferRelativeResize="0"/>
          <p:nvPr/>
        </p:nvPicPr>
        <p:blipFill rotWithShape="1">
          <a:blip r:embed="rId3">
            <a:alphaModFix/>
          </a:blip>
          <a:srcRect b="0" l="0" r="0" t="0"/>
          <a:stretch/>
        </p:blipFill>
        <p:spPr>
          <a:xfrm rot="-5400000">
            <a:off x="2486909" y="2911397"/>
            <a:ext cx="4676741" cy="1414272"/>
          </a:xfrm>
          <a:prstGeom prst="rect">
            <a:avLst/>
          </a:prstGeom>
          <a:noFill/>
          <a:ln>
            <a:noFill/>
          </a:ln>
        </p:spPr>
      </p:pic>
      <p:pic>
        <p:nvPicPr>
          <p:cNvPr id="262" name="Google Shape;262;p22"/>
          <p:cNvPicPr preferRelativeResize="0"/>
          <p:nvPr/>
        </p:nvPicPr>
        <p:blipFill rotWithShape="1">
          <a:blip r:embed="rId4">
            <a:alphaModFix/>
          </a:blip>
          <a:srcRect b="0" l="0" r="0" t="0"/>
          <a:stretch/>
        </p:blipFill>
        <p:spPr>
          <a:xfrm>
            <a:off x="5957455" y="0"/>
            <a:ext cx="6234545" cy="6858000"/>
          </a:xfrm>
          <a:prstGeom prst="rect">
            <a:avLst/>
          </a:prstGeom>
          <a:noFill/>
          <a:ln>
            <a:noFill/>
          </a:ln>
        </p:spPr>
      </p:pic>
      <p:pic>
        <p:nvPicPr>
          <p:cNvPr descr="Slika, ki vsebuje besede jedilna miza&#10;&#10;Opis je samodejno ustvarjen" id="263" name="Google Shape;263;p22"/>
          <p:cNvPicPr preferRelativeResize="0"/>
          <p:nvPr/>
        </p:nvPicPr>
        <p:blipFill rotWithShape="1">
          <a:blip r:embed="rId5">
            <a:alphaModFix/>
          </a:blip>
          <a:srcRect b="0" l="0" r="0" t="0"/>
          <a:stretch/>
        </p:blipFill>
        <p:spPr>
          <a:xfrm rot="5400000">
            <a:off x="-1505632" y="1505629"/>
            <a:ext cx="6857547" cy="384628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23"/>
          <p:cNvPicPr preferRelativeResize="0"/>
          <p:nvPr/>
        </p:nvPicPr>
        <p:blipFill rotWithShape="1">
          <a:blip r:embed="rId3">
            <a:alphaModFix/>
          </a:blip>
          <a:srcRect b="0" l="0" r="0" t="0"/>
          <a:stretch/>
        </p:blipFill>
        <p:spPr>
          <a:xfrm>
            <a:off x="0" y="177192"/>
            <a:ext cx="8811855" cy="5458587"/>
          </a:xfrm>
          <a:prstGeom prst="rect">
            <a:avLst/>
          </a:prstGeom>
          <a:noFill/>
          <a:ln>
            <a:noFill/>
          </a:ln>
        </p:spPr>
      </p:pic>
      <p:pic>
        <p:nvPicPr>
          <p:cNvPr id="270" name="Google Shape;270;p23"/>
          <p:cNvPicPr preferRelativeResize="0"/>
          <p:nvPr/>
        </p:nvPicPr>
        <p:blipFill rotWithShape="1">
          <a:blip r:embed="rId4">
            <a:alphaModFix/>
          </a:blip>
          <a:srcRect b="0" l="0" r="0" t="0"/>
          <a:stretch/>
        </p:blipFill>
        <p:spPr>
          <a:xfrm>
            <a:off x="5425523" y="-262732"/>
            <a:ext cx="7201905" cy="488700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24"/>
          <p:cNvPicPr preferRelativeResize="0"/>
          <p:nvPr/>
        </p:nvPicPr>
        <p:blipFill rotWithShape="1">
          <a:blip r:embed="rId3">
            <a:alphaModFix/>
          </a:blip>
          <a:srcRect b="0" l="0" r="0" t="0"/>
          <a:stretch/>
        </p:blipFill>
        <p:spPr>
          <a:xfrm>
            <a:off x="0" y="0"/>
            <a:ext cx="8630854" cy="6239746"/>
          </a:xfrm>
          <a:prstGeom prst="rect">
            <a:avLst/>
          </a:prstGeom>
          <a:noFill/>
          <a:ln>
            <a:noFill/>
          </a:ln>
        </p:spPr>
      </p:pic>
      <p:pic>
        <p:nvPicPr>
          <p:cNvPr descr="Slika, ki vsebuje besede besedilo, elektronika, zaprt prostor, računalnik&#10;&#10;Opis je samodejno ustvarjen" id="277" name="Google Shape;277;p24"/>
          <p:cNvPicPr preferRelativeResize="0"/>
          <p:nvPr/>
        </p:nvPicPr>
        <p:blipFill rotWithShape="1">
          <a:blip r:embed="rId4">
            <a:alphaModFix/>
          </a:blip>
          <a:srcRect b="0" l="0" r="0" t="0"/>
          <a:stretch/>
        </p:blipFill>
        <p:spPr>
          <a:xfrm>
            <a:off x="5602513" y="0"/>
            <a:ext cx="6589487" cy="42672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2" name="Shape 282"/>
        <p:cNvGrpSpPr/>
        <p:nvPr/>
      </p:nvGrpSpPr>
      <p:grpSpPr>
        <a:xfrm>
          <a:off x="0" y="0"/>
          <a:ext cx="0" cy="0"/>
          <a:chOff x="0" y="0"/>
          <a:chExt cx="0" cy="0"/>
        </a:xfrm>
      </p:grpSpPr>
      <p:pic>
        <p:nvPicPr>
          <p:cNvPr descr="Slika, ki vsebuje besede besedilo, zaprt prostor, elektronika, računalnik&#10;&#10;Opis je samodejno ustvarjen" id="283" name="Google Shape;283;p25"/>
          <p:cNvPicPr preferRelativeResize="0"/>
          <p:nvPr/>
        </p:nvPicPr>
        <p:blipFill rotWithShape="1">
          <a:blip r:embed="rId3">
            <a:alphaModFix/>
          </a:blip>
          <a:srcRect b="0" l="0" r="0" t="0"/>
          <a:stretch/>
        </p:blipFill>
        <p:spPr>
          <a:xfrm>
            <a:off x="817139" y="643467"/>
            <a:ext cx="4944322" cy="5571066"/>
          </a:xfrm>
          <a:prstGeom prst="rect">
            <a:avLst/>
          </a:prstGeom>
          <a:noFill/>
          <a:ln>
            <a:noFill/>
          </a:ln>
        </p:spPr>
      </p:pic>
      <p:pic>
        <p:nvPicPr>
          <p:cNvPr descr="Slika, ki vsebuje besede besedilo, oseba, lasni vstavek, računalnik&#10;&#10;Opis je samodejno ustvarjen" id="284" name="Google Shape;284;p25"/>
          <p:cNvPicPr preferRelativeResize="0"/>
          <p:nvPr/>
        </p:nvPicPr>
        <p:blipFill rotWithShape="1">
          <a:blip r:embed="rId4">
            <a:alphaModFix/>
          </a:blip>
          <a:srcRect b="0" l="0" r="0" t="0"/>
          <a:stretch/>
        </p:blipFill>
        <p:spPr>
          <a:xfrm>
            <a:off x="6256865" y="665728"/>
            <a:ext cx="5291667" cy="552654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26"/>
          <p:cNvPicPr preferRelativeResize="0"/>
          <p:nvPr/>
        </p:nvPicPr>
        <p:blipFill rotWithShape="1">
          <a:blip r:embed="rId3">
            <a:alphaModFix/>
          </a:blip>
          <a:srcRect b="0" l="0" r="0" t="0"/>
          <a:stretch/>
        </p:blipFill>
        <p:spPr>
          <a:xfrm>
            <a:off x="157424" y="0"/>
            <a:ext cx="5938576" cy="6858000"/>
          </a:xfrm>
          <a:prstGeom prst="rect">
            <a:avLst/>
          </a:prstGeom>
          <a:noFill/>
          <a:ln>
            <a:noFill/>
          </a:ln>
        </p:spPr>
      </p:pic>
      <p:pic>
        <p:nvPicPr>
          <p:cNvPr descr="Slika, ki vsebuje besede diagram, shematično&#10;&#10;Opis je samodejno ustvarjen" id="291" name="Google Shape;291;p26"/>
          <p:cNvPicPr preferRelativeResize="0"/>
          <p:nvPr/>
        </p:nvPicPr>
        <p:blipFill rotWithShape="1">
          <a:blip r:embed="rId4">
            <a:alphaModFix/>
          </a:blip>
          <a:srcRect b="0" l="0" r="0" t="0"/>
          <a:stretch/>
        </p:blipFill>
        <p:spPr>
          <a:xfrm>
            <a:off x="5677206" y="597160"/>
            <a:ext cx="6966857" cy="566367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7"/>
          <p:cNvSpPr txBox="1"/>
          <p:nvPr>
            <p:ph type="title"/>
          </p:nvPr>
        </p:nvSpPr>
        <p:spPr>
          <a:xfrm>
            <a:off x="155574" y="23115"/>
            <a:ext cx="11880850" cy="77698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B050"/>
              </a:buClr>
              <a:buSzPts val="4400"/>
              <a:buFont typeface="Calibri"/>
              <a:buNone/>
            </a:pPr>
            <a:r>
              <a:rPr b="1" lang="sl-SI" sz="4400">
                <a:solidFill>
                  <a:srgbClr val="00B050"/>
                </a:solidFill>
              </a:rPr>
              <a:t>Kaj znamo sedaj, pri 3. seriji rastlin?</a:t>
            </a:r>
            <a:endParaRPr/>
          </a:p>
        </p:txBody>
      </p:sp>
      <p:grpSp>
        <p:nvGrpSpPr>
          <p:cNvPr id="298" name="Google Shape;298;p27"/>
          <p:cNvGrpSpPr/>
          <p:nvPr/>
        </p:nvGrpSpPr>
        <p:grpSpPr>
          <a:xfrm>
            <a:off x="155575" y="1392208"/>
            <a:ext cx="5864225" cy="4942080"/>
            <a:chOff x="0" y="22060"/>
            <a:chExt cx="5864225" cy="4942080"/>
          </a:xfrm>
        </p:grpSpPr>
        <p:sp>
          <p:nvSpPr>
            <p:cNvPr id="299" name="Google Shape;299;p27"/>
            <p:cNvSpPr/>
            <p:nvPr/>
          </p:nvSpPr>
          <p:spPr>
            <a:xfrm>
              <a:off x="0" y="22060"/>
              <a:ext cx="5864225" cy="73008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7"/>
            <p:cNvSpPr txBox="1"/>
            <p:nvPr/>
          </p:nvSpPr>
          <p:spPr>
            <a:xfrm>
              <a:off x="35640" y="57700"/>
              <a:ext cx="5792945" cy="658800"/>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rgbClr val="F2F2F2"/>
                </a:buClr>
                <a:buSzPts val="3000"/>
                <a:buFont typeface="Calibri"/>
                <a:buNone/>
              </a:pPr>
              <a:r>
                <a:rPr lang="sl-SI" sz="3000">
                  <a:solidFill>
                    <a:srgbClr val="F2F2F2"/>
                  </a:solidFill>
                  <a:latin typeface="Calibri"/>
                  <a:ea typeface="Calibri"/>
                  <a:cs typeface="Calibri"/>
                  <a:sym typeface="Calibri"/>
                </a:rPr>
                <a:t>Izmeriti temperaturo;</a:t>
              </a:r>
              <a:endParaRPr sz="3000">
                <a:solidFill>
                  <a:srgbClr val="F2F2F2"/>
                </a:solidFill>
                <a:latin typeface="Calibri"/>
                <a:ea typeface="Calibri"/>
                <a:cs typeface="Calibri"/>
                <a:sym typeface="Calibri"/>
              </a:endParaRPr>
            </a:p>
          </p:txBody>
        </p:sp>
        <p:sp>
          <p:nvSpPr>
            <p:cNvPr id="301" name="Google Shape;301;p27"/>
            <p:cNvSpPr/>
            <p:nvPr/>
          </p:nvSpPr>
          <p:spPr>
            <a:xfrm>
              <a:off x="0" y="864460"/>
              <a:ext cx="5864225" cy="73008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7"/>
            <p:cNvSpPr txBox="1"/>
            <p:nvPr/>
          </p:nvSpPr>
          <p:spPr>
            <a:xfrm>
              <a:off x="35640" y="900100"/>
              <a:ext cx="5792945" cy="658800"/>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rgbClr val="F2F2F2"/>
                </a:buClr>
                <a:buSzPts val="3000"/>
                <a:buFont typeface="Calibri"/>
                <a:buNone/>
              </a:pPr>
              <a:r>
                <a:rPr lang="sl-SI" sz="3000">
                  <a:solidFill>
                    <a:srgbClr val="F2F2F2"/>
                  </a:solidFill>
                  <a:latin typeface="Calibri"/>
                  <a:ea typeface="Calibri"/>
                  <a:cs typeface="Calibri"/>
                  <a:sym typeface="Calibri"/>
                </a:rPr>
                <a:t>vključiti ventilatorje;</a:t>
              </a:r>
              <a:endParaRPr sz="3000">
                <a:solidFill>
                  <a:srgbClr val="F2F2F2"/>
                </a:solidFill>
                <a:latin typeface="Calibri"/>
                <a:ea typeface="Calibri"/>
                <a:cs typeface="Calibri"/>
                <a:sym typeface="Calibri"/>
              </a:endParaRPr>
            </a:p>
          </p:txBody>
        </p:sp>
        <p:sp>
          <p:nvSpPr>
            <p:cNvPr id="303" name="Google Shape;303;p27"/>
            <p:cNvSpPr/>
            <p:nvPr/>
          </p:nvSpPr>
          <p:spPr>
            <a:xfrm>
              <a:off x="0" y="1706860"/>
              <a:ext cx="5864225" cy="73008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7"/>
            <p:cNvSpPr txBox="1"/>
            <p:nvPr/>
          </p:nvSpPr>
          <p:spPr>
            <a:xfrm>
              <a:off x="35640" y="1742500"/>
              <a:ext cx="5792945" cy="658800"/>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rgbClr val="F2F2F2"/>
                </a:buClr>
                <a:buSzPts val="3000"/>
                <a:buFont typeface="Calibri"/>
                <a:buNone/>
              </a:pPr>
              <a:r>
                <a:rPr lang="sl-SI" sz="3000">
                  <a:solidFill>
                    <a:srgbClr val="F2F2F2"/>
                  </a:solidFill>
                  <a:latin typeface="Calibri"/>
                  <a:ea typeface="Calibri"/>
                  <a:cs typeface="Calibri"/>
                  <a:sym typeface="Calibri"/>
                </a:rPr>
                <a:t>vključiti grelec (varnost);</a:t>
              </a:r>
              <a:endParaRPr sz="3000">
                <a:solidFill>
                  <a:srgbClr val="F2F2F2"/>
                </a:solidFill>
                <a:latin typeface="Calibri"/>
                <a:ea typeface="Calibri"/>
                <a:cs typeface="Calibri"/>
                <a:sym typeface="Calibri"/>
              </a:endParaRPr>
            </a:p>
          </p:txBody>
        </p:sp>
        <p:sp>
          <p:nvSpPr>
            <p:cNvPr id="305" name="Google Shape;305;p27"/>
            <p:cNvSpPr/>
            <p:nvPr/>
          </p:nvSpPr>
          <p:spPr>
            <a:xfrm>
              <a:off x="0" y="2549260"/>
              <a:ext cx="5864225" cy="73008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7"/>
            <p:cNvSpPr txBox="1"/>
            <p:nvPr/>
          </p:nvSpPr>
          <p:spPr>
            <a:xfrm>
              <a:off x="35640" y="2584900"/>
              <a:ext cx="5792945" cy="658800"/>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rgbClr val="F2F2F2"/>
                </a:buClr>
                <a:buSzPts val="3000"/>
                <a:buFont typeface="Calibri"/>
                <a:buNone/>
              </a:pPr>
              <a:r>
                <a:rPr lang="sl-SI" sz="3000">
                  <a:solidFill>
                    <a:srgbClr val="F2F2F2"/>
                  </a:solidFill>
                  <a:latin typeface="Calibri"/>
                  <a:ea typeface="Calibri"/>
                  <a:cs typeface="Calibri"/>
                  <a:sym typeface="Calibri"/>
                </a:rPr>
                <a:t>vključiti črpalko;</a:t>
              </a:r>
              <a:endParaRPr sz="3000">
                <a:solidFill>
                  <a:srgbClr val="F2F2F2"/>
                </a:solidFill>
                <a:latin typeface="Calibri"/>
                <a:ea typeface="Calibri"/>
                <a:cs typeface="Calibri"/>
                <a:sym typeface="Calibri"/>
              </a:endParaRPr>
            </a:p>
          </p:txBody>
        </p:sp>
        <p:sp>
          <p:nvSpPr>
            <p:cNvPr id="307" name="Google Shape;307;p27"/>
            <p:cNvSpPr/>
            <p:nvPr/>
          </p:nvSpPr>
          <p:spPr>
            <a:xfrm>
              <a:off x="0" y="3391660"/>
              <a:ext cx="5864225" cy="73008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7"/>
            <p:cNvSpPr txBox="1"/>
            <p:nvPr/>
          </p:nvSpPr>
          <p:spPr>
            <a:xfrm>
              <a:off x="35640" y="3427300"/>
              <a:ext cx="5792945" cy="658800"/>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rgbClr val="F2F2F2"/>
                </a:buClr>
                <a:buSzPts val="3000"/>
                <a:buFont typeface="Calibri"/>
                <a:buNone/>
              </a:pPr>
              <a:r>
                <a:rPr lang="sl-SI" sz="3000">
                  <a:solidFill>
                    <a:srgbClr val="F2F2F2"/>
                  </a:solidFill>
                  <a:latin typeface="Calibri"/>
                  <a:ea typeface="Calibri"/>
                  <a:cs typeface="Calibri"/>
                  <a:sym typeface="Calibri"/>
                </a:rPr>
                <a:t>izmeriti vlažnost;</a:t>
              </a:r>
              <a:endParaRPr sz="3000">
                <a:solidFill>
                  <a:srgbClr val="F2F2F2"/>
                </a:solidFill>
                <a:latin typeface="Calibri"/>
                <a:ea typeface="Calibri"/>
                <a:cs typeface="Calibri"/>
                <a:sym typeface="Calibri"/>
              </a:endParaRPr>
            </a:p>
          </p:txBody>
        </p:sp>
        <p:sp>
          <p:nvSpPr>
            <p:cNvPr id="309" name="Google Shape;309;p27"/>
            <p:cNvSpPr/>
            <p:nvPr/>
          </p:nvSpPr>
          <p:spPr>
            <a:xfrm>
              <a:off x="0" y="4234060"/>
              <a:ext cx="5864225" cy="73008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7"/>
            <p:cNvSpPr txBox="1"/>
            <p:nvPr/>
          </p:nvSpPr>
          <p:spPr>
            <a:xfrm>
              <a:off x="35640" y="4269700"/>
              <a:ext cx="5792945" cy="658800"/>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rgbClr val="F2F2F2"/>
                </a:buClr>
                <a:buSzPts val="3000"/>
                <a:buFont typeface="Calibri"/>
                <a:buNone/>
              </a:pPr>
              <a:r>
                <a:rPr lang="sl-SI" sz="3000">
                  <a:solidFill>
                    <a:srgbClr val="F2F2F2"/>
                  </a:solidFill>
                  <a:latin typeface="Calibri"/>
                  <a:ea typeface="Calibri"/>
                  <a:cs typeface="Calibri"/>
                  <a:sym typeface="Calibri"/>
                </a:rPr>
                <a:t>pošiljati podatke na drug MB;</a:t>
              </a:r>
              <a:endParaRPr sz="3000">
                <a:solidFill>
                  <a:srgbClr val="F2F2F2"/>
                </a:solidFill>
                <a:latin typeface="Calibri"/>
                <a:ea typeface="Calibri"/>
                <a:cs typeface="Calibri"/>
                <a:sym typeface="Calibri"/>
              </a:endParaRPr>
            </a:p>
          </p:txBody>
        </p:sp>
      </p:grpSp>
      <p:grpSp>
        <p:nvGrpSpPr>
          <p:cNvPr id="311" name="Google Shape;311;p27"/>
          <p:cNvGrpSpPr/>
          <p:nvPr/>
        </p:nvGrpSpPr>
        <p:grpSpPr>
          <a:xfrm>
            <a:off x="6172202" y="1370812"/>
            <a:ext cx="5864225" cy="4801992"/>
            <a:chOff x="0" y="664"/>
            <a:chExt cx="5864225" cy="4801992"/>
          </a:xfrm>
        </p:grpSpPr>
        <p:sp>
          <p:nvSpPr>
            <p:cNvPr id="312" name="Google Shape;312;p27"/>
            <p:cNvSpPr/>
            <p:nvPr/>
          </p:nvSpPr>
          <p:spPr>
            <a:xfrm>
              <a:off x="0" y="664"/>
              <a:ext cx="5864225" cy="1192851"/>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7"/>
            <p:cNvSpPr txBox="1"/>
            <p:nvPr/>
          </p:nvSpPr>
          <p:spPr>
            <a:xfrm>
              <a:off x="58230" y="58894"/>
              <a:ext cx="5747765" cy="1076391"/>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lt1"/>
                </a:buClr>
                <a:buSzPts val="3000"/>
                <a:buFont typeface="Calibri"/>
                <a:buNone/>
              </a:pPr>
              <a:r>
                <a:rPr lang="sl-SI" sz="3000">
                  <a:solidFill>
                    <a:schemeClr val="lt1"/>
                  </a:solidFill>
                  <a:latin typeface="Calibri"/>
                  <a:ea typeface="Calibri"/>
                  <a:cs typeface="Calibri"/>
                  <a:sym typeface="Calibri"/>
                </a:rPr>
                <a:t>vemo, da prekomerno zalivanje (poplave) povzroči gnitje in zemljo preveč zbije;</a:t>
              </a:r>
              <a:endParaRPr sz="3000">
                <a:solidFill>
                  <a:schemeClr val="lt1"/>
                </a:solidFill>
                <a:latin typeface="Calibri"/>
                <a:ea typeface="Calibri"/>
                <a:cs typeface="Calibri"/>
                <a:sym typeface="Calibri"/>
              </a:endParaRPr>
            </a:p>
          </p:txBody>
        </p:sp>
        <p:sp>
          <p:nvSpPr>
            <p:cNvPr id="314" name="Google Shape;314;p27"/>
            <p:cNvSpPr/>
            <p:nvPr/>
          </p:nvSpPr>
          <p:spPr>
            <a:xfrm>
              <a:off x="0" y="1203711"/>
              <a:ext cx="5864225" cy="1192851"/>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7"/>
            <p:cNvSpPr txBox="1"/>
            <p:nvPr/>
          </p:nvSpPr>
          <p:spPr>
            <a:xfrm>
              <a:off x="58230" y="1261941"/>
              <a:ext cx="5747765" cy="1076391"/>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lt1"/>
                </a:buClr>
                <a:buSzPts val="3000"/>
                <a:buFont typeface="Calibri"/>
                <a:buNone/>
              </a:pPr>
              <a:r>
                <a:rPr lang="sl-SI" sz="3000">
                  <a:solidFill>
                    <a:schemeClr val="lt1"/>
                  </a:solidFill>
                  <a:latin typeface="Calibri"/>
                  <a:ea typeface="Calibri"/>
                  <a:cs typeface="Calibri"/>
                  <a:sym typeface="Calibri"/>
                </a:rPr>
                <a:t>premalo zalivanja ne omogoči kaljenja;</a:t>
              </a:r>
              <a:endParaRPr sz="3000">
                <a:solidFill>
                  <a:schemeClr val="lt1"/>
                </a:solidFill>
                <a:latin typeface="Calibri"/>
                <a:ea typeface="Calibri"/>
                <a:cs typeface="Calibri"/>
                <a:sym typeface="Calibri"/>
              </a:endParaRPr>
            </a:p>
          </p:txBody>
        </p:sp>
        <p:sp>
          <p:nvSpPr>
            <p:cNvPr id="316" name="Google Shape;316;p27"/>
            <p:cNvSpPr/>
            <p:nvPr/>
          </p:nvSpPr>
          <p:spPr>
            <a:xfrm>
              <a:off x="0" y="2406758"/>
              <a:ext cx="5864225" cy="1192851"/>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7"/>
            <p:cNvSpPr txBox="1"/>
            <p:nvPr/>
          </p:nvSpPr>
          <p:spPr>
            <a:xfrm>
              <a:off x="58230" y="2464988"/>
              <a:ext cx="5747765" cy="1076391"/>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lt1"/>
                </a:buClr>
                <a:buSzPts val="3000"/>
                <a:buFont typeface="Calibri"/>
                <a:buNone/>
              </a:pPr>
              <a:r>
                <a:rPr lang="sl-SI" sz="3000">
                  <a:solidFill>
                    <a:schemeClr val="lt1"/>
                  </a:solidFill>
                  <a:latin typeface="Calibri"/>
                  <a:ea typeface="Calibri"/>
                  <a:cs typeface="Calibri"/>
                  <a:sym typeface="Calibri"/>
                </a:rPr>
                <a:t>ponoči moramo zagotoviti nižje temperature;</a:t>
              </a:r>
              <a:endParaRPr sz="3000">
                <a:solidFill>
                  <a:schemeClr val="lt1"/>
                </a:solidFill>
                <a:latin typeface="Calibri"/>
                <a:ea typeface="Calibri"/>
                <a:cs typeface="Calibri"/>
                <a:sym typeface="Calibri"/>
              </a:endParaRPr>
            </a:p>
          </p:txBody>
        </p:sp>
        <p:sp>
          <p:nvSpPr>
            <p:cNvPr id="318" name="Google Shape;318;p27"/>
            <p:cNvSpPr/>
            <p:nvPr/>
          </p:nvSpPr>
          <p:spPr>
            <a:xfrm>
              <a:off x="0" y="3609805"/>
              <a:ext cx="5864225" cy="1192851"/>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7"/>
            <p:cNvSpPr txBox="1"/>
            <p:nvPr/>
          </p:nvSpPr>
          <p:spPr>
            <a:xfrm>
              <a:off x="58230" y="3668035"/>
              <a:ext cx="5747765" cy="1076391"/>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lt1"/>
                </a:buClr>
                <a:buSzPts val="3000"/>
                <a:buFont typeface="Calibri"/>
                <a:buNone/>
              </a:pPr>
              <a:r>
                <a:rPr lang="sl-SI" sz="3000">
                  <a:solidFill>
                    <a:schemeClr val="lt1"/>
                  </a:solidFill>
                  <a:latin typeface="Calibri"/>
                  <a:ea typeface="Calibri"/>
                  <a:cs typeface="Calibri"/>
                  <a:sym typeface="Calibri"/>
                </a:rPr>
                <a:t>dvig temperature za 2 °C lahko povzroči, da nič ne vzkali.</a:t>
              </a:r>
              <a:endParaRPr sz="3000">
                <a:solidFill>
                  <a:schemeClr val="lt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grpSp>
        <p:nvGrpSpPr>
          <p:cNvPr id="325" name="Google Shape;325;p28"/>
          <p:cNvGrpSpPr/>
          <p:nvPr/>
        </p:nvGrpSpPr>
        <p:grpSpPr>
          <a:xfrm>
            <a:off x="155575" y="1254817"/>
            <a:ext cx="5873750" cy="5100044"/>
            <a:chOff x="0" y="1487"/>
            <a:chExt cx="5873750" cy="5100044"/>
          </a:xfrm>
        </p:grpSpPr>
        <p:sp>
          <p:nvSpPr>
            <p:cNvPr id="326" name="Google Shape;326;p28"/>
            <p:cNvSpPr/>
            <p:nvPr/>
          </p:nvSpPr>
          <p:spPr>
            <a:xfrm>
              <a:off x="0" y="1487"/>
              <a:ext cx="5873750" cy="1266858"/>
            </a:xfrm>
            <a:prstGeom prst="roundRect">
              <a:avLst>
                <a:gd fmla="val 16667" name="adj"/>
              </a:avLst>
            </a:prstGeom>
            <a:solidFill>
              <a:srgbClr val="EDEDE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8"/>
            <p:cNvSpPr txBox="1"/>
            <p:nvPr/>
          </p:nvSpPr>
          <p:spPr>
            <a:xfrm>
              <a:off x="61843" y="63330"/>
              <a:ext cx="5750064" cy="1143172"/>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dk1"/>
                </a:buClr>
                <a:buSzPts val="3000"/>
                <a:buFont typeface="Calibri"/>
                <a:buNone/>
              </a:pPr>
              <a:r>
                <a:rPr lang="sl-SI" sz="3000">
                  <a:solidFill>
                    <a:schemeClr val="dk1"/>
                  </a:solidFill>
                  <a:latin typeface="Calibri"/>
                  <a:ea typeface="Calibri"/>
                  <a:cs typeface="Calibri"/>
                  <a:sym typeface="Calibri"/>
                </a:rPr>
                <a:t>Nepoznavanje osnov elektrotehnike;</a:t>
              </a:r>
              <a:endParaRPr sz="3000">
                <a:solidFill>
                  <a:schemeClr val="dk1"/>
                </a:solidFill>
                <a:latin typeface="Calibri"/>
                <a:ea typeface="Calibri"/>
                <a:cs typeface="Calibri"/>
                <a:sym typeface="Calibri"/>
              </a:endParaRPr>
            </a:p>
          </p:txBody>
        </p:sp>
        <p:sp>
          <p:nvSpPr>
            <p:cNvPr id="328" name="Google Shape;328;p28"/>
            <p:cNvSpPr/>
            <p:nvPr/>
          </p:nvSpPr>
          <p:spPr>
            <a:xfrm>
              <a:off x="0" y="1279215"/>
              <a:ext cx="5873750" cy="1266858"/>
            </a:xfrm>
            <a:prstGeom prst="roundRect">
              <a:avLst>
                <a:gd fmla="val 16667" name="adj"/>
              </a:avLst>
            </a:prstGeom>
            <a:solidFill>
              <a:srgbClr val="EDEDE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8"/>
            <p:cNvSpPr txBox="1"/>
            <p:nvPr/>
          </p:nvSpPr>
          <p:spPr>
            <a:xfrm>
              <a:off x="61843" y="1341058"/>
              <a:ext cx="5750064" cy="1143172"/>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dk1"/>
                </a:buClr>
                <a:buSzPts val="3000"/>
                <a:buFont typeface="Calibri"/>
                <a:buNone/>
              </a:pPr>
              <a:r>
                <a:rPr lang="sl-SI" sz="3000">
                  <a:solidFill>
                    <a:schemeClr val="dk1"/>
                  </a:solidFill>
                  <a:latin typeface="Calibri"/>
                  <a:ea typeface="Calibri"/>
                  <a:cs typeface="Calibri"/>
                  <a:sym typeface="Calibri"/>
                </a:rPr>
                <a:t>nepoznavanje osnov programiranja;</a:t>
              </a:r>
              <a:endParaRPr sz="3000">
                <a:solidFill>
                  <a:schemeClr val="dk1"/>
                </a:solidFill>
                <a:latin typeface="Calibri"/>
                <a:ea typeface="Calibri"/>
                <a:cs typeface="Calibri"/>
                <a:sym typeface="Calibri"/>
              </a:endParaRPr>
            </a:p>
          </p:txBody>
        </p:sp>
        <p:sp>
          <p:nvSpPr>
            <p:cNvPr id="330" name="Google Shape;330;p28"/>
            <p:cNvSpPr/>
            <p:nvPr/>
          </p:nvSpPr>
          <p:spPr>
            <a:xfrm>
              <a:off x="0" y="2556944"/>
              <a:ext cx="5873750" cy="1266858"/>
            </a:xfrm>
            <a:prstGeom prst="roundRect">
              <a:avLst>
                <a:gd fmla="val 16667" name="adj"/>
              </a:avLst>
            </a:prstGeom>
            <a:solidFill>
              <a:srgbClr val="EDEDE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8"/>
            <p:cNvSpPr txBox="1"/>
            <p:nvPr/>
          </p:nvSpPr>
          <p:spPr>
            <a:xfrm>
              <a:off x="61843" y="2618787"/>
              <a:ext cx="5750064" cy="1143172"/>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dk1"/>
                </a:buClr>
                <a:buSzPts val="3000"/>
                <a:buFont typeface="Calibri"/>
                <a:buNone/>
              </a:pPr>
              <a:r>
                <a:rPr lang="sl-SI" sz="3000">
                  <a:solidFill>
                    <a:schemeClr val="dk1"/>
                  </a:solidFill>
                  <a:latin typeface="Calibri"/>
                  <a:ea typeface="Calibri"/>
                  <a:cs typeface="Calibri"/>
                  <a:sym typeface="Calibri"/>
                </a:rPr>
                <a:t>sama tehniška pismenost na splošno;</a:t>
              </a:r>
              <a:endParaRPr sz="3000">
                <a:solidFill>
                  <a:schemeClr val="dk1"/>
                </a:solidFill>
                <a:latin typeface="Calibri"/>
                <a:ea typeface="Calibri"/>
                <a:cs typeface="Calibri"/>
                <a:sym typeface="Calibri"/>
              </a:endParaRPr>
            </a:p>
          </p:txBody>
        </p:sp>
        <p:sp>
          <p:nvSpPr>
            <p:cNvPr id="332" name="Google Shape;332;p28"/>
            <p:cNvSpPr/>
            <p:nvPr/>
          </p:nvSpPr>
          <p:spPr>
            <a:xfrm>
              <a:off x="0" y="3834673"/>
              <a:ext cx="5873750" cy="1266858"/>
            </a:xfrm>
            <a:prstGeom prst="roundRect">
              <a:avLst>
                <a:gd fmla="val 16667" name="adj"/>
              </a:avLst>
            </a:prstGeom>
            <a:solidFill>
              <a:srgbClr val="EDEDE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8"/>
            <p:cNvSpPr txBox="1"/>
            <p:nvPr/>
          </p:nvSpPr>
          <p:spPr>
            <a:xfrm>
              <a:off x="61843" y="3896516"/>
              <a:ext cx="5750064" cy="1143172"/>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dk1"/>
                </a:buClr>
                <a:buSzPts val="3000"/>
                <a:buFont typeface="Calibri"/>
                <a:buNone/>
              </a:pPr>
              <a:r>
                <a:rPr lang="sl-SI" sz="3000">
                  <a:solidFill>
                    <a:schemeClr val="dk1"/>
                  </a:solidFill>
                  <a:latin typeface="Calibri"/>
                  <a:ea typeface="Calibri"/>
                  <a:cs typeface="Calibri"/>
                  <a:sym typeface="Calibri"/>
                </a:rPr>
                <a:t>oprema in neprestano varčevanje na materialu in improvizacija pri opremi ... to jemlje veliko energije;</a:t>
              </a:r>
              <a:endParaRPr sz="3000">
                <a:solidFill>
                  <a:schemeClr val="dk1"/>
                </a:solidFill>
                <a:latin typeface="Calibri"/>
                <a:ea typeface="Calibri"/>
                <a:cs typeface="Calibri"/>
                <a:sym typeface="Calibri"/>
              </a:endParaRPr>
            </a:p>
          </p:txBody>
        </p:sp>
      </p:grpSp>
      <p:sp>
        <p:nvSpPr>
          <p:cNvPr id="334" name="Google Shape;334;p28"/>
          <p:cNvSpPr txBox="1"/>
          <p:nvPr>
            <p:ph idx="2" type="body"/>
          </p:nvPr>
        </p:nvSpPr>
        <p:spPr>
          <a:xfrm>
            <a:off x="6172199" y="1253331"/>
            <a:ext cx="5864225" cy="5103018"/>
          </a:xfrm>
          <a:prstGeom prst="rect">
            <a:avLst/>
          </a:prstGeom>
          <a:noFill/>
          <a:ln>
            <a:noFill/>
          </a:ln>
        </p:spPr>
        <p:txBody>
          <a:bodyPr anchorCtr="0" anchor="t" bIns="45700" lIns="91425" spcFirstLastPara="1" rIns="91425" wrap="square" tIns="45700">
            <a:normAutofit/>
          </a:bodyPr>
          <a:lstStyle/>
          <a:p>
            <a:pPr indent="-76200" lvl="0" marL="228600" rtl="0" algn="l">
              <a:lnSpc>
                <a:spcPct val="90000"/>
              </a:lnSpc>
              <a:spcBef>
                <a:spcPts val="0"/>
              </a:spcBef>
              <a:spcAft>
                <a:spcPts val="0"/>
              </a:spcAft>
              <a:buClr>
                <a:schemeClr val="dk1"/>
              </a:buClr>
              <a:buSzPts val="2400"/>
              <a:buNone/>
            </a:pPr>
            <a:r>
              <a:t/>
            </a:r>
            <a:endParaRPr/>
          </a:p>
        </p:txBody>
      </p:sp>
      <p:grpSp>
        <p:nvGrpSpPr>
          <p:cNvPr id="335" name="Google Shape;335;p28"/>
          <p:cNvGrpSpPr/>
          <p:nvPr/>
        </p:nvGrpSpPr>
        <p:grpSpPr>
          <a:xfrm>
            <a:off x="6172199" y="1255128"/>
            <a:ext cx="5873750" cy="5099422"/>
            <a:chOff x="0" y="1798"/>
            <a:chExt cx="5873750" cy="5099422"/>
          </a:xfrm>
        </p:grpSpPr>
        <p:sp>
          <p:nvSpPr>
            <p:cNvPr id="336" name="Google Shape;336;p28"/>
            <p:cNvSpPr/>
            <p:nvPr/>
          </p:nvSpPr>
          <p:spPr>
            <a:xfrm>
              <a:off x="0" y="1798"/>
              <a:ext cx="5873750" cy="1010198"/>
            </a:xfrm>
            <a:prstGeom prst="roundRect">
              <a:avLst>
                <a:gd fmla="val 16667" name="adj"/>
              </a:avLst>
            </a:prstGeom>
            <a:solidFill>
              <a:schemeClr val="l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8"/>
            <p:cNvSpPr txBox="1"/>
            <p:nvPr/>
          </p:nvSpPr>
          <p:spPr>
            <a:xfrm>
              <a:off x="49314" y="51112"/>
              <a:ext cx="5775122" cy="911570"/>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dk1"/>
                </a:buClr>
                <a:buSzPts val="3000"/>
                <a:buFont typeface="Calibri"/>
                <a:buNone/>
              </a:pPr>
              <a:r>
                <a:rPr lang="sl-SI" sz="3000">
                  <a:solidFill>
                    <a:schemeClr val="dk1"/>
                  </a:solidFill>
                  <a:latin typeface="Calibri"/>
                  <a:ea typeface="Calibri"/>
                  <a:cs typeface="Calibri"/>
                  <a:sym typeface="Calibri"/>
                </a:rPr>
                <a:t>vztrajnost in motivacija;</a:t>
              </a:r>
              <a:endParaRPr sz="3000">
                <a:solidFill>
                  <a:schemeClr val="dk1"/>
                </a:solidFill>
                <a:latin typeface="Calibri"/>
                <a:ea typeface="Calibri"/>
                <a:cs typeface="Calibri"/>
                <a:sym typeface="Calibri"/>
              </a:endParaRPr>
            </a:p>
          </p:txBody>
        </p:sp>
        <p:sp>
          <p:nvSpPr>
            <p:cNvPr id="338" name="Google Shape;338;p28"/>
            <p:cNvSpPr/>
            <p:nvPr/>
          </p:nvSpPr>
          <p:spPr>
            <a:xfrm>
              <a:off x="0" y="1024104"/>
              <a:ext cx="5873750" cy="1010198"/>
            </a:xfrm>
            <a:prstGeom prst="roundRect">
              <a:avLst>
                <a:gd fmla="val 16667" name="adj"/>
              </a:avLst>
            </a:prstGeom>
            <a:solidFill>
              <a:schemeClr val="l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8"/>
            <p:cNvSpPr txBox="1"/>
            <p:nvPr/>
          </p:nvSpPr>
          <p:spPr>
            <a:xfrm>
              <a:off x="49314" y="1073418"/>
              <a:ext cx="5775122" cy="911570"/>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dk1"/>
                </a:buClr>
                <a:buSzPts val="3000"/>
                <a:buFont typeface="Calibri"/>
                <a:buNone/>
              </a:pPr>
              <a:r>
                <a:rPr lang="sl-SI" sz="3000">
                  <a:solidFill>
                    <a:schemeClr val="dk1"/>
                  </a:solidFill>
                  <a:latin typeface="Calibri"/>
                  <a:ea typeface="Calibri"/>
                  <a:cs typeface="Calibri"/>
                  <a:sym typeface="Calibri"/>
                </a:rPr>
                <a:t>osredotočenost na problem;</a:t>
              </a:r>
              <a:endParaRPr sz="3000">
                <a:solidFill>
                  <a:schemeClr val="dk1"/>
                </a:solidFill>
                <a:latin typeface="Calibri"/>
                <a:ea typeface="Calibri"/>
                <a:cs typeface="Calibri"/>
                <a:sym typeface="Calibri"/>
              </a:endParaRPr>
            </a:p>
          </p:txBody>
        </p:sp>
        <p:sp>
          <p:nvSpPr>
            <p:cNvPr id="340" name="Google Shape;340;p28"/>
            <p:cNvSpPr/>
            <p:nvPr/>
          </p:nvSpPr>
          <p:spPr>
            <a:xfrm>
              <a:off x="0" y="2046410"/>
              <a:ext cx="5873750" cy="1010198"/>
            </a:xfrm>
            <a:prstGeom prst="roundRect">
              <a:avLst>
                <a:gd fmla="val 16667" name="adj"/>
              </a:avLst>
            </a:prstGeom>
            <a:solidFill>
              <a:schemeClr val="l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8"/>
            <p:cNvSpPr txBox="1"/>
            <p:nvPr/>
          </p:nvSpPr>
          <p:spPr>
            <a:xfrm>
              <a:off x="49314" y="2095724"/>
              <a:ext cx="5775122" cy="911570"/>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dk1"/>
                </a:buClr>
                <a:buSzPts val="3000"/>
                <a:buFont typeface="Calibri"/>
                <a:buNone/>
              </a:pPr>
              <a:r>
                <a:rPr lang="sl-SI" sz="3000">
                  <a:solidFill>
                    <a:schemeClr val="dk1"/>
                  </a:solidFill>
                  <a:latin typeface="Calibri"/>
                  <a:ea typeface="Calibri"/>
                  <a:cs typeface="Calibri"/>
                  <a:sym typeface="Calibri"/>
                </a:rPr>
                <a:t>razvojna stopnja – nesposobnost kompleksnega razmišljanja;</a:t>
              </a:r>
              <a:endParaRPr sz="3000">
                <a:solidFill>
                  <a:schemeClr val="dk1"/>
                </a:solidFill>
                <a:latin typeface="Calibri"/>
                <a:ea typeface="Calibri"/>
                <a:cs typeface="Calibri"/>
                <a:sym typeface="Calibri"/>
              </a:endParaRPr>
            </a:p>
          </p:txBody>
        </p:sp>
        <p:sp>
          <p:nvSpPr>
            <p:cNvPr id="342" name="Google Shape;342;p28"/>
            <p:cNvSpPr/>
            <p:nvPr/>
          </p:nvSpPr>
          <p:spPr>
            <a:xfrm>
              <a:off x="0" y="3068716"/>
              <a:ext cx="5873750" cy="1010198"/>
            </a:xfrm>
            <a:prstGeom prst="roundRect">
              <a:avLst>
                <a:gd fmla="val 16667" name="adj"/>
              </a:avLst>
            </a:prstGeom>
            <a:solidFill>
              <a:schemeClr val="l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8"/>
            <p:cNvSpPr txBox="1"/>
            <p:nvPr/>
          </p:nvSpPr>
          <p:spPr>
            <a:xfrm>
              <a:off x="49314" y="3118030"/>
              <a:ext cx="5775122" cy="911570"/>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dk1"/>
                </a:buClr>
                <a:buSzPts val="3000"/>
                <a:buFont typeface="Calibri"/>
                <a:buNone/>
              </a:pPr>
              <a:r>
                <a:rPr lang="sl-SI" sz="3000">
                  <a:solidFill>
                    <a:schemeClr val="dk1"/>
                  </a:solidFill>
                  <a:latin typeface="Calibri"/>
                  <a:ea typeface="Calibri"/>
                  <a:cs typeface="Calibri"/>
                  <a:sym typeface="Calibri"/>
                </a:rPr>
                <a:t>transfer znanja iz različnih področij in sinteza …;</a:t>
              </a:r>
              <a:endParaRPr sz="3000">
                <a:solidFill>
                  <a:schemeClr val="dk1"/>
                </a:solidFill>
                <a:latin typeface="Calibri"/>
                <a:ea typeface="Calibri"/>
                <a:cs typeface="Calibri"/>
                <a:sym typeface="Calibri"/>
              </a:endParaRPr>
            </a:p>
          </p:txBody>
        </p:sp>
        <p:sp>
          <p:nvSpPr>
            <p:cNvPr id="344" name="Google Shape;344;p28"/>
            <p:cNvSpPr/>
            <p:nvPr/>
          </p:nvSpPr>
          <p:spPr>
            <a:xfrm>
              <a:off x="0" y="4091022"/>
              <a:ext cx="5873750" cy="1010198"/>
            </a:xfrm>
            <a:prstGeom prst="roundRect">
              <a:avLst>
                <a:gd fmla="val 16667" name="adj"/>
              </a:avLst>
            </a:prstGeom>
            <a:solidFill>
              <a:schemeClr val="l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8"/>
            <p:cNvSpPr txBox="1"/>
            <p:nvPr/>
          </p:nvSpPr>
          <p:spPr>
            <a:xfrm>
              <a:off x="49314" y="4140336"/>
              <a:ext cx="5775122" cy="911570"/>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dk1"/>
                </a:buClr>
                <a:buSzPts val="3000"/>
                <a:buFont typeface="Calibri"/>
                <a:buNone/>
              </a:pPr>
              <a:r>
                <a:rPr lang="sl-SI" sz="3000">
                  <a:solidFill>
                    <a:schemeClr val="dk1"/>
                  </a:solidFill>
                  <a:latin typeface="Calibri"/>
                  <a:ea typeface="Calibri"/>
                  <a:cs typeface="Calibri"/>
                  <a:sym typeface="Calibri"/>
                </a:rPr>
                <a:t>pa tudi sam se moram sproti še kaj naučiti …</a:t>
              </a:r>
              <a:endParaRPr sz="3000">
                <a:solidFill>
                  <a:schemeClr val="dk1"/>
                </a:solidFill>
                <a:latin typeface="Calibri"/>
                <a:ea typeface="Calibri"/>
                <a:cs typeface="Calibri"/>
                <a:sym typeface="Calibri"/>
              </a:endParaRPr>
            </a:p>
          </p:txBody>
        </p:sp>
      </p:grpSp>
      <p:sp>
        <p:nvSpPr>
          <p:cNvPr id="346" name="Google Shape;346;p28"/>
          <p:cNvSpPr txBox="1"/>
          <p:nvPr>
            <p:ph type="title"/>
          </p:nvPr>
        </p:nvSpPr>
        <p:spPr>
          <a:xfrm>
            <a:off x="155575" y="0"/>
            <a:ext cx="11880850" cy="8255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B050"/>
              </a:buClr>
              <a:buSzPts val="4400"/>
              <a:buFont typeface="Calibri"/>
              <a:buNone/>
            </a:pPr>
            <a:r>
              <a:rPr b="1" lang="sl-SI" sz="4400">
                <a:solidFill>
                  <a:srgbClr val="00B050"/>
                </a:solidFill>
              </a:rPr>
              <a:t>Ugotovitve, težave, razmislek</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51" name="Shape 351"/>
        <p:cNvGrpSpPr/>
        <p:nvPr/>
      </p:nvGrpSpPr>
      <p:grpSpPr>
        <a:xfrm>
          <a:off x="0" y="0"/>
          <a:ext cx="0" cy="0"/>
          <a:chOff x="0" y="0"/>
          <a:chExt cx="0" cy="0"/>
        </a:xfrm>
      </p:grpSpPr>
      <p:sp>
        <p:nvSpPr>
          <p:cNvPr id="352" name="Google Shape;352;p29"/>
          <p:cNvSpPr txBox="1"/>
          <p:nvPr>
            <p:ph type="title"/>
          </p:nvPr>
        </p:nvSpPr>
        <p:spPr>
          <a:xfrm>
            <a:off x="838200" y="313634"/>
            <a:ext cx="10515600" cy="73480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b="1" lang="sl-SI" sz="4400"/>
              <a:t>Ugotovitve, težave, razmislek</a:t>
            </a:r>
            <a:endParaRPr/>
          </a:p>
        </p:txBody>
      </p:sp>
      <p:grpSp>
        <p:nvGrpSpPr>
          <p:cNvPr id="353" name="Google Shape;353;p29"/>
          <p:cNvGrpSpPr/>
          <p:nvPr/>
        </p:nvGrpSpPr>
        <p:grpSpPr>
          <a:xfrm>
            <a:off x="2421022" y="847805"/>
            <a:ext cx="7113762" cy="5326983"/>
            <a:chOff x="1582822" y="-334"/>
            <a:chExt cx="7113762" cy="5326983"/>
          </a:xfrm>
        </p:grpSpPr>
        <p:sp>
          <p:nvSpPr>
            <p:cNvPr id="354" name="Google Shape;354;p29"/>
            <p:cNvSpPr/>
            <p:nvPr/>
          </p:nvSpPr>
          <p:spPr>
            <a:xfrm>
              <a:off x="5386490" y="395043"/>
              <a:ext cx="2883527" cy="20069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9"/>
            <p:cNvSpPr txBox="1"/>
            <p:nvPr/>
          </p:nvSpPr>
          <p:spPr>
            <a:xfrm>
              <a:off x="5386490" y="395043"/>
              <a:ext cx="2883527" cy="2006951"/>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lang="sl-SI" sz="3600">
                  <a:solidFill>
                    <a:schemeClr val="lt1"/>
                  </a:solidFill>
                  <a:latin typeface="Calibri"/>
                  <a:ea typeface="Calibri"/>
                  <a:cs typeface="Calibri"/>
                  <a:sym typeface="Calibri"/>
                </a:rPr>
                <a:t>Pri katerem predmetu?</a:t>
              </a:r>
              <a:endParaRPr sz="3600">
                <a:solidFill>
                  <a:schemeClr val="lt1"/>
                </a:solidFill>
                <a:latin typeface="Calibri"/>
                <a:ea typeface="Calibri"/>
                <a:cs typeface="Calibri"/>
                <a:sym typeface="Calibri"/>
              </a:endParaRPr>
            </a:p>
          </p:txBody>
        </p:sp>
        <p:sp>
          <p:nvSpPr>
            <p:cNvPr id="356" name="Google Shape;356;p29"/>
            <p:cNvSpPr/>
            <p:nvPr/>
          </p:nvSpPr>
          <p:spPr>
            <a:xfrm>
              <a:off x="2765965" y="-334"/>
              <a:ext cx="4747477" cy="4747477"/>
            </a:xfrm>
            <a:custGeom>
              <a:rect b="b" l="l" r="r" t="t"/>
              <a:pathLst>
                <a:path extrusionOk="0" h="120000" w="120000">
                  <a:moveTo>
                    <a:pt x="113400" y="60783"/>
                  </a:moveTo>
                  <a:lnTo>
                    <a:pt x="113400" y="60783"/>
                  </a:lnTo>
                  <a:cubicBezTo>
                    <a:pt x="113171" y="76400"/>
                    <a:pt x="106117" y="91134"/>
                    <a:pt x="94095" y="101106"/>
                  </a:cubicBezTo>
                  <a:lnTo>
                    <a:pt x="97456" y="106705"/>
                  </a:lnTo>
                  <a:lnTo>
                    <a:pt x="84940" y="101549"/>
                  </a:lnTo>
                  <a:lnTo>
                    <a:pt x="85577" y="86916"/>
                  </a:lnTo>
                  <a:lnTo>
                    <a:pt x="88931" y="92503"/>
                  </a:lnTo>
                  <a:lnTo>
                    <a:pt x="88931" y="92503"/>
                  </a:lnTo>
                  <a:cubicBezTo>
                    <a:pt x="98041" y="84394"/>
                    <a:pt x="103330" y="72833"/>
                    <a:pt x="103509" y="60638"/>
                  </a:cubicBezTo>
                  <a:close/>
                </a:path>
              </a:pathLst>
            </a:custGeom>
            <a:solidFill>
              <a:schemeClr val="accent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9"/>
            <p:cNvSpPr/>
            <p:nvPr/>
          </p:nvSpPr>
          <p:spPr>
            <a:xfrm>
              <a:off x="4136228" y="3319698"/>
              <a:ext cx="2006951" cy="20069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9"/>
            <p:cNvSpPr txBox="1"/>
            <p:nvPr/>
          </p:nvSpPr>
          <p:spPr>
            <a:xfrm>
              <a:off x="4136228" y="3319698"/>
              <a:ext cx="2006951" cy="2006951"/>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lang="sl-SI" sz="3600">
                  <a:solidFill>
                    <a:schemeClr val="lt1"/>
                  </a:solidFill>
                  <a:latin typeface="Calibri"/>
                  <a:ea typeface="Calibri"/>
                  <a:cs typeface="Calibri"/>
                  <a:sym typeface="Calibri"/>
                </a:rPr>
                <a:t>Kje v učnem načrtu?</a:t>
              </a:r>
              <a:endParaRPr sz="3600">
                <a:solidFill>
                  <a:schemeClr val="lt1"/>
                </a:solidFill>
                <a:latin typeface="Calibri"/>
                <a:ea typeface="Calibri"/>
                <a:cs typeface="Calibri"/>
                <a:sym typeface="Calibri"/>
              </a:endParaRPr>
            </a:p>
          </p:txBody>
        </p:sp>
        <p:sp>
          <p:nvSpPr>
            <p:cNvPr id="359" name="Google Shape;359;p29"/>
            <p:cNvSpPr/>
            <p:nvPr/>
          </p:nvSpPr>
          <p:spPr>
            <a:xfrm>
              <a:off x="2765965" y="-334"/>
              <a:ext cx="4747477" cy="4747477"/>
            </a:xfrm>
            <a:custGeom>
              <a:rect b="b" l="l" r="r" t="t"/>
              <a:pathLst>
                <a:path extrusionOk="0" h="120000" w="120000">
                  <a:moveTo>
                    <a:pt x="32514" y="105789"/>
                  </a:moveTo>
                  <a:cubicBezTo>
                    <a:pt x="19123" y="97751"/>
                    <a:pt x="9921" y="84253"/>
                    <a:pt x="7333" y="68850"/>
                  </a:cubicBezTo>
                  <a:lnTo>
                    <a:pt x="803" y="68946"/>
                  </a:lnTo>
                  <a:lnTo>
                    <a:pt x="11546" y="60711"/>
                  </a:lnTo>
                  <a:lnTo>
                    <a:pt x="23881" y="68608"/>
                  </a:lnTo>
                  <a:lnTo>
                    <a:pt x="17365" y="68703"/>
                  </a:lnTo>
                  <a:cubicBezTo>
                    <a:pt x="19805" y="80653"/>
                    <a:pt x="27148" y="91031"/>
                    <a:pt x="37605" y="97308"/>
                  </a:cubicBezTo>
                  <a:close/>
                </a:path>
              </a:pathLst>
            </a:custGeom>
            <a:solidFill>
              <a:schemeClr val="accent3"/>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9"/>
            <p:cNvSpPr/>
            <p:nvPr/>
          </p:nvSpPr>
          <p:spPr>
            <a:xfrm>
              <a:off x="2447677" y="395043"/>
              <a:ext cx="2006951" cy="20069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9"/>
            <p:cNvSpPr txBox="1"/>
            <p:nvPr/>
          </p:nvSpPr>
          <p:spPr>
            <a:xfrm>
              <a:off x="2447677" y="395043"/>
              <a:ext cx="2006951" cy="2006951"/>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lang="sl-SI" sz="3600">
                  <a:solidFill>
                    <a:schemeClr val="lt1"/>
                  </a:solidFill>
                  <a:latin typeface="Calibri"/>
                  <a:ea typeface="Calibri"/>
                  <a:cs typeface="Calibri"/>
                  <a:sym typeface="Calibri"/>
                </a:rPr>
                <a:t>Koliko časa </a:t>
              </a:r>
              <a:r>
                <a:rPr lang="sl-SI" sz="2000">
                  <a:solidFill>
                    <a:schemeClr val="lt1"/>
                  </a:solidFill>
                  <a:latin typeface="Calibri"/>
                  <a:ea typeface="Calibri"/>
                  <a:cs typeface="Calibri"/>
                  <a:sym typeface="Calibri"/>
                </a:rPr>
                <a:t>je možno posvetiti problemu?</a:t>
              </a:r>
              <a:endParaRPr sz="2000">
                <a:solidFill>
                  <a:schemeClr val="lt1"/>
                </a:solidFill>
                <a:latin typeface="Calibri"/>
                <a:ea typeface="Calibri"/>
                <a:cs typeface="Calibri"/>
                <a:sym typeface="Calibri"/>
              </a:endParaRPr>
            </a:p>
          </p:txBody>
        </p:sp>
        <p:sp>
          <p:nvSpPr>
            <p:cNvPr id="362" name="Google Shape;362;p29"/>
            <p:cNvSpPr/>
            <p:nvPr/>
          </p:nvSpPr>
          <p:spPr>
            <a:xfrm>
              <a:off x="1582822" y="-334"/>
              <a:ext cx="7113762" cy="4747477"/>
            </a:xfrm>
            <a:custGeom>
              <a:rect b="b" l="l" r="r" t="t"/>
              <a:pathLst>
                <a:path extrusionOk="0" h="120000" w="120000">
                  <a:moveTo>
                    <a:pt x="46995" y="8076"/>
                  </a:moveTo>
                  <a:lnTo>
                    <a:pt x="46995" y="8076"/>
                  </a:lnTo>
                  <a:cubicBezTo>
                    <a:pt x="50965" y="7159"/>
                    <a:pt x="55028" y="6664"/>
                    <a:pt x="59110" y="6601"/>
                  </a:cubicBezTo>
                  <a:lnTo>
                    <a:pt x="59663" y="108"/>
                  </a:lnTo>
                  <a:lnTo>
                    <a:pt x="64114" y="11691"/>
                  </a:lnTo>
                  <a:lnTo>
                    <a:pt x="57714" y="23003"/>
                  </a:lnTo>
                  <a:lnTo>
                    <a:pt x="58266" y="16513"/>
                  </a:lnTo>
                  <a:lnTo>
                    <a:pt x="58266" y="16513"/>
                  </a:lnTo>
                  <a:cubicBezTo>
                    <a:pt x="55269" y="16608"/>
                    <a:pt x="52289" y="16946"/>
                    <a:pt x="49362" y="17524"/>
                  </a:cubicBezTo>
                  <a:close/>
                </a:path>
              </a:pathLst>
            </a:custGeom>
            <a:solidFill>
              <a:schemeClr val="accent4"/>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 name="Shape 85"/>
        <p:cNvGrpSpPr/>
        <p:nvPr/>
      </p:nvGrpSpPr>
      <p:grpSpPr>
        <a:xfrm>
          <a:off x="0" y="0"/>
          <a:ext cx="0" cy="0"/>
          <a:chOff x="0" y="0"/>
          <a:chExt cx="0" cy="0"/>
        </a:xfrm>
      </p:grpSpPr>
      <p:sp>
        <p:nvSpPr>
          <p:cNvPr id="86" name="Google Shape;86;p3"/>
          <p:cNvSpPr txBox="1"/>
          <p:nvPr>
            <p:ph type="title"/>
          </p:nvPr>
        </p:nvSpPr>
        <p:spPr>
          <a:xfrm>
            <a:off x="155575" y="152401"/>
            <a:ext cx="11880850" cy="10287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b="1" lang="sl-SI" sz="4000">
                <a:solidFill>
                  <a:srgbClr val="FFFFFF"/>
                </a:solidFill>
                <a:latin typeface="Calibri"/>
                <a:ea typeface="Calibri"/>
                <a:cs typeface="Calibri"/>
                <a:sym typeface="Calibri"/>
              </a:rPr>
              <a:t>c</a:t>
            </a:r>
            <a:endParaRPr b="1" sz="4000">
              <a:solidFill>
                <a:srgbClr val="FFFFFF"/>
              </a:solidFill>
              <a:latin typeface="Calibri"/>
              <a:ea typeface="Calibri"/>
              <a:cs typeface="Calibri"/>
              <a:sym typeface="Calibri"/>
            </a:endParaRPr>
          </a:p>
        </p:txBody>
      </p:sp>
      <p:grpSp>
        <p:nvGrpSpPr>
          <p:cNvPr id="87" name="Google Shape;87;p3"/>
          <p:cNvGrpSpPr/>
          <p:nvPr/>
        </p:nvGrpSpPr>
        <p:grpSpPr>
          <a:xfrm>
            <a:off x="155575" y="1357093"/>
            <a:ext cx="11880850" cy="4916926"/>
            <a:chOff x="0" y="52168"/>
            <a:chExt cx="11880850" cy="4916926"/>
          </a:xfrm>
        </p:grpSpPr>
        <p:sp>
          <p:nvSpPr>
            <p:cNvPr id="88" name="Google Shape;88;p3"/>
            <p:cNvSpPr/>
            <p:nvPr/>
          </p:nvSpPr>
          <p:spPr>
            <a:xfrm>
              <a:off x="0" y="52168"/>
              <a:ext cx="11880850" cy="1216800"/>
            </a:xfrm>
            <a:prstGeom prst="roundRect">
              <a:avLst>
                <a:gd fmla="val 16667"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txBox="1"/>
            <p:nvPr/>
          </p:nvSpPr>
          <p:spPr>
            <a:xfrm>
              <a:off x="59399" y="111567"/>
              <a:ext cx="11762052" cy="1098002"/>
            </a:xfrm>
            <a:prstGeom prst="rect">
              <a:avLst/>
            </a:prstGeom>
            <a:noFill/>
            <a:ln>
              <a:noFill/>
            </a:ln>
          </p:spPr>
          <p:txBody>
            <a:bodyPr anchorCtr="0" anchor="ctr" bIns="137150" lIns="137150" spcFirstLastPara="1" rIns="137150" wrap="square" tIns="137150">
              <a:noAutofit/>
            </a:bodyPr>
            <a:lstStyle/>
            <a:p>
              <a:pPr indent="0" lvl="0" marL="0" marR="0" rtl="0" algn="l">
                <a:lnSpc>
                  <a:spcPct val="90000"/>
                </a:lnSpc>
                <a:spcBef>
                  <a:spcPts val="0"/>
                </a:spcBef>
                <a:spcAft>
                  <a:spcPts val="0"/>
                </a:spcAft>
                <a:buClr>
                  <a:schemeClr val="lt1"/>
                </a:buClr>
                <a:buSzPts val="3600"/>
                <a:buFont typeface="Calibri"/>
                <a:buNone/>
              </a:pPr>
              <a:r>
                <a:rPr b="0" i="0" lang="sl-SI" sz="3600" u="none" cap="none" strike="noStrike">
                  <a:solidFill>
                    <a:schemeClr val="lt1"/>
                  </a:solidFill>
                  <a:latin typeface="Calibri"/>
                  <a:ea typeface="Calibri"/>
                  <a:cs typeface="Calibri"/>
                  <a:sym typeface="Calibri"/>
                </a:rPr>
                <a:t>Kaj vemo?</a:t>
              </a:r>
              <a:endParaRPr b="0" i="0" sz="3600" u="none" cap="none" strike="noStrike">
                <a:solidFill>
                  <a:schemeClr val="lt1"/>
                </a:solidFill>
                <a:latin typeface="Calibri"/>
                <a:ea typeface="Calibri"/>
                <a:cs typeface="Calibri"/>
                <a:sym typeface="Calibri"/>
              </a:endParaRPr>
            </a:p>
          </p:txBody>
        </p:sp>
        <p:sp>
          <p:nvSpPr>
            <p:cNvPr id="90" name="Google Shape;90;p3"/>
            <p:cNvSpPr/>
            <p:nvPr/>
          </p:nvSpPr>
          <p:spPr>
            <a:xfrm>
              <a:off x="0" y="1268969"/>
              <a:ext cx="11880850" cy="370012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txBox="1"/>
            <p:nvPr/>
          </p:nvSpPr>
          <p:spPr>
            <a:xfrm>
              <a:off x="0" y="1268969"/>
              <a:ext cx="11880850" cy="3700125"/>
            </a:xfrm>
            <a:prstGeom prst="rect">
              <a:avLst/>
            </a:prstGeom>
            <a:noFill/>
            <a:ln>
              <a:noFill/>
            </a:ln>
          </p:spPr>
          <p:txBody>
            <a:bodyPr anchorCtr="0" anchor="t" bIns="45700" lIns="377200" spcFirstLastPara="1" rIns="256025" wrap="square" tIns="45700">
              <a:noAutofit/>
            </a:bodyPr>
            <a:lstStyle/>
            <a:p>
              <a:pPr indent="-285750" lvl="1" marL="285750" marR="0" rtl="0" algn="l">
                <a:lnSpc>
                  <a:spcPct val="90000"/>
                </a:lnSpc>
                <a:spcBef>
                  <a:spcPts val="0"/>
                </a:spcBef>
                <a:spcAft>
                  <a:spcPts val="0"/>
                </a:spcAft>
                <a:buClr>
                  <a:schemeClr val="dk1"/>
                </a:buClr>
                <a:buSzPts val="3600"/>
                <a:buFont typeface="Calibri"/>
                <a:buChar char="•"/>
              </a:pPr>
              <a:r>
                <a:rPr b="0" i="0" lang="sl-SI" sz="3600" u="none" cap="none" strike="noStrike">
                  <a:solidFill>
                    <a:schemeClr val="dk1"/>
                  </a:solidFill>
                  <a:latin typeface="Calibri"/>
                  <a:ea typeface="Calibri"/>
                  <a:cs typeface="Calibri"/>
                  <a:sym typeface="Calibri"/>
                </a:rPr>
                <a:t>Sekanje deževnega pragozda;</a:t>
              </a:r>
              <a:endParaRPr b="0" i="0" sz="3600" u="none" cap="none" strike="noStrike">
                <a:solidFill>
                  <a:schemeClr val="dk1"/>
                </a:solidFill>
                <a:latin typeface="Calibri"/>
                <a:ea typeface="Calibri"/>
                <a:cs typeface="Calibri"/>
                <a:sym typeface="Calibri"/>
              </a:endParaRPr>
            </a:p>
            <a:p>
              <a:pPr indent="-285750" lvl="1" marL="285750" marR="0" rtl="0" algn="l">
                <a:lnSpc>
                  <a:spcPct val="90000"/>
                </a:lnSpc>
                <a:spcBef>
                  <a:spcPts val="720"/>
                </a:spcBef>
                <a:spcAft>
                  <a:spcPts val="0"/>
                </a:spcAft>
                <a:buClr>
                  <a:schemeClr val="dk1"/>
                </a:buClr>
                <a:buSzPts val="3600"/>
                <a:buFont typeface="Calibri"/>
                <a:buChar char="•"/>
              </a:pPr>
              <a:r>
                <a:rPr b="0" i="0" lang="sl-SI" sz="3600" u="none" cap="none" strike="noStrike">
                  <a:solidFill>
                    <a:schemeClr val="dk1"/>
                  </a:solidFill>
                  <a:latin typeface="Calibri"/>
                  <a:ea typeface="Calibri"/>
                  <a:cs typeface="Calibri"/>
                  <a:sym typeface="Calibri"/>
                </a:rPr>
                <a:t>krčenje življenjskega prostora;</a:t>
              </a:r>
              <a:endParaRPr b="0" i="0" sz="3600" u="none" cap="none" strike="noStrike">
                <a:solidFill>
                  <a:schemeClr val="dk1"/>
                </a:solidFill>
                <a:latin typeface="Calibri"/>
                <a:ea typeface="Calibri"/>
                <a:cs typeface="Calibri"/>
                <a:sym typeface="Calibri"/>
              </a:endParaRPr>
            </a:p>
            <a:p>
              <a:pPr indent="-285750" lvl="1" marL="285750" marR="0" rtl="0" algn="l">
                <a:lnSpc>
                  <a:spcPct val="90000"/>
                </a:lnSpc>
                <a:spcBef>
                  <a:spcPts val="720"/>
                </a:spcBef>
                <a:spcAft>
                  <a:spcPts val="0"/>
                </a:spcAft>
                <a:buClr>
                  <a:schemeClr val="dk1"/>
                </a:buClr>
                <a:buSzPts val="3600"/>
                <a:buFont typeface="Calibri"/>
                <a:buChar char="•"/>
              </a:pPr>
              <a:r>
                <a:rPr b="0" i="0" lang="sl-SI" sz="3600" u="none" cap="none" strike="noStrike">
                  <a:solidFill>
                    <a:schemeClr val="dk1"/>
                  </a:solidFill>
                  <a:latin typeface="Calibri"/>
                  <a:ea typeface="Calibri"/>
                  <a:cs typeface="Calibri"/>
                  <a:sym typeface="Calibri"/>
                </a:rPr>
                <a:t>lakota in pomanjkanje hrane v nekaterih delih sveta;</a:t>
              </a:r>
              <a:endParaRPr b="0" i="0" sz="3600" u="none" cap="none" strike="noStrike">
                <a:solidFill>
                  <a:schemeClr val="dk1"/>
                </a:solidFill>
                <a:latin typeface="Calibri"/>
                <a:ea typeface="Calibri"/>
                <a:cs typeface="Calibri"/>
                <a:sym typeface="Calibri"/>
              </a:endParaRPr>
            </a:p>
            <a:p>
              <a:pPr indent="-285750" lvl="1" marL="285750" marR="0" rtl="0" algn="l">
                <a:lnSpc>
                  <a:spcPct val="90000"/>
                </a:lnSpc>
                <a:spcBef>
                  <a:spcPts val="720"/>
                </a:spcBef>
                <a:spcAft>
                  <a:spcPts val="0"/>
                </a:spcAft>
                <a:buClr>
                  <a:schemeClr val="dk1"/>
                </a:buClr>
                <a:buSzPts val="3600"/>
                <a:buFont typeface="Calibri"/>
                <a:buChar char="•"/>
              </a:pPr>
              <a:r>
                <a:rPr b="0" i="0" lang="sl-SI" sz="3600" u="none" cap="none" strike="noStrike">
                  <a:solidFill>
                    <a:schemeClr val="dk1"/>
                  </a:solidFill>
                  <a:latin typeface="Calibri"/>
                  <a:ea typeface="Calibri"/>
                  <a:cs typeface="Calibri"/>
                  <a:sym typeface="Calibri"/>
                </a:rPr>
                <a:t>pomanjkanje pitne vode;</a:t>
              </a:r>
              <a:endParaRPr b="0" i="0" sz="3600" u="none" cap="none" strike="noStrike">
                <a:solidFill>
                  <a:schemeClr val="dk1"/>
                </a:solidFill>
                <a:latin typeface="Calibri"/>
                <a:ea typeface="Calibri"/>
                <a:cs typeface="Calibri"/>
                <a:sym typeface="Calibri"/>
              </a:endParaRPr>
            </a:p>
            <a:p>
              <a:pPr indent="-285750" lvl="1" marL="285750" marR="0" rtl="0" algn="l">
                <a:lnSpc>
                  <a:spcPct val="90000"/>
                </a:lnSpc>
                <a:spcBef>
                  <a:spcPts val="720"/>
                </a:spcBef>
                <a:spcAft>
                  <a:spcPts val="0"/>
                </a:spcAft>
                <a:buClr>
                  <a:schemeClr val="dk1"/>
                </a:buClr>
                <a:buSzPts val="3600"/>
                <a:buFont typeface="Calibri"/>
                <a:buChar char="•"/>
              </a:pPr>
              <a:r>
                <a:rPr b="0" i="0" lang="sl-SI" sz="3600" u="none" cap="none" strike="noStrike">
                  <a:solidFill>
                    <a:schemeClr val="dk1"/>
                  </a:solidFill>
                  <a:latin typeface="Calibri"/>
                  <a:ea typeface="Calibri"/>
                  <a:cs typeface="Calibri"/>
                  <a:sym typeface="Calibri"/>
                </a:rPr>
                <a:t>izpušni plini;</a:t>
              </a:r>
              <a:endParaRPr b="0" i="0" sz="3600" u="none" cap="none" strike="noStrike">
                <a:solidFill>
                  <a:schemeClr val="dk1"/>
                </a:solidFill>
                <a:latin typeface="Calibri"/>
                <a:ea typeface="Calibri"/>
                <a:cs typeface="Calibri"/>
                <a:sym typeface="Calibri"/>
              </a:endParaRPr>
            </a:p>
            <a:p>
              <a:pPr indent="-285750" lvl="1" marL="285750" marR="0" rtl="0" algn="l">
                <a:lnSpc>
                  <a:spcPct val="90000"/>
                </a:lnSpc>
                <a:spcBef>
                  <a:spcPts val="720"/>
                </a:spcBef>
                <a:spcAft>
                  <a:spcPts val="0"/>
                </a:spcAft>
                <a:buClr>
                  <a:schemeClr val="dk1"/>
                </a:buClr>
                <a:buSzPts val="3600"/>
                <a:buFont typeface="Calibri"/>
                <a:buChar char="•"/>
              </a:pPr>
              <a:r>
                <a:rPr b="0" i="0" lang="sl-SI" sz="3600" u="none" cap="none" strike="noStrike">
                  <a:solidFill>
                    <a:schemeClr val="dk1"/>
                  </a:solidFill>
                  <a:latin typeface="Calibri"/>
                  <a:ea typeface="Calibri"/>
                  <a:cs typeface="Calibri"/>
                  <a:sym typeface="Calibri"/>
                </a:rPr>
                <a:t>suša in poljščine, ki ne uspevajo …</a:t>
              </a:r>
              <a:endParaRPr b="0" i="0" sz="3600" u="none" cap="none" strike="noStrike">
                <a:solidFill>
                  <a:schemeClr val="dk1"/>
                </a:solidFill>
                <a:latin typeface="Calibri"/>
                <a:ea typeface="Calibri"/>
                <a:cs typeface="Calibri"/>
                <a:sym typeface="Calibri"/>
              </a:endParaRPr>
            </a:p>
          </p:txBody>
        </p:sp>
      </p:grpSp>
      <p:sp>
        <p:nvSpPr>
          <p:cNvPr id="92" name="Google Shape;92;p3"/>
          <p:cNvSpPr txBox="1"/>
          <p:nvPr/>
        </p:nvSpPr>
        <p:spPr>
          <a:xfrm>
            <a:off x="155575" y="477078"/>
            <a:ext cx="1203642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sl-SI" sz="3600" u="none" cap="none" strike="noStrike">
                <a:solidFill>
                  <a:srgbClr val="00B050"/>
                </a:solidFill>
                <a:latin typeface="Calibri"/>
                <a:ea typeface="Calibri"/>
                <a:cs typeface="Calibri"/>
                <a:sym typeface="Calibri"/>
              </a:rPr>
              <a:t>Različni načini neprimernega ravnanja z okoljem in posledice </a:t>
            </a:r>
            <a:endParaRPr sz="3600">
              <a:solidFill>
                <a:srgbClr val="00B05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0"/>
          <p:cNvSpPr txBox="1"/>
          <p:nvPr>
            <p:ph type="title"/>
          </p:nvPr>
        </p:nvSpPr>
        <p:spPr>
          <a:xfrm>
            <a:off x="155574" y="23115"/>
            <a:ext cx="11880850" cy="77698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B050"/>
              </a:buClr>
              <a:buSzPts val="4400"/>
              <a:buFont typeface="Calibri"/>
              <a:buNone/>
            </a:pPr>
            <a:r>
              <a:rPr b="1" lang="sl-SI" sz="4400">
                <a:solidFill>
                  <a:srgbClr val="00B050"/>
                </a:solidFill>
              </a:rPr>
              <a:t>Ampak…</a:t>
            </a:r>
            <a:endParaRPr/>
          </a:p>
        </p:txBody>
      </p:sp>
      <p:grpSp>
        <p:nvGrpSpPr>
          <p:cNvPr id="369" name="Google Shape;369;p30"/>
          <p:cNvGrpSpPr/>
          <p:nvPr/>
        </p:nvGrpSpPr>
        <p:grpSpPr>
          <a:xfrm>
            <a:off x="322951" y="800660"/>
            <a:ext cx="11546095" cy="5555127"/>
            <a:chOff x="0" y="560"/>
            <a:chExt cx="11546095" cy="5555127"/>
          </a:xfrm>
        </p:grpSpPr>
        <p:sp>
          <p:nvSpPr>
            <p:cNvPr id="370" name="Google Shape;370;p30"/>
            <p:cNvSpPr/>
            <p:nvPr/>
          </p:nvSpPr>
          <p:spPr>
            <a:xfrm>
              <a:off x="0" y="560"/>
              <a:ext cx="11546095" cy="1378013"/>
            </a:xfrm>
            <a:prstGeom prst="roundRect">
              <a:avLst>
                <a:gd fmla="val 16667" name="adj"/>
              </a:avLst>
            </a:prstGeom>
            <a:solidFill>
              <a:srgbClr val="2F549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0"/>
            <p:cNvSpPr txBox="1"/>
            <p:nvPr/>
          </p:nvSpPr>
          <p:spPr>
            <a:xfrm>
              <a:off x="67269" y="67829"/>
              <a:ext cx="11411557" cy="1243475"/>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chemeClr val="lt1"/>
                </a:buClr>
                <a:buSzPts val="3200"/>
                <a:buFont typeface="Calibri"/>
                <a:buNone/>
              </a:pPr>
              <a:r>
                <a:rPr lang="sl-SI" sz="3200">
                  <a:solidFill>
                    <a:schemeClr val="lt1"/>
                  </a:solidFill>
                  <a:latin typeface="Calibri"/>
                  <a:ea typeface="Calibri"/>
                  <a:cs typeface="Calibri"/>
                  <a:sym typeface="Calibri"/>
                </a:rPr>
                <a:t>Na trenutke postane res neverjetno, kako </a:t>
              </a:r>
              <a:r>
                <a:rPr b="1" lang="sl-SI" sz="3200">
                  <a:solidFill>
                    <a:schemeClr val="lt1"/>
                  </a:solidFill>
                  <a:latin typeface="Calibri"/>
                  <a:ea typeface="Calibri"/>
                  <a:cs typeface="Calibri"/>
                  <a:sym typeface="Calibri"/>
                </a:rPr>
                <a:t>„enostavno“ </a:t>
              </a:r>
              <a:r>
                <a:rPr lang="sl-SI" sz="3200">
                  <a:solidFill>
                    <a:schemeClr val="lt1"/>
                  </a:solidFill>
                  <a:latin typeface="Calibri"/>
                  <a:ea typeface="Calibri"/>
                  <a:cs typeface="Calibri"/>
                  <a:sym typeface="Calibri"/>
                </a:rPr>
                <a:t>se da krmiliti naprave </a:t>
              </a:r>
              <a:r>
                <a:rPr b="1" lang="sl-SI" sz="3200">
                  <a:solidFill>
                    <a:schemeClr val="lt1"/>
                  </a:solidFill>
                  <a:latin typeface="Calibri"/>
                  <a:ea typeface="Calibri"/>
                  <a:cs typeface="Calibri"/>
                  <a:sym typeface="Calibri"/>
                </a:rPr>
                <a:t>z micro:bitom</a:t>
              </a:r>
              <a:r>
                <a:rPr lang="sl-SI" sz="3200">
                  <a:solidFill>
                    <a:schemeClr val="lt1"/>
                  </a:solidFill>
                  <a:latin typeface="Calibri"/>
                  <a:ea typeface="Calibri"/>
                  <a:cs typeface="Calibri"/>
                  <a:sym typeface="Calibri"/>
                </a:rPr>
                <a:t>.</a:t>
              </a:r>
              <a:endParaRPr sz="3200">
                <a:solidFill>
                  <a:srgbClr val="F2F2F2"/>
                </a:solidFill>
                <a:latin typeface="Calibri"/>
                <a:ea typeface="Calibri"/>
                <a:cs typeface="Calibri"/>
                <a:sym typeface="Calibri"/>
              </a:endParaRPr>
            </a:p>
          </p:txBody>
        </p:sp>
        <p:sp>
          <p:nvSpPr>
            <p:cNvPr id="372" name="Google Shape;372;p30"/>
            <p:cNvSpPr/>
            <p:nvPr/>
          </p:nvSpPr>
          <p:spPr>
            <a:xfrm>
              <a:off x="0" y="1392932"/>
              <a:ext cx="11546095" cy="1378013"/>
            </a:xfrm>
            <a:prstGeom prst="roundRect">
              <a:avLst>
                <a:gd fmla="val 16667" name="adj"/>
              </a:avLst>
            </a:prstGeom>
            <a:solidFill>
              <a:srgbClr val="54813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0"/>
            <p:cNvSpPr txBox="1"/>
            <p:nvPr/>
          </p:nvSpPr>
          <p:spPr>
            <a:xfrm>
              <a:off x="67269" y="1460201"/>
              <a:ext cx="11411557" cy="1243475"/>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lt1"/>
                </a:buClr>
                <a:buSzPts val="3000"/>
                <a:buFont typeface="Calibri"/>
                <a:buNone/>
              </a:pPr>
              <a:r>
                <a:rPr lang="sl-SI" sz="3000">
                  <a:solidFill>
                    <a:schemeClr val="lt1"/>
                  </a:solidFill>
                  <a:latin typeface="Calibri"/>
                  <a:ea typeface="Calibri"/>
                  <a:cs typeface="Calibri"/>
                  <a:sym typeface="Calibri"/>
                </a:rPr>
                <a:t>Ob projektu se lahko </a:t>
              </a:r>
              <a:r>
                <a:rPr b="1" lang="sl-SI" sz="3000">
                  <a:solidFill>
                    <a:schemeClr val="lt1"/>
                  </a:solidFill>
                  <a:latin typeface="Calibri"/>
                  <a:ea typeface="Calibri"/>
                  <a:cs typeface="Calibri"/>
                  <a:sym typeface="Calibri"/>
                </a:rPr>
                <a:t>učimo</a:t>
              </a:r>
              <a:r>
                <a:rPr lang="sl-SI" sz="3000">
                  <a:solidFill>
                    <a:schemeClr val="lt1"/>
                  </a:solidFill>
                  <a:latin typeface="Calibri"/>
                  <a:ea typeface="Calibri"/>
                  <a:cs typeface="Calibri"/>
                  <a:sym typeface="Calibri"/>
                </a:rPr>
                <a:t> snovi </a:t>
              </a:r>
              <a:r>
                <a:rPr b="1" lang="sl-SI" sz="3000">
                  <a:solidFill>
                    <a:schemeClr val="lt1"/>
                  </a:solidFill>
                  <a:latin typeface="Calibri"/>
                  <a:ea typeface="Calibri"/>
                  <a:cs typeface="Calibri"/>
                  <a:sym typeface="Calibri"/>
                </a:rPr>
                <a:t>celega kupa predmetov</a:t>
              </a:r>
              <a:r>
                <a:rPr lang="sl-SI" sz="3000">
                  <a:solidFill>
                    <a:schemeClr val="lt1"/>
                  </a:solidFill>
                  <a:latin typeface="Calibri"/>
                  <a:ea typeface="Calibri"/>
                  <a:cs typeface="Calibri"/>
                  <a:sym typeface="Calibri"/>
                </a:rPr>
                <a:t>.</a:t>
              </a:r>
              <a:endParaRPr sz="3000">
                <a:solidFill>
                  <a:srgbClr val="F2F2F2"/>
                </a:solidFill>
                <a:latin typeface="Calibri"/>
                <a:ea typeface="Calibri"/>
                <a:cs typeface="Calibri"/>
                <a:sym typeface="Calibri"/>
              </a:endParaRPr>
            </a:p>
          </p:txBody>
        </p:sp>
        <p:sp>
          <p:nvSpPr>
            <p:cNvPr id="374" name="Google Shape;374;p30"/>
            <p:cNvSpPr/>
            <p:nvPr/>
          </p:nvSpPr>
          <p:spPr>
            <a:xfrm>
              <a:off x="0" y="2785303"/>
              <a:ext cx="11546095" cy="1378013"/>
            </a:xfrm>
            <a:prstGeom prst="roundRect">
              <a:avLst>
                <a:gd fmla="val 16667" name="adj"/>
              </a:avLst>
            </a:prstGeom>
            <a:solidFill>
              <a:srgbClr val="C55A1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0"/>
            <p:cNvSpPr txBox="1"/>
            <p:nvPr/>
          </p:nvSpPr>
          <p:spPr>
            <a:xfrm>
              <a:off x="67269" y="2852572"/>
              <a:ext cx="11411557" cy="1243475"/>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lt1"/>
                </a:buClr>
                <a:buSzPts val="3000"/>
                <a:buFont typeface="Calibri"/>
                <a:buNone/>
              </a:pPr>
              <a:r>
                <a:rPr lang="sl-SI" sz="3000">
                  <a:solidFill>
                    <a:schemeClr val="lt1"/>
                  </a:solidFill>
                  <a:latin typeface="Calibri"/>
                  <a:ea typeface="Calibri"/>
                  <a:cs typeface="Calibri"/>
                  <a:sym typeface="Calibri"/>
                </a:rPr>
                <a:t>Od te točke </a:t>
              </a:r>
              <a:r>
                <a:rPr b="1" lang="sl-SI" sz="3000">
                  <a:solidFill>
                    <a:schemeClr val="lt1"/>
                  </a:solidFill>
                  <a:latin typeface="Calibri"/>
                  <a:ea typeface="Calibri"/>
                  <a:cs typeface="Calibri"/>
                  <a:sym typeface="Calibri"/>
                </a:rPr>
                <a:t>naprej lahko raziskujemo marsikaj</a:t>
              </a:r>
              <a:r>
                <a:rPr lang="sl-SI" sz="3000">
                  <a:solidFill>
                    <a:schemeClr val="lt1"/>
                  </a:solidFill>
                  <a:latin typeface="Calibri"/>
                  <a:ea typeface="Calibri"/>
                  <a:cs typeface="Calibri"/>
                  <a:sym typeface="Calibri"/>
                </a:rPr>
                <a:t>: krmiljenje in optimiziranje sistema, preučevanje prsti, Preučevanje rastlin, preučevanje primernosti rastlin</a:t>
              </a:r>
              <a:endParaRPr sz="3000">
                <a:solidFill>
                  <a:srgbClr val="F2F2F2"/>
                </a:solidFill>
                <a:latin typeface="Calibri"/>
                <a:ea typeface="Calibri"/>
                <a:cs typeface="Calibri"/>
                <a:sym typeface="Calibri"/>
              </a:endParaRPr>
            </a:p>
          </p:txBody>
        </p:sp>
        <p:sp>
          <p:nvSpPr>
            <p:cNvPr id="376" name="Google Shape;376;p30"/>
            <p:cNvSpPr/>
            <p:nvPr/>
          </p:nvSpPr>
          <p:spPr>
            <a:xfrm>
              <a:off x="0" y="4177674"/>
              <a:ext cx="11546095" cy="1378013"/>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0"/>
            <p:cNvSpPr txBox="1"/>
            <p:nvPr/>
          </p:nvSpPr>
          <p:spPr>
            <a:xfrm>
              <a:off x="67269" y="4244943"/>
              <a:ext cx="11411557" cy="1243475"/>
            </a:xfrm>
            <a:prstGeom prst="rect">
              <a:avLst/>
            </a:prstGeom>
            <a:noFill/>
            <a:ln>
              <a:noFill/>
            </a:ln>
          </p:spPr>
          <p:txBody>
            <a:bodyPr anchorCtr="0" anchor="ctr" bIns="114300" lIns="114300" spcFirstLastPara="1" rIns="114300" wrap="square" tIns="114300">
              <a:noAutofit/>
            </a:bodyPr>
            <a:lstStyle/>
            <a:p>
              <a:pPr indent="0" lvl="0" marL="0" marR="0" rtl="0" algn="l">
                <a:lnSpc>
                  <a:spcPct val="90000"/>
                </a:lnSpc>
                <a:spcBef>
                  <a:spcPts val="0"/>
                </a:spcBef>
                <a:spcAft>
                  <a:spcPts val="0"/>
                </a:spcAft>
                <a:buClr>
                  <a:schemeClr val="lt1"/>
                </a:buClr>
                <a:buSzPts val="3000"/>
                <a:buFont typeface="Calibri"/>
                <a:buNone/>
              </a:pPr>
              <a:r>
                <a:rPr lang="sl-SI" sz="3000">
                  <a:solidFill>
                    <a:schemeClr val="lt1"/>
                  </a:solidFill>
                  <a:latin typeface="Calibri"/>
                  <a:ea typeface="Calibri"/>
                  <a:cs typeface="Calibri"/>
                  <a:sym typeface="Calibri"/>
                </a:rPr>
                <a:t>pa še </a:t>
              </a:r>
              <a:r>
                <a:rPr b="1" lang="sl-SI" sz="3000">
                  <a:solidFill>
                    <a:schemeClr val="lt1"/>
                  </a:solidFill>
                  <a:latin typeface="Calibri"/>
                  <a:ea typeface="Calibri"/>
                  <a:cs typeface="Calibri"/>
                  <a:sym typeface="Calibri"/>
                </a:rPr>
                <a:t>zabavno</a:t>
              </a:r>
              <a:r>
                <a:rPr lang="sl-SI" sz="3000">
                  <a:solidFill>
                    <a:schemeClr val="lt1"/>
                  </a:solidFill>
                  <a:latin typeface="Calibri"/>
                  <a:ea typeface="Calibri"/>
                  <a:cs typeface="Calibri"/>
                  <a:sym typeface="Calibri"/>
                </a:rPr>
                <a:t> je lahko vse skupaj. </a:t>
              </a:r>
              <a:endParaRPr sz="3000">
                <a:solidFill>
                  <a:srgbClr val="F2F2F2"/>
                </a:solidFill>
                <a:latin typeface="Calibri"/>
                <a:ea typeface="Calibri"/>
                <a:cs typeface="Calibri"/>
                <a:sym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descr="Slika, ki vsebuje besede besedilo&#10;&#10;Opis je samodejno ustvarjen" id="383" name="Google Shape;383;p31"/>
          <p:cNvPicPr preferRelativeResize="0"/>
          <p:nvPr/>
        </p:nvPicPr>
        <p:blipFill rotWithShape="1">
          <a:blip r:embed="rId3">
            <a:alphaModFix/>
          </a:blip>
          <a:srcRect b="0" l="0" r="0" t="0"/>
          <a:stretch/>
        </p:blipFill>
        <p:spPr>
          <a:xfrm rot="5400000">
            <a:off x="-707161" y="707160"/>
            <a:ext cx="6949440" cy="5535119"/>
          </a:xfrm>
          <a:prstGeom prst="rect">
            <a:avLst/>
          </a:prstGeom>
          <a:noFill/>
          <a:ln>
            <a:noFill/>
          </a:ln>
        </p:spPr>
      </p:pic>
      <p:pic>
        <p:nvPicPr>
          <p:cNvPr descr="Slika, ki vsebuje besede besedilo&#10;&#10;Opis je samodejno ustvarjen" id="384" name="Google Shape;384;p31"/>
          <p:cNvPicPr preferRelativeResize="0"/>
          <p:nvPr/>
        </p:nvPicPr>
        <p:blipFill rotWithShape="1">
          <a:blip r:embed="rId4">
            <a:alphaModFix/>
          </a:blip>
          <a:srcRect b="0" l="0" r="0" t="0"/>
          <a:stretch/>
        </p:blipFill>
        <p:spPr>
          <a:xfrm>
            <a:off x="7918047" y="0"/>
            <a:ext cx="4273952" cy="1771650"/>
          </a:xfrm>
          <a:prstGeom prst="rect">
            <a:avLst/>
          </a:prstGeom>
          <a:noFill/>
          <a:ln>
            <a:noFill/>
          </a:ln>
        </p:spPr>
      </p:pic>
      <p:pic>
        <p:nvPicPr>
          <p:cNvPr descr="Slika, ki vsebuje besede oseba&#10;&#10;Opis je samodejno ustvarjen" id="385" name="Google Shape;385;p31"/>
          <p:cNvPicPr preferRelativeResize="0"/>
          <p:nvPr/>
        </p:nvPicPr>
        <p:blipFill rotWithShape="1">
          <a:blip r:embed="rId5">
            <a:alphaModFix/>
          </a:blip>
          <a:srcRect b="0" l="0" r="0" t="0"/>
          <a:stretch/>
        </p:blipFill>
        <p:spPr>
          <a:xfrm>
            <a:off x="7918048" y="1828800"/>
            <a:ext cx="4273952" cy="1931670"/>
          </a:xfrm>
          <a:prstGeom prst="rect">
            <a:avLst/>
          </a:prstGeom>
          <a:noFill/>
          <a:ln>
            <a:noFill/>
          </a:ln>
        </p:spPr>
      </p:pic>
      <p:pic>
        <p:nvPicPr>
          <p:cNvPr descr="Slika, ki vsebuje besede besedilo, oseba, lasni vstavek, računalnik&#10;&#10;Opis je samodejno ustvarjen" id="386" name="Google Shape;386;p31"/>
          <p:cNvPicPr preferRelativeResize="0"/>
          <p:nvPr/>
        </p:nvPicPr>
        <p:blipFill rotWithShape="1">
          <a:blip r:embed="rId6">
            <a:alphaModFix/>
          </a:blip>
          <a:srcRect b="0" l="0" r="0" t="0"/>
          <a:stretch/>
        </p:blipFill>
        <p:spPr>
          <a:xfrm>
            <a:off x="5637988" y="3817620"/>
            <a:ext cx="5562735" cy="3131820"/>
          </a:xfrm>
          <a:prstGeom prst="rect">
            <a:avLst/>
          </a:prstGeom>
          <a:noFill/>
          <a:ln>
            <a:noFill/>
          </a:ln>
        </p:spPr>
      </p:pic>
      <p:sp>
        <p:nvSpPr>
          <p:cNvPr id="387" name="Google Shape;387;p31"/>
          <p:cNvSpPr txBox="1"/>
          <p:nvPr/>
        </p:nvSpPr>
        <p:spPr>
          <a:xfrm rot="-5400000">
            <a:off x="5056286" y="1052966"/>
            <a:ext cx="3131820" cy="166199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sl-SI" sz="4800">
                <a:solidFill>
                  <a:schemeClr val="dk1"/>
                </a:solidFill>
                <a:latin typeface="Calibri"/>
                <a:ea typeface="Calibri"/>
                <a:cs typeface="Calibri"/>
                <a:sym typeface="Calibri"/>
              </a:rPr>
              <a:t>Na našem vrtu</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32"/>
          <p:cNvSpPr txBox="1"/>
          <p:nvPr>
            <p:ph type="ctrTitle"/>
          </p:nvPr>
        </p:nvSpPr>
        <p:spPr>
          <a:xfrm>
            <a:off x="165100" y="2336800"/>
            <a:ext cx="8083551" cy="238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ABD4"/>
              </a:buClr>
              <a:buSzPts val="4000"/>
              <a:buFont typeface="Roboto"/>
              <a:buNone/>
            </a:pPr>
            <a:r>
              <a:rPr b="1" lang="sl-SI">
                <a:solidFill>
                  <a:srgbClr val="00ABD4"/>
                </a:solidFill>
                <a:latin typeface="Roboto"/>
                <a:ea typeface="Roboto"/>
                <a:cs typeface="Roboto"/>
                <a:sym typeface="Roboto"/>
              </a:rPr>
              <a:t>Simulacija podnebnih sprememb v rastlinjaku z Micro:bitom in raziskava o primernosti rastlin v lokalni prsti</a:t>
            </a:r>
            <a:endParaRPr/>
          </a:p>
        </p:txBody>
      </p:sp>
      <p:sp>
        <p:nvSpPr>
          <p:cNvPr id="393" name="Google Shape;393;p32"/>
          <p:cNvSpPr txBox="1"/>
          <p:nvPr>
            <p:ph idx="1" type="subTitle"/>
          </p:nvPr>
        </p:nvSpPr>
        <p:spPr>
          <a:xfrm>
            <a:off x="165101" y="4982198"/>
            <a:ext cx="8083550" cy="13245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A4A4A"/>
              </a:buClr>
              <a:buSzPts val="2400"/>
              <a:buNone/>
            </a:pPr>
            <a:r>
              <a:rPr b="0" i="0" lang="sl-SI">
                <a:solidFill>
                  <a:srgbClr val="4A4A4A"/>
                </a:solidFill>
                <a:latin typeface="Roboto"/>
                <a:ea typeface="Roboto"/>
                <a:cs typeface="Roboto"/>
                <a:sym typeface="Roboto"/>
              </a:rPr>
              <a:t>Danijel Šic, OŠ Toneta Čufarja Maribor</a:t>
            </a:r>
            <a:endParaRPr/>
          </a:p>
          <a:p>
            <a:pPr indent="0" lvl="0" marL="0" rtl="0" algn="l">
              <a:lnSpc>
                <a:spcPct val="90000"/>
              </a:lnSpc>
              <a:spcBef>
                <a:spcPts val="1000"/>
              </a:spcBef>
              <a:spcAft>
                <a:spcPts val="0"/>
              </a:spcAft>
              <a:buClr>
                <a:srgbClr val="4A4A4A"/>
              </a:buClr>
              <a:buSzPts val="1600"/>
              <a:buNone/>
            </a:pPr>
            <a:r>
              <a:rPr lang="sl-SI" sz="1600" u="sng">
                <a:solidFill>
                  <a:srgbClr val="4A4A4A"/>
                </a:solidFill>
                <a:latin typeface="Roboto"/>
                <a:ea typeface="Roboto"/>
                <a:cs typeface="Roboto"/>
                <a:sym typeface="Roboto"/>
                <a:hlinkClick r:id="rId3">
                  <a:extLst>
                    <a:ext uri="{A12FA001-AC4F-418D-AE19-62706E023703}">
                      <ahyp:hlinkClr val="tx"/>
                    </a:ext>
                  </a:extLst>
                </a:hlinkClick>
              </a:rPr>
              <a:t>danijel.sic@cufar.si</a:t>
            </a:r>
            <a:r>
              <a:rPr lang="sl-SI" sz="1600">
                <a:solidFill>
                  <a:srgbClr val="4A4A4A"/>
                </a:solidFill>
                <a:latin typeface="Roboto"/>
                <a:ea typeface="Roboto"/>
                <a:cs typeface="Roboto"/>
                <a:sym typeface="Roboto"/>
              </a:rPr>
              <a:t> </a:t>
            </a: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4"/>
          <p:cNvSpPr txBox="1"/>
          <p:nvPr>
            <p:ph type="title"/>
          </p:nvPr>
        </p:nvSpPr>
        <p:spPr>
          <a:xfrm>
            <a:off x="155575" y="152401"/>
            <a:ext cx="11880850" cy="1028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70C0"/>
              </a:buClr>
              <a:buSzPts val="4800"/>
              <a:buFont typeface="Calibri"/>
              <a:buNone/>
            </a:pPr>
            <a:r>
              <a:rPr b="1" lang="sl-SI" sz="4800">
                <a:solidFill>
                  <a:srgbClr val="0070C0"/>
                </a:solidFill>
                <a:latin typeface="Calibri"/>
                <a:ea typeface="Calibri"/>
                <a:cs typeface="Calibri"/>
                <a:sym typeface="Calibri"/>
              </a:rPr>
              <a:t>Kaj se nas dotakne?</a:t>
            </a:r>
            <a:endParaRPr b="1" sz="4800">
              <a:solidFill>
                <a:srgbClr val="0070C0"/>
              </a:solidFill>
              <a:latin typeface="Calibri"/>
              <a:ea typeface="Calibri"/>
              <a:cs typeface="Calibri"/>
              <a:sym typeface="Calibri"/>
            </a:endParaRPr>
          </a:p>
        </p:txBody>
      </p:sp>
      <p:sp>
        <p:nvSpPr>
          <p:cNvPr id="99" name="Google Shape;99;p4"/>
          <p:cNvSpPr txBox="1"/>
          <p:nvPr>
            <p:ph idx="1" type="body"/>
          </p:nvPr>
        </p:nvSpPr>
        <p:spPr>
          <a:xfrm>
            <a:off x="155575" y="1477108"/>
            <a:ext cx="11880850" cy="484907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None/>
            </a:pPr>
            <a:r>
              <a:rPr b="1" lang="sl-SI" sz="4800">
                <a:highlight>
                  <a:srgbClr val="FFFF00"/>
                </a:highlight>
                <a:latin typeface="Calibri"/>
                <a:ea typeface="Calibri"/>
                <a:cs typeface="Calibri"/>
                <a:sym typeface="Calibri"/>
              </a:rPr>
              <a:t>V bistvu se nas neposredno ne dotakne nič </a:t>
            </a:r>
            <a:endParaRPr b="1" sz="4800">
              <a:highlight>
                <a:srgbClr val="FFFF00"/>
              </a:highlight>
              <a:latin typeface="Calibri"/>
              <a:ea typeface="Calibri"/>
              <a:cs typeface="Calibri"/>
              <a:sym typeface="Calibri"/>
            </a:endParaRPr>
          </a:p>
          <a:p>
            <a:pPr indent="0" lvl="0" marL="0" rtl="0" algn="ctr">
              <a:lnSpc>
                <a:spcPct val="90000"/>
              </a:lnSpc>
              <a:spcBef>
                <a:spcPts val="1000"/>
              </a:spcBef>
              <a:spcAft>
                <a:spcPts val="0"/>
              </a:spcAft>
              <a:buClr>
                <a:schemeClr val="dk1"/>
              </a:buClr>
              <a:buSzPts val="4800"/>
              <a:buNone/>
            </a:pPr>
            <a:r>
              <a:rPr b="1" lang="sl-SI" sz="4800">
                <a:highlight>
                  <a:srgbClr val="FFFF00"/>
                </a:highlight>
                <a:latin typeface="Calibri"/>
                <a:ea typeface="Calibri"/>
                <a:cs typeface="Calibri"/>
                <a:sym typeface="Calibri"/>
              </a:rPr>
              <a:t>ali pa </a:t>
            </a:r>
            <a:endParaRPr b="1" sz="4800">
              <a:highlight>
                <a:srgbClr val="FFFF00"/>
              </a:highlight>
              <a:latin typeface="Calibri"/>
              <a:ea typeface="Calibri"/>
              <a:cs typeface="Calibri"/>
              <a:sym typeface="Calibri"/>
            </a:endParaRPr>
          </a:p>
          <a:p>
            <a:pPr indent="0" lvl="0" marL="0" rtl="0" algn="ctr">
              <a:lnSpc>
                <a:spcPct val="90000"/>
              </a:lnSpc>
              <a:spcBef>
                <a:spcPts val="1000"/>
              </a:spcBef>
              <a:spcAft>
                <a:spcPts val="0"/>
              </a:spcAft>
              <a:buClr>
                <a:schemeClr val="dk1"/>
              </a:buClr>
              <a:buSzPts val="4800"/>
              <a:buNone/>
            </a:pPr>
            <a:r>
              <a:rPr b="1" lang="sl-SI" sz="4800">
                <a:highlight>
                  <a:srgbClr val="FFFF00"/>
                </a:highlight>
                <a:latin typeface="Calibri"/>
                <a:ea typeface="Calibri"/>
                <a:cs typeface="Calibri"/>
                <a:sym typeface="Calibri"/>
              </a:rPr>
              <a:t>ne vidimo ali ne čutimo posledic.</a:t>
            </a:r>
            <a:endParaRPr/>
          </a:p>
          <a:p>
            <a:pPr indent="0" lvl="0" marL="0" rtl="0" algn="l">
              <a:lnSpc>
                <a:spcPct val="90000"/>
              </a:lnSpc>
              <a:spcBef>
                <a:spcPts val="1000"/>
              </a:spcBef>
              <a:spcAft>
                <a:spcPts val="0"/>
              </a:spcAft>
              <a:buClr>
                <a:schemeClr val="dk1"/>
              </a:buClr>
              <a:buSzPts val="1800"/>
              <a:buNone/>
            </a:pPr>
            <a:r>
              <a:t/>
            </a:r>
            <a:endParaRPr sz="1800">
              <a:latin typeface="Calibri"/>
              <a:ea typeface="Calibri"/>
              <a:cs typeface="Calibri"/>
              <a:sym typeface="Calibri"/>
            </a:endParaRPr>
          </a:p>
        </p:txBody>
      </p:sp>
      <p:sp>
        <p:nvSpPr>
          <p:cNvPr id="100" name="Google Shape;100;p4"/>
          <p:cNvSpPr txBox="1"/>
          <p:nvPr/>
        </p:nvSpPr>
        <p:spPr>
          <a:xfrm>
            <a:off x="1090246" y="4243754"/>
            <a:ext cx="10023231"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l-SI" sz="4800">
                <a:solidFill>
                  <a:srgbClr val="00B050"/>
                </a:solidFill>
                <a:latin typeface="Calibri"/>
                <a:ea typeface="Calibri"/>
                <a:cs typeface="Calibri"/>
                <a:sym typeface="Calibri"/>
              </a:rPr>
              <a:t>Kaj lahko naredimo, da bomo lahko spremembe in posledice začutili?</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5"/>
          <p:cNvPicPr preferRelativeResize="0"/>
          <p:nvPr/>
        </p:nvPicPr>
        <p:blipFill rotWithShape="1">
          <a:blip r:embed="rId3">
            <a:alphaModFix/>
          </a:blip>
          <a:srcRect b="0" l="0" r="0" t="0"/>
          <a:stretch/>
        </p:blipFill>
        <p:spPr>
          <a:xfrm>
            <a:off x="1932994" y="0"/>
            <a:ext cx="8116621" cy="6237793"/>
          </a:xfrm>
          <a:prstGeom prst="rect">
            <a:avLst/>
          </a:prstGeom>
          <a:noFill/>
          <a:ln>
            <a:noFill/>
          </a:ln>
        </p:spPr>
      </p:pic>
      <p:sp>
        <p:nvSpPr>
          <p:cNvPr id="107" name="Google Shape;107;p5"/>
          <p:cNvSpPr/>
          <p:nvPr/>
        </p:nvSpPr>
        <p:spPr>
          <a:xfrm>
            <a:off x="1298713" y="6237793"/>
            <a:ext cx="9806609" cy="520816"/>
          </a:xfrm>
          <a:prstGeom prst="rect">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sl-SI" sz="1800">
                <a:solidFill>
                  <a:schemeClr val="dk1"/>
                </a:solidFill>
                <a:latin typeface="Calibri"/>
                <a:ea typeface="Calibri"/>
                <a:cs typeface="Calibri"/>
                <a:sym typeface="Calibri"/>
              </a:rPr>
              <a:t>Vir: Vertačnik, G., Bertalanič, R., 2017: Podnebna spremenljivost Slovenije v obdobju 1961-2011. Ministrstvo za okolje in prostor, Agencija RS za okolje, Ljubljana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 name="Shape 112"/>
        <p:cNvGrpSpPr/>
        <p:nvPr/>
      </p:nvGrpSpPr>
      <p:grpSpPr>
        <a:xfrm>
          <a:off x="0" y="0"/>
          <a:ext cx="0" cy="0"/>
          <a:chOff x="0" y="0"/>
          <a:chExt cx="0" cy="0"/>
        </a:xfrm>
      </p:grpSpPr>
      <p:sp>
        <p:nvSpPr>
          <p:cNvPr id="113" name="Google Shape;113;p6"/>
          <p:cNvSpPr/>
          <p:nvPr/>
        </p:nvSpPr>
        <p:spPr>
          <a:xfrm>
            <a:off x="0" y="-1"/>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4" name="Google Shape;114;p6"/>
          <p:cNvPicPr preferRelativeResize="0"/>
          <p:nvPr/>
        </p:nvPicPr>
        <p:blipFill rotWithShape="1">
          <a:blip r:embed="rId3">
            <a:alphaModFix/>
          </a:blip>
          <a:srcRect b="-3" l="0" r="-3" t="3536"/>
          <a:stretch/>
        </p:blipFill>
        <p:spPr>
          <a:xfrm>
            <a:off x="20" y="10"/>
            <a:ext cx="4003019" cy="3388883"/>
          </a:xfrm>
          <a:prstGeom prst="rect">
            <a:avLst/>
          </a:prstGeom>
          <a:noFill/>
          <a:ln>
            <a:noFill/>
          </a:ln>
        </p:spPr>
      </p:pic>
      <p:pic>
        <p:nvPicPr>
          <p:cNvPr id="115" name="Google Shape;115;p6"/>
          <p:cNvPicPr preferRelativeResize="0"/>
          <p:nvPr/>
        </p:nvPicPr>
        <p:blipFill rotWithShape="1">
          <a:blip r:embed="rId4">
            <a:alphaModFix/>
          </a:blip>
          <a:srcRect b="-4" l="9789" r="3261" t="0"/>
          <a:stretch/>
        </p:blipFill>
        <p:spPr>
          <a:xfrm>
            <a:off x="4094479" y="10"/>
            <a:ext cx="4014047" cy="3383270"/>
          </a:xfrm>
          <a:prstGeom prst="rect">
            <a:avLst/>
          </a:prstGeom>
          <a:noFill/>
          <a:ln>
            <a:noFill/>
          </a:ln>
        </p:spPr>
      </p:pic>
      <p:pic>
        <p:nvPicPr>
          <p:cNvPr id="116" name="Google Shape;116;p6"/>
          <p:cNvPicPr preferRelativeResize="0"/>
          <p:nvPr/>
        </p:nvPicPr>
        <p:blipFill rotWithShape="1">
          <a:blip r:embed="rId5">
            <a:alphaModFix/>
          </a:blip>
          <a:srcRect b="-1" l="0" r="0" t="0"/>
          <a:stretch/>
        </p:blipFill>
        <p:spPr>
          <a:xfrm>
            <a:off x="8188960" y="10"/>
            <a:ext cx="4003039" cy="3383270"/>
          </a:xfrm>
          <a:prstGeom prst="rect">
            <a:avLst/>
          </a:prstGeom>
          <a:noFill/>
          <a:ln>
            <a:noFill/>
          </a:ln>
        </p:spPr>
      </p:pic>
      <p:pic>
        <p:nvPicPr>
          <p:cNvPr id="117" name="Google Shape;117;p6"/>
          <p:cNvPicPr preferRelativeResize="0"/>
          <p:nvPr/>
        </p:nvPicPr>
        <p:blipFill rotWithShape="1">
          <a:blip r:embed="rId6">
            <a:alphaModFix/>
          </a:blip>
          <a:srcRect b="-3" l="0" r="-3" t="837"/>
          <a:stretch/>
        </p:blipFill>
        <p:spPr>
          <a:xfrm>
            <a:off x="20" y="3469102"/>
            <a:ext cx="4003019" cy="3388893"/>
          </a:xfrm>
          <a:prstGeom prst="rect">
            <a:avLst/>
          </a:prstGeom>
          <a:noFill/>
          <a:ln>
            <a:noFill/>
          </a:ln>
        </p:spPr>
      </p:pic>
      <p:pic>
        <p:nvPicPr>
          <p:cNvPr id="118" name="Google Shape;118;p6"/>
          <p:cNvPicPr preferRelativeResize="0"/>
          <p:nvPr/>
        </p:nvPicPr>
        <p:blipFill rotWithShape="1">
          <a:blip r:embed="rId7">
            <a:alphaModFix/>
          </a:blip>
          <a:srcRect b="-1" l="0" r="0" t="0"/>
          <a:stretch/>
        </p:blipFill>
        <p:spPr>
          <a:xfrm>
            <a:off x="4094479" y="3469102"/>
            <a:ext cx="4014047" cy="3383280"/>
          </a:xfrm>
          <a:prstGeom prst="rect">
            <a:avLst/>
          </a:prstGeom>
          <a:noFill/>
          <a:ln>
            <a:noFill/>
          </a:ln>
        </p:spPr>
      </p:pic>
      <p:pic>
        <p:nvPicPr>
          <p:cNvPr id="119" name="Google Shape;119;p6"/>
          <p:cNvPicPr preferRelativeResize="0"/>
          <p:nvPr/>
        </p:nvPicPr>
        <p:blipFill rotWithShape="1">
          <a:blip r:embed="rId8">
            <a:alphaModFix/>
          </a:blip>
          <a:srcRect b="1" l="0" r="1" t="4314"/>
          <a:stretch/>
        </p:blipFill>
        <p:spPr>
          <a:xfrm>
            <a:off x="8199966" y="3469102"/>
            <a:ext cx="3992034" cy="338889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 name="Shape 124"/>
        <p:cNvGrpSpPr/>
        <p:nvPr/>
      </p:nvGrpSpPr>
      <p:grpSpPr>
        <a:xfrm>
          <a:off x="0" y="0"/>
          <a:ext cx="0" cy="0"/>
          <a:chOff x="0" y="0"/>
          <a:chExt cx="0" cy="0"/>
        </a:xfrm>
      </p:grpSpPr>
      <p:sp>
        <p:nvSpPr>
          <p:cNvPr id="125" name="Google Shape;125;p7"/>
          <p:cNvSpPr/>
          <p:nvPr/>
        </p:nvSpPr>
        <p:spPr>
          <a:xfrm>
            <a:off x="0" y="-1"/>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6" name="Google Shape;126;p7"/>
          <p:cNvPicPr preferRelativeResize="0"/>
          <p:nvPr/>
        </p:nvPicPr>
        <p:blipFill rotWithShape="1">
          <a:blip r:embed="rId3">
            <a:alphaModFix/>
          </a:blip>
          <a:srcRect b="-3" l="0" r="0" t="0"/>
          <a:stretch/>
        </p:blipFill>
        <p:spPr>
          <a:xfrm>
            <a:off x="196731" y="175147"/>
            <a:ext cx="3792174" cy="3174339"/>
          </a:xfrm>
          <a:prstGeom prst="rect">
            <a:avLst/>
          </a:prstGeom>
          <a:noFill/>
          <a:ln>
            <a:noFill/>
          </a:ln>
        </p:spPr>
      </p:pic>
      <p:pic>
        <p:nvPicPr>
          <p:cNvPr id="127" name="Google Shape;127;p7"/>
          <p:cNvPicPr preferRelativeResize="0"/>
          <p:nvPr/>
        </p:nvPicPr>
        <p:blipFill rotWithShape="1">
          <a:blip r:embed="rId4">
            <a:alphaModFix/>
          </a:blip>
          <a:srcRect b="0" l="0" r="-1" t="0"/>
          <a:stretch/>
        </p:blipFill>
        <p:spPr>
          <a:xfrm>
            <a:off x="4209091" y="175147"/>
            <a:ext cx="3792174" cy="3174339"/>
          </a:xfrm>
          <a:prstGeom prst="rect">
            <a:avLst/>
          </a:prstGeom>
          <a:noFill/>
          <a:ln>
            <a:noFill/>
          </a:ln>
        </p:spPr>
      </p:pic>
      <p:pic>
        <p:nvPicPr>
          <p:cNvPr id="128" name="Google Shape;128;p7"/>
          <p:cNvPicPr preferRelativeResize="0"/>
          <p:nvPr/>
        </p:nvPicPr>
        <p:blipFill rotWithShape="1">
          <a:blip r:embed="rId5">
            <a:alphaModFix/>
          </a:blip>
          <a:srcRect b="2819" l="0" r="4" t="3855"/>
          <a:stretch/>
        </p:blipFill>
        <p:spPr>
          <a:xfrm>
            <a:off x="8194217" y="175147"/>
            <a:ext cx="3792174" cy="3174339"/>
          </a:xfrm>
          <a:prstGeom prst="rect">
            <a:avLst/>
          </a:prstGeom>
          <a:noFill/>
          <a:ln>
            <a:noFill/>
          </a:ln>
        </p:spPr>
      </p:pic>
      <p:pic>
        <p:nvPicPr>
          <p:cNvPr id="129" name="Google Shape;129;p7"/>
          <p:cNvPicPr preferRelativeResize="0"/>
          <p:nvPr/>
        </p:nvPicPr>
        <p:blipFill rotWithShape="1">
          <a:blip r:embed="rId6">
            <a:alphaModFix/>
          </a:blip>
          <a:srcRect b="0" l="786" r="6881" t="0"/>
          <a:stretch/>
        </p:blipFill>
        <p:spPr>
          <a:xfrm>
            <a:off x="191088" y="3508511"/>
            <a:ext cx="3792174" cy="3171426"/>
          </a:xfrm>
          <a:prstGeom prst="rect">
            <a:avLst/>
          </a:prstGeom>
          <a:noFill/>
          <a:ln>
            <a:noFill/>
          </a:ln>
        </p:spPr>
      </p:pic>
      <p:pic>
        <p:nvPicPr>
          <p:cNvPr id="130" name="Google Shape;130;p7"/>
          <p:cNvPicPr preferRelativeResize="0"/>
          <p:nvPr/>
        </p:nvPicPr>
        <p:blipFill rotWithShape="1">
          <a:blip r:embed="rId7">
            <a:alphaModFix/>
          </a:blip>
          <a:srcRect b="0" l="0" r="8210" t="0"/>
          <a:stretch/>
        </p:blipFill>
        <p:spPr>
          <a:xfrm>
            <a:off x="4203448" y="3508511"/>
            <a:ext cx="3792174" cy="3171426"/>
          </a:xfrm>
          <a:prstGeom prst="rect">
            <a:avLst/>
          </a:prstGeom>
          <a:noFill/>
          <a:ln>
            <a:noFill/>
          </a:ln>
        </p:spPr>
      </p:pic>
      <p:pic>
        <p:nvPicPr>
          <p:cNvPr id="131" name="Google Shape;131;p7"/>
          <p:cNvPicPr preferRelativeResize="0"/>
          <p:nvPr/>
        </p:nvPicPr>
        <p:blipFill rotWithShape="1">
          <a:blip r:embed="rId8">
            <a:alphaModFix/>
          </a:blip>
          <a:srcRect b="-2" l="0" r="0" t="0"/>
          <a:stretch/>
        </p:blipFill>
        <p:spPr>
          <a:xfrm>
            <a:off x="8188574" y="3508511"/>
            <a:ext cx="3792174" cy="31714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8"/>
          <p:cNvPicPr preferRelativeResize="0"/>
          <p:nvPr/>
        </p:nvPicPr>
        <p:blipFill rotWithShape="1">
          <a:blip r:embed="rId3">
            <a:alphaModFix/>
          </a:blip>
          <a:srcRect b="0" l="0" r="0" t="0"/>
          <a:stretch/>
        </p:blipFill>
        <p:spPr>
          <a:xfrm>
            <a:off x="1471507" y="0"/>
            <a:ext cx="9248985" cy="2690191"/>
          </a:xfrm>
          <a:prstGeom prst="rect">
            <a:avLst/>
          </a:prstGeom>
          <a:noFill/>
          <a:ln>
            <a:noFill/>
          </a:ln>
        </p:spPr>
      </p:pic>
      <p:pic>
        <p:nvPicPr>
          <p:cNvPr id="138" name="Google Shape;138;p8"/>
          <p:cNvPicPr preferRelativeResize="0"/>
          <p:nvPr/>
        </p:nvPicPr>
        <p:blipFill rotWithShape="1">
          <a:blip r:embed="rId4">
            <a:alphaModFix/>
          </a:blip>
          <a:srcRect b="0" l="0" r="0" t="0"/>
          <a:stretch/>
        </p:blipFill>
        <p:spPr>
          <a:xfrm>
            <a:off x="1471507" y="2802707"/>
            <a:ext cx="9315014" cy="3102439"/>
          </a:xfrm>
          <a:prstGeom prst="rect">
            <a:avLst/>
          </a:prstGeom>
          <a:noFill/>
          <a:ln>
            <a:noFill/>
          </a:ln>
        </p:spPr>
      </p:pic>
      <p:sp>
        <p:nvSpPr>
          <p:cNvPr id="139" name="Google Shape;139;p8"/>
          <p:cNvSpPr txBox="1"/>
          <p:nvPr/>
        </p:nvSpPr>
        <p:spPr>
          <a:xfrm>
            <a:off x="424700" y="6038843"/>
            <a:ext cx="1134259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1400">
                <a:solidFill>
                  <a:schemeClr val="dk1"/>
                </a:solidFill>
                <a:latin typeface="Calibri"/>
                <a:ea typeface="Calibri"/>
                <a:cs typeface="Calibri"/>
                <a:sym typeface="Calibri"/>
              </a:rPr>
              <a:t>Vir: https://www.climatehub.si/podnebne-spremembe/podnebne-spremembe-v-sloveniji/spreminjanje-podnebja/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9"/>
          <p:cNvPicPr preferRelativeResize="0"/>
          <p:nvPr/>
        </p:nvPicPr>
        <p:blipFill rotWithShape="1">
          <a:blip r:embed="rId3">
            <a:alphaModFix/>
          </a:blip>
          <a:srcRect b="0" l="0" r="0" t="0"/>
          <a:stretch/>
        </p:blipFill>
        <p:spPr>
          <a:xfrm>
            <a:off x="399255" y="242655"/>
            <a:ext cx="11393490" cy="332468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ova tema">
  <a:themeElements>
    <a:clrScheme name="Pisarna">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ova tema">
  <a:themeElements>
    <a:clrScheme name="Pisarna">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ova tema">
  <a:themeElements>
    <a:clrScheme name="Pisarna">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2023-03-20T13:12:53Z</dcterms:created>
  <dc:creator>Primož Krašna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0x0101006D5DD6FF8994924A91046684A356AC54</vt:lpwstr>
  </property>
</Properties>
</file>