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3" r:id="rId6"/>
    <p:sldId id="257" r:id="rId7"/>
    <p:sldId id="274" r:id="rId8"/>
    <p:sldId id="275" r:id="rId9"/>
    <p:sldId id="276" r:id="rId10"/>
    <p:sldId id="264" r:id="rId11"/>
    <p:sldId id="261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60" r:id="rId21"/>
    <p:sldId id="262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16. 04. 2023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jpe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microsoft.com/office/2007/relationships/hdphoto" Target="../media/hdphoto1.wdp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atresponsibly.eu/sl/i-do/v-latvijskem-vrtcu-so-kolicino-zavrzene-hrane-zmanjsali-za-dve-tretjini/" TargetMode="External"/><Relationship Id="rId3" Type="http://schemas.openxmlformats.org/officeDocument/2006/relationships/hyperlink" Target="file:///C:\Users\Laura\Dropbox\PC\Documents\Laura\OSNOVNA_SOLA\BIO_GOS_mentorski%20ucitelji\NAK%202023%20GOS\Strategija_Spostujmo-hrano_spostujmo-planet.pdf" TargetMode="External"/><Relationship Id="rId7" Type="http://schemas.openxmlformats.org/officeDocument/2006/relationships/hyperlink" Target="https://www.prehrana.si/clanek/381-nasveti-za-manj-zavrzene-hrane" TargetMode="External"/><Relationship Id="rId2" Type="http://schemas.openxmlformats.org/officeDocument/2006/relationships/hyperlink" Target="https://www.stat.si/statweb/News/Index/105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f.uni-lj.si/sl/novice/2022101219530766/v-kompaniji-za-zmanjsevanje-odpadne-kolicine-zavrzene-hrane-v-gospodinjstvih-sodeluje-tudi-biotehniska-fakulteta" TargetMode="External"/><Relationship Id="rId5" Type="http://schemas.openxmlformats.org/officeDocument/2006/relationships/hyperlink" Target="https://www.nasasuperhrana.si/clanek/23-priporocil-za-zmanjsevanje-odpadne-hrane/" TargetMode="External"/><Relationship Id="rId4" Type="http://schemas.openxmlformats.org/officeDocument/2006/relationships/hyperlink" Target="https://www.gov.si/teme/zmanjsevanje-odpadne-hrane/" TargetMode="External"/><Relationship Id="rId9" Type="http://schemas.openxmlformats.org/officeDocument/2006/relationships/hyperlink" Target="https://samo1planet.si/dobre-prakse/nasveti-za-zmanjsevanje-kolicin-odpadne-hrane-v-gospodinjstv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Recovering_wasted_food.JPG" TargetMode="External"/><Relationship Id="rId13" Type="http://schemas.openxmlformats.org/officeDocument/2006/relationships/hyperlink" Target="https://openclipart.org/detail/283125/wasting-food" TargetMode="External"/><Relationship Id="rId18" Type="http://schemas.openxmlformats.org/officeDocument/2006/relationships/hyperlink" Target="https://www.scientificamerican.com/article/falling-buttered-toast/" TargetMode="External"/><Relationship Id="rId3" Type="http://schemas.openxmlformats.org/officeDocument/2006/relationships/hyperlink" Target="https://www.pxfuel.com/en/free-photo-ojdgy" TargetMode="External"/><Relationship Id="rId7" Type="http://schemas.openxmlformats.org/officeDocument/2006/relationships/hyperlink" Target="https://pixabay.com/photos/market-vegetables-produce-harvest-6329164/" TargetMode="External"/><Relationship Id="rId12" Type="http://schemas.openxmlformats.org/officeDocument/2006/relationships/hyperlink" Target="https://www.flickr.com/photos/30478819@N08/50643937571" TargetMode="External"/><Relationship Id="rId17" Type="http://schemas.openxmlformats.org/officeDocument/2006/relationships/hyperlink" Target="https://lovefoodhatewaste.co.nz/heres-one-easy-way-to-tackle-climate-change-that-you-may-not-know-about/" TargetMode="External"/><Relationship Id="rId2" Type="http://schemas.openxmlformats.org/officeDocument/2006/relationships/hyperlink" Target="https://siol.net/novice/vsak-vas-nakup-steje/vsako-leto-v-sloveniji-izgubimo-priblizno-650-kmetij-589962" TargetMode="External"/><Relationship Id="rId16" Type="http://schemas.openxmlformats.org/officeDocument/2006/relationships/hyperlink" Target="https://www.linkedin.com/pulse/love-food-waste-willie-tan" TargetMode="External"/><Relationship Id="rId20" Type="http://schemas.openxmlformats.org/officeDocument/2006/relationships/hyperlink" Target="https://pixabay.com/photos/cartoon-pear-pears-pair-fruit-31615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xpixel.net/Travel-Flight-Airport-Business-Airplanes-1351144" TargetMode="External"/><Relationship Id="rId11" Type="http://schemas.openxmlformats.org/officeDocument/2006/relationships/hyperlink" Target="https://www.needpix.com/photo/download/581180/garbage-pollution-waste-waste-disposal-throw-away-society-environmental-protection-dirt-disposal-waste-container" TargetMode="External"/><Relationship Id="rId5" Type="http://schemas.openxmlformats.org/officeDocument/2006/relationships/hyperlink" Target="https://commons.wikimedia.org/wiki/File:Hanjin_Spain_%287892310174%29.jpg" TargetMode="External"/><Relationship Id="rId15" Type="http://schemas.openxmlformats.org/officeDocument/2006/relationships/hyperlink" Target="https://pixahive.com/photo/catching-phone-with-hands/" TargetMode="External"/><Relationship Id="rId10" Type="http://schemas.openxmlformats.org/officeDocument/2006/relationships/hyperlink" Target="https://commons.wikimedia.org/wiki/File:Consumer_Food_Waste.JPG" TargetMode="External"/><Relationship Id="rId19" Type="http://schemas.openxmlformats.org/officeDocument/2006/relationships/hyperlink" Target="https://www.newfoodmagazine.com/news/66274/average-american-waste/" TargetMode="External"/><Relationship Id="rId4" Type="http://schemas.openxmlformats.org/officeDocument/2006/relationships/hyperlink" Target="https://www.flickr.com/photos/walmartcorporate/5349388042" TargetMode="External"/><Relationship Id="rId9" Type="http://schemas.openxmlformats.org/officeDocument/2006/relationships/hyperlink" Target="https://nclnet.org/lifesmarts_foodwaste_audit/" TargetMode="External"/><Relationship Id="rId14" Type="http://schemas.openxmlformats.org/officeDocument/2006/relationships/hyperlink" Target="https://www.flickr.com/photos/sterneck/628351896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menti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cap="all" dirty="0"/>
              <a:t>Zmanjševanje odpadne in zavržene hrane v VIZ</a:t>
            </a:r>
            <a:br>
              <a:rPr lang="sl-SI" dirty="0"/>
            </a:br>
            <a:endParaRPr lang="sl-SI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Laura Javoršek</a:t>
            </a:r>
          </a:p>
          <a:p>
            <a:r>
              <a:rPr lang="sl-SI" dirty="0"/>
              <a:t>OŠ Ob </a:t>
            </a:r>
            <a:r>
              <a:rPr lang="sl-SI" dirty="0" err="1"/>
              <a:t>Rinži</a:t>
            </a:r>
            <a:r>
              <a:rPr lang="sl-SI" dirty="0"/>
              <a:t> Kočevje</a:t>
            </a:r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847B6130-FBF5-4445-8847-E43A07CA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Odpadna hrana v VIZ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B14BF853-A49B-444F-8850-DFE3387E1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74" y="1253330"/>
            <a:ext cx="6875465" cy="5103019"/>
          </a:xfrm>
        </p:spPr>
        <p:txBody>
          <a:bodyPr/>
          <a:lstStyle/>
          <a:p>
            <a:pPr marL="0" indent="0">
              <a:buNone/>
            </a:pPr>
            <a:endParaRPr lang="sl-SI" sz="2800" b="1" dirty="0"/>
          </a:p>
          <a:p>
            <a:pPr marL="0" indent="0">
              <a:buNone/>
            </a:pPr>
            <a:r>
              <a:rPr lang="sl-SI" sz="3200" b="1" dirty="0"/>
              <a:t>Izmenjava mnenj v parih (3 min.).</a:t>
            </a:r>
          </a:p>
          <a:p>
            <a:pPr marL="0" indent="0">
              <a:buNone/>
            </a:pPr>
            <a:endParaRPr lang="sl-SI" sz="2800" b="1" dirty="0"/>
          </a:p>
          <a:p>
            <a:pPr marL="0" indent="0">
              <a:buNone/>
            </a:pPr>
            <a:r>
              <a:rPr lang="sl-SI" dirty="0"/>
              <a:t>Odgovorite na vprašanji:</a:t>
            </a:r>
          </a:p>
          <a:p>
            <a:pPr marL="457200" indent="-457200">
              <a:buFont typeface="+mj-lt"/>
              <a:buAutoNum type="arabicPeriod"/>
            </a:pPr>
            <a:r>
              <a:rPr lang="sl-SI" b="1" dirty="0"/>
              <a:t>Kaj predstavlja največji izziv pri zmanjševanju odpadne hrane v VIZ?</a:t>
            </a:r>
          </a:p>
          <a:p>
            <a:pPr marL="457200" indent="-457200">
              <a:buFont typeface="+mj-lt"/>
              <a:buAutoNum type="arabicPeriod"/>
            </a:pPr>
            <a:r>
              <a:rPr lang="sl-SI" b="1" dirty="0"/>
              <a:t>Kaj lahko storimo, da uspešno zmanjšamo količino odpadne hrane.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B9CC6FF-27C7-4CD6-8967-A477FD4648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039" y="2512381"/>
            <a:ext cx="3825766" cy="3736099"/>
          </a:xfrm>
        </p:spPr>
      </p:pic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04EC41B5-2D9D-4E07-8530-BF473F47E0AE}"/>
              </a:ext>
            </a:extLst>
          </p:cNvPr>
          <p:cNvSpPr/>
          <p:nvPr/>
        </p:nvSpPr>
        <p:spPr>
          <a:xfrm>
            <a:off x="9454719" y="2071826"/>
            <a:ext cx="1606858" cy="1028700"/>
          </a:xfrm>
          <a:prstGeom prst="wedgeEllipseCallout">
            <a:avLst>
              <a:gd name="adj1" fmla="val -26910"/>
              <a:gd name="adj2" fmla="val 89253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  <a:latin typeface="Wingdings 2" panose="05020102010507070707" pitchFamily="18" charset="2"/>
            </a:endParaRPr>
          </a:p>
        </p:txBody>
      </p:sp>
      <p:sp>
        <p:nvSpPr>
          <p:cNvPr id="10" name="Oblaček govora: elipsa 9">
            <a:extLst>
              <a:ext uri="{FF2B5EF4-FFF2-40B4-BE49-F238E27FC236}">
                <a16:creationId xmlns:a16="http://schemas.microsoft.com/office/drawing/2014/main" id="{243D1F9F-1F16-4F37-9220-D67BE82E61B9}"/>
              </a:ext>
            </a:extLst>
          </p:cNvPr>
          <p:cNvSpPr/>
          <p:nvPr/>
        </p:nvSpPr>
        <p:spPr>
          <a:xfrm>
            <a:off x="7439450" y="1642185"/>
            <a:ext cx="1606858" cy="1028700"/>
          </a:xfrm>
          <a:prstGeom prst="wedgeEllipseCallout">
            <a:avLst>
              <a:gd name="adj1" fmla="val 16736"/>
              <a:gd name="adj2" fmla="val 875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  <a:latin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764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847B6130-FBF5-4445-8847-E43A07CA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Zmanjševanje odpadne in zavržene hrane v VIZ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B14BF853-A49B-444F-8850-DFE3387E1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402806"/>
            <a:ext cx="11880850" cy="5021039"/>
          </a:xfrm>
        </p:spPr>
        <p:txBody>
          <a:bodyPr/>
          <a:lstStyle/>
          <a:p>
            <a:r>
              <a:rPr lang="sl-SI" dirty="0"/>
              <a:t>Prepoznati problem – vzroke</a:t>
            </a:r>
          </a:p>
          <a:p>
            <a:r>
              <a:rPr lang="sl-SI" b="1" dirty="0"/>
              <a:t>Načrt za zmanjševanje odpadne hrane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   (ideje - primeri dobre prakse,</a:t>
            </a:r>
          </a:p>
          <a:p>
            <a:pPr marL="0" indent="0">
              <a:buNone/>
            </a:pPr>
            <a:r>
              <a:rPr lang="sl-SI" dirty="0"/>
              <a:t>   po korakih …)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b="1" dirty="0"/>
              <a:t>Sodelovanje vseh </a:t>
            </a:r>
            <a:r>
              <a:rPr lang="sl-SI" dirty="0"/>
              <a:t>strokovnih delavcev, kuharjev, otrok, vključevanje staršev, lokalne skupnosti</a:t>
            </a:r>
          </a:p>
          <a:p>
            <a:r>
              <a:rPr lang="sl-SI" dirty="0"/>
              <a:t>Določiti merljive kazalnike – kdaj bomo vedeli, da nam je uspelo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Oblak 5">
            <a:extLst>
              <a:ext uri="{FF2B5EF4-FFF2-40B4-BE49-F238E27FC236}">
                <a16:creationId xmlns:a16="http://schemas.microsoft.com/office/drawing/2014/main" id="{26D79C7E-28EE-42E6-A9D5-038FDC8558A7}"/>
              </a:ext>
            </a:extLst>
          </p:cNvPr>
          <p:cNvSpPr/>
          <p:nvPr/>
        </p:nvSpPr>
        <p:spPr>
          <a:xfrm>
            <a:off x="4879759" y="2305189"/>
            <a:ext cx="2432482" cy="106532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„Kuhati, kar otroci pojedo“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12034D-194F-40EC-8ED6-D2590448D6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425" y="1359768"/>
            <a:ext cx="2343705" cy="2343705"/>
          </a:xfrm>
          <a:prstGeom prst="rect">
            <a:avLst/>
          </a:prstGeom>
        </p:spPr>
      </p:pic>
      <p:sp>
        <p:nvSpPr>
          <p:cNvPr id="9" name="Oblak 8">
            <a:extLst>
              <a:ext uri="{FF2B5EF4-FFF2-40B4-BE49-F238E27FC236}">
                <a16:creationId xmlns:a16="http://schemas.microsoft.com/office/drawing/2014/main" id="{F40A3326-F9EC-4137-A42F-EF9C948078CB}"/>
              </a:ext>
            </a:extLst>
          </p:cNvPr>
          <p:cNvSpPr/>
          <p:nvPr/>
        </p:nvSpPr>
        <p:spPr>
          <a:xfrm>
            <a:off x="5615125" y="3487949"/>
            <a:ext cx="1877629" cy="852137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Dobre sestavine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2CC0A3A6-0F65-48C5-89D9-7B5CD645FE27}"/>
              </a:ext>
            </a:extLst>
          </p:cNvPr>
          <p:cNvGrpSpPr/>
          <p:nvPr/>
        </p:nvGrpSpPr>
        <p:grpSpPr>
          <a:xfrm>
            <a:off x="8248835" y="5411787"/>
            <a:ext cx="914400" cy="914400"/>
            <a:chOff x="8248835" y="5411787"/>
            <a:chExt cx="914400" cy="914400"/>
          </a:xfrm>
        </p:grpSpPr>
        <p:pic>
          <p:nvPicPr>
            <p:cNvPr id="16" name="Grafika 15" descr="Pokal">
              <a:extLst>
                <a:ext uri="{FF2B5EF4-FFF2-40B4-BE49-F238E27FC236}">
                  <a16:creationId xmlns:a16="http://schemas.microsoft.com/office/drawing/2014/main" id="{2E715029-08BA-4E17-8379-F76C6114A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48835" y="5411787"/>
              <a:ext cx="914400" cy="914400"/>
            </a:xfrm>
            <a:prstGeom prst="rect">
              <a:avLst/>
            </a:prstGeom>
          </p:spPr>
        </p:pic>
        <p:pic>
          <p:nvPicPr>
            <p:cNvPr id="18" name="Grafika 17" descr="Avokado">
              <a:extLst>
                <a:ext uri="{FF2B5EF4-FFF2-40B4-BE49-F238E27FC236}">
                  <a16:creationId xmlns:a16="http://schemas.microsoft.com/office/drawing/2014/main" id="{34BD45C6-DD25-4C57-A187-1E09BEB4F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38469" y="5552852"/>
              <a:ext cx="335132" cy="335132"/>
            </a:xfrm>
            <a:prstGeom prst="rect">
              <a:avLst/>
            </a:prstGeom>
          </p:spPr>
        </p:pic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7A6D22F2-00BE-437F-8175-13897ED18725}"/>
              </a:ext>
            </a:extLst>
          </p:cNvPr>
          <p:cNvGrpSpPr/>
          <p:nvPr/>
        </p:nvGrpSpPr>
        <p:grpSpPr>
          <a:xfrm>
            <a:off x="2522126" y="556351"/>
            <a:ext cx="9559350" cy="4411593"/>
            <a:chOff x="2522126" y="556351"/>
            <a:chExt cx="9559350" cy="4411593"/>
          </a:xfrm>
        </p:grpSpPr>
        <p:sp>
          <p:nvSpPr>
            <p:cNvPr id="3" name="Oblak 2">
              <a:extLst>
                <a:ext uri="{FF2B5EF4-FFF2-40B4-BE49-F238E27FC236}">
                  <a16:creationId xmlns:a16="http://schemas.microsoft.com/office/drawing/2014/main" id="{7292A67D-BCC7-456A-BC2B-7108B1CD6904}"/>
                </a:ext>
              </a:extLst>
            </p:cNvPr>
            <p:cNvSpPr/>
            <p:nvPr/>
          </p:nvSpPr>
          <p:spPr>
            <a:xfrm>
              <a:off x="6904139" y="4004645"/>
              <a:ext cx="3056607" cy="963299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b="1" dirty="0">
                  <a:solidFill>
                    <a:schemeClr val="tx1"/>
                  </a:solidFill>
                </a:rPr>
                <a:t>Izkušnje</a:t>
              </a:r>
              <a:r>
                <a:rPr lang="sl-SI" dirty="0">
                  <a:solidFill>
                    <a:schemeClr val="tx1"/>
                  </a:solidFill>
                </a:rPr>
                <a:t> – ali otroci poznajo jedi?</a:t>
              </a:r>
            </a:p>
          </p:txBody>
        </p:sp>
        <p:sp>
          <p:nvSpPr>
            <p:cNvPr id="12" name="Oblak 11">
              <a:extLst>
                <a:ext uri="{FF2B5EF4-FFF2-40B4-BE49-F238E27FC236}">
                  <a16:creationId xmlns:a16="http://schemas.microsoft.com/office/drawing/2014/main" id="{46F20375-948A-4673-8A24-1110AF1DB7BB}"/>
                </a:ext>
              </a:extLst>
            </p:cNvPr>
            <p:cNvSpPr/>
            <p:nvPr/>
          </p:nvSpPr>
          <p:spPr>
            <a:xfrm>
              <a:off x="9189448" y="1248313"/>
              <a:ext cx="2470734" cy="1803325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b="1" dirty="0">
                  <a:solidFill>
                    <a:schemeClr val="tx1"/>
                  </a:solidFill>
                </a:rPr>
                <a:t>Spoštljiv odnos </a:t>
              </a:r>
              <a:r>
                <a:rPr lang="sl-SI" dirty="0">
                  <a:solidFill>
                    <a:schemeClr val="tx1"/>
                  </a:solidFill>
                </a:rPr>
                <a:t>do hrane in do vsega vloženega dela</a:t>
              </a:r>
            </a:p>
          </p:txBody>
        </p:sp>
        <p:sp>
          <p:nvSpPr>
            <p:cNvPr id="13" name="Oblak 12">
              <a:extLst>
                <a:ext uri="{FF2B5EF4-FFF2-40B4-BE49-F238E27FC236}">
                  <a16:creationId xmlns:a16="http://schemas.microsoft.com/office/drawing/2014/main" id="{0488815E-4EEE-4CAD-80DD-5653B4BDE229}"/>
                </a:ext>
              </a:extLst>
            </p:cNvPr>
            <p:cNvSpPr/>
            <p:nvPr/>
          </p:nvSpPr>
          <p:spPr>
            <a:xfrm>
              <a:off x="3941685" y="3965810"/>
              <a:ext cx="2080967" cy="852137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Dobavitelji!!</a:t>
              </a:r>
            </a:p>
          </p:txBody>
        </p:sp>
        <p:sp>
          <p:nvSpPr>
            <p:cNvPr id="14" name="Oblak 13">
              <a:extLst>
                <a:ext uri="{FF2B5EF4-FFF2-40B4-BE49-F238E27FC236}">
                  <a16:creationId xmlns:a16="http://schemas.microsoft.com/office/drawing/2014/main" id="{C80C74F7-AC36-405B-A2C8-7B171A89DEC8}"/>
                </a:ext>
              </a:extLst>
            </p:cNvPr>
            <p:cNvSpPr/>
            <p:nvPr/>
          </p:nvSpPr>
          <p:spPr>
            <a:xfrm>
              <a:off x="2627789" y="2671021"/>
              <a:ext cx="2460487" cy="1294789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Smernice zdravega prehranjevanja</a:t>
              </a:r>
            </a:p>
          </p:txBody>
        </p:sp>
        <p:sp>
          <p:nvSpPr>
            <p:cNvPr id="15" name="Oblak 14">
              <a:extLst>
                <a:ext uri="{FF2B5EF4-FFF2-40B4-BE49-F238E27FC236}">
                  <a16:creationId xmlns:a16="http://schemas.microsoft.com/office/drawing/2014/main" id="{23896DEF-BFC9-4C23-97D1-A441A36067EB}"/>
                </a:ext>
              </a:extLst>
            </p:cNvPr>
            <p:cNvSpPr/>
            <p:nvPr/>
          </p:nvSpPr>
          <p:spPr>
            <a:xfrm>
              <a:off x="9644079" y="2876089"/>
              <a:ext cx="2437397" cy="1902861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Vključevanje v proces načrtovanja, priprave, ročne spretnosti</a:t>
              </a:r>
            </a:p>
          </p:txBody>
        </p:sp>
        <p:sp>
          <p:nvSpPr>
            <p:cNvPr id="19" name="Oblak 18">
              <a:extLst>
                <a:ext uri="{FF2B5EF4-FFF2-40B4-BE49-F238E27FC236}">
                  <a16:creationId xmlns:a16="http://schemas.microsoft.com/office/drawing/2014/main" id="{2DFECB11-7DC4-4DCB-A79B-C8768E28EC47}"/>
                </a:ext>
              </a:extLst>
            </p:cNvPr>
            <p:cNvSpPr/>
            <p:nvPr/>
          </p:nvSpPr>
          <p:spPr>
            <a:xfrm>
              <a:off x="5905547" y="1501848"/>
              <a:ext cx="2004457" cy="803417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Degustacije</a:t>
              </a:r>
            </a:p>
          </p:txBody>
        </p:sp>
        <p:sp>
          <p:nvSpPr>
            <p:cNvPr id="21" name="Oblak 20">
              <a:extLst>
                <a:ext uri="{FF2B5EF4-FFF2-40B4-BE49-F238E27FC236}">
                  <a16:creationId xmlns:a16="http://schemas.microsoft.com/office/drawing/2014/main" id="{967E8457-CAEF-48CB-9357-6DC90F99CB7E}"/>
                </a:ext>
              </a:extLst>
            </p:cNvPr>
            <p:cNvSpPr/>
            <p:nvPr/>
          </p:nvSpPr>
          <p:spPr>
            <a:xfrm>
              <a:off x="10571810" y="556351"/>
              <a:ext cx="1464615" cy="803417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Vzorniki</a:t>
              </a:r>
            </a:p>
          </p:txBody>
        </p:sp>
        <p:sp>
          <p:nvSpPr>
            <p:cNvPr id="24" name="Oblak 23">
              <a:extLst>
                <a:ext uri="{FF2B5EF4-FFF2-40B4-BE49-F238E27FC236}">
                  <a16:creationId xmlns:a16="http://schemas.microsoft.com/office/drawing/2014/main" id="{06F31CCF-BC82-49A5-BE0D-3F301BDEE42B}"/>
                </a:ext>
              </a:extLst>
            </p:cNvPr>
            <p:cNvSpPr/>
            <p:nvPr/>
          </p:nvSpPr>
          <p:spPr>
            <a:xfrm>
              <a:off x="2522126" y="3965810"/>
              <a:ext cx="1374508" cy="696979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Pravila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8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C74144-B71A-4CF7-A47B-B8EEFDDB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prakse – „</a:t>
            </a:r>
            <a:r>
              <a:rPr lang="sl-SI" b="1" dirty="0"/>
              <a:t>Od njive do krožnika“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292D13-B148-4EB7-A9FD-B17FB57B5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75" y="5396563"/>
            <a:ext cx="5873750" cy="959786"/>
          </a:xfrm>
        </p:spPr>
        <p:txBody>
          <a:bodyPr>
            <a:normAutofit fontScale="92500" lnSpcReduction="10000"/>
          </a:bodyPr>
          <a:lstStyle/>
          <a:p>
            <a:pPr lvl="0" indent="-457200">
              <a:spcBef>
                <a:spcPts val="0"/>
              </a:spcBef>
              <a:buAutoNum type="arabicPeriod"/>
            </a:pPr>
            <a:r>
              <a:rPr lang="sl-SI" dirty="0"/>
              <a:t>Izobraževalna dejavnost</a:t>
            </a:r>
          </a:p>
          <a:p>
            <a:pPr marL="0" lvl="0" indent="0">
              <a:spcBef>
                <a:spcPts val="0"/>
              </a:spcBef>
            </a:pPr>
            <a:endParaRPr lang="sl-SI" dirty="0"/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8C7BA81-FCCC-4524-AA16-5E6C3143E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2264" y="5396563"/>
            <a:ext cx="6179851" cy="95978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l-SI" dirty="0"/>
              <a:t>Druge dejavnosti (vpis šole v register kmetijskih gospodarstev </a:t>
            </a:r>
            <a:r>
              <a:rPr lang="sl-SI" dirty="0">
                <a:sym typeface="Wingdings" panose="05000000000000000000" pitchFamily="2" charset="2"/>
              </a:rPr>
              <a:t> lokalno pridelana hrana, samooskrbna šola</a:t>
            </a:r>
            <a:r>
              <a:rPr lang="sl-SI" dirty="0"/>
              <a:t>)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65B883C-69B8-4DDD-8609-7EBA49740F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92" y="2658967"/>
            <a:ext cx="3854389" cy="2527917"/>
          </a:xfrm>
          <a:prstGeom prst="rect">
            <a:avLst/>
          </a:prstGeom>
        </p:spPr>
      </p:pic>
      <p:graphicFrame>
        <p:nvGraphicFramePr>
          <p:cNvPr id="6" name="Predmet 5">
            <a:extLst>
              <a:ext uri="{FF2B5EF4-FFF2-40B4-BE49-F238E27FC236}">
                <a16:creationId xmlns:a16="http://schemas.microsoft.com/office/drawing/2014/main" id="{7097449A-8364-4C17-B8D3-593DFC2FD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806865"/>
              </p:ext>
            </p:extLst>
          </p:nvPr>
        </p:nvGraphicFramePr>
        <p:xfrm>
          <a:off x="610182" y="1606485"/>
          <a:ext cx="3190923" cy="78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na slika" r:id="rId4" imgW="5792008" imgH="1428949" progId="Paint.Picture">
                  <p:embed/>
                </p:oleObj>
              </mc:Choice>
              <mc:Fallback>
                <p:oleObj name="Bitna slika" r:id="rId4" imgW="5792008" imgH="1428949" progId="Paint.Picture">
                  <p:embed/>
                  <p:pic>
                    <p:nvPicPr>
                      <p:cNvPr id="5" name="Predmet 4">
                        <a:extLst>
                          <a:ext uri="{FF2B5EF4-FFF2-40B4-BE49-F238E27FC236}">
                            <a16:creationId xmlns:a16="http://schemas.microsoft.com/office/drawing/2014/main" id="{9F7283C5-9F58-499B-94D8-8E6ADFDE3F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82" y="1606485"/>
                        <a:ext cx="3190923" cy="787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DFB08A6F-9C9D-45B8-AA4D-4C9370415D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2264" y="2123982"/>
            <a:ext cx="6495479" cy="2743211"/>
          </a:xfrm>
          <a:prstGeom prst="rect">
            <a:avLst/>
          </a:prstGeom>
        </p:spPr>
      </p:pic>
      <p:sp>
        <p:nvSpPr>
          <p:cNvPr id="9" name="Oblaček govora: pravokotnik z zaobljenimi vogali 8">
            <a:extLst>
              <a:ext uri="{FF2B5EF4-FFF2-40B4-BE49-F238E27FC236}">
                <a16:creationId xmlns:a16="http://schemas.microsoft.com/office/drawing/2014/main" id="{CAFD2726-BA15-4A81-97BF-AB550B60A8AA}"/>
              </a:ext>
            </a:extLst>
          </p:cNvPr>
          <p:cNvSpPr/>
          <p:nvPr/>
        </p:nvSpPr>
        <p:spPr>
          <a:xfrm>
            <a:off x="6029325" y="1471837"/>
            <a:ext cx="1374937" cy="547305"/>
          </a:xfrm>
          <a:prstGeom prst="wedgeRoundRectCallout">
            <a:avLst>
              <a:gd name="adj1" fmla="val 21942"/>
              <a:gd name="adj2" fmla="val 2069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ŠOLSKI SADOVNJAK</a:t>
            </a:r>
          </a:p>
        </p:txBody>
      </p:sp>
      <p:sp>
        <p:nvSpPr>
          <p:cNvPr id="10" name="Oblaček govora: pravokotnik z zaobljenimi vogali 9">
            <a:extLst>
              <a:ext uri="{FF2B5EF4-FFF2-40B4-BE49-F238E27FC236}">
                <a16:creationId xmlns:a16="http://schemas.microsoft.com/office/drawing/2014/main" id="{75505624-0B11-43FD-9A27-F343A8040371}"/>
              </a:ext>
            </a:extLst>
          </p:cNvPr>
          <p:cNvSpPr/>
          <p:nvPr/>
        </p:nvSpPr>
        <p:spPr>
          <a:xfrm>
            <a:off x="8072189" y="1461436"/>
            <a:ext cx="1374937" cy="547305"/>
          </a:xfrm>
          <a:prstGeom prst="wedgeRoundRectCallout">
            <a:avLst>
              <a:gd name="adj1" fmla="val 60559"/>
              <a:gd name="adj2" fmla="val 1459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TRAVNIK</a:t>
            </a:r>
          </a:p>
        </p:txBody>
      </p:sp>
      <p:sp>
        <p:nvSpPr>
          <p:cNvPr id="11" name="Oblaček govora: pravokotnik z zaobljenimi vogali 10">
            <a:extLst>
              <a:ext uri="{FF2B5EF4-FFF2-40B4-BE49-F238E27FC236}">
                <a16:creationId xmlns:a16="http://schemas.microsoft.com/office/drawing/2014/main" id="{12E26F12-0BF9-4215-8291-F43EE19D791B}"/>
              </a:ext>
            </a:extLst>
          </p:cNvPr>
          <p:cNvSpPr/>
          <p:nvPr/>
        </p:nvSpPr>
        <p:spPr>
          <a:xfrm>
            <a:off x="10128179" y="1461436"/>
            <a:ext cx="1445215" cy="547305"/>
          </a:xfrm>
          <a:prstGeom prst="wedgeRoundRectCallout">
            <a:avLst>
              <a:gd name="adj1" fmla="val -32647"/>
              <a:gd name="adj2" fmla="val 141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ČEBELNJAKA</a:t>
            </a:r>
          </a:p>
        </p:txBody>
      </p:sp>
      <p:sp>
        <p:nvSpPr>
          <p:cNvPr id="12" name="Oblaček govora: pravokotnik z zaobljenimi vogali 11">
            <a:extLst>
              <a:ext uri="{FF2B5EF4-FFF2-40B4-BE49-F238E27FC236}">
                <a16:creationId xmlns:a16="http://schemas.microsoft.com/office/drawing/2014/main" id="{A5DF2B35-5FFC-4652-A5F4-47F0DCA4EF57}"/>
              </a:ext>
            </a:extLst>
          </p:cNvPr>
          <p:cNvSpPr/>
          <p:nvPr/>
        </p:nvSpPr>
        <p:spPr>
          <a:xfrm>
            <a:off x="10273820" y="3848735"/>
            <a:ext cx="1374937" cy="826710"/>
          </a:xfrm>
          <a:prstGeom prst="wedgeRoundRectCallout">
            <a:avLst>
              <a:gd name="adj1" fmla="val -13594"/>
              <a:gd name="adj2" fmla="val -141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UČILNICA NA PROSTEM</a:t>
            </a:r>
          </a:p>
        </p:txBody>
      </p:sp>
      <p:sp>
        <p:nvSpPr>
          <p:cNvPr id="13" name="Oblaček govora: pravokotnik z zaobljenimi vogali 12">
            <a:extLst>
              <a:ext uri="{FF2B5EF4-FFF2-40B4-BE49-F238E27FC236}">
                <a16:creationId xmlns:a16="http://schemas.microsoft.com/office/drawing/2014/main" id="{3C73C02C-6D4B-45EC-9A1E-14BE64D84786}"/>
              </a:ext>
            </a:extLst>
          </p:cNvPr>
          <p:cNvSpPr/>
          <p:nvPr/>
        </p:nvSpPr>
        <p:spPr>
          <a:xfrm>
            <a:off x="5475208" y="4647168"/>
            <a:ext cx="1374937" cy="547305"/>
          </a:xfrm>
          <a:prstGeom prst="wedgeRoundRectCallout">
            <a:avLst>
              <a:gd name="adj1" fmla="val -79553"/>
              <a:gd name="adj2" fmla="val -698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ZELIŠČNI VRT</a:t>
            </a:r>
          </a:p>
        </p:txBody>
      </p:sp>
      <p:sp>
        <p:nvSpPr>
          <p:cNvPr id="14" name="Oblaček govora: pravokotnik z zaobljenimi vogali 13">
            <a:extLst>
              <a:ext uri="{FF2B5EF4-FFF2-40B4-BE49-F238E27FC236}">
                <a16:creationId xmlns:a16="http://schemas.microsoft.com/office/drawing/2014/main" id="{8A37C5C8-54A3-4214-8834-2835F6700937}"/>
              </a:ext>
            </a:extLst>
          </p:cNvPr>
          <p:cNvSpPr/>
          <p:nvPr/>
        </p:nvSpPr>
        <p:spPr>
          <a:xfrm>
            <a:off x="4103406" y="1471837"/>
            <a:ext cx="1374937" cy="547305"/>
          </a:xfrm>
          <a:prstGeom prst="wedgeRoundRectCallout">
            <a:avLst>
              <a:gd name="adj1" fmla="val 34855"/>
              <a:gd name="adj2" fmla="val 112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GOZD</a:t>
            </a:r>
          </a:p>
        </p:txBody>
      </p:sp>
    </p:spTree>
    <p:extLst>
      <p:ext uri="{BB962C8B-B14F-4D97-AF65-F5344CB8AC3E}">
        <p14:creationId xmlns:p14="http://schemas.microsoft.com/office/powerpoint/2010/main" val="50991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lika 50">
            <a:extLst>
              <a:ext uri="{FF2B5EF4-FFF2-40B4-BE49-F238E27FC236}">
                <a16:creationId xmlns:a16="http://schemas.microsoft.com/office/drawing/2014/main" id="{8CB4DFCA-F030-4772-9C30-6A2C7708DF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67788" y="5237825"/>
            <a:ext cx="1269781" cy="95233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99AEDD3-FF89-4580-9373-9EFD2A72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Vključevanje v učni proces</a:t>
            </a:r>
          </a:p>
        </p:txBody>
      </p:sp>
      <p:sp>
        <p:nvSpPr>
          <p:cNvPr id="27" name="Google Shape;2588;p41">
            <a:extLst>
              <a:ext uri="{FF2B5EF4-FFF2-40B4-BE49-F238E27FC236}">
                <a16:creationId xmlns:a16="http://schemas.microsoft.com/office/drawing/2014/main" id="{E60D2E6D-F257-45B9-A1FF-868867B6EE4C}"/>
              </a:ext>
            </a:extLst>
          </p:cNvPr>
          <p:cNvSpPr/>
          <p:nvPr/>
        </p:nvSpPr>
        <p:spPr>
          <a:xfrm>
            <a:off x="5339383" y="1254655"/>
            <a:ext cx="807300" cy="8073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470;p38">
            <a:extLst>
              <a:ext uri="{FF2B5EF4-FFF2-40B4-BE49-F238E27FC236}">
                <a16:creationId xmlns:a16="http://schemas.microsoft.com/office/drawing/2014/main" id="{C46A7C33-7973-4D7F-9FF2-12C0C32CFADD}"/>
              </a:ext>
            </a:extLst>
          </p:cNvPr>
          <p:cNvSpPr/>
          <p:nvPr/>
        </p:nvSpPr>
        <p:spPr>
          <a:xfrm>
            <a:off x="9323086" y="1283020"/>
            <a:ext cx="807300" cy="80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471;p38">
            <a:extLst>
              <a:ext uri="{FF2B5EF4-FFF2-40B4-BE49-F238E27FC236}">
                <a16:creationId xmlns:a16="http://schemas.microsoft.com/office/drawing/2014/main" id="{2429F241-8B24-4221-88B9-2E1B625824F6}"/>
              </a:ext>
            </a:extLst>
          </p:cNvPr>
          <p:cNvSpPr txBox="1">
            <a:spLocks/>
          </p:cNvSpPr>
          <p:nvPr/>
        </p:nvSpPr>
        <p:spPr>
          <a:xfrm>
            <a:off x="569688" y="2154620"/>
            <a:ext cx="2258100" cy="3714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/>
              <a:t>Sadje</a:t>
            </a:r>
          </a:p>
        </p:txBody>
      </p:sp>
      <p:sp>
        <p:nvSpPr>
          <p:cNvPr id="30" name="Google Shape;2472;p38">
            <a:extLst>
              <a:ext uri="{FF2B5EF4-FFF2-40B4-BE49-F238E27FC236}">
                <a16:creationId xmlns:a16="http://schemas.microsoft.com/office/drawing/2014/main" id="{12B494B1-4CC6-459C-9EF0-EB4ECCCEFD6E}"/>
              </a:ext>
            </a:extLst>
          </p:cNvPr>
          <p:cNvSpPr txBox="1">
            <a:spLocks/>
          </p:cNvSpPr>
          <p:nvPr/>
        </p:nvSpPr>
        <p:spPr>
          <a:xfrm>
            <a:off x="4080517" y="2138152"/>
            <a:ext cx="3103327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/>
              <a:t>Zelišča, poljščine</a:t>
            </a:r>
          </a:p>
        </p:txBody>
      </p:sp>
      <p:sp>
        <p:nvSpPr>
          <p:cNvPr id="31" name="Google Shape;2474;p38">
            <a:extLst>
              <a:ext uri="{FF2B5EF4-FFF2-40B4-BE49-F238E27FC236}">
                <a16:creationId xmlns:a16="http://schemas.microsoft.com/office/drawing/2014/main" id="{E15D30B3-2F66-495D-AAF9-A8F1DBF68C19}"/>
              </a:ext>
            </a:extLst>
          </p:cNvPr>
          <p:cNvSpPr txBox="1">
            <a:spLocks/>
          </p:cNvSpPr>
          <p:nvPr/>
        </p:nvSpPr>
        <p:spPr>
          <a:xfrm>
            <a:off x="8637442" y="2154620"/>
            <a:ext cx="22581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/>
              <a:t>Čebelji pridelki</a:t>
            </a:r>
          </a:p>
        </p:txBody>
      </p:sp>
      <p:grpSp>
        <p:nvGrpSpPr>
          <p:cNvPr id="33" name="Google Shape;2491;p38">
            <a:extLst>
              <a:ext uri="{FF2B5EF4-FFF2-40B4-BE49-F238E27FC236}">
                <a16:creationId xmlns:a16="http://schemas.microsoft.com/office/drawing/2014/main" id="{2A21CE36-E893-4D16-8D5F-3926E13B83E4}"/>
              </a:ext>
            </a:extLst>
          </p:cNvPr>
          <p:cNvGrpSpPr/>
          <p:nvPr/>
        </p:nvGrpSpPr>
        <p:grpSpPr>
          <a:xfrm>
            <a:off x="9557110" y="1517043"/>
            <a:ext cx="339253" cy="339253"/>
            <a:chOff x="2678350" y="4992125"/>
            <a:chExt cx="481825" cy="481825"/>
          </a:xfrm>
        </p:grpSpPr>
        <p:sp>
          <p:nvSpPr>
            <p:cNvPr id="34" name="Google Shape;2492;p38">
              <a:extLst>
                <a:ext uri="{FF2B5EF4-FFF2-40B4-BE49-F238E27FC236}">
                  <a16:creationId xmlns:a16="http://schemas.microsoft.com/office/drawing/2014/main" id="{AD51DA04-D10A-42DB-9B43-08D732DF3F09}"/>
                </a:ext>
              </a:extLst>
            </p:cNvPr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" name="Google Shape;2493;p38">
              <a:extLst>
                <a:ext uri="{FF2B5EF4-FFF2-40B4-BE49-F238E27FC236}">
                  <a16:creationId xmlns:a16="http://schemas.microsoft.com/office/drawing/2014/main" id="{D6E84456-519E-4EEC-A412-8D9283C53F8E}"/>
                </a:ext>
              </a:extLst>
            </p:cNvPr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2494;p38">
              <a:extLst>
                <a:ext uri="{FF2B5EF4-FFF2-40B4-BE49-F238E27FC236}">
                  <a16:creationId xmlns:a16="http://schemas.microsoft.com/office/drawing/2014/main" id="{61FAC407-55FB-487F-9632-D41915E1DEAA}"/>
                </a:ext>
              </a:extLst>
            </p:cNvPr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" name="Google Shape;2601;p42">
            <a:extLst>
              <a:ext uri="{FF2B5EF4-FFF2-40B4-BE49-F238E27FC236}">
                <a16:creationId xmlns:a16="http://schemas.microsoft.com/office/drawing/2014/main" id="{B489EB5B-C9D5-481A-A90D-6C712063F4FA}"/>
              </a:ext>
            </a:extLst>
          </p:cNvPr>
          <p:cNvSpPr/>
          <p:nvPr/>
        </p:nvSpPr>
        <p:spPr>
          <a:xfrm>
            <a:off x="1339561" y="1283020"/>
            <a:ext cx="807300" cy="807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623;p42">
            <a:extLst>
              <a:ext uri="{FF2B5EF4-FFF2-40B4-BE49-F238E27FC236}">
                <a16:creationId xmlns:a16="http://schemas.microsoft.com/office/drawing/2014/main" id="{427A52A2-A31E-4329-9419-8DF8E389C874}"/>
              </a:ext>
            </a:extLst>
          </p:cNvPr>
          <p:cNvSpPr/>
          <p:nvPr/>
        </p:nvSpPr>
        <p:spPr>
          <a:xfrm>
            <a:off x="1523712" y="1502150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594;p41">
            <a:extLst>
              <a:ext uri="{FF2B5EF4-FFF2-40B4-BE49-F238E27FC236}">
                <a16:creationId xmlns:a16="http://schemas.microsoft.com/office/drawing/2014/main" id="{2D7A8107-877C-457F-AB78-39B489843254}"/>
              </a:ext>
            </a:extLst>
          </p:cNvPr>
          <p:cNvSpPr/>
          <p:nvPr/>
        </p:nvSpPr>
        <p:spPr>
          <a:xfrm>
            <a:off x="5573406" y="152838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40" name="Slika 39">
            <a:extLst>
              <a:ext uri="{FF2B5EF4-FFF2-40B4-BE49-F238E27FC236}">
                <a16:creationId xmlns:a16="http://schemas.microsoft.com/office/drawing/2014/main" id="{42B2617D-D8CA-45EA-BCE1-1D0F273D0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1022" y="2454267"/>
            <a:ext cx="2218109" cy="2600772"/>
          </a:xfrm>
          <a:prstGeom prst="rect">
            <a:avLst/>
          </a:prstGeom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id="{71424DED-614D-47F5-869C-13A5FE9A4A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482" y="4214171"/>
            <a:ext cx="2195255" cy="1646442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8C630BB3-04FB-49BB-85CA-54AEA85404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147" y="2567729"/>
            <a:ext cx="2195255" cy="1646442"/>
          </a:xfrm>
          <a:prstGeom prst="rect">
            <a:avLst/>
          </a:prstGeom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05481A24-4F3C-425D-8671-B91D2C1DEC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651" y="2591640"/>
            <a:ext cx="3003810" cy="1581311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A94AEE1-62B5-4131-A412-6B014B5D66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14" y="4863707"/>
            <a:ext cx="1948773" cy="1461580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02E5C006-18DE-46CA-8EFA-D7EBCFC8BB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060747" y="3439819"/>
            <a:ext cx="1619326" cy="1390064"/>
          </a:xfrm>
          <a:prstGeom prst="rect">
            <a:avLst/>
          </a:prstGeom>
        </p:spPr>
      </p:pic>
      <p:pic>
        <p:nvPicPr>
          <p:cNvPr id="48" name="Označba mesta vsebine 47">
            <a:extLst>
              <a:ext uri="{FF2B5EF4-FFF2-40B4-BE49-F238E27FC236}">
                <a16:creationId xmlns:a16="http://schemas.microsoft.com/office/drawing/2014/main" id="{4ABCDDD1-94C4-45F0-9BAE-768A398F4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848" y="4944514"/>
            <a:ext cx="1879929" cy="1409947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D4940FC0-C59C-4177-B436-3A3FF3253AB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19222" y="3894390"/>
            <a:ext cx="1282431" cy="1444716"/>
          </a:xfrm>
          <a:prstGeom prst="rect">
            <a:avLst/>
          </a:prstGeom>
        </p:spPr>
      </p:pic>
      <p:pic>
        <p:nvPicPr>
          <p:cNvPr id="50" name="Slika 49">
            <a:extLst>
              <a:ext uri="{FF2B5EF4-FFF2-40B4-BE49-F238E27FC236}">
                <a16:creationId xmlns:a16="http://schemas.microsoft.com/office/drawing/2014/main" id="{B2EFA4B0-908E-4ECD-847A-31B490493C8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34137" y="4444943"/>
            <a:ext cx="2175931" cy="1631949"/>
          </a:xfrm>
          <a:prstGeom prst="rect">
            <a:avLst/>
          </a:prstGeom>
        </p:spPr>
      </p:pic>
      <p:pic>
        <p:nvPicPr>
          <p:cNvPr id="54" name="Slika 53">
            <a:extLst>
              <a:ext uri="{FF2B5EF4-FFF2-40B4-BE49-F238E27FC236}">
                <a16:creationId xmlns:a16="http://schemas.microsoft.com/office/drawing/2014/main" id="{05285A8E-584E-45F2-A176-E5E61173275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195" y="2566269"/>
            <a:ext cx="1813115" cy="1359836"/>
          </a:xfrm>
          <a:prstGeom prst="rect">
            <a:avLst/>
          </a:prstGeom>
        </p:spPr>
      </p:pic>
      <p:pic>
        <p:nvPicPr>
          <p:cNvPr id="64" name="Slika 63">
            <a:extLst>
              <a:ext uri="{FF2B5EF4-FFF2-40B4-BE49-F238E27FC236}">
                <a16:creationId xmlns:a16="http://schemas.microsoft.com/office/drawing/2014/main" id="{6AA29D44-75A2-4583-8FCF-61E0CF748DB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72602" y="5404099"/>
            <a:ext cx="1169074" cy="87680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0D35F05-1FD6-4A4A-8B64-DFF2C68EDA6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195" y="3926105"/>
            <a:ext cx="1813115" cy="13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9AEDD3-FF89-4580-9373-9EFD2A72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</p:spPr>
        <p:txBody>
          <a:bodyPr/>
          <a:lstStyle/>
          <a:p>
            <a:r>
              <a:rPr lang="sl-SI" dirty="0"/>
              <a:t>Uporaba pridelkov v šolski kuhinji</a:t>
            </a:r>
          </a:p>
        </p:txBody>
      </p:sp>
      <p:sp>
        <p:nvSpPr>
          <p:cNvPr id="27" name="Google Shape;2588;p41">
            <a:extLst>
              <a:ext uri="{FF2B5EF4-FFF2-40B4-BE49-F238E27FC236}">
                <a16:creationId xmlns:a16="http://schemas.microsoft.com/office/drawing/2014/main" id="{E60D2E6D-F257-45B9-A1FF-868867B6EE4C}"/>
              </a:ext>
            </a:extLst>
          </p:cNvPr>
          <p:cNvSpPr/>
          <p:nvPr/>
        </p:nvSpPr>
        <p:spPr>
          <a:xfrm>
            <a:off x="5561329" y="1254655"/>
            <a:ext cx="807300" cy="8073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470;p38">
            <a:extLst>
              <a:ext uri="{FF2B5EF4-FFF2-40B4-BE49-F238E27FC236}">
                <a16:creationId xmlns:a16="http://schemas.microsoft.com/office/drawing/2014/main" id="{C46A7C33-7973-4D7F-9FF2-12C0C32CFADD}"/>
              </a:ext>
            </a:extLst>
          </p:cNvPr>
          <p:cNvSpPr/>
          <p:nvPr/>
        </p:nvSpPr>
        <p:spPr>
          <a:xfrm>
            <a:off x="9323086" y="1283020"/>
            <a:ext cx="807300" cy="80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471;p38">
            <a:extLst>
              <a:ext uri="{FF2B5EF4-FFF2-40B4-BE49-F238E27FC236}">
                <a16:creationId xmlns:a16="http://schemas.microsoft.com/office/drawing/2014/main" id="{2429F241-8B24-4221-88B9-2E1B625824F6}"/>
              </a:ext>
            </a:extLst>
          </p:cNvPr>
          <p:cNvSpPr txBox="1">
            <a:spLocks/>
          </p:cNvSpPr>
          <p:nvPr/>
        </p:nvSpPr>
        <p:spPr>
          <a:xfrm>
            <a:off x="569688" y="2154620"/>
            <a:ext cx="2258100" cy="3714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/>
              <a:t>Sadje</a:t>
            </a:r>
          </a:p>
        </p:txBody>
      </p:sp>
      <p:sp>
        <p:nvSpPr>
          <p:cNvPr id="30" name="Google Shape;2472;p38">
            <a:extLst>
              <a:ext uri="{FF2B5EF4-FFF2-40B4-BE49-F238E27FC236}">
                <a16:creationId xmlns:a16="http://schemas.microsoft.com/office/drawing/2014/main" id="{12B494B1-4CC6-459C-9EF0-EB4ECCCEFD6E}"/>
              </a:ext>
            </a:extLst>
          </p:cNvPr>
          <p:cNvSpPr txBox="1">
            <a:spLocks/>
          </p:cNvSpPr>
          <p:nvPr/>
        </p:nvSpPr>
        <p:spPr>
          <a:xfrm>
            <a:off x="4302463" y="2138152"/>
            <a:ext cx="3103327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/>
              <a:t>Zelišča, poljščine</a:t>
            </a:r>
          </a:p>
        </p:txBody>
      </p:sp>
      <p:sp>
        <p:nvSpPr>
          <p:cNvPr id="31" name="Google Shape;2474;p38">
            <a:extLst>
              <a:ext uri="{FF2B5EF4-FFF2-40B4-BE49-F238E27FC236}">
                <a16:creationId xmlns:a16="http://schemas.microsoft.com/office/drawing/2014/main" id="{E15D30B3-2F66-495D-AAF9-A8F1DBF68C19}"/>
              </a:ext>
            </a:extLst>
          </p:cNvPr>
          <p:cNvSpPr txBox="1">
            <a:spLocks/>
          </p:cNvSpPr>
          <p:nvPr/>
        </p:nvSpPr>
        <p:spPr>
          <a:xfrm>
            <a:off x="8637442" y="2154620"/>
            <a:ext cx="22581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/>
              <a:t>Čebelji pridelki</a:t>
            </a:r>
          </a:p>
        </p:txBody>
      </p:sp>
      <p:grpSp>
        <p:nvGrpSpPr>
          <p:cNvPr id="33" name="Google Shape;2491;p38">
            <a:extLst>
              <a:ext uri="{FF2B5EF4-FFF2-40B4-BE49-F238E27FC236}">
                <a16:creationId xmlns:a16="http://schemas.microsoft.com/office/drawing/2014/main" id="{2A21CE36-E893-4D16-8D5F-3926E13B83E4}"/>
              </a:ext>
            </a:extLst>
          </p:cNvPr>
          <p:cNvGrpSpPr/>
          <p:nvPr/>
        </p:nvGrpSpPr>
        <p:grpSpPr>
          <a:xfrm>
            <a:off x="9557110" y="1517043"/>
            <a:ext cx="339253" cy="339253"/>
            <a:chOff x="2678350" y="4992125"/>
            <a:chExt cx="481825" cy="481825"/>
          </a:xfrm>
        </p:grpSpPr>
        <p:sp>
          <p:nvSpPr>
            <p:cNvPr id="34" name="Google Shape;2492;p38">
              <a:extLst>
                <a:ext uri="{FF2B5EF4-FFF2-40B4-BE49-F238E27FC236}">
                  <a16:creationId xmlns:a16="http://schemas.microsoft.com/office/drawing/2014/main" id="{AD51DA04-D10A-42DB-9B43-08D732DF3F09}"/>
                </a:ext>
              </a:extLst>
            </p:cNvPr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" name="Google Shape;2493;p38">
              <a:extLst>
                <a:ext uri="{FF2B5EF4-FFF2-40B4-BE49-F238E27FC236}">
                  <a16:creationId xmlns:a16="http://schemas.microsoft.com/office/drawing/2014/main" id="{D6E84456-519E-4EEC-A412-8D9283C53F8E}"/>
                </a:ext>
              </a:extLst>
            </p:cNvPr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2494;p38">
              <a:extLst>
                <a:ext uri="{FF2B5EF4-FFF2-40B4-BE49-F238E27FC236}">
                  <a16:creationId xmlns:a16="http://schemas.microsoft.com/office/drawing/2014/main" id="{61FAC407-55FB-487F-9632-D41915E1DEAA}"/>
                </a:ext>
              </a:extLst>
            </p:cNvPr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" name="Google Shape;2601;p42">
            <a:extLst>
              <a:ext uri="{FF2B5EF4-FFF2-40B4-BE49-F238E27FC236}">
                <a16:creationId xmlns:a16="http://schemas.microsoft.com/office/drawing/2014/main" id="{B489EB5B-C9D5-481A-A90D-6C712063F4FA}"/>
              </a:ext>
            </a:extLst>
          </p:cNvPr>
          <p:cNvSpPr/>
          <p:nvPr/>
        </p:nvSpPr>
        <p:spPr>
          <a:xfrm>
            <a:off x="1339561" y="1283020"/>
            <a:ext cx="807300" cy="807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623;p42">
            <a:extLst>
              <a:ext uri="{FF2B5EF4-FFF2-40B4-BE49-F238E27FC236}">
                <a16:creationId xmlns:a16="http://schemas.microsoft.com/office/drawing/2014/main" id="{427A52A2-A31E-4329-9419-8DF8E389C874}"/>
              </a:ext>
            </a:extLst>
          </p:cNvPr>
          <p:cNvSpPr/>
          <p:nvPr/>
        </p:nvSpPr>
        <p:spPr>
          <a:xfrm>
            <a:off x="1523712" y="1502150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594;p41">
            <a:extLst>
              <a:ext uri="{FF2B5EF4-FFF2-40B4-BE49-F238E27FC236}">
                <a16:creationId xmlns:a16="http://schemas.microsoft.com/office/drawing/2014/main" id="{2D7A8107-877C-457F-AB78-39B489843254}"/>
              </a:ext>
            </a:extLst>
          </p:cNvPr>
          <p:cNvSpPr/>
          <p:nvPr/>
        </p:nvSpPr>
        <p:spPr>
          <a:xfrm>
            <a:off x="5795352" y="152838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49" name="Slika 48">
            <a:extLst>
              <a:ext uri="{FF2B5EF4-FFF2-40B4-BE49-F238E27FC236}">
                <a16:creationId xmlns:a16="http://schemas.microsoft.com/office/drawing/2014/main" id="{AC1B112C-2402-4023-8BEC-08B805C6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45465" y="3711998"/>
            <a:ext cx="3718049" cy="1370587"/>
          </a:xfrm>
          <a:prstGeom prst="rect">
            <a:avLst/>
          </a:prstGeom>
        </p:spPr>
      </p:pic>
      <p:pic>
        <p:nvPicPr>
          <p:cNvPr id="53" name="Slika 52">
            <a:extLst>
              <a:ext uri="{FF2B5EF4-FFF2-40B4-BE49-F238E27FC236}">
                <a16:creationId xmlns:a16="http://schemas.microsoft.com/office/drawing/2014/main" id="{B1300328-1272-4BBB-9F80-921B202878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5491" y="4711926"/>
            <a:ext cx="1747746" cy="1532142"/>
          </a:xfrm>
          <a:prstGeom prst="rect">
            <a:avLst/>
          </a:prstGeom>
        </p:spPr>
      </p:pic>
      <p:pic>
        <p:nvPicPr>
          <p:cNvPr id="54" name="Slika 53">
            <a:extLst>
              <a:ext uri="{FF2B5EF4-FFF2-40B4-BE49-F238E27FC236}">
                <a16:creationId xmlns:a16="http://schemas.microsoft.com/office/drawing/2014/main" id="{BB1F78BC-FDCA-42BD-96FC-79081A5CA5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213" y="3145989"/>
            <a:ext cx="2369898" cy="2275235"/>
          </a:xfrm>
          <a:prstGeom prst="rect">
            <a:avLst/>
          </a:prstGeom>
        </p:spPr>
      </p:pic>
      <p:pic>
        <p:nvPicPr>
          <p:cNvPr id="55" name="Slika 54">
            <a:extLst>
              <a:ext uri="{FF2B5EF4-FFF2-40B4-BE49-F238E27FC236}">
                <a16:creationId xmlns:a16="http://schemas.microsoft.com/office/drawing/2014/main" id="{C3933FA8-559E-48C9-91CA-F5AA6ED4F8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24" y="2557319"/>
            <a:ext cx="1230671" cy="13154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Slika 55">
            <a:extLst>
              <a:ext uri="{FF2B5EF4-FFF2-40B4-BE49-F238E27FC236}">
                <a16:creationId xmlns:a16="http://schemas.microsoft.com/office/drawing/2014/main" id="{3FDB37E9-A41D-4225-AC2D-29EA3DA3E2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088" y="2590320"/>
            <a:ext cx="2435925" cy="3653748"/>
          </a:xfrm>
          <a:prstGeom prst="rect">
            <a:avLst/>
          </a:prstGeom>
        </p:spPr>
      </p:pic>
      <p:pic>
        <p:nvPicPr>
          <p:cNvPr id="57" name="Slika 56">
            <a:extLst>
              <a:ext uri="{FF2B5EF4-FFF2-40B4-BE49-F238E27FC236}">
                <a16:creationId xmlns:a16="http://schemas.microsoft.com/office/drawing/2014/main" id="{3EABEB56-A524-4FDE-B42E-D35DAA6342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296" y="2526020"/>
            <a:ext cx="2722766" cy="2086553"/>
          </a:xfrm>
          <a:prstGeom prst="rect">
            <a:avLst/>
          </a:prstGeom>
        </p:spPr>
      </p:pic>
      <p:pic>
        <p:nvPicPr>
          <p:cNvPr id="58" name="Slika 57">
            <a:extLst>
              <a:ext uri="{FF2B5EF4-FFF2-40B4-BE49-F238E27FC236}">
                <a16:creationId xmlns:a16="http://schemas.microsoft.com/office/drawing/2014/main" id="{62DB3C5C-5FE6-44DF-9191-3140F89C7B3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3" y="4711926"/>
            <a:ext cx="2042857" cy="1532142"/>
          </a:xfrm>
          <a:prstGeom prst="rect">
            <a:avLst/>
          </a:prstGeom>
        </p:spPr>
      </p:pic>
      <p:sp>
        <p:nvSpPr>
          <p:cNvPr id="22" name="Oblak 21">
            <a:extLst>
              <a:ext uri="{FF2B5EF4-FFF2-40B4-BE49-F238E27FC236}">
                <a16:creationId xmlns:a16="http://schemas.microsoft.com/office/drawing/2014/main" id="{038CA1CB-BDD2-46B7-A6FB-F384F355BCA2}"/>
              </a:ext>
            </a:extLst>
          </p:cNvPr>
          <p:cNvSpPr/>
          <p:nvPr/>
        </p:nvSpPr>
        <p:spPr>
          <a:xfrm>
            <a:off x="7194538" y="3431469"/>
            <a:ext cx="1398071" cy="852137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HACCP</a:t>
            </a:r>
          </a:p>
        </p:txBody>
      </p:sp>
    </p:spTree>
    <p:extLst>
      <p:ext uri="{BB962C8B-B14F-4D97-AF65-F5344CB8AC3E}">
        <p14:creationId xmlns:p14="http://schemas.microsoft.com/office/powerpoint/2010/main" val="41963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5701E4-60F8-4D3C-ADE1-361CE4B8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Samooskrba za manj zavržene hrane</a:t>
            </a:r>
          </a:p>
        </p:txBody>
      </p:sp>
      <p:sp>
        <p:nvSpPr>
          <p:cNvPr id="6" name="Google Shape;2471;p38">
            <a:extLst>
              <a:ext uri="{FF2B5EF4-FFF2-40B4-BE49-F238E27FC236}">
                <a16:creationId xmlns:a16="http://schemas.microsoft.com/office/drawing/2014/main" id="{F7A5166A-5714-4822-BC50-6D2AACCA8084}"/>
              </a:ext>
            </a:extLst>
          </p:cNvPr>
          <p:cNvSpPr txBox="1">
            <a:spLocks/>
          </p:cNvSpPr>
          <p:nvPr/>
        </p:nvSpPr>
        <p:spPr>
          <a:xfrm>
            <a:off x="600720" y="3522505"/>
            <a:ext cx="2568960" cy="3714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/>
              <a:t>Lastna pridelava: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sl-SI" dirty="0"/>
              <a:t>ročne spretnosti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sl-SI" dirty="0"/>
              <a:t>boljši okus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sl-SI" dirty="0"/>
              <a:t>višja hranilna vrednost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sl-SI" dirty="0"/>
              <a:t>spoštljiv odnos do hrane in okolja</a:t>
            </a:r>
          </a:p>
        </p:txBody>
      </p:sp>
      <p:sp>
        <p:nvSpPr>
          <p:cNvPr id="7" name="Google Shape;2472;p38">
            <a:extLst>
              <a:ext uri="{FF2B5EF4-FFF2-40B4-BE49-F238E27FC236}">
                <a16:creationId xmlns:a16="http://schemas.microsoft.com/office/drawing/2014/main" id="{26EE75B2-5BDD-4AF6-8AAD-FCFFB6DD8482}"/>
              </a:ext>
            </a:extLst>
          </p:cNvPr>
          <p:cNvSpPr txBox="1">
            <a:spLocks/>
          </p:cNvSpPr>
          <p:nvPr/>
        </p:nvSpPr>
        <p:spPr>
          <a:xfrm>
            <a:off x="4582912" y="2600301"/>
            <a:ext cx="2764132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dirty="0"/>
              <a:t>Reciklirana kuhinja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16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dirty="0"/>
              <a:t>Zero waste kuhinja</a:t>
            </a:r>
          </a:p>
        </p:txBody>
      </p:sp>
      <p:sp>
        <p:nvSpPr>
          <p:cNvPr id="8" name="Google Shape;2474;p38">
            <a:extLst>
              <a:ext uri="{FF2B5EF4-FFF2-40B4-BE49-F238E27FC236}">
                <a16:creationId xmlns:a16="http://schemas.microsoft.com/office/drawing/2014/main" id="{6F8628F9-E473-4283-84FA-6239AD6A8DA2}"/>
              </a:ext>
            </a:extLst>
          </p:cNvPr>
          <p:cNvSpPr txBox="1">
            <a:spLocks/>
          </p:cNvSpPr>
          <p:nvPr/>
        </p:nvSpPr>
        <p:spPr>
          <a:xfrm>
            <a:off x="8577822" y="2971701"/>
            <a:ext cx="22581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/>
              <a:t>Vključevanje lokalnega okolja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sl-SI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/>
              <a:t>Medgeneracijsko sodelovanje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3DCB56AC-1797-4F81-9D52-13CE2CC9FA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324" y="3713069"/>
            <a:ext cx="3329308" cy="2496981"/>
          </a:xfrm>
          <a:prstGeom prst="rect">
            <a:avLst/>
          </a:prstGeom>
        </p:spPr>
      </p:pic>
      <p:sp>
        <p:nvSpPr>
          <p:cNvPr id="18" name="Google Shape;2588;p41">
            <a:extLst>
              <a:ext uri="{FF2B5EF4-FFF2-40B4-BE49-F238E27FC236}">
                <a16:creationId xmlns:a16="http://schemas.microsoft.com/office/drawing/2014/main" id="{56D36AD4-2550-4130-B1CD-6B5C9191F9EA}"/>
              </a:ext>
            </a:extLst>
          </p:cNvPr>
          <p:cNvSpPr/>
          <p:nvPr/>
        </p:nvSpPr>
        <p:spPr>
          <a:xfrm>
            <a:off x="5561329" y="1254655"/>
            <a:ext cx="807300" cy="8073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470;p38">
            <a:extLst>
              <a:ext uri="{FF2B5EF4-FFF2-40B4-BE49-F238E27FC236}">
                <a16:creationId xmlns:a16="http://schemas.microsoft.com/office/drawing/2014/main" id="{59BFFB15-9B82-4ACD-97BE-4CCCB63747F6}"/>
              </a:ext>
            </a:extLst>
          </p:cNvPr>
          <p:cNvSpPr/>
          <p:nvPr/>
        </p:nvSpPr>
        <p:spPr>
          <a:xfrm>
            <a:off x="9323086" y="1283020"/>
            <a:ext cx="807300" cy="80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491;p38">
            <a:extLst>
              <a:ext uri="{FF2B5EF4-FFF2-40B4-BE49-F238E27FC236}">
                <a16:creationId xmlns:a16="http://schemas.microsoft.com/office/drawing/2014/main" id="{D10571AF-F914-4116-A099-D2C6E5199122}"/>
              </a:ext>
            </a:extLst>
          </p:cNvPr>
          <p:cNvGrpSpPr/>
          <p:nvPr/>
        </p:nvGrpSpPr>
        <p:grpSpPr>
          <a:xfrm>
            <a:off x="9557110" y="1517043"/>
            <a:ext cx="339253" cy="339253"/>
            <a:chOff x="2678350" y="4992125"/>
            <a:chExt cx="481825" cy="481825"/>
          </a:xfrm>
        </p:grpSpPr>
        <p:sp>
          <p:nvSpPr>
            <p:cNvPr id="24" name="Google Shape;2492;p38">
              <a:extLst>
                <a:ext uri="{FF2B5EF4-FFF2-40B4-BE49-F238E27FC236}">
                  <a16:creationId xmlns:a16="http://schemas.microsoft.com/office/drawing/2014/main" id="{3BA01C86-924D-46D0-A14B-FD544CC72A89}"/>
                </a:ext>
              </a:extLst>
            </p:cNvPr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2493;p38">
              <a:extLst>
                <a:ext uri="{FF2B5EF4-FFF2-40B4-BE49-F238E27FC236}">
                  <a16:creationId xmlns:a16="http://schemas.microsoft.com/office/drawing/2014/main" id="{0C7EBA7C-2334-461A-A1EA-609124BC50DB}"/>
                </a:ext>
              </a:extLst>
            </p:cNvPr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2494;p38">
              <a:extLst>
                <a:ext uri="{FF2B5EF4-FFF2-40B4-BE49-F238E27FC236}">
                  <a16:creationId xmlns:a16="http://schemas.microsoft.com/office/drawing/2014/main" id="{2F58D0EF-5384-434D-956D-DFEDAF5F6E32}"/>
                </a:ext>
              </a:extLst>
            </p:cNvPr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" name="Google Shape;2601;p42">
            <a:extLst>
              <a:ext uri="{FF2B5EF4-FFF2-40B4-BE49-F238E27FC236}">
                <a16:creationId xmlns:a16="http://schemas.microsoft.com/office/drawing/2014/main" id="{EBE2A44A-4595-45D7-9BCD-D21A2935D8C5}"/>
              </a:ext>
            </a:extLst>
          </p:cNvPr>
          <p:cNvSpPr/>
          <p:nvPr/>
        </p:nvSpPr>
        <p:spPr>
          <a:xfrm>
            <a:off x="1339561" y="1283020"/>
            <a:ext cx="807300" cy="807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623;p42">
            <a:extLst>
              <a:ext uri="{FF2B5EF4-FFF2-40B4-BE49-F238E27FC236}">
                <a16:creationId xmlns:a16="http://schemas.microsoft.com/office/drawing/2014/main" id="{404528A7-B365-4C33-9718-36EFC2E8F860}"/>
              </a:ext>
            </a:extLst>
          </p:cNvPr>
          <p:cNvSpPr/>
          <p:nvPr/>
        </p:nvSpPr>
        <p:spPr>
          <a:xfrm>
            <a:off x="1523712" y="1502150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594;p41">
            <a:extLst>
              <a:ext uri="{FF2B5EF4-FFF2-40B4-BE49-F238E27FC236}">
                <a16:creationId xmlns:a16="http://schemas.microsoft.com/office/drawing/2014/main" id="{C2A9EC04-DE8A-4C3F-A5FB-15B93859D612}"/>
              </a:ext>
            </a:extLst>
          </p:cNvPr>
          <p:cNvSpPr/>
          <p:nvPr/>
        </p:nvSpPr>
        <p:spPr>
          <a:xfrm>
            <a:off x="5795352" y="152838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30" name="Slika 29">
            <a:extLst>
              <a:ext uri="{FF2B5EF4-FFF2-40B4-BE49-F238E27FC236}">
                <a16:creationId xmlns:a16="http://schemas.microsoft.com/office/drawing/2014/main" id="{4DADC347-0B9F-4035-9653-6D2B1E9035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54" y="4231942"/>
            <a:ext cx="2637476" cy="1978108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10C622D2-5B8F-4AF0-8BAA-8A4AA588EE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09" y="5134643"/>
            <a:ext cx="1371600" cy="1028700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EE384F81-F0AB-4CD7-B5ED-4DF756FF75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87586" y="5113997"/>
            <a:ext cx="1023283" cy="10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11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AE2AF39A-1685-443C-AC09-CECD998BC1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86" y="976898"/>
            <a:ext cx="6769224" cy="4416918"/>
          </a:xfrm>
          <a:prstGeom prst="rect">
            <a:avLst/>
          </a:prstGeom>
        </p:spPr>
      </p:pic>
      <p:sp>
        <p:nvSpPr>
          <p:cNvPr id="13" name="Google Shape;3048;p56">
            <a:extLst>
              <a:ext uri="{FF2B5EF4-FFF2-40B4-BE49-F238E27FC236}">
                <a16:creationId xmlns:a16="http://schemas.microsoft.com/office/drawing/2014/main" id="{9F7FABE8-647F-42B7-A2EB-C19CFA65F8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7847424" y="1497229"/>
            <a:ext cx="3499500" cy="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dirty="0"/>
              <a:t>Hvala za pozornost</a:t>
            </a:r>
            <a:r>
              <a:rPr lang="en" sz="2800" dirty="0"/>
              <a:t>!</a:t>
            </a:r>
            <a:endParaRPr sz="2800" dirty="0"/>
          </a:p>
        </p:txBody>
      </p:sp>
      <p:sp>
        <p:nvSpPr>
          <p:cNvPr id="14" name="Google Shape;3049;p56">
            <a:extLst>
              <a:ext uri="{FF2B5EF4-FFF2-40B4-BE49-F238E27FC236}">
                <a16:creationId xmlns:a16="http://schemas.microsoft.com/office/drawing/2014/main" id="{7B645DA9-48FB-438B-A206-EC497B3AFA01}"/>
              </a:ext>
            </a:extLst>
          </p:cNvPr>
          <p:cNvSpPr txBox="1">
            <a:spLocks/>
          </p:cNvSpPr>
          <p:nvPr/>
        </p:nvSpPr>
        <p:spPr>
          <a:xfrm flipH="1">
            <a:off x="7872977" y="3941685"/>
            <a:ext cx="3499500" cy="967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2000" b="1" dirty="0"/>
          </a:p>
          <a:p>
            <a:pPr marL="0" indent="0" algn="ctr">
              <a:buNone/>
            </a:pPr>
            <a:r>
              <a:rPr lang="sl-SI" sz="2000" dirty="0">
                <a:hlinkClick r:id="" action="ppaction://noaction"/>
              </a:rPr>
              <a:t>Kontakt:</a:t>
            </a:r>
          </a:p>
          <a:p>
            <a:pPr marL="0" indent="0" algn="ctr">
              <a:buNone/>
            </a:pPr>
            <a:r>
              <a:rPr lang="sl-SI" sz="2000" dirty="0">
                <a:hlinkClick r:id="" action="ppaction://noaction"/>
              </a:rPr>
              <a:t>laura.javorsek1@gmail.com</a:t>
            </a:r>
            <a:endParaRPr lang="sl-SI" sz="2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21220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A0CFA5-2DD1-48C2-9504-72C03D3C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AB3F33-009D-45BB-AFF0-043886AFF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600" dirty="0"/>
              <a:t>SURS: </a:t>
            </a:r>
            <a:r>
              <a:rPr lang="sl-SI" sz="1600" dirty="0">
                <a:hlinkClick r:id="rId2"/>
              </a:rPr>
              <a:t>https://www.stat.si/statweb/News/Index/10597</a:t>
            </a:r>
            <a:r>
              <a:rPr lang="sl-SI" sz="1600" dirty="0"/>
              <a:t> </a:t>
            </a:r>
          </a:p>
          <a:p>
            <a:r>
              <a:rPr lang="sl-SI" sz="1600" dirty="0"/>
              <a:t>Strategija za manj izgub hrane in odpadne hrane v verigi preskrbe s hrano [on-line]: </a:t>
            </a:r>
            <a:r>
              <a:rPr lang="sl-SI" sz="1600" dirty="0">
                <a:hlinkClick r:id="rId3"/>
              </a:rPr>
              <a:t>Strategija_Spostujmo-hrano_spostujmo-planet.pdf</a:t>
            </a:r>
            <a:r>
              <a:rPr lang="sl-SI" sz="1600" dirty="0"/>
              <a:t> </a:t>
            </a:r>
          </a:p>
          <a:p>
            <a:r>
              <a:rPr lang="sl-SI" sz="1600" dirty="0"/>
              <a:t>Zmanjševanje izgub hrane in odpadne hrane: </a:t>
            </a:r>
            <a:r>
              <a:rPr lang="sl-SI" sz="1600" dirty="0">
                <a:hlinkClick r:id="rId4"/>
              </a:rPr>
              <a:t>https://www.gov.si/teme/zmanjsevanje-odpadne-hrane/</a:t>
            </a:r>
            <a:r>
              <a:rPr lang="sl-SI" sz="1600" dirty="0"/>
              <a:t> </a:t>
            </a:r>
          </a:p>
          <a:p>
            <a:r>
              <a:rPr lang="sl-SI" sz="1600" dirty="0"/>
              <a:t>23 priporočil za zmanjševanje odpadne hrane: </a:t>
            </a:r>
            <a:r>
              <a:rPr lang="sl-SI" sz="1600" dirty="0">
                <a:hlinkClick r:id="rId5"/>
              </a:rPr>
              <a:t>https://www.nasasuperhrana.si/clanek/23-priporocil-za-zmanjsevanje-odpadne-hrane/</a:t>
            </a:r>
            <a:r>
              <a:rPr lang="sl-SI" sz="1600" dirty="0"/>
              <a:t> </a:t>
            </a:r>
          </a:p>
          <a:p>
            <a:r>
              <a:rPr lang="sl-SI" sz="1600" dirty="0"/>
              <a:t>V kompaniji za zmanjševanje odpadne količine zavržene hrane v gospodinjstvih sodeluje tudi Biotehniška fakulteta, Novice: </a:t>
            </a:r>
            <a:r>
              <a:rPr lang="sl-SI" sz="1600" dirty="0">
                <a:hlinkClick r:id="rId6"/>
              </a:rPr>
              <a:t>https://www.bf.uni-lj.si/sl/novice/2022101219530766/v-kompaniji-za-zmanjsevanje-odpadne-kolicine-zavrzene-hrane-v-gospodinjstvih-sodeluje-tudi-biotehniska-fakulteta</a:t>
            </a:r>
            <a:r>
              <a:rPr lang="sl-SI" sz="1600" dirty="0"/>
              <a:t> </a:t>
            </a:r>
          </a:p>
          <a:p>
            <a:r>
              <a:rPr lang="sl-SI" sz="1600" dirty="0"/>
              <a:t>Prehrana.si: </a:t>
            </a:r>
            <a:r>
              <a:rPr lang="sl-SI" sz="1600" dirty="0">
                <a:hlinkClick r:id="rId7"/>
              </a:rPr>
              <a:t>https://www.prehrana.si/clanek/381-nasveti-za-manj-zavrzene-hrane</a:t>
            </a:r>
            <a:r>
              <a:rPr lang="sl-SI" sz="1600" dirty="0"/>
              <a:t> </a:t>
            </a:r>
          </a:p>
          <a:p>
            <a:r>
              <a:rPr lang="sl-SI" sz="1600" dirty="0"/>
              <a:t>Odgovorno s hrano - V latvijskem vrtcu so količino zavržene hrane zmanjšali za dve tretjini: </a:t>
            </a:r>
            <a:r>
              <a:rPr lang="sl-SI" sz="1600" dirty="0">
                <a:hlinkClick r:id="rId8"/>
              </a:rPr>
              <a:t>https://www.eatresponsibly.eu/sl/i-do/v-latvijskem-vrtcu-so-kolicino-zavrzene-hrane-zmanjsali-za-dve-tretjini/</a:t>
            </a:r>
            <a:r>
              <a:rPr lang="sl-SI" sz="1600" dirty="0"/>
              <a:t> </a:t>
            </a:r>
          </a:p>
          <a:p>
            <a:r>
              <a:rPr lang="sl-SI" sz="1600" dirty="0"/>
              <a:t>Nasveti za zmanjševanje količin odpadne hrane v gospodinjstvu: </a:t>
            </a:r>
            <a:r>
              <a:rPr lang="sl-SI" sz="1600" dirty="0">
                <a:hlinkClick r:id="rId9"/>
              </a:rPr>
              <a:t>https://samo1planet.si/dobre-prakse/nasveti-za-zmanjsevanje-kolicin-odpadne-hrane-v-gospodinjstvu/</a:t>
            </a:r>
            <a:r>
              <a:rPr lang="sl-SI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674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144775-721F-42F5-BD72-32D83A62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Viti slik: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D181B7-05EB-4126-A80C-196D17372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Lastne fotografije (foto Laura </a:t>
            </a:r>
            <a:r>
              <a:rPr lang="sl-SI" sz="1050" dirty="0" err="1"/>
              <a:t>javoršek</a:t>
            </a:r>
            <a:r>
              <a:rPr lang="sl-SI" sz="1050" dirty="0"/>
              <a:t>)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endParaRPr lang="sl-SI" sz="1050" dirty="0"/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Traktor in njiva zelja: </a:t>
            </a:r>
            <a:r>
              <a:rPr lang="sl-SI" sz="1050" dirty="0">
                <a:hlinkClick r:id="rId2"/>
              </a:rPr>
              <a:t>https://siol.net/novice/vsak-vas-nakup-steje/vsako-leto-v-sloveniji-izgubimo-priblizno-650-kmetij-589962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Nakupovalni voziček: </a:t>
            </a:r>
            <a:r>
              <a:rPr lang="sl-SI" sz="1050" dirty="0">
                <a:hlinkClick r:id="rId3"/>
              </a:rPr>
              <a:t>https://www.pxfuel.com/en/free-photo-ojdgy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Kamion za prevoz hrane: </a:t>
            </a:r>
            <a:r>
              <a:rPr lang="sl-SI" sz="1050" dirty="0">
                <a:hlinkClick r:id="rId4"/>
              </a:rPr>
              <a:t>https://www.flickr.com/photos/walmartcorporate/5349388042</a:t>
            </a:r>
            <a:endParaRPr lang="sl-SI" sz="1050" dirty="0"/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Tovorna ladja: </a:t>
            </a:r>
            <a:r>
              <a:rPr lang="sl-SI" sz="1050" dirty="0">
                <a:hlinkClick r:id="rId5"/>
              </a:rPr>
              <a:t>https://commons.wikimedia.org/wiki/File:Hanjin_Spain_%287892310174%29.jpg</a:t>
            </a:r>
            <a:r>
              <a:rPr lang="sl-SI" sz="1050" dirty="0"/>
              <a:t> 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Letalo: </a:t>
            </a:r>
            <a:r>
              <a:rPr lang="sl-SI" sz="1050" dirty="0">
                <a:hlinkClick r:id="rId6"/>
              </a:rPr>
              <a:t>https://www.maxpixel.net/Travel-Flight-Airport-Business-Airplanes-1351144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Tržnica. </a:t>
            </a:r>
            <a:r>
              <a:rPr lang="sl-SI" sz="1050" dirty="0">
                <a:hlinkClick r:id="rId7"/>
              </a:rPr>
              <a:t>https://pixabay.com/photos/market-vegetables-produce-harvest-6329164/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Odpadna hrana: </a:t>
            </a:r>
            <a:r>
              <a:rPr lang="sl-SI" sz="1050" dirty="0">
                <a:hlinkClick r:id="rId8"/>
              </a:rPr>
              <a:t>https://commons.wikimedia.org/wiki/File:Recovering_wasted_food.JPG</a:t>
            </a:r>
            <a:endParaRPr lang="sl-SI" sz="1050" dirty="0"/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Odstranjevanje hrane s krožnika: </a:t>
            </a:r>
            <a:r>
              <a:rPr lang="sl-SI" sz="1050" dirty="0">
                <a:hlinkClick r:id="rId9"/>
              </a:rPr>
              <a:t>https://nclnet.org/lifesmarts_foodwaste_audit/</a:t>
            </a:r>
            <a:r>
              <a:rPr lang="sl-SI" sz="1050" dirty="0"/>
              <a:t> 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Ostanki v domači kuhinji: </a:t>
            </a:r>
            <a:r>
              <a:rPr lang="sl-SI" sz="1050" dirty="0">
                <a:hlinkClick r:id="rId10"/>
              </a:rPr>
              <a:t>https://commons.wikimedia.org/wiki/File:Consumer_Food_Waste.JPG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Mešani odpadki: </a:t>
            </a:r>
            <a:r>
              <a:rPr lang="sl-SI" sz="1050" dirty="0">
                <a:hlinkClick r:id="rId11"/>
              </a:rPr>
              <a:t>https://www.needpix.com/photo/download/581180/garbage-pollution-waste-waste-disposal-throw-away-society-environmental-protection-dirt-disposal-waste-container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Olupki korenja, krompirja: </a:t>
            </a:r>
            <a:r>
              <a:rPr lang="sl-SI" sz="1050" dirty="0">
                <a:hlinkClick r:id="rId12"/>
              </a:rPr>
              <a:t>https://www.flickr.com/photos/30478819@N08/50643937571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Plesniva hrana: </a:t>
            </a:r>
            <a:r>
              <a:rPr lang="sl-SI" sz="1050" dirty="0">
                <a:hlinkClick r:id="rId13"/>
              </a:rPr>
              <a:t>https://openclipart.org/detail/283125/wasting-food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Korenček v pesti: </a:t>
            </a:r>
            <a:r>
              <a:rPr lang="sl-SI" sz="1050" dirty="0">
                <a:hlinkClick r:id="rId14"/>
              </a:rPr>
              <a:t>https://www.flickr.com/photos/sterneck/6283518969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Ujemi telefon: </a:t>
            </a:r>
            <a:r>
              <a:rPr lang="sl-SI" sz="1050" dirty="0">
                <a:hlinkClick r:id="rId15"/>
              </a:rPr>
              <a:t>https://pixahive.com/photo/catching-phone-with-hands/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Kanta za smeti s hrano: </a:t>
            </a:r>
            <a:r>
              <a:rPr lang="sl-SI" sz="1050" dirty="0">
                <a:hlinkClick r:id="rId16"/>
              </a:rPr>
              <a:t>https://www.linkedin.com/pulse/love-food-waste-willie-tan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Slika </a:t>
            </a:r>
            <a:r>
              <a:rPr lang="sl-SI" sz="1050" dirty="0" err="1"/>
              <a:t>Today</a:t>
            </a:r>
            <a:r>
              <a:rPr lang="sl-SI" sz="1050" dirty="0"/>
              <a:t> &amp; </a:t>
            </a:r>
            <a:r>
              <a:rPr lang="sl-SI" sz="1050" dirty="0" err="1"/>
              <a:t>Tomorrow</a:t>
            </a:r>
            <a:r>
              <a:rPr lang="sl-SI" sz="1050" dirty="0"/>
              <a:t>: </a:t>
            </a:r>
            <a:r>
              <a:rPr lang="sl-SI" sz="1050" dirty="0">
                <a:hlinkClick r:id="rId17"/>
              </a:rPr>
              <a:t>https://lovefoodhatewaste.co.nz/heres-one-easy-way-to-tackle-climate-change-that-you-may-not-know-about/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Padajoči kos kruha: </a:t>
            </a:r>
            <a:r>
              <a:rPr lang="sl-SI" sz="1050" dirty="0">
                <a:hlinkClick r:id="rId18"/>
              </a:rPr>
              <a:t>https://www.scientificamerican.com/article/falling-buttered-toast/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Metanje denarja v koš: </a:t>
            </a:r>
            <a:r>
              <a:rPr lang="sl-SI" sz="1050" dirty="0">
                <a:hlinkClick r:id="rId19"/>
              </a:rPr>
              <a:t>https://www.newfoodmagazine.com/news/66274/average-american-waste/</a:t>
            </a:r>
            <a:r>
              <a:rPr lang="sl-SI" sz="1050" dirty="0"/>
              <a:t> 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sl-SI" sz="1050" dirty="0"/>
              <a:t>Hruški: </a:t>
            </a:r>
            <a:r>
              <a:rPr lang="sl-SI" sz="1050" dirty="0">
                <a:hlinkClick r:id="rId20"/>
              </a:rPr>
              <a:t>https://pixabay.com/photos/cartoon-pear-pears-pair-fruit-316150/</a:t>
            </a:r>
            <a:r>
              <a:rPr lang="sl-SI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812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DA17FD05-1739-4D88-8AE2-38CDC961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" name="Označba mesta vsebine 2">
            <a:extLst>
              <a:ext uri="{FF2B5EF4-FFF2-40B4-BE49-F238E27FC236}">
                <a16:creationId xmlns:a16="http://schemas.microsoft.com/office/drawing/2014/main" id="{57189C2D-B8B7-41D8-9DC2-8D610C33F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18" y="1385127"/>
            <a:ext cx="6123963" cy="4087746"/>
          </a:xfrm>
        </p:spPr>
      </p:pic>
      <p:sp>
        <p:nvSpPr>
          <p:cNvPr id="6" name="Miselni oblaček: oblak 5">
            <a:extLst>
              <a:ext uri="{FF2B5EF4-FFF2-40B4-BE49-F238E27FC236}">
                <a16:creationId xmlns:a16="http://schemas.microsoft.com/office/drawing/2014/main" id="{F12FE0B6-659E-4284-B3B3-B5B01A39680C}"/>
              </a:ext>
            </a:extLst>
          </p:cNvPr>
          <p:cNvSpPr/>
          <p:nvPr/>
        </p:nvSpPr>
        <p:spPr>
          <a:xfrm>
            <a:off x="4141110" y="152401"/>
            <a:ext cx="3157057" cy="1280160"/>
          </a:xfrm>
          <a:prstGeom prst="cloudCallout">
            <a:avLst>
              <a:gd name="adj1" fmla="val -9"/>
              <a:gd name="adj2" fmla="val 945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ODPADNA HRANA?</a:t>
            </a:r>
          </a:p>
        </p:txBody>
      </p:sp>
      <p:sp>
        <p:nvSpPr>
          <p:cNvPr id="9" name="Miselni oblaček: oblak 8">
            <a:extLst>
              <a:ext uri="{FF2B5EF4-FFF2-40B4-BE49-F238E27FC236}">
                <a16:creationId xmlns:a16="http://schemas.microsoft.com/office/drawing/2014/main" id="{3A7728D5-951F-4B72-923C-CE8BAF9D2ADE}"/>
              </a:ext>
            </a:extLst>
          </p:cNvPr>
          <p:cNvSpPr/>
          <p:nvPr/>
        </p:nvSpPr>
        <p:spPr>
          <a:xfrm>
            <a:off x="527996" y="915738"/>
            <a:ext cx="3157057" cy="1280160"/>
          </a:xfrm>
          <a:prstGeom prst="cloudCallout">
            <a:avLst>
              <a:gd name="adj1" fmla="val 43304"/>
              <a:gd name="adj2" fmla="val 8861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Kdaj HRANA postane ODPADEK?</a:t>
            </a: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3B9965A2-9462-482E-81F2-E024D7FA7829}"/>
              </a:ext>
            </a:extLst>
          </p:cNvPr>
          <p:cNvSpPr/>
          <p:nvPr/>
        </p:nvSpPr>
        <p:spPr>
          <a:xfrm>
            <a:off x="8551178" y="339144"/>
            <a:ext cx="3268910" cy="1720825"/>
          </a:xfrm>
          <a:prstGeom prst="cloudCallout">
            <a:avLst>
              <a:gd name="adj1" fmla="val -67237"/>
              <a:gd name="adj2" fmla="val 6291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 je za nekoga ODPADEK, je za nekoga drugega HRANA?</a:t>
            </a:r>
          </a:p>
        </p:txBody>
      </p:sp>
      <p:sp>
        <p:nvSpPr>
          <p:cNvPr id="11" name="Miselni oblaček: oblak 10">
            <a:extLst>
              <a:ext uri="{FF2B5EF4-FFF2-40B4-BE49-F238E27FC236}">
                <a16:creationId xmlns:a16="http://schemas.microsoft.com/office/drawing/2014/main" id="{60F2CDD0-881E-4228-A971-F046D5F939D5}"/>
              </a:ext>
            </a:extLst>
          </p:cNvPr>
          <p:cNvSpPr/>
          <p:nvPr/>
        </p:nvSpPr>
        <p:spPr>
          <a:xfrm>
            <a:off x="155575" y="4022023"/>
            <a:ext cx="3157057" cy="1280160"/>
          </a:xfrm>
          <a:prstGeom prst="cloudCallout">
            <a:avLst>
              <a:gd name="adj1" fmla="val 44898"/>
              <a:gd name="adj2" fmla="val -92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kaj lahko VPLIVAMO?</a:t>
            </a:r>
          </a:p>
        </p:txBody>
      </p:sp>
      <p:sp>
        <p:nvSpPr>
          <p:cNvPr id="12" name="Miselni oblaček: oblak 11">
            <a:extLst>
              <a:ext uri="{FF2B5EF4-FFF2-40B4-BE49-F238E27FC236}">
                <a16:creationId xmlns:a16="http://schemas.microsoft.com/office/drawing/2014/main" id="{12A0967D-2A60-42AD-B371-12E2BA186E54}"/>
              </a:ext>
            </a:extLst>
          </p:cNvPr>
          <p:cNvSpPr/>
          <p:nvPr/>
        </p:nvSpPr>
        <p:spPr>
          <a:xfrm>
            <a:off x="8738532" y="3029324"/>
            <a:ext cx="3157057" cy="1280160"/>
          </a:xfrm>
          <a:prstGeom prst="cloudCallout">
            <a:avLst>
              <a:gd name="adj1" fmla="val -73082"/>
              <a:gd name="adj2" fmla="val 1980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lahko SPREMENIMO?</a:t>
            </a:r>
          </a:p>
        </p:txBody>
      </p:sp>
      <p:sp>
        <p:nvSpPr>
          <p:cNvPr id="13" name="Miselni oblaček: oblak 12">
            <a:extLst>
              <a:ext uri="{FF2B5EF4-FFF2-40B4-BE49-F238E27FC236}">
                <a16:creationId xmlns:a16="http://schemas.microsoft.com/office/drawing/2014/main" id="{2BB934AB-D5FA-44DD-AC7E-7AC446858376}"/>
              </a:ext>
            </a:extLst>
          </p:cNvPr>
          <p:cNvSpPr/>
          <p:nvPr/>
        </p:nvSpPr>
        <p:spPr>
          <a:xfrm>
            <a:off x="7505350" y="5036819"/>
            <a:ext cx="3157057" cy="1280160"/>
          </a:xfrm>
          <a:prstGeom prst="cloudCallout">
            <a:avLst>
              <a:gd name="adj1" fmla="val -47307"/>
              <a:gd name="adj2" fmla="val -9159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KDAJ? ZDAJ!</a:t>
            </a:r>
          </a:p>
          <a:p>
            <a:pPr algn="ctr"/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 je za akcijo!</a:t>
            </a:r>
          </a:p>
        </p:txBody>
      </p:sp>
    </p:spTree>
    <p:extLst>
      <p:ext uri="{BB962C8B-B14F-4D97-AF65-F5344CB8AC3E}">
        <p14:creationId xmlns:p14="http://schemas.microsoft.com/office/powerpoint/2010/main" val="15808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Izguba hrane in odpadna hrana</a:t>
            </a:r>
          </a:p>
        </p:txBody>
      </p:sp>
      <p:graphicFrame>
        <p:nvGraphicFramePr>
          <p:cNvPr id="18" name="Označba mesta vsebine 17">
            <a:extLst>
              <a:ext uri="{FF2B5EF4-FFF2-40B4-BE49-F238E27FC236}">
                <a16:creationId xmlns:a16="http://schemas.microsoft.com/office/drawing/2014/main" id="{66B7430C-97DC-4412-A299-1ED7B299D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664102"/>
              </p:ext>
            </p:extLst>
          </p:nvPr>
        </p:nvGraphicFramePr>
        <p:xfrm>
          <a:off x="155575" y="1365249"/>
          <a:ext cx="11880850" cy="491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203">
                  <a:extLst>
                    <a:ext uri="{9D8B030D-6E8A-4147-A177-3AD203B41FA5}">
                      <a16:colId xmlns:a16="http://schemas.microsoft.com/office/drawing/2014/main" val="3962576613"/>
                    </a:ext>
                  </a:extLst>
                </a:gridCol>
                <a:gridCol w="7447647">
                  <a:extLst>
                    <a:ext uri="{9D8B030D-6E8A-4147-A177-3AD203B41FA5}">
                      <a16:colId xmlns:a16="http://schemas.microsoft.com/office/drawing/2014/main" val="4105832755"/>
                    </a:ext>
                  </a:extLst>
                </a:gridCol>
              </a:tblGrid>
              <a:tr h="675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Izguba hrane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Odpadna hrana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472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sl-SI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38199"/>
                  </a:ext>
                </a:extLst>
              </a:tr>
              <a:tr h="26441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sl-S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75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Izguba hrane in odpadna hrana</a:t>
            </a:r>
          </a:p>
        </p:txBody>
      </p:sp>
      <p:graphicFrame>
        <p:nvGraphicFramePr>
          <p:cNvPr id="18" name="Označba mesta vsebine 17">
            <a:extLst>
              <a:ext uri="{FF2B5EF4-FFF2-40B4-BE49-F238E27FC236}">
                <a16:creationId xmlns:a16="http://schemas.microsoft.com/office/drawing/2014/main" id="{66B7430C-97DC-4412-A299-1ED7B299D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089598"/>
              </p:ext>
            </p:extLst>
          </p:nvPr>
        </p:nvGraphicFramePr>
        <p:xfrm>
          <a:off x="155575" y="1365249"/>
          <a:ext cx="11880850" cy="478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203">
                  <a:extLst>
                    <a:ext uri="{9D8B030D-6E8A-4147-A177-3AD203B41FA5}">
                      <a16:colId xmlns:a16="http://schemas.microsoft.com/office/drawing/2014/main" val="3962576613"/>
                    </a:ext>
                  </a:extLst>
                </a:gridCol>
                <a:gridCol w="7447647">
                  <a:extLst>
                    <a:ext uri="{9D8B030D-6E8A-4147-A177-3AD203B41FA5}">
                      <a16:colId xmlns:a16="http://schemas.microsoft.com/office/drawing/2014/main" val="4105832755"/>
                    </a:ext>
                  </a:extLst>
                </a:gridCol>
              </a:tblGrid>
              <a:tr h="675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Izguba hrane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Odpadna hrana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472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sl-SI" sz="1800" b="1" dirty="0"/>
                        <a:t>izgube v dobavni verigi </a:t>
                      </a:r>
                      <a:r>
                        <a:rPr lang="sl-SI" sz="1800" dirty="0"/>
                        <a:t>med proizvajalcem in trgovino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sl-SI" sz="1800" dirty="0"/>
                        <a:t>vsako </a:t>
                      </a:r>
                      <a:r>
                        <a:rPr lang="sl-SI" sz="1800" b="1" dirty="0"/>
                        <a:t>zmanjšanje količine ali kakovosti hrane </a:t>
                      </a:r>
                      <a:r>
                        <a:rPr lang="sl-SI" sz="1800" dirty="0"/>
                        <a:t>zaradi odločitve ali dejanj dobaviteljev v verigi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sl-SI" sz="1800" dirty="0"/>
                        <a:t>surova ali obdelana </a:t>
                      </a:r>
                      <a:r>
                        <a:rPr lang="sl-SI" sz="1800" b="1" dirty="0"/>
                        <a:t>živila</a:t>
                      </a:r>
                      <a:r>
                        <a:rPr lang="sl-SI" sz="1800" dirty="0"/>
                        <a:t> in </a:t>
                      </a:r>
                      <a:r>
                        <a:rPr lang="sl-SI" sz="1800" b="1" dirty="0"/>
                        <a:t>ostanki teh živil</a:t>
                      </a:r>
                      <a:r>
                        <a:rPr lang="sl-SI" sz="1800" dirty="0"/>
                        <a:t>, ki se izgubijo pred pripravo hrane, med njo ali po njej in pri uživanju hrane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sl-SI" sz="1800" b="1" dirty="0"/>
                        <a:t>hrana, ki se odvrže </a:t>
                      </a:r>
                      <a:r>
                        <a:rPr lang="sl-SI" sz="1800" dirty="0"/>
                        <a:t>med proizvodnjo, distribucijo, prodajo in izvajanjem storitev, povezanih s hrano, in v gospodinjstvih.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38199"/>
                  </a:ext>
                </a:extLst>
              </a:tr>
              <a:tr h="264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l-S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75689"/>
                  </a:ext>
                </a:extLst>
              </a:tr>
            </a:tbl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D1EB5297-3021-4432-86E9-151A660FF5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377" y="3251225"/>
            <a:ext cx="2753318" cy="16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Izguba hrane in odpadna hrana</a:t>
            </a:r>
          </a:p>
        </p:txBody>
      </p:sp>
      <p:graphicFrame>
        <p:nvGraphicFramePr>
          <p:cNvPr id="18" name="Označba mesta vsebine 17">
            <a:extLst>
              <a:ext uri="{FF2B5EF4-FFF2-40B4-BE49-F238E27FC236}">
                <a16:creationId xmlns:a16="http://schemas.microsoft.com/office/drawing/2014/main" id="{66B7430C-97DC-4412-A299-1ED7B299D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849209"/>
              </p:ext>
            </p:extLst>
          </p:nvPr>
        </p:nvGraphicFramePr>
        <p:xfrm>
          <a:off x="155575" y="1365249"/>
          <a:ext cx="11880850" cy="491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203">
                  <a:extLst>
                    <a:ext uri="{9D8B030D-6E8A-4147-A177-3AD203B41FA5}">
                      <a16:colId xmlns:a16="http://schemas.microsoft.com/office/drawing/2014/main" val="3962576613"/>
                    </a:ext>
                  </a:extLst>
                </a:gridCol>
                <a:gridCol w="7447647">
                  <a:extLst>
                    <a:ext uri="{9D8B030D-6E8A-4147-A177-3AD203B41FA5}">
                      <a16:colId xmlns:a16="http://schemas.microsoft.com/office/drawing/2014/main" val="4105832755"/>
                    </a:ext>
                  </a:extLst>
                </a:gridCol>
              </a:tblGrid>
              <a:tr h="675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Izguba hrane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Odpadna hrana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472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sl-SI" sz="1800" b="1" dirty="0"/>
                        <a:t>izgube v dobavni verigi </a:t>
                      </a:r>
                      <a:r>
                        <a:rPr lang="sl-SI" sz="1800" dirty="0"/>
                        <a:t>med proizvajalcem in trgovino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sl-SI" sz="1800" dirty="0"/>
                        <a:t>vsako </a:t>
                      </a:r>
                      <a:r>
                        <a:rPr lang="sl-SI" sz="1800" b="1" dirty="0"/>
                        <a:t>zmanjšanje količine ali kakovosti hrane </a:t>
                      </a:r>
                      <a:r>
                        <a:rPr lang="sl-SI" sz="1800" dirty="0"/>
                        <a:t>zaradi odločitve ali dejanj dobaviteljev v verigi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sl-SI" sz="1800" dirty="0"/>
                        <a:t>surova ali obdelana </a:t>
                      </a:r>
                      <a:r>
                        <a:rPr lang="sl-SI" sz="1800" b="1" dirty="0"/>
                        <a:t>živila</a:t>
                      </a:r>
                      <a:r>
                        <a:rPr lang="sl-SI" sz="1800" dirty="0"/>
                        <a:t> in </a:t>
                      </a:r>
                      <a:r>
                        <a:rPr lang="sl-SI" sz="1800" b="1" dirty="0"/>
                        <a:t>ostanki teh živil</a:t>
                      </a:r>
                      <a:r>
                        <a:rPr lang="sl-SI" sz="1800" dirty="0"/>
                        <a:t>, ki se izgubijo pred pripravo hrane, med njo ali po njej in pri uživanju hrane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sl-SI" sz="1800" b="1" dirty="0"/>
                        <a:t>hrana, ki se odvrže </a:t>
                      </a:r>
                      <a:r>
                        <a:rPr lang="sl-SI" sz="1800" dirty="0"/>
                        <a:t>med proizvodnjo, distribucijo, prodajo in izvajanjem storitev, povezanih s hrano, in v gospodinjstvih.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38199"/>
                  </a:ext>
                </a:extLst>
              </a:tr>
              <a:tr h="26441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sl-SI" sz="1600" u="sng"/>
                        <a:t>Vzroki:</a:t>
                      </a:r>
                      <a:endParaRPr lang="sl-SI" sz="1600" u="sng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/>
                        <a:t>težave pred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600"/>
                        <a:t>      obiranjem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600"/>
                        <a:t>      (</a:t>
                      </a:r>
                      <a:r>
                        <a:rPr lang="sl-SI" sz="1600" dirty="0"/>
                        <a:t>škodljivcev, </a:t>
                      </a:r>
                      <a:r>
                        <a:rPr lang="sl-SI" sz="1600"/>
                        <a:t>bolezni,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600"/>
                        <a:t>      ujme ipd.),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/>
                        <a:t>v času nabiranja, pobiranja pridelka,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/>
                        <a:t>pri skladiščenju</a:t>
                      </a:r>
                      <a:r>
                        <a:rPr lang="sl-SI" sz="1600" dirty="0"/>
                        <a:t>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/>
                        <a:t>pakiranju</a:t>
                      </a:r>
                      <a:r>
                        <a:rPr lang="sl-SI" sz="1600"/>
                        <a:t>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/>
                        <a:t>prevozu </a:t>
                      </a:r>
                      <a:r>
                        <a:rPr lang="sl-SI" sz="1600" dirty="0"/>
                        <a:t>hrane ali ravnanju </a:t>
                      </a:r>
                      <a:r>
                        <a:rPr lang="sl-SI" sz="1600"/>
                        <a:t>z njo;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/>
                        <a:t>neustrezna infrastruktura, trgi, cenovni mehanizmi, pravni okviri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l-S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75689"/>
                  </a:ext>
                </a:extLst>
              </a:tr>
            </a:tbl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D1EB5297-3021-4432-86E9-151A660FF5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377" y="3251225"/>
            <a:ext cx="2753318" cy="16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8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Izguba hrane in odpadna hrana</a:t>
            </a:r>
          </a:p>
        </p:txBody>
      </p:sp>
      <p:graphicFrame>
        <p:nvGraphicFramePr>
          <p:cNvPr id="18" name="Označba mesta vsebine 17">
            <a:extLst>
              <a:ext uri="{FF2B5EF4-FFF2-40B4-BE49-F238E27FC236}">
                <a16:creationId xmlns:a16="http://schemas.microsoft.com/office/drawing/2014/main" id="{66B7430C-97DC-4412-A299-1ED7B299D0A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5575" y="1365249"/>
          <a:ext cx="11880850" cy="491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203">
                  <a:extLst>
                    <a:ext uri="{9D8B030D-6E8A-4147-A177-3AD203B41FA5}">
                      <a16:colId xmlns:a16="http://schemas.microsoft.com/office/drawing/2014/main" val="3962576613"/>
                    </a:ext>
                  </a:extLst>
                </a:gridCol>
                <a:gridCol w="7447647">
                  <a:extLst>
                    <a:ext uri="{9D8B030D-6E8A-4147-A177-3AD203B41FA5}">
                      <a16:colId xmlns:a16="http://schemas.microsoft.com/office/drawing/2014/main" val="4105832755"/>
                    </a:ext>
                  </a:extLst>
                </a:gridCol>
              </a:tblGrid>
              <a:tr h="675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Izguba hrane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Odpadna hrana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472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sl-SI" sz="1800" b="1" dirty="0"/>
                        <a:t>izgube v dobavni verigi </a:t>
                      </a:r>
                      <a:r>
                        <a:rPr lang="sl-SI" sz="1800" dirty="0"/>
                        <a:t>med proizvajalcem in trgovino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sl-SI" sz="1800" dirty="0"/>
                        <a:t>vsako </a:t>
                      </a:r>
                      <a:r>
                        <a:rPr lang="sl-SI" sz="1800" b="1" dirty="0"/>
                        <a:t>zmanjšanje količine ali kakovosti hrane </a:t>
                      </a:r>
                      <a:r>
                        <a:rPr lang="sl-SI" sz="1800" dirty="0"/>
                        <a:t>zaradi odločitve ali dejanj dobaviteljev v verigi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sl-SI" sz="1800" dirty="0"/>
                        <a:t>surova ali obdelana </a:t>
                      </a:r>
                      <a:r>
                        <a:rPr lang="sl-SI" sz="1800" b="1" dirty="0"/>
                        <a:t>živila</a:t>
                      </a:r>
                      <a:r>
                        <a:rPr lang="sl-SI" sz="1800" dirty="0"/>
                        <a:t> in </a:t>
                      </a:r>
                      <a:r>
                        <a:rPr lang="sl-SI" sz="1800" b="1" dirty="0"/>
                        <a:t>ostanki teh živil</a:t>
                      </a:r>
                      <a:r>
                        <a:rPr lang="sl-SI" sz="1800" dirty="0"/>
                        <a:t>, ki se izgubijo pred pripravo hrane, med njo ali po njej in pri uživanju hrane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sl-SI" sz="1800" b="1" dirty="0"/>
                        <a:t>hrana, ki se odvrže </a:t>
                      </a:r>
                      <a:r>
                        <a:rPr lang="sl-SI" sz="1800" dirty="0"/>
                        <a:t>med proizvodnjo, distribucijo, prodajo in izvajanjem storitev, povezanih s hrano, in v gospodinjstvih.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38199"/>
                  </a:ext>
                </a:extLst>
              </a:tr>
              <a:tr h="26441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sl-SI" sz="1600" u="sng"/>
                        <a:t>Vzroki:</a:t>
                      </a:r>
                      <a:endParaRPr lang="sl-SI" sz="1600" u="sng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/>
                        <a:t>težave pred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600"/>
                        <a:t>      obiranjem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600"/>
                        <a:t>      (</a:t>
                      </a:r>
                      <a:r>
                        <a:rPr lang="sl-SI" sz="1600" dirty="0"/>
                        <a:t>škodljivcev, </a:t>
                      </a:r>
                      <a:r>
                        <a:rPr lang="sl-SI" sz="1600"/>
                        <a:t>bolezni,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1600"/>
                        <a:t>      ujme ipd.),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/>
                        <a:t>v času nabiranja, pobiranja pridelka,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/>
                        <a:t>pri skladiščenju</a:t>
                      </a:r>
                      <a:r>
                        <a:rPr lang="sl-SI" sz="1600" dirty="0"/>
                        <a:t>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/>
                        <a:t>pakiranju</a:t>
                      </a:r>
                      <a:r>
                        <a:rPr lang="sl-SI" sz="1600"/>
                        <a:t>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/>
                        <a:t>prevozu </a:t>
                      </a:r>
                      <a:r>
                        <a:rPr lang="sl-SI" sz="1600" dirty="0"/>
                        <a:t>hrane ali ravnanju </a:t>
                      </a:r>
                      <a:r>
                        <a:rPr lang="sl-SI" sz="1600"/>
                        <a:t>z njo;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/>
                        <a:t>neustrezna infrastruktura, trgi, cenovni mehanizmi, pravni okviri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sl-SI" sz="1600" dirty="0"/>
                        <a:t>zajema </a:t>
                      </a:r>
                      <a:r>
                        <a:rPr lang="sl-SI" sz="1600" b="1" dirty="0"/>
                        <a:t>užitni in neužitni del </a:t>
                      </a:r>
                      <a:r>
                        <a:rPr lang="sl-SI" sz="1600" dirty="0"/>
                        <a:t>posameznega živila (užitni del – primeren za prehrano ljudi; neužitni del – ni primeren za prehrano ljudi)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l-SI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sl-SI" sz="1600" u="sng" dirty="0"/>
                        <a:t>Vzroki: </a:t>
                      </a:r>
                      <a:r>
                        <a:rPr lang="sl-SI" sz="1600" dirty="0"/>
                        <a:t>neužitni deli posameznega živila: npr. olupki, kosti, koščice, lupine ter pretečeni datum uporabnosti, preveliki obroki, neustrezno shranjevanje itd.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l-SI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sl-SI" sz="1600" b="1" dirty="0"/>
                        <a:t>Kaj </a:t>
                      </a:r>
                      <a:r>
                        <a:rPr lang="sl-SI" sz="1600" b="1" u="sng" dirty="0"/>
                        <a:t>ne</a:t>
                      </a:r>
                      <a:r>
                        <a:rPr lang="sl-SI" sz="1600" b="1" dirty="0"/>
                        <a:t> zajema izraz odpadna hrana?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/>
                        <a:t>ostanki hrane </a:t>
                      </a:r>
                      <a:r>
                        <a:rPr lang="sl-SI" sz="16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l-SI" sz="1600" dirty="0"/>
                        <a:t> krma za živali, predelava v živalsko krmo,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/>
                        <a:t>hrana, namenjene za humanitarne namene,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/>
                        <a:t>papirnati robčki, serviete in brisače </a:t>
                      </a:r>
                      <a:r>
                        <a:rPr lang="sl-SI" sz="16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sl-SI" sz="1600" dirty="0"/>
                        <a:t>kuhinjski odpadki (biološkimi odpadki),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/>
                        <a:t>embalaža, ki se zavrže skupaj z odpadno hrano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75689"/>
                  </a:ext>
                </a:extLst>
              </a:tr>
            </a:tbl>
          </a:graphicData>
        </a:graphic>
      </p:graphicFrame>
      <p:sp>
        <p:nvSpPr>
          <p:cNvPr id="41" name="Miselni oblaček: oblak 40">
            <a:extLst>
              <a:ext uri="{FF2B5EF4-FFF2-40B4-BE49-F238E27FC236}">
                <a16:creationId xmlns:a16="http://schemas.microsoft.com/office/drawing/2014/main" id="{F028D215-4247-4BD0-8AFC-1EBA8F1B2194}"/>
              </a:ext>
            </a:extLst>
          </p:cNvPr>
          <p:cNvSpPr/>
          <p:nvPr/>
        </p:nvSpPr>
        <p:spPr>
          <a:xfrm>
            <a:off x="6095999" y="152401"/>
            <a:ext cx="5413695" cy="1280160"/>
          </a:xfrm>
          <a:prstGeom prst="cloudCallout">
            <a:avLst>
              <a:gd name="adj1" fmla="val -65110"/>
              <a:gd name="adj2" fmla="val 276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Katero področje je </a:t>
            </a:r>
            <a:r>
              <a:rPr lang="sl-SI" b="1" dirty="0"/>
              <a:t>povezano z VIZ</a:t>
            </a:r>
            <a:r>
              <a:rPr lang="sl-SI" dirty="0"/>
              <a:t>?</a:t>
            </a:r>
          </a:p>
          <a:p>
            <a:pPr algn="ctr"/>
            <a:r>
              <a:rPr lang="sl-SI" dirty="0"/>
              <a:t>Na kaj lahko </a:t>
            </a:r>
            <a:r>
              <a:rPr lang="sl-SI" b="1" dirty="0"/>
              <a:t>vplivamo</a:t>
            </a:r>
            <a:r>
              <a:rPr lang="sl-SI" dirty="0"/>
              <a:t>? </a:t>
            </a:r>
          </a:p>
          <a:p>
            <a:pPr algn="ctr"/>
            <a:r>
              <a:rPr lang="sl-SI" dirty="0"/>
              <a:t>Kaj lahko </a:t>
            </a:r>
            <a:r>
              <a:rPr lang="sl-SI" b="1" dirty="0"/>
              <a:t>spremenimo</a:t>
            </a:r>
            <a:r>
              <a:rPr lang="sl-SI" dirty="0"/>
              <a:t>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EB5297-3021-4432-86E9-151A660FF5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377" y="3251225"/>
            <a:ext cx="2753318" cy="16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Izguba hrane in odpadna hrana</a:t>
            </a:r>
          </a:p>
        </p:txBody>
      </p:sp>
      <p:graphicFrame>
        <p:nvGraphicFramePr>
          <p:cNvPr id="18" name="Označba mesta vsebine 17">
            <a:extLst>
              <a:ext uri="{FF2B5EF4-FFF2-40B4-BE49-F238E27FC236}">
                <a16:creationId xmlns:a16="http://schemas.microsoft.com/office/drawing/2014/main" id="{66B7430C-97DC-4412-A299-1ED7B299D0A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5575" y="1365249"/>
          <a:ext cx="11880850" cy="497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170">
                  <a:extLst>
                    <a:ext uri="{9D8B030D-6E8A-4147-A177-3AD203B41FA5}">
                      <a16:colId xmlns:a16="http://schemas.microsoft.com/office/drawing/2014/main" val="3962576613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654355790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4105832755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3791104844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772575494"/>
                    </a:ext>
                  </a:extLst>
                </a:gridCol>
              </a:tblGrid>
              <a:tr h="6753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Izguba hrane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Odpadna hrana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472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2000" dirty="0"/>
                        <a:t>na kmetiji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pri prevozu, obdelavi, predelavi in proizvodnji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v trgovini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v restavracijah in javnem sektorju (šole, vrtci, bolnišnice ipd.)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v gospodinjstvu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38199"/>
                  </a:ext>
                </a:extLst>
              </a:tr>
              <a:tr h="299185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75689"/>
                  </a:ext>
                </a:extLst>
              </a:tr>
            </a:tbl>
          </a:graphicData>
        </a:graphic>
      </p:graphicFrame>
      <p:pic>
        <p:nvPicPr>
          <p:cNvPr id="19" name="Slika 18">
            <a:extLst>
              <a:ext uri="{FF2B5EF4-FFF2-40B4-BE49-F238E27FC236}">
                <a16:creationId xmlns:a16="http://schemas.microsoft.com/office/drawing/2014/main" id="{8C50B9DE-3EC7-4A4E-8668-0F2F6A551D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99" y="3415196"/>
            <a:ext cx="2250911" cy="1268586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6F1CE2E0-5AD9-4302-975C-2A92FAA295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99" y="4775856"/>
            <a:ext cx="2250911" cy="1500607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4F2B159E-ACD6-4614-8423-A5A0A8D40D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305" y="3412807"/>
            <a:ext cx="2063390" cy="1437570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AE9E3039-677F-407C-86AB-C045F4C2D8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093" y="3412807"/>
            <a:ext cx="1549159" cy="1161870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3B44AF3A-5FFB-467B-81DF-95BB36AC7E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093" y="4633195"/>
            <a:ext cx="1555796" cy="751042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3B12DD08-30B1-4E17-A6FF-4BB37FF852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093" y="5476311"/>
            <a:ext cx="1555796" cy="800152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A5981DDC-6A09-4FEE-878D-26E72393B1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305" y="4926038"/>
            <a:ext cx="2063390" cy="1320477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0518DDD5-AABC-4B97-8835-02E4CA308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446" y="3412807"/>
            <a:ext cx="2106705" cy="1193251"/>
          </a:xfrm>
          <a:prstGeom prst="rect">
            <a:avLst/>
          </a:prstGeom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2797E23D-0752-4FF1-AFFB-47643FE7F9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784" y="4650539"/>
            <a:ext cx="1640123" cy="1640123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A6424DF9-31E6-4381-AF02-18241B3441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240" y="3412807"/>
            <a:ext cx="1640123" cy="1601682"/>
          </a:xfrm>
          <a:prstGeom prst="rect">
            <a:avLst/>
          </a:prstGeom>
        </p:spPr>
      </p:pic>
      <p:pic>
        <p:nvPicPr>
          <p:cNvPr id="40" name="Slika 39">
            <a:extLst>
              <a:ext uri="{FF2B5EF4-FFF2-40B4-BE49-F238E27FC236}">
                <a16:creationId xmlns:a16="http://schemas.microsoft.com/office/drawing/2014/main" id="{0EA98D55-85D9-46D6-9F02-812A80E4CB1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240" y="5078169"/>
            <a:ext cx="1640124" cy="1230093"/>
          </a:xfrm>
          <a:prstGeom prst="rect">
            <a:avLst/>
          </a:prstGeom>
        </p:spPr>
      </p:pic>
      <p:sp>
        <p:nvSpPr>
          <p:cNvPr id="17" name="Miselni oblaček: oblak 16">
            <a:extLst>
              <a:ext uri="{FF2B5EF4-FFF2-40B4-BE49-F238E27FC236}">
                <a16:creationId xmlns:a16="http://schemas.microsoft.com/office/drawing/2014/main" id="{2ABAD803-4F89-44CE-9255-E72A0159835D}"/>
              </a:ext>
            </a:extLst>
          </p:cNvPr>
          <p:cNvSpPr/>
          <p:nvPr/>
        </p:nvSpPr>
        <p:spPr>
          <a:xfrm>
            <a:off x="7762955" y="85089"/>
            <a:ext cx="4196981" cy="1280160"/>
          </a:xfrm>
          <a:prstGeom prst="cloudCallout">
            <a:avLst>
              <a:gd name="adj1" fmla="val -44394"/>
              <a:gd name="adj2" fmla="val 640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Kje nastane </a:t>
            </a:r>
            <a:r>
              <a:rPr lang="sl-SI" sz="2000" b="1" dirty="0"/>
              <a:t>največ izgub/odpadne hrane</a:t>
            </a:r>
            <a:r>
              <a:rPr lang="sl-SI" sz="2000" dirty="0"/>
              <a:t>?</a:t>
            </a:r>
          </a:p>
        </p:txBody>
      </p:sp>
      <p:sp>
        <p:nvSpPr>
          <p:cNvPr id="21" name="Miselni oblaček: oblak 20">
            <a:extLst>
              <a:ext uri="{FF2B5EF4-FFF2-40B4-BE49-F238E27FC236}">
                <a16:creationId xmlns:a16="http://schemas.microsoft.com/office/drawing/2014/main" id="{C05763C8-6ACD-46EA-BC28-267C725D2907}"/>
              </a:ext>
            </a:extLst>
          </p:cNvPr>
          <p:cNvSpPr/>
          <p:nvPr/>
        </p:nvSpPr>
        <p:spPr>
          <a:xfrm>
            <a:off x="5590903" y="96337"/>
            <a:ext cx="2095563" cy="1193251"/>
          </a:xfrm>
          <a:prstGeom prst="cloudCallout">
            <a:avLst>
              <a:gd name="adj1" fmla="val 50227"/>
              <a:gd name="adj2" fmla="val 645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 hrane na svetu …</a:t>
            </a:r>
          </a:p>
        </p:txBody>
      </p:sp>
    </p:spTree>
    <p:extLst>
      <p:ext uri="{BB962C8B-B14F-4D97-AF65-F5344CB8AC3E}">
        <p14:creationId xmlns:p14="http://schemas.microsoft.com/office/powerpoint/2010/main" val="11476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FA4B8C8-FB34-4690-BD6A-723664A5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Odpadna hrana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3378FC5-4926-4A5B-B1AF-5D451ED4D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dirty="0"/>
              <a:t>Nastale količine odpadne hrane po izvoru, Slovenija, 2021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5CAC9254-CDCB-4C36-AF32-2BECFF2281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3"/>
          <a:stretch/>
        </p:blipFill>
        <p:spPr>
          <a:xfrm>
            <a:off x="155576" y="2152651"/>
            <a:ext cx="5864224" cy="3148087"/>
          </a:xfrm>
          <a:prstGeom prst="rect">
            <a:avLst/>
          </a:prstGeom>
        </p:spPr>
      </p:pic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BF2551FA-F1E7-479D-AA27-5E885317D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/>
              <a:t>Obdelane količine odpadne hrane po postopkih obdelave, Slovenija, 2021</a:t>
            </a:r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A5F4D41F-A113-494D-84C4-17743F1211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0"/>
          <a:stretch/>
        </p:blipFill>
        <p:spPr>
          <a:xfrm>
            <a:off x="6172200" y="2156690"/>
            <a:ext cx="5782112" cy="3263397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0FB48B54-C790-4318-ACCF-432D8398A3F5}"/>
              </a:ext>
            </a:extLst>
          </p:cNvPr>
          <p:cNvSpPr/>
          <p:nvPr/>
        </p:nvSpPr>
        <p:spPr>
          <a:xfrm>
            <a:off x="3254928" y="3137483"/>
            <a:ext cx="1233182" cy="234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blaček: puščica desno 2">
            <a:extLst>
              <a:ext uri="{FF2B5EF4-FFF2-40B4-BE49-F238E27FC236}">
                <a16:creationId xmlns:a16="http://schemas.microsoft.com/office/drawing/2014/main" id="{66FC2287-E894-4E80-B4D3-909ACAD4046A}"/>
              </a:ext>
            </a:extLst>
          </p:cNvPr>
          <p:cNvSpPr/>
          <p:nvPr/>
        </p:nvSpPr>
        <p:spPr>
          <a:xfrm>
            <a:off x="4932726" y="3353500"/>
            <a:ext cx="1384183" cy="23698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VIZ</a:t>
            </a:r>
          </a:p>
        </p:txBody>
      </p:sp>
      <p:sp>
        <p:nvSpPr>
          <p:cNvPr id="11" name="Miselni oblaček: oblak 10">
            <a:extLst>
              <a:ext uri="{FF2B5EF4-FFF2-40B4-BE49-F238E27FC236}">
                <a16:creationId xmlns:a16="http://schemas.microsoft.com/office/drawing/2014/main" id="{44EFF139-7A40-4DF7-B416-5809D907A1B8}"/>
              </a:ext>
            </a:extLst>
          </p:cNvPr>
          <p:cNvSpPr/>
          <p:nvPr/>
        </p:nvSpPr>
        <p:spPr>
          <a:xfrm>
            <a:off x="1697372" y="4867169"/>
            <a:ext cx="2790738" cy="1443247"/>
          </a:xfrm>
          <a:prstGeom prst="cloudCallout">
            <a:avLst>
              <a:gd name="adj1" fmla="val 24457"/>
              <a:gd name="adj2" fmla="val -96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Obremenjeni naravni viri in okolje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D22D400-1A83-4BDD-9543-A8AF237CFF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298" y="4863241"/>
            <a:ext cx="2411958" cy="14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2" grpId="0" animBg="1"/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847B6130-FBF5-4445-8847-E43A07CA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Odpadna hrana v VIZ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B14BF853-A49B-444F-8850-DFE3387E1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74" y="1253330"/>
            <a:ext cx="6567487" cy="5103019"/>
          </a:xfrm>
        </p:spPr>
        <p:txBody>
          <a:bodyPr/>
          <a:lstStyle/>
          <a:p>
            <a:pPr marL="0" indent="0">
              <a:buNone/>
            </a:pPr>
            <a:endParaRPr lang="sl-SI" sz="2800" b="1" dirty="0"/>
          </a:p>
          <a:p>
            <a:pPr marL="0" indent="0">
              <a:buNone/>
            </a:pPr>
            <a:r>
              <a:rPr lang="sl-SI" sz="3200" b="1" dirty="0"/>
              <a:t>Kaj se najpogosteje in v največji količini znajde med odpadno hrano v VIZ?</a:t>
            </a:r>
          </a:p>
          <a:p>
            <a:endParaRPr lang="sl-SI" sz="2800" b="1" dirty="0"/>
          </a:p>
          <a:p>
            <a:pPr marL="0" indent="0">
              <a:buNone/>
            </a:pPr>
            <a:r>
              <a:rPr lang="sl-SI" sz="2800" b="1" dirty="0">
                <a:hlinkClick r:id="rId2"/>
              </a:rPr>
              <a:t>https://www.menti.com/</a:t>
            </a:r>
            <a:endParaRPr lang="sl-SI" sz="2800" b="1" dirty="0"/>
          </a:p>
          <a:p>
            <a:pPr marL="0" indent="0">
              <a:buNone/>
            </a:pPr>
            <a:r>
              <a:rPr lang="sl-SI" dirty="0" err="1"/>
              <a:t>Code</a:t>
            </a:r>
            <a:r>
              <a:rPr lang="sl-SI" dirty="0"/>
              <a:t>: </a:t>
            </a:r>
            <a:r>
              <a:rPr lang="sl-SI" b="1" dirty="0"/>
              <a:t>8136 0877</a:t>
            </a:r>
            <a:endParaRPr lang="sl-SI" sz="2800" b="1" dirty="0"/>
          </a:p>
          <a:p>
            <a:endParaRPr lang="sl-SI" dirty="0"/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6EFB2978-DD48-4EFC-A704-7866A2CF6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062" y="1423194"/>
            <a:ext cx="4365148" cy="4365148"/>
          </a:xfrm>
        </p:spPr>
      </p:pic>
    </p:spTree>
    <p:extLst>
      <p:ext uri="{BB962C8B-B14F-4D97-AF65-F5344CB8AC3E}">
        <p14:creationId xmlns:p14="http://schemas.microsoft.com/office/powerpoint/2010/main" val="75916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00F94-7EE0-4429-9DA1-078B5BFCD2BC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0233e6d-0d9e-4c89-84bc-aa7c2bb910fb"/>
    <ds:schemaRef ds:uri="83d6499c-a84d-4d49-82a2-af88d750687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1354</Words>
  <Application>Microsoft Office PowerPoint</Application>
  <PresentationFormat>Širokozaslonsko</PresentationFormat>
  <Paragraphs>192</Paragraphs>
  <Slides>18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Wingdings 2</vt:lpstr>
      <vt:lpstr>Officeova tema</vt:lpstr>
      <vt:lpstr>Bitna slika</vt:lpstr>
      <vt:lpstr>Zmanjševanje odpadne in zavržene hrane v VIZ </vt:lpstr>
      <vt:lpstr>PowerPointova predstavitev</vt:lpstr>
      <vt:lpstr>Izguba hrane in odpadna hrana</vt:lpstr>
      <vt:lpstr>Izguba hrane in odpadna hrana</vt:lpstr>
      <vt:lpstr>Izguba hrane in odpadna hrana</vt:lpstr>
      <vt:lpstr>Izguba hrane in odpadna hrana</vt:lpstr>
      <vt:lpstr>Izguba hrane in odpadna hrana</vt:lpstr>
      <vt:lpstr>Odpadna hrana</vt:lpstr>
      <vt:lpstr>Odpadna hrana v VIZ</vt:lpstr>
      <vt:lpstr>Odpadna hrana v VIZ</vt:lpstr>
      <vt:lpstr>Zmanjševanje odpadne in zavržene hrane v VIZ</vt:lpstr>
      <vt:lpstr>Primer dobre prakse – „Od njive do krožnika“</vt:lpstr>
      <vt:lpstr>Vključevanje v učni proces</vt:lpstr>
      <vt:lpstr>Uporaba pridelkov v šolski kuhinji</vt:lpstr>
      <vt:lpstr>Samooskrba za manj zavržene hrane</vt:lpstr>
      <vt:lpstr>Hvala za pozornost!</vt:lpstr>
      <vt:lpstr>Viri</vt:lpstr>
      <vt:lpstr>Viti slik: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Laura</cp:lastModifiedBy>
  <cp:revision>73</cp:revision>
  <dcterms:created xsi:type="dcterms:W3CDTF">2023-03-20T13:12:53Z</dcterms:created>
  <dcterms:modified xsi:type="dcterms:W3CDTF">2023-04-16T21:31:14Z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