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256" r:id="rId5"/>
    <p:sldId id="259" r:id="rId6"/>
    <p:sldId id="262" r:id="rId7"/>
    <p:sldId id="263" r:id="rId8"/>
    <p:sldId id="264" r:id="rId9"/>
    <p:sldId id="273" r:id="rId10"/>
    <p:sldId id="274" r:id="rId11"/>
    <p:sldId id="276" r:id="rId12"/>
    <p:sldId id="277" r:id="rId13"/>
    <p:sldId id="278" r:id="rId14"/>
    <p:sldId id="279" r:id="rId15"/>
    <p:sldId id="280" r:id="rId16"/>
    <p:sldId id="282" r:id="rId17"/>
    <p:sldId id="283" r:id="rId18"/>
    <p:sldId id="284" r:id="rId19"/>
    <p:sldId id="285" r:id="rId20"/>
    <p:sldId id="286" r:id="rId21"/>
    <p:sldId id="287" r:id="rId22"/>
    <p:sldId id="288" r:id="rId23"/>
    <p:sldId id="289" r:id="rId24"/>
    <p:sldId id="290" r:id="rId25"/>
    <p:sldId id="291" r:id="rId26"/>
    <p:sldId id="293" r:id="rId27"/>
    <p:sldId id="294" r:id="rId28"/>
    <p:sldId id="295" r:id="rId29"/>
    <p:sldId id="296" r:id="rId30"/>
    <p:sldId id="297" r:id="rId31"/>
    <p:sldId id="298" r:id="rId32"/>
    <p:sldId id="299" r:id="rId33"/>
    <p:sldId id="300" r:id="rId34"/>
    <p:sldId id="301" r:id="rId35"/>
    <p:sldId id="302" r:id="rId36"/>
    <p:sldId id="305" r:id="rId37"/>
    <p:sldId id="307" r:id="rId38"/>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5C8"/>
    <a:srgbClr val="27AA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4" d="100"/>
          <a:sy n="54" d="100"/>
        </p:scale>
        <p:origin x="634" y="53"/>
      </p:cViewPr>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DADAEF-9719-4D5D-B75C-176BACDC9F72}" type="datetimeFigureOut">
              <a:rPr lang="sl-SI" smtClean="0"/>
              <a:t>26. 05. 2023</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85C22-8D31-405A-8B57-3B338D5259C8}" type="slidenum">
              <a:rPr lang="sl-SI" smtClean="0"/>
              <a:t>‹#›</a:t>
            </a:fld>
            <a:endParaRPr lang="sl-SI"/>
          </a:p>
        </p:txBody>
      </p:sp>
    </p:spTree>
    <p:extLst>
      <p:ext uri="{BB962C8B-B14F-4D97-AF65-F5344CB8AC3E}">
        <p14:creationId xmlns:p14="http://schemas.microsoft.com/office/powerpoint/2010/main" val="1303655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za sliko diapozitiva 1"/>
          <p:cNvSpPr>
            <a:spLocks noGrp="1" noRot="1" noChangeAspect="1"/>
          </p:cNvSpPr>
          <p:nvPr>
            <p:ph type="sldImg"/>
          </p:nvPr>
        </p:nvSpPr>
        <p:spPr/>
      </p:sp>
      <p:sp>
        <p:nvSpPr>
          <p:cNvPr id="3" name="Označba mesta za opombe 2"/>
          <p:cNvSpPr>
            <a:spLocks noGrp="1"/>
          </p:cNvSpPr>
          <p:nvPr>
            <p:ph type="body" idx="1"/>
          </p:nvPr>
        </p:nvSpPr>
        <p:spPr/>
        <p:txBody>
          <a:bodyPr rtlCol="0"/>
          <a:lstStyle/>
          <a:p>
            <a:pPr rtl="0"/>
            <a:endParaRPr lang="sl-SI" dirty="0"/>
          </a:p>
        </p:txBody>
      </p:sp>
      <p:sp>
        <p:nvSpPr>
          <p:cNvPr id="4" name="Označba mesta za številko diapozitiva 3"/>
          <p:cNvSpPr>
            <a:spLocks noGrp="1"/>
          </p:cNvSpPr>
          <p:nvPr>
            <p:ph type="sldNum" sz="quarter" idx="10"/>
          </p:nvPr>
        </p:nvSpPr>
        <p:spPr/>
        <p:txBody>
          <a:bodyPr rtlCol="0"/>
          <a:lstStyle/>
          <a:p>
            <a:pPr rtl="0"/>
            <a:fld id="{7EB040C8-62D2-4EA7-B200-D3B8C06AAFD8}" type="slidenum">
              <a:rPr lang="sl-SI" smtClean="0"/>
              <a:t>9</a:t>
            </a:fld>
            <a:endParaRPr lang="sl-SI" dirty="0"/>
          </a:p>
        </p:txBody>
      </p:sp>
    </p:spTree>
    <p:extLst>
      <p:ext uri="{BB962C8B-B14F-4D97-AF65-F5344CB8AC3E}">
        <p14:creationId xmlns:p14="http://schemas.microsoft.com/office/powerpoint/2010/main" val="3273389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za sliko diapozitiva 1"/>
          <p:cNvSpPr>
            <a:spLocks noGrp="1" noRot="1" noChangeAspect="1"/>
          </p:cNvSpPr>
          <p:nvPr>
            <p:ph type="sldImg"/>
          </p:nvPr>
        </p:nvSpPr>
        <p:spPr/>
      </p:sp>
      <p:sp>
        <p:nvSpPr>
          <p:cNvPr id="3" name="Označba mesta za opombe 2"/>
          <p:cNvSpPr>
            <a:spLocks noGrp="1"/>
          </p:cNvSpPr>
          <p:nvPr>
            <p:ph type="body" idx="1"/>
          </p:nvPr>
        </p:nvSpPr>
        <p:spPr/>
        <p:txBody>
          <a:bodyPr rtlCol="0"/>
          <a:lstStyle/>
          <a:p>
            <a:pPr rtl="0"/>
            <a:endParaRPr lang="sl-SI" dirty="0"/>
          </a:p>
        </p:txBody>
      </p:sp>
      <p:sp>
        <p:nvSpPr>
          <p:cNvPr id="4" name="Označba mesta za številko diapozitiva 3"/>
          <p:cNvSpPr>
            <a:spLocks noGrp="1"/>
          </p:cNvSpPr>
          <p:nvPr>
            <p:ph type="sldNum" sz="quarter" idx="10"/>
          </p:nvPr>
        </p:nvSpPr>
        <p:spPr/>
        <p:txBody>
          <a:bodyPr rtlCol="0"/>
          <a:lstStyle/>
          <a:p>
            <a:pPr rtl="0"/>
            <a:fld id="{7EB040C8-62D2-4EA7-B200-D3B8C06AAFD8}" type="slidenum">
              <a:rPr lang="sl-SI" smtClean="0"/>
              <a:t>21</a:t>
            </a:fld>
            <a:endParaRPr lang="sl-SI" dirty="0"/>
          </a:p>
        </p:txBody>
      </p:sp>
    </p:spTree>
    <p:extLst>
      <p:ext uri="{BB962C8B-B14F-4D97-AF65-F5344CB8AC3E}">
        <p14:creationId xmlns:p14="http://schemas.microsoft.com/office/powerpoint/2010/main" val="3947501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za sliko diapozitiva 1"/>
          <p:cNvSpPr>
            <a:spLocks noGrp="1" noRot="1" noChangeAspect="1"/>
          </p:cNvSpPr>
          <p:nvPr>
            <p:ph type="sldImg"/>
          </p:nvPr>
        </p:nvSpPr>
        <p:spPr/>
      </p:sp>
      <p:sp>
        <p:nvSpPr>
          <p:cNvPr id="3" name="Označba mesta za opombe 2"/>
          <p:cNvSpPr>
            <a:spLocks noGrp="1"/>
          </p:cNvSpPr>
          <p:nvPr>
            <p:ph type="body" idx="1"/>
          </p:nvPr>
        </p:nvSpPr>
        <p:spPr/>
        <p:txBody>
          <a:bodyPr rtlCol="0"/>
          <a:lstStyle/>
          <a:p>
            <a:pPr rtl="0"/>
            <a:endParaRPr lang="sl-SI" dirty="0"/>
          </a:p>
        </p:txBody>
      </p:sp>
      <p:sp>
        <p:nvSpPr>
          <p:cNvPr id="4" name="Označba mesta za številko diapozitiva 3"/>
          <p:cNvSpPr>
            <a:spLocks noGrp="1"/>
          </p:cNvSpPr>
          <p:nvPr>
            <p:ph type="sldNum" sz="quarter" idx="10"/>
          </p:nvPr>
        </p:nvSpPr>
        <p:spPr/>
        <p:txBody>
          <a:bodyPr rtlCol="0"/>
          <a:lstStyle/>
          <a:p>
            <a:pPr rtl="0"/>
            <a:fld id="{7EB040C8-62D2-4EA7-B200-D3B8C06AAFD8}" type="slidenum">
              <a:rPr lang="sl-SI" smtClean="0"/>
              <a:t>22</a:t>
            </a:fld>
            <a:endParaRPr lang="sl-SI" dirty="0"/>
          </a:p>
        </p:txBody>
      </p:sp>
    </p:spTree>
    <p:extLst>
      <p:ext uri="{BB962C8B-B14F-4D97-AF65-F5344CB8AC3E}">
        <p14:creationId xmlns:p14="http://schemas.microsoft.com/office/powerpoint/2010/main" val="445430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dt" sz="quarter" idx="1"/>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sl-SI" altLang="sl-SI" smtClean="0">
                <a:solidFill>
                  <a:srgbClr val="000000"/>
                </a:solidFill>
              </a:rPr>
              <a:t>9.12.2010</a:t>
            </a:r>
          </a:p>
        </p:txBody>
      </p:sp>
      <p:sp>
        <p:nvSpPr>
          <p:cNvPr id="64515"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EB9060-A04D-42EF-95E6-0422A059202D}" type="slidenum">
              <a:rPr lang="sl-SI" altLang="sl-SI" smtClean="0">
                <a:solidFill>
                  <a:srgbClr val="000000"/>
                </a:solidFill>
              </a:rPr>
              <a:pPr>
                <a:spcBef>
                  <a:spcPct val="0"/>
                </a:spcBef>
              </a:pPr>
              <a:t>26</a:t>
            </a:fld>
            <a:endParaRPr lang="sl-SI" altLang="sl-SI" smtClean="0">
              <a:solidFill>
                <a:srgbClr val="000000"/>
              </a:solidFill>
            </a:endParaRPr>
          </a:p>
        </p:txBody>
      </p:sp>
      <p:sp>
        <p:nvSpPr>
          <p:cNvPr id="64516" name="Rectangle 2"/>
          <p:cNvSpPr>
            <a:spLocks noGrp="1" noRot="1" noChangeAspect="1" noChangeArrowheads="1" noTextEdit="1"/>
          </p:cNvSpPr>
          <p:nvPr>
            <p:ph type="sldImg"/>
          </p:nvPr>
        </p:nvSpPr>
        <p:spPr>
          <a:ln/>
        </p:spPr>
      </p:sp>
      <p:sp>
        <p:nvSpPr>
          <p:cNvPr id="25605" name="Rectangle 3"/>
          <p:cNvSpPr>
            <a:spLocks noGrp="1" noChangeArrowheads="1"/>
          </p:cNvSpPr>
          <p:nvPr>
            <p:ph type="body" idx="1"/>
          </p:nvPr>
        </p:nvSpPr>
        <p:spPr/>
        <p:txBody>
          <a:bodyPr/>
          <a:lstStyle/>
          <a:p>
            <a:pPr eaLnBrk="1" hangingPunct="1">
              <a:defRPr/>
            </a:pPr>
            <a:r>
              <a:rPr lang="sl-SI" altLang="sl-SI" sz="2000" dirty="0"/>
              <a:t>Komisija za pripravo strokovnih podlag vezanih na Zakon o šolski prehrani pri ZRSŠ</a:t>
            </a:r>
          </a:p>
          <a:p>
            <a:pPr>
              <a:defRPr/>
            </a:pPr>
            <a:r>
              <a:rPr lang="sl-SI" sz="2000" dirty="0"/>
              <a:t>Pri organizaciji šolske prehrane se upoštevajo </a:t>
            </a:r>
            <a:r>
              <a:rPr lang="sl-SI" sz="2000" dirty="0">
                <a:solidFill>
                  <a:schemeClr val="accent6">
                    <a:lumMod val="75000"/>
                  </a:schemeClr>
                </a:solidFill>
              </a:rPr>
              <a:t>Smernice za prehranjevanje v vzgojno-izobraževalnih zavodih, sprejete na Strokovnem svetu Republike Slovenije za splošno izobraževanje</a:t>
            </a:r>
            <a:r>
              <a:rPr lang="sl-SI" sz="2000" dirty="0"/>
              <a:t>, in vsebujejo: </a:t>
            </a:r>
          </a:p>
          <a:p>
            <a:pPr>
              <a:defRPr/>
            </a:pPr>
            <a:r>
              <a:rPr lang="sl-SI" sz="2000" dirty="0">
                <a:solidFill>
                  <a:schemeClr val="tx2">
                    <a:lumMod val="75000"/>
                  </a:schemeClr>
                </a:solidFill>
              </a:rPr>
              <a:t>- cilje, načela in vzgojno-izobraževalne dejavnosti, povezane s šolsko prehrano</a:t>
            </a:r>
            <a:r>
              <a:rPr lang="sl-SI" sz="2000" dirty="0"/>
              <a:t>, ter </a:t>
            </a:r>
          </a:p>
          <a:p>
            <a:pPr>
              <a:defRPr/>
            </a:pPr>
            <a:r>
              <a:rPr lang="sl-SI" sz="2000" dirty="0">
                <a:solidFill>
                  <a:srgbClr val="00B050"/>
                </a:solidFill>
              </a:rPr>
              <a:t>- strokovne usmeritve in navodila, ki opredeljujejo merila za izbor živil, načrtovanje sestave, količinske normative in način priprave šolske prehrane ter časovni okvir za njeno izvedbo</a:t>
            </a:r>
            <a:r>
              <a:rPr lang="sl-SI" sz="2000" dirty="0"/>
              <a:t>, ki jih določi javni zdravstveni zavod, pooblaščen od ministrstva, pristojnega za zdravje. </a:t>
            </a:r>
          </a:p>
          <a:p>
            <a:pPr eaLnBrk="1" hangingPunct="1">
              <a:defRPr/>
            </a:pPr>
            <a:endParaRPr lang="sl-SI" altLang="sl-SI" sz="2000" dirty="0"/>
          </a:p>
          <a:p>
            <a:pPr eaLnBrk="1" hangingPunct="1">
              <a:defRPr/>
            </a:pPr>
            <a:endParaRPr lang="sl-SI" altLang="sl-SI" sz="2000" dirty="0"/>
          </a:p>
        </p:txBody>
      </p:sp>
    </p:spTree>
    <p:extLst>
      <p:ext uri="{BB962C8B-B14F-4D97-AF65-F5344CB8AC3E}">
        <p14:creationId xmlns:p14="http://schemas.microsoft.com/office/powerpoint/2010/main" val="2801154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za sliko diapozitiva 1"/>
          <p:cNvSpPr>
            <a:spLocks noGrp="1" noRot="1" noChangeAspect="1"/>
          </p:cNvSpPr>
          <p:nvPr>
            <p:ph type="sldImg"/>
          </p:nvPr>
        </p:nvSpPr>
        <p:spPr/>
      </p:sp>
      <p:sp>
        <p:nvSpPr>
          <p:cNvPr id="3" name="Označba mesta za opombe 2"/>
          <p:cNvSpPr>
            <a:spLocks noGrp="1"/>
          </p:cNvSpPr>
          <p:nvPr>
            <p:ph type="body" idx="1"/>
          </p:nvPr>
        </p:nvSpPr>
        <p:spPr/>
        <p:txBody>
          <a:bodyPr rtlCol="0"/>
          <a:lstStyle/>
          <a:p>
            <a:pPr rtl="0"/>
            <a:endParaRPr lang="sl-SI" dirty="0"/>
          </a:p>
        </p:txBody>
      </p:sp>
      <p:sp>
        <p:nvSpPr>
          <p:cNvPr id="4" name="Označba mesta za številko diapozitiva 3"/>
          <p:cNvSpPr>
            <a:spLocks noGrp="1"/>
          </p:cNvSpPr>
          <p:nvPr>
            <p:ph type="sldNum" sz="quarter" idx="10"/>
          </p:nvPr>
        </p:nvSpPr>
        <p:spPr/>
        <p:txBody>
          <a:bodyPr rtlCol="0"/>
          <a:lstStyle/>
          <a:p>
            <a:pPr rtl="0"/>
            <a:fld id="{7EB040C8-62D2-4EA7-B200-D3B8C06AAFD8}" type="slidenum">
              <a:rPr lang="sl-SI" smtClean="0"/>
              <a:t>10</a:t>
            </a:fld>
            <a:endParaRPr lang="sl-SI" dirty="0"/>
          </a:p>
        </p:txBody>
      </p:sp>
    </p:spTree>
    <p:extLst>
      <p:ext uri="{BB962C8B-B14F-4D97-AF65-F5344CB8AC3E}">
        <p14:creationId xmlns:p14="http://schemas.microsoft.com/office/powerpoint/2010/main" val="3778267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za sliko diapozitiva 1"/>
          <p:cNvSpPr>
            <a:spLocks noGrp="1" noRot="1" noChangeAspect="1"/>
          </p:cNvSpPr>
          <p:nvPr>
            <p:ph type="sldImg"/>
          </p:nvPr>
        </p:nvSpPr>
        <p:spPr/>
      </p:sp>
      <p:sp>
        <p:nvSpPr>
          <p:cNvPr id="3" name="Označba mesta za opombe 2"/>
          <p:cNvSpPr>
            <a:spLocks noGrp="1"/>
          </p:cNvSpPr>
          <p:nvPr>
            <p:ph type="body" idx="1"/>
          </p:nvPr>
        </p:nvSpPr>
        <p:spPr/>
        <p:txBody>
          <a:bodyPr rtlCol="0"/>
          <a:lstStyle/>
          <a:p>
            <a:pPr rtl="0"/>
            <a:endParaRPr lang="sl-SI" dirty="0"/>
          </a:p>
        </p:txBody>
      </p:sp>
      <p:sp>
        <p:nvSpPr>
          <p:cNvPr id="4" name="Označba mesta za številko diapozitiva 3"/>
          <p:cNvSpPr>
            <a:spLocks noGrp="1"/>
          </p:cNvSpPr>
          <p:nvPr>
            <p:ph type="sldNum" sz="quarter" idx="10"/>
          </p:nvPr>
        </p:nvSpPr>
        <p:spPr/>
        <p:txBody>
          <a:bodyPr rtlCol="0"/>
          <a:lstStyle/>
          <a:p>
            <a:pPr rtl="0"/>
            <a:fld id="{7EB040C8-62D2-4EA7-B200-D3B8C06AAFD8}" type="slidenum">
              <a:rPr lang="sl-SI" smtClean="0"/>
              <a:t>11</a:t>
            </a:fld>
            <a:endParaRPr lang="sl-SI" dirty="0"/>
          </a:p>
        </p:txBody>
      </p:sp>
    </p:spTree>
    <p:extLst>
      <p:ext uri="{BB962C8B-B14F-4D97-AF65-F5344CB8AC3E}">
        <p14:creationId xmlns:p14="http://schemas.microsoft.com/office/powerpoint/2010/main" val="672035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za sliko diapozitiva 1"/>
          <p:cNvSpPr>
            <a:spLocks noGrp="1" noRot="1" noChangeAspect="1"/>
          </p:cNvSpPr>
          <p:nvPr>
            <p:ph type="sldImg"/>
          </p:nvPr>
        </p:nvSpPr>
        <p:spPr/>
      </p:sp>
      <p:sp>
        <p:nvSpPr>
          <p:cNvPr id="3" name="Označba mesta za opombe 2"/>
          <p:cNvSpPr>
            <a:spLocks noGrp="1"/>
          </p:cNvSpPr>
          <p:nvPr>
            <p:ph type="body" idx="1"/>
          </p:nvPr>
        </p:nvSpPr>
        <p:spPr/>
        <p:txBody>
          <a:bodyPr rtlCol="0"/>
          <a:lstStyle/>
          <a:p>
            <a:pPr rtl="0"/>
            <a:endParaRPr lang="sl-SI" dirty="0"/>
          </a:p>
        </p:txBody>
      </p:sp>
      <p:sp>
        <p:nvSpPr>
          <p:cNvPr id="4" name="Označba mesta za številko diapozitiva 3"/>
          <p:cNvSpPr>
            <a:spLocks noGrp="1"/>
          </p:cNvSpPr>
          <p:nvPr>
            <p:ph type="sldNum" sz="quarter" idx="10"/>
          </p:nvPr>
        </p:nvSpPr>
        <p:spPr/>
        <p:txBody>
          <a:bodyPr rtlCol="0"/>
          <a:lstStyle/>
          <a:p>
            <a:pPr rtl="0"/>
            <a:fld id="{7EB040C8-62D2-4EA7-B200-D3B8C06AAFD8}" type="slidenum">
              <a:rPr lang="sl-SI" smtClean="0"/>
              <a:t>12</a:t>
            </a:fld>
            <a:endParaRPr lang="sl-SI" dirty="0"/>
          </a:p>
        </p:txBody>
      </p:sp>
    </p:spTree>
    <p:extLst>
      <p:ext uri="{BB962C8B-B14F-4D97-AF65-F5344CB8AC3E}">
        <p14:creationId xmlns:p14="http://schemas.microsoft.com/office/powerpoint/2010/main" val="3138324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za sliko diapozitiva 1"/>
          <p:cNvSpPr>
            <a:spLocks noGrp="1" noRot="1" noChangeAspect="1"/>
          </p:cNvSpPr>
          <p:nvPr>
            <p:ph type="sldImg"/>
          </p:nvPr>
        </p:nvSpPr>
        <p:spPr/>
      </p:sp>
      <p:sp>
        <p:nvSpPr>
          <p:cNvPr id="3" name="Označba mesta za opombe 2"/>
          <p:cNvSpPr>
            <a:spLocks noGrp="1"/>
          </p:cNvSpPr>
          <p:nvPr>
            <p:ph type="body" idx="1"/>
          </p:nvPr>
        </p:nvSpPr>
        <p:spPr/>
        <p:txBody>
          <a:bodyPr rtlCol="0"/>
          <a:lstStyle/>
          <a:p>
            <a:pPr rtl="0"/>
            <a:endParaRPr lang="sl-SI" dirty="0"/>
          </a:p>
        </p:txBody>
      </p:sp>
      <p:sp>
        <p:nvSpPr>
          <p:cNvPr id="4" name="Označba mesta za številko diapozitiva 3"/>
          <p:cNvSpPr>
            <a:spLocks noGrp="1"/>
          </p:cNvSpPr>
          <p:nvPr>
            <p:ph type="sldNum" sz="quarter" idx="10"/>
          </p:nvPr>
        </p:nvSpPr>
        <p:spPr/>
        <p:txBody>
          <a:bodyPr rtlCol="0"/>
          <a:lstStyle/>
          <a:p>
            <a:pPr rtl="0"/>
            <a:fld id="{7EB040C8-62D2-4EA7-B200-D3B8C06AAFD8}" type="slidenum">
              <a:rPr lang="sl-SI" smtClean="0"/>
              <a:t>13</a:t>
            </a:fld>
            <a:endParaRPr lang="sl-SI" dirty="0"/>
          </a:p>
        </p:txBody>
      </p:sp>
    </p:spTree>
    <p:extLst>
      <p:ext uri="{BB962C8B-B14F-4D97-AF65-F5344CB8AC3E}">
        <p14:creationId xmlns:p14="http://schemas.microsoft.com/office/powerpoint/2010/main" val="1812944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za sliko diapozitiva 1"/>
          <p:cNvSpPr>
            <a:spLocks noGrp="1" noRot="1" noChangeAspect="1"/>
          </p:cNvSpPr>
          <p:nvPr>
            <p:ph type="sldImg"/>
          </p:nvPr>
        </p:nvSpPr>
        <p:spPr/>
      </p:sp>
      <p:sp>
        <p:nvSpPr>
          <p:cNvPr id="3" name="Označba mesta za opombe 2"/>
          <p:cNvSpPr>
            <a:spLocks noGrp="1"/>
          </p:cNvSpPr>
          <p:nvPr>
            <p:ph type="body" idx="1"/>
          </p:nvPr>
        </p:nvSpPr>
        <p:spPr/>
        <p:txBody>
          <a:bodyPr rtlCol="0"/>
          <a:lstStyle/>
          <a:p>
            <a:pPr rtl="0"/>
            <a:endParaRPr lang="sl-SI" dirty="0"/>
          </a:p>
        </p:txBody>
      </p:sp>
      <p:sp>
        <p:nvSpPr>
          <p:cNvPr id="4" name="Označba mesta za številko diapozitiva 3"/>
          <p:cNvSpPr>
            <a:spLocks noGrp="1"/>
          </p:cNvSpPr>
          <p:nvPr>
            <p:ph type="sldNum" sz="quarter" idx="10"/>
          </p:nvPr>
        </p:nvSpPr>
        <p:spPr/>
        <p:txBody>
          <a:bodyPr rtlCol="0"/>
          <a:lstStyle/>
          <a:p>
            <a:pPr rtl="0"/>
            <a:fld id="{7EB040C8-62D2-4EA7-B200-D3B8C06AAFD8}" type="slidenum">
              <a:rPr lang="sl-SI" smtClean="0"/>
              <a:t>14</a:t>
            </a:fld>
            <a:endParaRPr lang="sl-SI" dirty="0"/>
          </a:p>
        </p:txBody>
      </p:sp>
    </p:spTree>
    <p:extLst>
      <p:ext uri="{BB962C8B-B14F-4D97-AF65-F5344CB8AC3E}">
        <p14:creationId xmlns:p14="http://schemas.microsoft.com/office/powerpoint/2010/main" val="2453763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za sliko diapozitiva 1"/>
          <p:cNvSpPr>
            <a:spLocks noGrp="1" noRot="1" noChangeAspect="1"/>
          </p:cNvSpPr>
          <p:nvPr>
            <p:ph type="sldImg"/>
          </p:nvPr>
        </p:nvSpPr>
        <p:spPr/>
      </p:sp>
      <p:sp>
        <p:nvSpPr>
          <p:cNvPr id="3" name="Označba mesta za opombe 2"/>
          <p:cNvSpPr>
            <a:spLocks noGrp="1"/>
          </p:cNvSpPr>
          <p:nvPr>
            <p:ph type="body" idx="1"/>
          </p:nvPr>
        </p:nvSpPr>
        <p:spPr/>
        <p:txBody>
          <a:bodyPr rtlCol="0"/>
          <a:lstStyle/>
          <a:p>
            <a:pPr rtl="0"/>
            <a:endParaRPr lang="sl-SI" dirty="0"/>
          </a:p>
        </p:txBody>
      </p:sp>
      <p:sp>
        <p:nvSpPr>
          <p:cNvPr id="4" name="Označba mesta za številko diapozitiva 3"/>
          <p:cNvSpPr>
            <a:spLocks noGrp="1"/>
          </p:cNvSpPr>
          <p:nvPr>
            <p:ph type="sldNum" sz="quarter" idx="10"/>
          </p:nvPr>
        </p:nvSpPr>
        <p:spPr/>
        <p:txBody>
          <a:bodyPr rtlCol="0"/>
          <a:lstStyle/>
          <a:p>
            <a:pPr rtl="0"/>
            <a:fld id="{7EB040C8-62D2-4EA7-B200-D3B8C06AAFD8}" type="slidenum">
              <a:rPr lang="sl-SI" smtClean="0"/>
              <a:t>16</a:t>
            </a:fld>
            <a:endParaRPr lang="sl-SI" dirty="0"/>
          </a:p>
        </p:txBody>
      </p:sp>
    </p:spTree>
    <p:extLst>
      <p:ext uri="{BB962C8B-B14F-4D97-AF65-F5344CB8AC3E}">
        <p14:creationId xmlns:p14="http://schemas.microsoft.com/office/powerpoint/2010/main" val="2909450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za sliko diapozitiva 1"/>
          <p:cNvSpPr>
            <a:spLocks noGrp="1" noRot="1" noChangeAspect="1"/>
          </p:cNvSpPr>
          <p:nvPr>
            <p:ph type="sldImg"/>
          </p:nvPr>
        </p:nvSpPr>
        <p:spPr/>
      </p:sp>
      <p:sp>
        <p:nvSpPr>
          <p:cNvPr id="3" name="Označba mesta za opombe 2"/>
          <p:cNvSpPr>
            <a:spLocks noGrp="1"/>
          </p:cNvSpPr>
          <p:nvPr>
            <p:ph type="body" idx="1"/>
          </p:nvPr>
        </p:nvSpPr>
        <p:spPr/>
        <p:txBody>
          <a:bodyPr rtlCol="0"/>
          <a:lstStyle/>
          <a:p>
            <a:pPr rtl="0"/>
            <a:endParaRPr lang="sl-SI" dirty="0"/>
          </a:p>
        </p:txBody>
      </p:sp>
      <p:sp>
        <p:nvSpPr>
          <p:cNvPr id="4" name="Označba mesta za številko diapozitiva 3"/>
          <p:cNvSpPr>
            <a:spLocks noGrp="1"/>
          </p:cNvSpPr>
          <p:nvPr>
            <p:ph type="sldNum" sz="quarter" idx="10"/>
          </p:nvPr>
        </p:nvSpPr>
        <p:spPr/>
        <p:txBody>
          <a:bodyPr rtlCol="0"/>
          <a:lstStyle/>
          <a:p>
            <a:pPr rtl="0"/>
            <a:fld id="{7EB040C8-62D2-4EA7-B200-D3B8C06AAFD8}" type="slidenum">
              <a:rPr lang="sl-SI" smtClean="0"/>
              <a:t>17</a:t>
            </a:fld>
            <a:endParaRPr lang="sl-SI" dirty="0"/>
          </a:p>
        </p:txBody>
      </p:sp>
    </p:spTree>
    <p:extLst>
      <p:ext uri="{BB962C8B-B14F-4D97-AF65-F5344CB8AC3E}">
        <p14:creationId xmlns:p14="http://schemas.microsoft.com/office/powerpoint/2010/main" val="4205333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za sliko diapozitiva 1"/>
          <p:cNvSpPr>
            <a:spLocks noGrp="1" noRot="1" noChangeAspect="1"/>
          </p:cNvSpPr>
          <p:nvPr>
            <p:ph type="sldImg"/>
          </p:nvPr>
        </p:nvSpPr>
        <p:spPr/>
      </p:sp>
      <p:sp>
        <p:nvSpPr>
          <p:cNvPr id="3" name="Označba mesta za opombe 2"/>
          <p:cNvSpPr>
            <a:spLocks noGrp="1"/>
          </p:cNvSpPr>
          <p:nvPr>
            <p:ph type="body" idx="1"/>
          </p:nvPr>
        </p:nvSpPr>
        <p:spPr/>
        <p:txBody>
          <a:bodyPr rtlCol="0"/>
          <a:lstStyle/>
          <a:p>
            <a:pPr rtl="0"/>
            <a:endParaRPr lang="sl-SI" dirty="0"/>
          </a:p>
        </p:txBody>
      </p:sp>
      <p:sp>
        <p:nvSpPr>
          <p:cNvPr id="4" name="Označba mesta za številko diapozitiva 3"/>
          <p:cNvSpPr>
            <a:spLocks noGrp="1"/>
          </p:cNvSpPr>
          <p:nvPr>
            <p:ph type="sldNum" sz="quarter" idx="10"/>
          </p:nvPr>
        </p:nvSpPr>
        <p:spPr/>
        <p:txBody>
          <a:bodyPr rtlCol="0"/>
          <a:lstStyle/>
          <a:p>
            <a:pPr rtl="0"/>
            <a:fld id="{7EB040C8-62D2-4EA7-B200-D3B8C06AAFD8}" type="slidenum">
              <a:rPr lang="sl-SI" smtClean="0"/>
              <a:t>18</a:t>
            </a:fld>
            <a:endParaRPr lang="sl-SI" dirty="0"/>
          </a:p>
        </p:txBody>
      </p:sp>
    </p:spTree>
    <p:extLst>
      <p:ext uri="{BB962C8B-B14F-4D97-AF65-F5344CB8AC3E}">
        <p14:creationId xmlns:p14="http://schemas.microsoft.com/office/powerpoint/2010/main" val="34532562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3" name="Podnaslov 2"/>
          <p:cNvSpPr>
            <a:spLocks noGrp="1"/>
          </p:cNvSpPr>
          <p:nvPr>
            <p:ph type="subTitle" idx="1"/>
          </p:nvPr>
        </p:nvSpPr>
        <p:spPr>
          <a:xfrm>
            <a:off x="165101" y="4862736"/>
            <a:ext cx="8083550" cy="709389"/>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dirty="0" smtClean="0"/>
              <a:t>Kliknite, da uredite slog podnaslova matrice</a:t>
            </a:r>
            <a:endParaRPr lang="sl-SI" dirty="0"/>
          </a:p>
        </p:txBody>
      </p:sp>
      <p:grpSp>
        <p:nvGrpSpPr>
          <p:cNvPr id="15" name="Skupina 14"/>
          <p:cNvGrpSpPr/>
          <p:nvPr userDrawn="1"/>
        </p:nvGrpSpPr>
        <p:grpSpPr>
          <a:xfrm>
            <a:off x="-1" y="6446505"/>
            <a:ext cx="12192001" cy="286695"/>
            <a:chOff x="-1" y="6424280"/>
            <a:chExt cx="12192001" cy="286695"/>
          </a:xfrm>
        </p:grpSpPr>
        <p:pic>
          <p:nvPicPr>
            <p:cNvPr id="8" name="Slika 7"/>
            <p:cNvPicPr>
              <a:picLocks noChangeAspect="1"/>
            </p:cNvPicPr>
            <p:nvPr userDrawn="1"/>
          </p:nvPicPr>
          <p:blipFill rotWithShape="1">
            <a:blip r:embed="rId2" cstate="print">
              <a:extLst>
                <a:ext uri="{28A0092B-C50C-407E-A947-70E740481C1C}">
                  <a14:useLocalDpi xmlns:a14="http://schemas.microsoft.com/office/drawing/2010/main" val="0"/>
                </a:ext>
              </a:extLst>
            </a:blip>
            <a:srcRect l="819" r="-1"/>
            <a:stretch/>
          </p:blipFill>
          <p:spPr>
            <a:xfrm>
              <a:off x="-1" y="6424836"/>
              <a:ext cx="4040661" cy="286139"/>
            </a:xfrm>
            <a:prstGeom prst="rect">
              <a:avLst/>
            </a:prstGeom>
          </p:spPr>
        </p:pic>
        <p:pic>
          <p:nvPicPr>
            <p:cNvPr id="9" name="Slika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58952" y="6424836"/>
              <a:ext cx="4074000" cy="286139"/>
            </a:xfrm>
            <a:prstGeom prst="rect">
              <a:avLst/>
            </a:prstGeom>
          </p:spPr>
        </p:pic>
        <p:pic>
          <p:nvPicPr>
            <p:cNvPr id="12" name="Slika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760"/>
            <a:stretch/>
          </p:blipFill>
          <p:spPr>
            <a:xfrm>
              <a:off x="8148956" y="6424280"/>
              <a:ext cx="4043044" cy="286139"/>
            </a:xfrm>
            <a:prstGeom prst="rect">
              <a:avLst/>
            </a:prstGeom>
          </p:spPr>
        </p:pic>
      </p:grpSp>
      <p:pic>
        <p:nvPicPr>
          <p:cNvPr id="5" name="Slika 4"/>
          <p:cNvPicPr>
            <a:picLocks noChangeAspect="1"/>
          </p:cNvPicPr>
          <p:nvPr userDrawn="1"/>
        </p:nvPicPr>
        <p:blipFill>
          <a:blip r:embed="rId3"/>
          <a:stretch>
            <a:fillRect/>
          </a:stretch>
        </p:blipFill>
        <p:spPr>
          <a:xfrm>
            <a:off x="1980721" y="621199"/>
            <a:ext cx="6093855" cy="1293750"/>
          </a:xfrm>
          <a:prstGeom prst="rect">
            <a:avLst/>
          </a:prstGeom>
        </p:spPr>
      </p:pic>
      <p:pic>
        <p:nvPicPr>
          <p:cNvPr id="7" name="Slika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39360" y="657948"/>
            <a:ext cx="3233641" cy="4265115"/>
          </a:xfrm>
          <a:prstGeom prst="rect">
            <a:avLst/>
          </a:prstGeom>
        </p:spPr>
      </p:pic>
      <p:pic>
        <p:nvPicPr>
          <p:cNvPr id="10" name="Picture 2" descr="Portal MIZŠ - Portal Ministrstvo za vzgojo in izobraževanje"/>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690160" y="5772294"/>
            <a:ext cx="2285816" cy="470405"/>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p:cNvSpPr>
            <a:spLocks noGrp="1"/>
          </p:cNvSpPr>
          <p:nvPr>
            <p:ph type="ctrTitle"/>
          </p:nvPr>
        </p:nvSpPr>
        <p:spPr>
          <a:xfrm>
            <a:off x="165100" y="2336800"/>
            <a:ext cx="8083551" cy="2387600"/>
          </a:xfrm>
        </p:spPr>
        <p:txBody>
          <a:bodyPr anchor="b">
            <a:normAutofit/>
          </a:bodyPr>
          <a:lstStyle>
            <a:lvl1pPr algn="l">
              <a:defRPr sz="4000"/>
            </a:lvl1pPr>
          </a:lstStyle>
          <a:p>
            <a:r>
              <a:rPr lang="sl-SI" dirty="0" smtClean="0"/>
              <a:t>Uredite slog naslova matrice</a:t>
            </a:r>
            <a:endParaRPr lang="sl-SI" dirty="0"/>
          </a:p>
        </p:txBody>
      </p:sp>
      <p:pic>
        <p:nvPicPr>
          <p:cNvPr id="1026" name="Slika 3"/>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15997" t="7863" b="5635"/>
          <a:stretch/>
        </p:blipFill>
        <p:spPr bwMode="auto">
          <a:xfrm>
            <a:off x="424769" y="594831"/>
            <a:ext cx="1439157" cy="1314450"/>
          </a:xfrm>
          <a:prstGeom prst="rect">
            <a:avLst/>
          </a:prstGeom>
          <a:noFill/>
          <a:extLst>
            <a:ext uri="{909E8E84-426E-40DD-AFC4-6F175D3DCCD1}">
              <a14:hiddenFill xmlns:a14="http://schemas.microsoft.com/office/drawing/2010/main">
                <a:solidFill>
                  <a:srgbClr val="FFFFFF"/>
                </a:solidFill>
              </a14:hiddenFill>
            </a:ext>
          </a:extLst>
        </p:spPr>
      </p:pic>
      <p:sp>
        <p:nvSpPr>
          <p:cNvPr id="4" name="Pravokotnik 3"/>
          <p:cNvSpPr/>
          <p:nvPr userDrawn="1"/>
        </p:nvSpPr>
        <p:spPr>
          <a:xfrm>
            <a:off x="8521700" y="6106131"/>
            <a:ext cx="3124200" cy="276999"/>
          </a:xfrm>
          <a:prstGeom prst="rect">
            <a:avLst/>
          </a:prstGeom>
        </p:spPr>
        <p:txBody>
          <a:bodyPr wrap="square">
            <a:spAutoFit/>
          </a:bodyPr>
          <a:lstStyle/>
          <a:p>
            <a:pPr algn="just">
              <a:spcAft>
                <a:spcPts val="0"/>
              </a:spcAft>
            </a:pPr>
            <a:r>
              <a:rPr lang="sl-SI" sz="600" i="1" dirty="0" smtClean="0">
                <a:solidFill>
                  <a:srgbClr val="0070C0"/>
                </a:solidFill>
                <a:effectLst/>
                <a:latin typeface="Calibri" panose="020F0502020204030204" pitchFamily="34" charset="0"/>
                <a:ea typeface="Calibri" panose="020F0502020204030204" pitchFamily="34" charset="0"/>
              </a:rPr>
              <a:t>Dogodek delno financira Ministrstvo za okolje, podnebje in energijo s sredstvi Sklada</a:t>
            </a:r>
          </a:p>
          <a:p>
            <a:pPr algn="just">
              <a:spcAft>
                <a:spcPts val="0"/>
              </a:spcAft>
            </a:pPr>
            <a:r>
              <a:rPr lang="sl-SI" sz="600" i="1" dirty="0" smtClean="0">
                <a:solidFill>
                  <a:srgbClr val="0070C0"/>
                </a:solidFill>
                <a:effectLst/>
                <a:latin typeface="Calibri" panose="020F0502020204030204" pitchFamily="34" charset="0"/>
                <a:ea typeface="Calibri" panose="020F0502020204030204" pitchFamily="34" charset="0"/>
              </a:rPr>
              <a:t> za podnebne spremembe, v okviru projekta Podnebni cilji in vsebine v vzgoji in izobraževanju.</a:t>
            </a:r>
            <a:endParaRPr lang="sl-SI" sz="600" dirty="0">
              <a:effectLst/>
              <a:latin typeface="Calibri" panose="020F0502020204030204" pitchFamily="34" charset="0"/>
              <a:ea typeface="Calibri" panose="020F0502020204030204" pitchFamily="34" charset="0"/>
            </a:endParaRPr>
          </a:p>
        </p:txBody>
      </p:sp>
      <p:pic>
        <p:nvPicPr>
          <p:cNvPr id="11" name="Slika 10"/>
          <p:cNvPicPr>
            <a:picLocks noChangeAspect="1"/>
          </p:cNvPicPr>
          <p:nvPr userDrawn="1"/>
        </p:nvPicPr>
        <p:blipFill>
          <a:blip r:embed="rId7"/>
          <a:stretch>
            <a:fillRect/>
          </a:stretch>
        </p:blipFill>
        <p:spPr>
          <a:xfrm>
            <a:off x="8639360" y="5180237"/>
            <a:ext cx="1678336" cy="534764"/>
          </a:xfrm>
          <a:prstGeom prst="rect">
            <a:avLst/>
          </a:prstGeom>
        </p:spPr>
      </p:pic>
    </p:spTree>
    <p:extLst>
      <p:ext uri="{BB962C8B-B14F-4D97-AF65-F5344CB8AC3E}">
        <p14:creationId xmlns:p14="http://schemas.microsoft.com/office/powerpoint/2010/main" val="228130403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96" userDrawn="1">
          <p15:clr>
            <a:srgbClr val="FBAE40"/>
          </p15:clr>
        </p15:guide>
        <p15:guide id="4" orient="horz" pos="4224" userDrawn="1">
          <p15:clr>
            <a:srgbClr val="FBAE40"/>
          </p15:clr>
        </p15:guide>
        <p15:guide id="5" pos="98" userDrawn="1">
          <p15:clr>
            <a:srgbClr val="FBAE40"/>
          </p15:clr>
        </p15:guide>
        <p15:guide id="6" pos="758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clipArtAndTx">
  <p:cSld name="Naslov, izrezek in besedilo">
    <p:spTree>
      <p:nvGrpSpPr>
        <p:cNvPr id="1" name=""/>
        <p:cNvGrpSpPr/>
        <p:nvPr/>
      </p:nvGrpSpPr>
      <p:grpSpPr>
        <a:xfrm>
          <a:off x="0" y="0"/>
          <a:ext cx="0" cy="0"/>
          <a:chOff x="0" y="0"/>
          <a:chExt cx="0" cy="0"/>
        </a:xfrm>
      </p:grpSpPr>
      <p:sp>
        <p:nvSpPr>
          <p:cNvPr id="2" name="Naslov 1"/>
          <p:cNvSpPr>
            <a:spLocks noGrp="1"/>
          </p:cNvSpPr>
          <p:nvPr>
            <p:ph type="title"/>
          </p:nvPr>
        </p:nvSpPr>
        <p:spPr>
          <a:xfrm>
            <a:off x="609600" y="274638"/>
            <a:ext cx="10972800" cy="1143000"/>
          </a:xfrm>
        </p:spPr>
        <p:txBody>
          <a:bodyPr/>
          <a:lstStyle/>
          <a:p>
            <a:r>
              <a:rPr lang="sl-SI" smtClean="0"/>
              <a:t>Uredite slog naslova matrice</a:t>
            </a:r>
            <a:endParaRPr lang="sl-SI"/>
          </a:p>
        </p:txBody>
      </p:sp>
      <p:sp>
        <p:nvSpPr>
          <p:cNvPr id="3" name="Ograda izrezkov 2"/>
          <p:cNvSpPr>
            <a:spLocks noGrp="1"/>
          </p:cNvSpPr>
          <p:nvPr>
            <p:ph type="clipArt" sz="half" idx="1"/>
          </p:nvPr>
        </p:nvSpPr>
        <p:spPr>
          <a:xfrm>
            <a:off x="609600" y="1600200"/>
            <a:ext cx="5384800" cy="4133850"/>
          </a:xfrm>
        </p:spPr>
        <p:txBody>
          <a:bodyPr/>
          <a:lstStyle/>
          <a:p>
            <a:pPr lvl="0"/>
            <a:endParaRPr lang="sl-SI" noProof="0" smtClean="0"/>
          </a:p>
        </p:txBody>
      </p:sp>
      <p:sp>
        <p:nvSpPr>
          <p:cNvPr id="4" name="Ograda besedila 3"/>
          <p:cNvSpPr>
            <a:spLocks noGrp="1"/>
          </p:cNvSpPr>
          <p:nvPr>
            <p:ph type="body" sz="half" idx="2"/>
          </p:nvPr>
        </p:nvSpPr>
        <p:spPr>
          <a:xfrm>
            <a:off x="6197600" y="1600200"/>
            <a:ext cx="5384800" cy="413385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extLst>
      <p:ext uri="{BB962C8B-B14F-4D97-AF65-F5344CB8AC3E}">
        <p14:creationId xmlns:p14="http://schemas.microsoft.com/office/powerpoint/2010/main" val="501952856"/>
      </p:ext>
    </p:extLst>
  </p:cSld>
  <p:clrMapOvr>
    <a:masterClrMapping/>
  </p:clrMapOvr>
  <p:transition>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extLst>
      <p:ext uri="{BB962C8B-B14F-4D97-AF65-F5344CB8AC3E}">
        <p14:creationId xmlns:p14="http://schemas.microsoft.com/office/powerpoint/2010/main" val="9603492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155575" y="1709738"/>
            <a:ext cx="11880850" cy="2852737"/>
          </a:xfrm>
        </p:spPr>
        <p:txBody>
          <a:bodyPr anchor="b">
            <a:normAutofit/>
          </a:bodyPr>
          <a:lstStyle>
            <a:lvl1pPr>
              <a:defRPr sz="4000"/>
            </a:lvl1pPr>
          </a:lstStyle>
          <a:p>
            <a:r>
              <a:rPr lang="sl-SI" dirty="0" smtClean="0"/>
              <a:t>Uredite slog naslova matrice</a:t>
            </a:r>
            <a:endParaRPr lang="sl-SI" dirty="0"/>
          </a:p>
        </p:txBody>
      </p:sp>
      <p:sp>
        <p:nvSpPr>
          <p:cNvPr id="3" name="Označba mesta besedila 2"/>
          <p:cNvSpPr>
            <a:spLocks noGrp="1"/>
          </p:cNvSpPr>
          <p:nvPr>
            <p:ph type="body" idx="1"/>
          </p:nvPr>
        </p:nvSpPr>
        <p:spPr>
          <a:xfrm>
            <a:off x="155575" y="4589463"/>
            <a:ext cx="11880850" cy="150018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dirty="0" smtClean="0"/>
              <a:t>Uredite sloge besedila matrice</a:t>
            </a:r>
          </a:p>
        </p:txBody>
      </p:sp>
    </p:spTree>
    <p:extLst>
      <p:ext uri="{BB962C8B-B14F-4D97-AF65-F5344CB8AC3E}">
        <p14:creationId xmlns:p14="http://schemas.microsoft.com/office/powerpoint/2010/main" val="42880184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155575" y="1253330"/>
            <a:ext cx="5873750" cy="5103019"/>
          </a:xfrm>
        </p:spPr>
        <p:txBody>
          <a:bodyPr/>
          <a:lstStyle/>
          <a:p>
            <a:pPr lvl="0"/>
            <a:r>
              <a:rPr lang="sl-SI" dirty="0" smtClean="0"/>
              <a:t>Uredite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sl-SI" dirty="0"/>
          </a:p>
        </p:txBody>
      </p:sp>
      <p:sp>
        <p:nvSpPr>
          <p:cNvPr id="4" name="Označba mesta vsebine 3"/>
          <p:cNvSpPr>
            <a:spLocks noGrp="1"/>
          </p:cNvSpPr>
          <p:nvPr>
            <p:ph sz="half" idx="2"/>
          </p:nvPr>
        </p:nvSpPr>
        <p:spPr>
          <a:xfrm>
            <a:off x="6172199" y="1253331"/>
            <a:ext cx="5864225" cy="510301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extLst>
      <p:ext uri="{BB962C8B-B14F-4D97-AF65-F5344CB8AC3E}">
        <p14:creationId xmlns:p14="http://schemas.microsoft.com/office/powerpoint/2010/main" val="33685065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155575" y="152400"/>
            <a:ext cx="11880850" cy="1057275"/>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155575" y="1269207"/>
            <a:ext cx="5864225"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dirty="0" smtClean="0"/>
              <a:t>Uredite sloge besedila matrice</a:t>
            </a:r>
          </a:p>
        </p:txBody>
      </p:sp>
      <p:sp>
        <p:nvSpPr>
          <p:cNvPr id="4" name="Označba mesta vsebine 3"/>
          <p:cNvSpPr>
            <a:spLocks noGrp="1"/>
          </p:cNvSpPr>
          <p:nvPr>
            <p:ph sz="half" idx="2"/>
          </p:nvPr>
        </p:nvSpPr>
        <p:spPr>
          <a:xfrm>
            <a:off x="155575" y="2093118"/>
            <a:ext cx="5864225" cy="4263231"/>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269205"/>
            <a:ext cx="586422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093117"/>
            <a:ext cx="5864224" cy="4263232"/>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extLst>
      <p:ext uri="{BB962C8B-B14F-4D97-AF65-F5344CB8AC3E}">
        <p14:creationId xmlns:p14="http://schemas.microsoft.com/office/powerpoint/2010/main" val="28690506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Tree>
    <p:extLst>
      <p:ext uri="{BB962C8B-B14F-4D97-AF65-F5344CB8AC3E}">
        <p14:creationId xmlns:p14="http://schemas.microsoft.com/office/powerpoint/2010/main" val="3602723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85121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155575" y="1524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4202113" y="152400"/>
            <a:ext cx="7834312" cy="6203950"/>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sl-SI" dirty="0" smtClean="0"/>
              <a:t>Uredite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sl-SI" dirty="0"/>
          </a:p>
        </p:txBody>
      </p:sp>
      <p:sp>
        <p:nvSpPr>
          <p:cNvPr id="4" name="Označba mesta besedila 3"/>
          <p:cNvSpPr>
            <a:spLocks noGrp="1"/>
          </p:cNvSpPr>
          <p:nvPr>
            <p:ph type="body" sz="half" idx="2"/>
          </p:nvPr>
        </p:nvSpPr>
        <p:spPr>
          <a:xfrm>
            <a:off x="155575" y="1752600"/>
            <a:ext cx="3932237" cy="46037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dirty="0" smtClean="0"/>
              <a:t>Uredite sloge besedila matrice</a:t>
            </a:r>
          </a:p>
        </p:txBody>
      </p:sp>
    </p:spTree>
    <p:extLst>
      <p:ext uri="{BB962C8B-B14F-4D97-AF65-F5344CB8AC3E}">
        <p14:creationId xmlns:p14="http://schemas.microsoft.com/office/powerpoint/2010/main" val="287448331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155575" y="152400"/>
            <a:ext cx="3932237" cy="1600200"/>
          </a:xfrm>
        </p:spPr>
        <p:txBody>
          <a:bodyPr anchor="b"/>
          <a:lstStyle>
            <a:lvl1pPr>
              <a:defRPr sz="3200"/>
            </a:lvl1pPr>
          </a:lstStyle>
          <a:p>
            <a:r>
              <a:rPr lang="sl-SI" smtClean="0"/>
              <a:t>Uredite slog naslova matrice</a:t>
            </a:r>
            <a:endParaRPr lang="sl-SI"/>
          </a:p>
        </p:txBody>
      </p:sp>
      <p:sp>
        <p:nvSpPr>
          <p:cNvPr id="4" name="Označba mesta besedila 3"/>
          <p:cNvSpPr>
            <a:spLocks noGrp="1"/>
          </p:cNvSpPr>
          <p:nvPr>
            <p:ph type="body" sz="half" idx="2"/>
          </p:nvPr>
        </p:nvSpPr>
        <p:spPr>
          <a:xfrm>
            <a:off x="155575" y="1752600"/>
            <a:ext cx="3932237" cy="46037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dirty="0" smtClean="0"/>
              <a:t>Uredite sloge besedila matrice</a:t>
            </a:r>
          </a:p>
        </p:txBody>
      </p:sp>
      <p:sp>
        <p:nvSpPr>
          <p:cNvPr id="5" name="Označba mesta slike 2"/>
          <p:cNvSpPr>
            <a:spLocks noGrp="1"/>
          </p:cNvSpPr>
          <p:nvPr>
            <p:ph type="pic" idx="1"/>
          </p:nvPr>
        </p:nvSpPr>
        <p:spPr>
          <a:xfrm>
            <a:off x="4183063" y="152400"/>
            <a:ext cx="7853362" cy="6203949"/>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dirty="0"/>
          </a:p>
        </p:txBody>
      </p:sp>
    </p:spTree>
    <p:extLst>
      <p:ext uri="{BB962C8B-B14F-4D97-AF65-F5344CB8AC3E}">
        <p14:creationId xmlns:p14="http://schemas.microsoft.com/office/powerpoint/2010/main" val="12869478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155575" y="152401"/>
            <a:ext cx="11880850" cy="1028700"/>
          </a:xfrm>
          <a:prstGeom prst="rect">
            <a:avLst/>
          </a:prstGeom>
        </p:spPr>
        <p:txBody>
          <a:bodyPr vert="horz" lIns="91440" tIns="45720" rIns="91440" bIns="45720" rtlCol="0" anchor="b">
            <a:normAutofit/>
          </a:bodyPr>
          <a:lstStyle/>
          <a:p>
            <a:r>
              <a:rPr lang="sl-SI" dirty="0" smtClean="0"/>
              <a:t>Uredite slog naslova matrice</a:t>
            </a:r>
            <a:endParaRPr lang="sl-SI" dirty="0"/>
          </a:p>
        </p:txBody>
      </p:sp>
      <p:sp>
        <p:nvSpPr>
          <p:cNvPr id="3" name="Označba mesta besedila 2"/>
          <p:cNvSpPr>
            <a:spLocks noGrp="1"/>
          </p:cNvSpPr>
          <p:nvPr>
            <p:ph type="body" idx="1"/>
          </p:nvPr>
        </p:nvSpPr>
        <p:spPr>
          <a:xfrm>
            <a:off x="155575" y="1305148"/>
            <a:ext cx="11880850" cy="5021039"/>
          </a:xfrm>
          <a:prstGeom prst="rect">
            <a:avLst/>
          </a:prstGeom>
        </p:spPr>
        <p:txBody>
          <a:bodyPr vert="horz" lIns="91440" tIns="45720" rIns="91440" bIns="45720" rtlCol="0">
            <a:normAutofit/>
          </a:bodyPr>
          <a:lstStyle/>
          <a:p>
            <a:pPr lvl="0"/>
            <a:r>
              <a:rPr lang="sl-SI" dirty="0" smtClean="0"/>
              <a:t>Uredite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sl-SI" dirty="0"/>
          </a:p>
        </p:txBody>
      </p:sp>
      <p:grpSp>
        <p:nvGrpSpPr>
          <p:cNvPr id="10" name="Skupina 9"/>
          <p:cNvGrpSpPr/>
          <p:nvPr userDrawn="1"/>
        </p:nvGrpSpPr>
        <p:grpSpPr>
          <a:xfrm>
            <a:off x="-1" y="6433805"/>
            <a:ext cx="12192001" cy="286695"/>
            <a:chOff x="-1" y="6424280"/>
            <a:chExt cx="12192001" cy="286695"/>
          </a:xfrm>
        </p:grpSpPr>
        <p:pic>
          <p:nvPicPr>
            <p:cNvPr id="11" name="Slika 10"/>
            <p:cNvPicPr>
              <a:picLocks noChangeAspect="1"/>
            </p:cNvPicPr>
            <p:nvPr userDrawn="1"/>
          </p:nvPicPr>
          <p:blipFill rotWithShape="1">
            <a:blip r:embed="rId12" cstate="print">
              <a:extLst>
                <a:ext uri="{28A0092B-C50C-407E-A947-70E740481C1C}">
                  <a14:useLocalDpi xmlns:a14="http://schemas.microsoft.com/office/drawing/2010/main" val="0"/>
                </a:ext>
              </a:extLst>
            </a:blip>
            <a:srcRect l="819" r="-1"/>
            <a:stretch/>
          </p:blipFill>
          <p:spPr>
            <a:xfrm>
              <a:off x="-1" y="6424836"/>
              <a:ext cx="4040661" cy="286139"/>
            </a:xfrm>
            <a:prstGeom prst="rect">
              <a:avLst/>
            </a:prstGeom>
          </p:spPr>
        </p:pic>
        <p:pic>
          <p:nvPicPr>
            <p:cNvPr id="12" name="Slika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058952" y="6424836"/>
              <a:ext cx="4074000" cy="286139"/>
            </a:xfrm>
            <a:prstGeom prst="rect">
              <a:avLst/>
            </a:prstGeom>
          </p:spPr>
        </p:pic>
        <p:pic>
          <p:nvPicPr>
            <p:cNvPr id="13" name="Slika 12"/>
            <p:cNvPicPr>
              <a:picLocks noChangeAspect="1"/>
            </p:cNvPicPr>
            <p:nvPr userDrawn="1"/>
          </p:nvPicPr>
          <p:blipFill rotWithShape="1">
            <a:blip r:embed="rId12" cstate="print">
              <a:extLst>
                <a:ext uri="{28A0092B-C50C-407E-A947-70E740481C1C}">
                  <a14:useLocalDpi xmlns:a14="http://schemas.microsoft.com/office/drawing/2010/main" val="0"/>
                </a:ext>
              </a:extLst>
            </a:blip>
            <a:srcRect r="760"/>
            <a:stretch/>
          </p:blipFill>
          <p:spPr>
            <a:xfrm>
              <a:off x="8148956" y="6424280"/>
              <a:ext cx="4043044" cy="286139"/>
            </a:xfrm>
            <a:prstGeom prst="rect">
              <a:avLst/>
            </a:prstGeom>
          </p:spPr>
        </p:pic>
      </p:grpSp>
      <p:pic>
        <p:nvPicPr>
          <p:cNvPr id="15" name="Slika 1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321415" y="5409772"/>
            <a:ext cx="585470" cy="782748"/>
          </a:xfrm>
          <a:prstGeom prst="rect">
            <a:avLst/>
          </a:prstGeom>
        </p:spPr>
      </p:pic>
    </p:spTree>
    <p:extLst>
      <p:ext uri="{BB962C8B-B14F-4D97-AF65-F5344CB8AC3E}">
        <p14:creationId xmlns:p14="http://schemas.microsoft.com/office/powerpoint/2010/main" val="633229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60"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582" userDrawn="1">
          <p15:clr>
            <a:srgbClr val="F26B43"/>
          </p15:clr>
        </p15:guide>
        <p15:guide id="4" orient="horz" pos="96" userDrawn="1">
          <p15:clr>
            <a:srgbClr val="F26B43"/>
          </p15:clr>
        </p15:guide>
        <p15:guide id="5" orient="horz" pos="4224" userDrawn="1">
          <p15:clr>
            <a:srgbClr val="F26B43"/>
          </p15:clr>
        </p15:guide>
        <p15:guide id="6" pos="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slov 8"/>
          <p:cNvSpPr>
            <a:spLocks noGrp="1"/>
          </p:cNvSpPr>
          <p:nvPr>
            <p:ph type="ctrTitle"/>
          </p:nvPr>
        </p:nvSpPr>
        <p:spPr/>
        <p:txBody>
          <a:bodyPr/>
          <a:lstStyle/>
          <a:p>
            <a:r>
              <a:rPr lang="sl-SI" dirty="0" smtClean="0"/>
              <a:t>NAUČIMO SE TRAJNOSTNO IN ODGOVORNO RAVNATI S HRANO</a:t>
            </a:r>
            <a:endParaRPr lang="sl-SI" dirty="0"/>
          </a:p>
        </p:txBody>
      </p:sp>
      <p:sp>
        <p:nvSpPr>
          <p:cNvPr id="10" name="Podnaslov 9"/>
          <p:cNvSpPr>
            <a:spLocks noGrp="1"/>
          </p:cNvSpPr>
          <p:nvPr>
            <p:ph type="subTitle" idx="1"/>
          </p:nvPr>
        </p:nvSpPr>
        <p:spPr/>
        <p:txBody>
          <a:bodyPr>
            <a:normAutofit fontScale="92500" lnSpcReduction="20000"/>
          </a:bodyPr>
          <a:lstStyle/>
          <a:p>
            <a:r>
              <a:rPr lang="sl-SI" dirty="0" smtClean="0"/>
              <a:t>Irena Simčič</a:t>
            </a:r>
          </a:p>
          <a:p>
            <a:r>
              <a:rPr lang="sl-SI" dirty="0" smtClean="0"/>
              <a:t>Zavod Republike Slovenije za šolstvo</a:t>
            </a:r>
            <a:endParaRPr lang="sl-SI" dirty="0"/>
          </a:p>
        </p:txBody>
      </p:sp>
    </p:spTree>
    <p:extLst>
      <p:ext uri="{BB962C8B-B14F-4D97-AF65-F5344CB8AC3E}">
        <p14:creationId xmlns:p14="http://schemas.microsoft.com/office/powerpoint/2010/main" val="559007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6D0423-92ED-41A8-B13E-ED2A99FC380C}"/>
              </a:ext>
            </a:extLst>
          </p:cNvPr>
          <p:cNvSpPr>
            <a:spLocks noGrp="1"/>
          </p:cNvSpPr>
          <p:nvPr>
            <p:ph type="ctrTitle"/>
          </p:nvPr>
        </p:nvSpPr>
        <p:spPr>
          <a:xfrm>
            <a:off x="1400176" y="2076450"/>
            <a:ext cx="7158038" cy="2819400"/>
          </a:xfrm>
          <a:solidFill>
            <a:schemeClr val="bg1">
              <a:alpha val="60000"/>
            </a:schemeClr>
          </a:solidFill>
          <a:ln w="38100" cap="sq">
            <a:solidFill>
              <a:schemeClr val="tx1"/>
            </a:solidFill>
            <a:miter lim="800000"/>
          </a:ln>
        </p:spPr>
        <p:txBody>
          <a:bodyPr rtlCol="0" anchor="ctr">
            <a:noAutofit/>
          </a:bodyPr>
          <a:lstStyle/>
          <a:p>
            <a:r>
              <a:rPr lang="sl-SI" sz="2400" b="1" dirty="0">
                <a:solidFill>
                  <a:schemeClr val="tx1"/>
                </a:solidFill>
              </a:rPr>
              <a:t>2 MILIJARDI SVETOVNEGA PREBIVALSTVA SE SOOČA S PREKOMERNO HRANJENOSTJO IN/ALI DEBELOSTJO PREDVSEM ZARADI SLABEGA PREHRANJEVANJA IN SEDEČEGA ŽIVLJENJSKEGA SLOGA</a:t>
            </a:r>
            <a:r>
              <a:rPr lang="sl-SI" sz="2400" b="1" dirty="0"/>
              <a:t>.</a:t>
            </a:r>
          </a:p>
        </p:txBody>
      </p:sp>
    </p:spTree>
    <p:extLst>
      <p:ext uri="{BB962C8B-B14F-4D97-AF65-F5344CB8AC3E}">
        <p14:creationId xmlns:p14="http://schemas.microsoft.com/office/powerpoint/2010/main" val="1906471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6D0423-92ED-41A8-B13E-ED2A99FC380C}"/>
              </a:ext>
            </a:extLst>
          </p:cNvPr>
          <p:cNvSpPr>
            <a:spLocks noGrp="1"/>
          </p:cNvSpPr>
          <p:nvPr>
            <p:ph type="ctrTitle"/>
          </p:nvPr>
        </p:nvSpPr>
        <p:spPr>
          <a:xfrm>
            <a:off x="942975" y="2271713"/>
            <a:ext cx="8729663" cy="3501014"/>
          </a:xfrm>
          <a:solidFill>
            <a:schemeClr val="bg1">
              <a:alpha val="60000"/>
            </a:schemeClr>
          </a:solidFill>
          <a:ln w="38100" cap="sq">
            <a:solidFill>
              <a:schemeClr val="tx1"/>
            </a:solidFill>
            <a:miter lim="800000"/>
          </a:ln>
        </p:spPr>
        <p:txBody>
          <a:bodyPr rtlCol="0" anchor="ctr">
            <a:normAutofit/>
          </a:bodyPr>
          <a:lstStyle/>
          <a:p>
            <a:r>
              <a:rPr lang="sl-SI" sz="3200" b="1" dirty="0">
                <a:solidFill>
                  <a:schemeClr val="tx1"/>
                </a:solidFill>
              </a:rPr>
              <a:t>VEČ KOT 800 MILIJONOV LJUDI NA SVETU JE KRONIČNO PODHRANJENIH, NA DRUGI STRANI PA JE VEČ KOT 670 MILIJONOV ODRASLIH IN 120 MILIJONOV OTROK (STAROSTNA SKUPINA 5-9 LET) DEBELIH</a:t>
            </a:r>
            <a:r>
              <a:rPr lang="sl-SI" sz="3200" b="1" dirty="0"/>
              <a:t>. </a:t>
            </a:r>
            <a:endParaRPr lang="sl-SI" sz="3200" b="1" dirty="0">
              <a:solidFill>
                <a:schemeClr val="tx1"/>
              </a:solidFill>
            </a:endParaRPr>
          </a:p>
        </p:txBody>
      </p:sp>
    </p:spTree>
    <p:extLst>
      <p:ext uri="{BB962C8B-B14F-4D97-AF65-F5344CB8AC3E}">
        <p14:creationId xmlns:p14="http://schemas.microsoft.com/office/powerpoint/2010/main" val="2058743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6D0423-92ED-41A8-B13E-ED2A99FC380C}"/>
              </a:ext>
            </a:extLst>
          </p:cNvPr>
          <p:cNvSpPr>
            <a:spLocks noGrp="1"/>
          </p:cNvSpPr>
          <p:nvPr>
            <p:ph type="ctrTitle"/>
          </p:nvPr>
        </p:nvSpPr>
        <p:spPr>
          <a:xfrm>
            <a:off x="1314450" y="2613890"/>
            <a:ext cx="7072313" cy="2780146"/>
          </a:xfrm>
          <a:solidFill>
            <a:schemeClr val="bg1">
              <a:alpha val="60000"/>
            </a:schemeClr>
          </a:solidFill>
          <a:ln w="38100" cap="sq">
            <a:solidFill>
              <a:schemeClr val="tx1"/>
            </a:solidFill>
            <a:miter lim="800000"/>
          </a:ln>
        </p:spPr>
        <p:txBody>
          <a:bodyPr rtlCol="0" anchor="ctr">
            <a:normAutofit/>
          </a:bodyPr>
          <a:lstStyle/>
          <a:p>
            <a:r>
              <a:rPr lang="sl-SI" sz="3200" b="1" dirty="0">
                <a:solidFill>
                  <a:schemeClr val="tx1"/>
                </a:solidFill>
                <a:latin typeface="Calibri" panose="020F0502020204030204"/>
              </a:rPr>
              <a:t>Tudi v revnejših državah, ki trpijo pomanjkanje hrane predstavlja debelost in prekomerna hranjenost prav tako velik problem</a:t>
            </a:r>
            <a:r>
              <a:rPr lang="sl-SI" sz="3200" b="1" dirty="0">
                <a:latin typeface="Calibri" panose="020F0502020204030204"/>
              </a:rPr>
              <a:t>.</a:t>
            </a:r>
            <a:endParaRPr lang="sl-SI" sz="3200" dirty="0"/>
          </a:p>
        </p:txBody>
      </p:sp>
    </p:spTree>
    <p:extLst>
      <p:ext uri="{BB962C8B-B14F-4D97-AF65-F5344CB8AC3E}">
        <p14:creationId xmlns:p14="http://schemas.microsoft.com/office/powerpoint/2010/main" val="1613447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6D0423-92ED-41A8-B13E-ED2A99FC380C}"/>
              </a:ext>
            </a:extLst>
          </p:cNvPr>
          <p:cNvSpPr>
            <a:spLocks noGrp="1"/>
          </p:cNvSpPr>
          <p:nvPr>
            <p:ph type="ctrTitle"/>
          </p:nvPr>
        </p:nvSpPr>
        <p:spPr>
          <a:xfrm>
            <a:off x="666750" y="2585606"/>
            <a:ext cx="6743700" cy="3359727"/>
          </a:xfrm>
          <a:solidFill>
            <a:schemeClr val="bg1">
              <a:alpha val="60000"/>
            </a:schemeClr>
          </a:solidFill>
          <a:ln w="38100" cap="sq">
            <a:solidFill>
              <a:schemeClr val="tx1"/>
            </a:solidFill>
            <a:miter lim="800000"/>
          </a:ln>
        </p:spPr>
        <p:txBody>
          <a:bodyPr rtlCol="0" anchor="ctr">
            <a:noAutofit/>
          </a:bodyPr>
          <a:lstStyle/>
          <a:p>
            <a:r>
              <a:rPr lang="sl-SI" sz="2400" b="1" dirty="0">
                <a:solidFill>
                  <a:schemeClr val="tx1"/>
                </a:solidFill>
              </a:rPr>
              <a:t>10 % svetovnega prebivalstva je podvrženih neustrezni prehranski oskrbi-torej hrani kontaminirani z bakterijami, virusi, paraziti ali kemijskimi substancami</a:t>
            </a:r>
            <a:r>
              <a:rPr lang="sl-SI" sz="2400" b="1" dirty="0"/>
              <a:t>.</a:t>
            </a:r>
          </a:p>
        </p:txBody>
      </p:sp>
    </p:spTree>
    <p:extLst>
      <p:ext uri="{BB962C8B-B14F-4D97-AF65-F5344CB8AC3E}">
        <p14:creationId xmlns:p14="http://schemas.microsoft.com/office/powerpoint/2010/main" val="3221058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6D0423-92ED-41A8-B13E-ED2A99FC380C}"/>
              </a:ext>
            </a:extLst>
          </p:cNvPr>
          <p:cNvSpPr>
            <a:spLocks noGrp="1"/>
          </p:cNvSpPr>
          <p:nvPr>
            <p:ph type="ctrTitle"/>
          </p:nvPr>
        </p:nvSpPr>
        <p:spPr>
          <a:xfrm>
            <a:off x="1000126" y="2185988"/>
            <a:ext cx="6815138" cy="2003280"/>
          </a:xfrm>
          <a:solidFill>
            <a:schemeClr val="bg1">
              <a:alpha val="60000"/>
            </a:schemeClr>
          </a:solidFill>
          <a:ln w="38100" cap="sq">
            <a:solidFill>
              <a:schemeClr val="tx1"/>
            </a:solidFill>
            <a:miter lim="800000"/>
          </a:ln>
        </p:spPr>
        <p:txBody>
          <a:bodyPr rtlCol="0" anchor="ctr">
            <a:noAutofit/>
          </a:bodyPr>
          <a:lstStyle/>
          <a:p>
            <a:r>
              <a:rPr lang="sl-SI" sz="3200" b="1" dirty="0">
                <a:solidFill>
                  <a:schemeClr val="tx1"/>
                </a:solidFill>
              </a:rPr>
              <a:t>KMETIJSKO PREHRANSKI SISTEM V SVETU ZAPOSLUJE  MILIJARDO  LJUDI, KAR JE VEČ KOT V KATERI KOLI DEJAVNOSTI ALI SEKTORJU</a:t>
            </a:r>
            <a:r>
              <a:rPr lang="sl-SI" sz="3200" b="1" dirty="0"/>
              <a:t>.</a:t>
            </a:r>
          </a:p>
        </p:txBody>
      </p:sp>
    </p:spTree>
    <p:extLst>
      <p:ext uri="{BB962C8B-B14F-4D97-AF65-F5344CB8AC3E}">
        <p14:creationId xmlns:p14="http://schemas.microsoft.com/office/powerpoint/2010/main" val="2685084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otnik 4"/>
          <p:cNvSpPr/>
          <p:nvPr/>
        </p:nvSpPr>
        <p:spPr>
          <a:xfrm>
            <a:off x="2152650" y="2274838"/>
            <a:ext cx="7886700" cy="3416320"/>
          </a:xfrm>
          <a:prstGeom prst="rect">
            <a:avLst/>
          </a:prstGeom>
        </p:spPr>
        <p:txBody>
          <a:bodyPr wrap="square">
            <a:spAutoFit/>
          </a:bodyPr>
          <a:lstStyle/>
          <a:p>
            <a:pPr>
              <a:defRPr/>
            </a:pPr>
            <a:r>
              <a:rPr lang="sl-SI" sz="2400" dirty="0">
                <a:solidFill>
                  <a:prstClr val="black"/>
                </a:solidFill>
                <a:latin typeface="Calibri" panose="020F0502020204030204"/>
              </a:rPr>
              <a:t>Obravnavanje podhranjenosti in prekomerne hranjenosti prebivalstva sveta zahteva </a:t>
            </a:r>
            <a:r>
              <a:rPr lang="sl-SI" sz="2400" b="1" dirty="0">
                <a:solidFill>
                  <a:prstClr val="black"/>
                </a:solidFill>
                <a:latin typeface="Calibri" panose="020F0502020204030204"/>
              </a:rPr>
              <a:t>celostno ukrepanje </a:t>
            </a:r>
            <a:r>
              <a:rPr lang="sl-SI" sz="2400" dirty="0">
                <a:solidFill>
                  <a:prstClr val="black"/>
                </a:solidFill>
                <a:latin typeface="Calibri" panose="020F0502020204030204"/>
              </a:rPr>
              <a:t>in dopolnilne intervencije tako v kmetijstvu in prehranskih sistemih kot pri upravljanju naravnih virov, na področju javnega zdravja in </a:t>
            </a:r>
            <a:r>
              <a:rPr lang="sl-SI" sz="2400" b="1" u="sng" dirty="0">
                <a:solidFill>
                  <a:prstClr val="black"/>
                </a:solidFill>
                <a:latin typeface="Calibri" panose="020F0502020204030204"/>
              </a:rPr>
              <a:t>izobraževanja </a:t>
            </a:r>
            <a:r>
              <a:rPr lang="sl-SI" sz="2400" dirty="0">
                <a:solidFill>
                  <a:prstClr val="black"/>
                </a:solidFill>
                <a:latin typeface="Calibri" panose="020F0502020204030204"/>
              </a:rPr>
              <a:t>ter na širših civilnih in političnih področjih. </a:t>
            </a:r>
          </a:p>
          <a:p>
            <a:pPr>
              <a:defRPr/>
            </a:pPr>
            <a:r>
              <a:rPr lang="sl-SI" sz="2400" b="1" dirty="0">
                <a:solidFill>
                  <a:prstClr val="black"/>
                </a:solidFill>
                <a:latin typeface="Calibri" panose="020F0502020204030204"/>
              </a:rPr>
              <a:t>Zato je svetovni cilj, da bi do leta 2030 odpravili lakoto in zmanjšali </a:t>
            </a:r>
            <a:r>
              <a:rPr lang="sl-SI" sz="2400" b="1" dirty="0" smtClean="0">
                <a:solidFill>
                  <a:prstClr val="black"/>
                </a:solidFill>
                <a:latin typeface="Calibri" panose="020F0502020204030204"/>
              </a:rPr>
              <a:t>odpadno in zavrženo hrano </a:t>
            </a:r>
            <a:r>
              <a:rPr lang="sl-SI" sz="2400" b="1" dirty="0">
                <a:solidFill>
                  <a:prstClr val="black"/>
                </a:solidFill>
                <a:latin typeface="Calibri" panose="020F0502020204030204"/>
              </a:rPr>
              <a:t>vsaj za polovico.</a:t>
            </a:r>
          </a:p>
          <a:p>
            <a:pPr>
              <a:defRPr/>
            </a:pPr>
            <a:endParaRPr lang="sl-SI" sz="2400" b="1" dirty="0">
              <a:solidFill>
                <a:srgbClr val="92D050"/>
              </a:solidFill>
              <a:latin typeface="Calibri" panose="020F0502020204030204"/>
            </a:endParaRPr>
          </a:p>
          <a:p>
            <a:pPr>
              <a:defRPr/>
            </a:pPr>
            <a:endParaRPr lang="sl-SI" sz="2400" b="1" dirty="0">
              <a:solidFill>
                <a:srgbClr val="92D050"/>
              </a:solidFill>
              <a:latin typeface="Calibri" panose="020F0502020204030204"/>
            </a:endParaRPr>
          </a:p>
        </p:txBody>
      </p:sp>
    </p:spTree>
    <p:extLst>
      <p:ext uri="{BB962C8B-B14F-4D97-AF65-F5344CB8AC3E}">
        <p14:creationId xmlns:p14="http://schemas.microsoft.com/office/powerpoint/2010/main" val="1721469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6D0423-92ED-41A8-B13E-ED2A99FC380C}"/>
              </a:ext>
            </a:extLst>
          </p:cNvPr>
          <p:cNvSpPr>
            <a:spLocks noGrp="1"/>
          </p:cNvSpPr>
          <p:nvPr>
            <p:ph type="ctrTitle"/>
          </p:nvPr>
        </p:nvSpPr>
        <p:spPr>
          <a:xfrm>
            <a:off x="1209675" y="2346182"/>
            <a:ext cx="6743700" cy="3068782"/>
          </a:xfrm>
          <a:solidFill>
            <a:schemeClr val="bg1">
              <a:alpha val="60000"/>
            </a:schemeClr>
          </a:solidFill>
          <a:ln w="38100" cap="sq">
            <a:solidFill>
              <a:schemeClr val="tx1"/>
            </a:solidFill>
            <a:miter lim="800000"/>
          </a:ln>
        </p:spPr>
        <p:txBody>
          <a:bodyPr rtlCol="0" anchor="ctr">
            <a:noAutofit/>
          </a:bodyPr>
          <a:lstStyle/>
          <a:p>
            <a:r>
              <a:rPr lang="sl-SI" sz="2400" b="1" dirty="0">
                <a:solidFill>
                  <a:schemeClr val="tx1"/>
                </a:solidFill>
              </a:rPr>
              <a:t>14 % svetovne hrane se izgubi pri spravilu, ravnanju, skladiščenju in transportu, </a:t>
            </a:r>
            <a:br>
              <a:rPr lang="sl-SI" sz="2400" b="1" dirty="0">
                <a:solidFill>
                  <a:schemeClr val="tx1"/>
                </a:solidFill>
              </a:rPr>
            </a:br>
            <a:r>
              <a:rPr lang="sl-SI" sz="2400" b="1" dirty="0">
                <a:solidFill>
                  <a:schemeClr val="tx1"/>
                </a:solidFill>
              </a:rPr>
              <a:t>17 % svetovne prehrane pa se zavrže pri potrošnikih.</a:t>
            </a:r>
            <a:r>
              <a:rPr lang="sl-SI" sz="2400" b="1" dirty="0"/>
              <a:t> </a:t>
            </a:r>
          </a:p>
        </p:txBody>
      </p:sp>
    </p:spTree>
    <p:extLst>
      <p:ext uri="{BB962C8B-B14F-4D97-AF65-F5344CB8AC3E}">
        <p14:creationId xmlns:p14="http://schemas.microsoft.com/office/powerpoint/2010/main" val="3072531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6D0423-92ED-41A8-B13E-ED2A99FC380C}"/>
              </a:ext>
            </a:extLst>
          </p:cNvPr>
          <p:cNvSpPr>
            <a:spLocks noGrp="1"/>
          </p:cNvSpPr>
          <p:nvPr>
            <p:ph type="ctrTitle"/>
          </p:nvPr>
        </p:nvSpPr>
        <p:spPr>
          <a:xfrm>
            <a:off x="414338" y="2475346"/>
            <a:ext cx="8129587" cy="2253673"/>
          </a:xfrm>
          <a:solidFill>
            <a:schemeClr val="bg1">
              <a:alpha val="60000"/>
            </a:schemeClr>
          </a:solidFill>
          <a:ln w="38100" cap="sq">
            <a:solidFill>
              <a:schemeClr val="tx1"/>
            </a:solidFill>
            <a:miter lim="800000"/>
          </a:ln>
        </p:spPr>
        <p:txBody>
          <a:bodyPr rtlCol="0" anchor="ctr">
            <a:noAutofit/>
          </a:bodyPr>
          <a:lstStyle/>
          <a:p>
            <a:r>
              <a:rPr lang="sl-SI" sz="3200" b="1" dirty="0">
                <a:solidFill>
                  <a:schemeClr val="tx1"/>
                </a:solidFill>
              </a:rPr>
              <a:t>Vsako leto se v svetu zavrže ena tretjina celotne količine hrane na svetu oziroma več kot 1, 3 milijarde ton, v skupni vrednosti več kot 400 milijard USD.</a:t>
            </a:r>
          </a:p>
        </p:txBody>
      </p:sp>
    </p:spTree>
    <p:extLst>
      <p:ext uri="{BB962C8B-B14F-4D97-AF65-F5344CB8AC3E}">
        <p14:creationId xmlns:p14="http://schemas.microsoft.com/office/powerpoint/2010/main" val="3781696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6D0423-92ED-41A8-B13E-ED2A99FC380C}"/>
              </a:ext>
            </a:extLst>
          </p:cNvPr>
          <p:cNvSpPr>
            <a:spLocks noGrp="1"/>
          </p:cNvSpPr>
          <p:nvPr>
            <p:ph type="ctrTitle"/>
          </p:nvPr>
        </p:nvSpPr>
        <p:spPr>
          <a:xfrm>
            <a:off x="700088" y="2643188"/>
            <a:ext cx="7558087" cy="2886075"/>
          </a:xfrm>
          <a:solidFill>
            <a:schemeClr val="bg1">
              <a:alpha val="60000"/>
            </a:schemeClr>
          </a:solidFill>
          <a:ln w="38100" cap="sq">
            <a:solidFill>
              <a:schemeClr val="tx1"/>
            </a:solidFill>
            <a:miter lim="800000"/>
          </a:ln>
        </p:spPr>
        <p:txBody>
          <a:bodyPr rtlCol="0" anchor="ctr">
            <a:noAutofit/>
          </a:bodyPr>
          <a:lstStyle/>
          <a:p>
            <a:r>
              <a:rPr lang="sl-SI" sz="3200" b="1" dirty="0">
                <a:solidFill>
                  <a:schemeClr val="tx1"/>
                </a:solidFill>
              </a:rPr>
              <a:t>V Evropski uniji se letno zavrže </a:t>
            </a:r>
            <a:br>
              <a:rPr lang="sl-SI" sz="3200" b="1" dirty="0">
                <a:solidFill>
                  <a:schemeClr val="tx1"/>
                </a:solidFill>
              </a:rPr>
            </a:br>
            <a:r>
              <a:rPr lang="sl-SI" sz="3200" b="1" u="sng" dirty="0">
                <a:solidFill>
                  <a:schemeClr val="tx1"/>
                </a:solidFill>
                <a:effectLst>
                  <a:outerShdw blurRad="38100" dist="38100" dir="2700000" algn="tl">
                    <a:srgbClr val="000000">
                      <a:alpha val="43137"/>
                    </a:srgbClr>
                  </a:outerShdw>
                </a:effectLst>
              </a:rPr>
              <a:t>88 milijonov ton hrane</a:t>
            </a:r>
            <a:r>
              <a:rPr lang="sl-SI" sz="3200" b="1" dirty="0">
                <a:solidFill>
                  <a:schemeClr val="tx1"/>
                </a:solidFill>
              </a:rPr>
              <a:t>, kar predstavlja približno </a:t>
            </a:r>
            <a:r>
              <a:rPr lang="sl-SI" sz="3200" b="1" u="sng" dirty="0">
                <a:solidFill>
                  <a:schemeClr val="tx1"/>
                </a:solidFill>
                <a:effectLst>
                  <a:outerShdw blurRad="38100" dist="38100" dir="2700000" algn="tl">
                    <a:srgbClr val="000000">
                      <a:alpha val="43137"/>
                    </a:srgbClr>
                  </a:outerShdw>
                </a:effectLst>
              </a:rPr>
              <a:t>20 % vse proizvedene hrane</a:t>
            </a:r>
            <a:r>
              <a:rPr lang="sl-SI" sz="3200" b="1" dirty="0">
                <a:solidFill>
                  <a:schemeClr val="tx1"/>
                </a:solidFill>
              </a:rPr>
              <a:t>, s tem povezani stroški so ocenjeni na </a:t>
            </a:r>
            <a:br>
              <a:rPr lang="sl-SI" sz="3200" b="1" dirty="0">
                <a:solidFill>
                  <a:schemeClr val="tx1"/>
                </a:solidFill>
              </a:rPr>
            </a:br>
            <a:r>
              <a:rPr lang="sl-SI" sz="3200" b="1" u="sng" dirty="0">
                <a:solidFill>
                  <a:schemeClr val="tx1"/>
                </a:solidFill>
                <a:effectLst>
                  <a:outerShdw blurRad="38100" dist="38100" dir="2700000" algn="tl">
                    <a:srgbClr val="000000">
                      <a:alpha val="43137"/>
                    </a:srgbClr>
                  </a:outerShdw>
                </a:effectLst>
              </a:rPr>
              <a:t>143 milijard evrov.</a:t>
            </a:r>
          </a:p>
        </p:txBody>
      </p:sp>
    </p:spTree>
    <p:extLst>
      <p:ext uri="{BB962C8B-B14F-4D97-AF65-F5344CB8AC3E}">
        <p14:creationId xmlns:p14="http://schemas.microsoft.com/office/powerpoint/2010/main" val="3887444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b="1" dirty="0" smtClean="0"/>
              <a:t>ČAS JE ZA RAZMISLEK…</a:t>
            </a:r>
            <a:endParaRPr lang="sl-SI" b="1" dirty="0"/>
          </a:p>
        </p:txBody>
      </p:sp>
      <p:pic>
        <p:nvPicPr>
          <p:cNvPr id="4" name="Ograda slike 7"/>
          <p:cNvPicPr>
            <a:picLocks noChangeAspect="1"/>
          </p:cNvPicPr>
          <p:nvPr/>
        </p:nvPicPr>
        <p:blipFill>
          <a:blip r:embed="rId2">
            <a:extLst>
              <a:ext uri="{28A0092B-C50C-407E-A947-70E740481C1C}">
                <a14:useLocalDpi xmlns:a14="http://schemas.microsoft.com/office/drawing/2010/main" val="0"/>
              </a:ext>
            </a:extLst>
          </a:blip>
          <a:srcRect t="18611" b="18611"/>
          <a:stretch>
            <a:fillRect/>
          </a:stretch>
        </p:blipFill>
        <p:spPr>
          <a:xfrm>
            <a:off x="3223491" y="1768475"/>
            <a:ext cx="5781964" cy="3468543"/>
          </a:xfrm>
          <a:prstGeom prst="rect">
            <a:avLst/>
          </a:prstGeom>
        </p:spPr>
      </p:pic>
    </p:spTree>
    <p:extLst>
      <p:ext uri="{BB962C8B-B14F-4D97-AF65-F5344CB8AC3E}">
        <p14:creationId xmlns:p14="http://schemas.microsoft.com/office/powerpoint/2010/main" val="38626984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NA KATERA VPRAŠANJA SI ŽELIMO ODGOVORITI?</a:t>
            </a:r>
            <a:endParaRPr lang="sl-SI" dirty="0"/>
          </a:p>
        </p:txBody>
      </p:sp>
      <p:sp>
        <p:nvSpPr>
          <p:cNvPr id="3" name="Označba mesta vsebine 2"/>
          <p:cNvSpPr>
            <a:spLocks noGrp="1"/>
          </p:cNvSpPr>
          <p:nvPr>
            <p:ph idx="1"/>
          </p:nvPr>
        </p:nvSpPr>
        <p:spPr/>
        <p:txBody>
          <a:bodyPr>
            <a:normAutofit/>
          </a:bodyPr>
          <a:lstStyle/>
          <a:p>
            <a:r>
              <a:rPr lang="sl-SI" sz="3200" b="1" dirty="0" smtClean="0">
                <a:solidFill>
                  <a:schemeClr val="tx1"/>
                </a:solidFill>
              </a:rPr>
              <a:t>KAJ</a:t>
            </a:r>
            <a:r>
              <a:rPr lang="sl-SI" sz="3200" dirty="0" smtClean="0">
                <a:solidFill>
                  <a:schemeClr val="tx1"/>
                </a:solidFill>
              </a:rPr>
              <a:t> pomeni organizirana šolska prehrana v </a:t>
            </a:r>
            <a:r>
              <a:rPr lang="sl-SI" sz="3200" dirty="0" smtClean="0">
                <a:solidFill>
                  <a:schemeClr val="tx1"/>
                </a:solidFill>
              </a:rPr>
              <a:t>Sloveniji?</a:t>
            </a:r>
            <a:endParaRPr lang="sl-SI" sz="3200" dirty="0" smtClean="0">
              <a:solidFill>
                <a:schemeClr val="tx1"/>
              </a:solidFill>
            </a:endParaRPr>
          </a:p>
          <a:p>
            <a:r>
              <a:rPr lang="sl-SI" sz="3200" b="1" dirty="0" smtClean="0">
                <a:solidFill>
                  <a:schemeClr val="tx1"/>
                </a:solidFill>
              </a:rPr>
              <a:t>ZAKAJ </a:t>
            </a:r>
            <a:r>
              <a:rPr lang="sl-SI" sz="3200" dirty="0" smtClean="0">
                <a:solidFill>
                  <a:schemeClr val="tx1"/>
                </a:solidFill>
              </a:rPr>
              <a:t>se moramo zavedati problema odpadne in zavržene </a:t>
            </a:r>
            <a:r>
              <a:rPr lang="sl-SI" sz="3200" dirty="0" smtClean="0">
                <a:solidFill>
                  <a:schemeClr val="tx1"/>
                </a:solidFill>
              </a:rPr>
              <a:t>hrane?</a:t>
            </a:r>
            <a:endParaRPr lang="sl-SI" sz="3200" dirty="0" smtClean="0">
              <a:solidFill>
                <a:schemeClr val="tx1"/>
              </a:solidFill>
            </a:endParaRPr>
          </a:p>
          <a:p>
            <a:r>
              <a:rPr lang="sl-SI" sz="3200" b="1" dirty="0" smtClean="0">
                <a:solidFill>
                  <a:schemeClr val="tx1"/>
                </a:solidFill>
              </a:rPr>
              <a:t>KAKO</a:t>
            </a:r>
            <a:r>
              <a:rPr lang="sl-SI" sz="3200" dirty="0" smtClean="0">
                <a:solidFill>
                  <a:schemeClr val="tx1"/>
                </a:solidFill>
              </a:rPr>
              <a:t> učinkovito </a:t>
            </a:r>
            <a:r>
              <a:rPr lang="sl-SI" sz="3200" dirty="0" smtClean="0">
                <a:solidFill>
                  <a:schemeClr val="tx1"/>
                </a:solidFill>
              </a:rPr>
              <a:t>ukrepati?</a:t>
            </a:r>
            <a:endParaRPr lang="sl-SI" sz="3200" dirty="0" smtClean="0">
              <a:solidFill>
                <a:schemeClr val="tx1"/>
              </a:solidFill>
            </a:endParaRPr>
          </a:p>
          <a:p>
            <a:r>
              <a:rPr lang="sl-SI" sz="3200" b="1" dirty="0" smtClean="0">
                <a:solidFill>
                  <a:schemeClr val="tx1"/>
                </a:solidFill>
              </a:rPr>
              <a:t>KDAJ…</a:t>
            </a:r>
            <a:endParaRPr lang="sl-SI" sz="3200" b="1" dirty="0">
              <a:solidFill>
                <a:schemeClr val="tx1"/>
              </a:solidFill>
            </a:endParaRPr>
          </a:p>
        </p:txBody>
      </p:sp>
    </p:spTree>
    <p:extLst>
      <p:ext uri="{BB962C8B-B14F-4D97-AF65-F5344CB8AC3E}">
        <p14:creationId xmlns:p14="http://schemas.microsoft.com/office/powerpoint/2010/main" val="620852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Kako ravnamo s hrano v Sloveniji?</a:t>
            </a:r>
            <a:endParaRPr lang="sl-SI" dirty="0"/>
          </a:p>
        </p:txBody>
      </p:sp>
      <p:pic>
        <p:nvPicPr>
          <p:cNvPr id="4" name="Označba mesta vseb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216275" y="1958109"/>
            <a:ext cx="6537325" cy="3631479"/>
          </a:xfrm>
          <a:prstGeom prst="rect">
            <a:avLst/>
          </a:prstGeom>
        </p:spPr>
      </p:pic>
    </p:spTree>
    <p:extLst>
      <p:ext uri="{BB962C8B-B14F-4D97-AF65-F5344CB8AC3E}">
        <p14:creationId xmlns:p14="http://schemas.microsoft.com/office/powerpoint/2010/main" val="432733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6D0423-92ED-41A8-B13E-ED2A99FC380C}"/>
              </a:ext>
            </a:extLst>
          </p:cNvPr>
          <p:cNvSpPr>
            <a:spLocks noGrp="1"/>
          </p:cNvSpPr>
          <p:nvPr>
            <p:ph type="ctrTitle"/>
          </p:nvPr>
        </p:nvSpPr>
        <p:spPr>
          <a:xfrm>
            <a:off x="1628775" y="2170545"/>
            <a:ext cx="6958013" cy="2530764"/>
          </a:xfrm>
          <a:solidFill>
            <a:schemeClr val="bg1">
              <a:alpha val="60000"/>
            </a:schemeClr>
          </a:solidFill>
          <a:ln w="38100" cap="sq">
            <a:solidFill>
              <a:schemeClr val="tx1"/>
            </a:solidFill>
            <a:miter lim="800000"/>
          </a:ln>
        </p:spPr>
        <p:txBody>
          <a:bodyPr rtlCol="0" anchor="ctr">
            <a:normAutofit/>
          </a:bodyPr>
          <a:lstStyle/>
          <a:p>
            <a:r>
              <a:rPr lang="sl-SI" sz="3200" b="1" dirty="0">
                <a:solidFill>
                  <a:schemeClr val="tx1"/>
                </a:solidFill>
              </a:rPr>
              <a:t>V Sloveniji smo v zadnjih letih zavrgli več kot 140.000 ton hrane/leto. </a:t>
            </a:r>
          </a:p>
        </p:txBody>
      </p:sp>
    </p:spTree>
    <p:extLst>
      <p:ext uri="{BB962C8B-B14F-4D97-AF65-F5344CB8AC3E}">
        <p14:creationId xmlns:p14="http://schemas.microsoft.com/office/powerpoint/2010/main" val="72271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6D0423-92ED-41A8-B13E-ED2A99FC380C}"/>
              </a:ext>
            </a:extLst>
          </p:cNvPr>
          <p:cNvSpPr>
            <a:spLocks noGrp="1"/>
          </p:cNvSpPr>
          <p:nvPr>
            <p:ph type="ctrTitle"/>
          </p:nvPr>
        </p:nvSpPr>
        <p:spPr>
          <a:xfrm>
            <a:off x="1014413" y="2290619"/>
            <a:ext cx="7615237" cy="2355272"/>
          </a:xfrm>
          <a:solidFill>
            <a:schemeClr val="bg1">
              <a:alpha val="60000"/>
            </a:schemeClr>
          </a:solidFill>
          <a:ln w="38100" cap="sq">
            <a:solidFill>
              <a:schemeClr val="tx1"/>
            </a:solidFill>
            <a:miter lim="800000"/>
          </a:ln>
        </p:spPr>
        <p:txBody>
          <a:bodyPr rtlCol="0" anchor="ctr">
            <a:normAutofit/>
          </a:bodyPr>
          <a:lstStyle/>
          <a:p>
            <a:r>
              <a:rPr lang="sl-SI" sz="3200" b="1" dirty="0">
                <a:solidFill>
                  <a:schemeClr val="tx1"/>
                </a:solidFill>
              </a:rPr>
              <a:t>Prebivalec </a:t>
            </a:r>
            <a:r>
              <a:rPr lang="sl-SI" sz="3200" b="1" dirty="0" smtClean="0">
                <a:solidFill>
                  <a:schemeClr val="tx1"/>
                </a:solidFill>
              </a:rPr>
              <a:t>Slovenije zavrže </a:t>
            </a:r>
            <a:r>
              <a:rPr lang="sl-SI" sz="3200" b="1" dirty="0">
                <a:solidFill>
                  <a:schemeClr val="tx1"/>
                </a:solidFill>
              </a:rPr>
              <a:t>povprečno 68 kg hrane</a:t>
            </a:r>
            <a:r>
              <a:rPr lang="sl-SI" sz="3200" b="1" dirty="0"/>
              <a:t>.</a:t>
            </a:r>
          </a:p>
        </p:txBody>
      </p:sp>
    </p:spTree>
    <p:extLst>
      <p:ext uri="{BB962C8B-B14F-4D97-AF65-F5344CB8AC3E}">
        <p14:creationId xmlns:p14="http://schemas.microsoft.com/office/powerpoint/2010/main" val="2856240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1" y="886692"/>
            <a:ext cx="7647709" cy="4867203"/>
          </a:xfrm>
        </p:spPr>
      </p:pic>
    </p:spTree>
    <p:extLst>
      <p:ext uri="{BB962C8B-B14F-4D97-AF65-F5344CB8AC3E}">
        <p14:creationId xmlns:p14="http://schemas.microsoft.com/office/powerpoint/2010/main" val="2325073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9474" y="818862"/>
            <a:ext cx="6332906" cy="4351338"/>
          </a:xfrm>
        </p:spPr>
      </p:pic>
    </p:spTree>
    <p:extLst>
      <p:ext uri="{BB962C8B-B14F-4D97-AF65-F5344CB8AC3E}">
        <p14:creationId xmlns:p14="http://schemas.microsoft.com/office/powerpoint/2010/main" val="2865692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pPr algn="ctr"/>
            <a:r>
              <a:rPr lang="sl-SI" b="1" dirty="0"/>
              <a:t>Kaj lahko storijo vzgojno-izobraževalne ustanove za zmanjšanje </a:t>
            </a:r>
            <a:br>
              <a:rPr lang="sl-SI" b="1" dirty="0"/>
            </a:br>
            <a:r>
              <a:rPr lang="sl-SI" b="1" dirty="0"/>
              <a:t>deleža odpadne hrane?</a:t>
            </a:r>
          </a:p>
        </p:txBody>
      </p:sp>
      <p:pic>
        <p:nvPicPr>
          <p:cNvPr id="4" name="Označba mesta vsebine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063933" y="2400299"/>
            <a:ext cx="6064135" cy="3668785"/>
          </a:xfrm>
        </p:spPr>
      </p:pic>
    </p:spTree>
    <p:extLst>
      <p:ext uri="{BB962C8B-B14F-4D97-AF65-F5344CB8AC3E}">
        <p14:creationId xmlns:p14="http://schemas.microsoft.com/office/powerpoint/2010/main" val="396797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4"/>
          <p:cNvSpPr>
            <a:spLocks noChangeArrowheads="1"/>
          </p:cNvSpPr>
          <p:nvPr/>
        </p:nvSpPr>
        <p:spPr bwMode="auto">
          <a:xfrm>
            <a:off x="4259264" y="2079625"/>
            <a:ext cx="5292725" cy="1403350"/>
          </a:xfrm>
          <a:prstGeom prst="bevel">
            <a:avLst>
              <a:gd name="adj" fmla="val 12500"/>
            </a:avLst>
          </a:prstGeom>
          <a:ln>
            <a:headEnd/>
            <a:tailEnd/>
          </a:ln>
          <a:extLst/>
        </p:spPr>
        <p:style>
          <a:lnRef idx="1">
            <a:schemeClr val="accent5"/>
          </a:lnRef>
          <a:fillRef idx="3">
            <a:schemeClr val="accent5"/>
          </a:fillRef>
          <a:effectRef idx="2">
            <a:schemeClr val="accent5"/>
          </a:effectRef>
          <a:fontRef idx="minor">
            <a:schemeClr val="lt1"/>
          </a:fontRef>
        </p:style>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sl-SI" altLang="sl-SI" b="1" dirty="0">
                <a:solidFill>
                  <a:srgbClr val="000000"/>
                </a:solidFill>
              </a:rPr>
              <a:t>4. člen</a:t>
            </a:r>
          </a:p>
          <a:p>
            <a:pPr algn="ctr" eaLnBrk="1" hangingPunct="1">
              <a:defRPr/>
            </a:pPr>
            <a:r>
              <a:rPr lang="sl-SI" altLang="sl-SI" b="1" dirty="0">
                <a:solidFill>
                  <a:srgbClr val="000000"/>
                </a:solidFill>
              </a:rPr>
              <a:t>Smernice za zdravo prehranjevanje</a:t>
            </a:r>
          </a:p>
          <a:p>
            <a:pPr algn="ctr" eaLnBrk="1" hangingPunct="1">
              <a:defRPr/>
            </a:pPr>
            <a:r>
              <a:rPr lang="sl-SI" altLang="sl-SI" b="1" dirty="0">
                <a:solidFill>
                  <a:srgbClr val="000000"/>
                </a:solidFill>
              </a:rPr>
              <a:t>v vzgojno-izobraževalnih zavodih</a:t>
            </a:r>
          </a:p>
          <a:p>
            <a:pPr algn="ctr" eaLnBrk="1" hangingPunct="1">
              <a:defRPr/>
            </a:pPr>
            <a:r>
              <a:rPr lang="sl-SI" altLang="sl-SI" dirty="0">
                <a:solidFill>
                  <a:srgbClr val="000000"/>
                </a:solidFill>
              </a:rPr>
              <a:t>(Strokovni svet RS za splošno izobraževanje) </a:t>
            </a:r>
          </a:p>
          <a:p>
            <a:pPr algn="ctr" eaLnBrk="1" hangingPunct="1">
              <a:defRPr/>
            </a:pPr>
            <a:r>
              <a:rPr lang="sl-SI" altLang="sl-SI" dirty="0">
                <a:solidFill>
                  <a:srgbClr val="000000"/>
                </a:solidFill>
              </a:rPr>
              <a:t> 11. 8. 2010 </a:t>
            </a:r>
          </a:p>
        </p:txBody>
      </p:sp>
      <p:sp>
        <p:nvSpPr>
          <p:cNvPr id="12291" name="AutoShape 5"/>
          <p:cNvSpPr>
            <a:spLocks noChangeArrowheads="1"/>
          </p:cNvSpPr>
          <p:nvPr/>
        </p:nvSpPr>
        <p:spPr bwMode="auto">
          <a:xfrm>
            <a:off x="4529139" y="998538"/>
            <a:ext cx="3024187" cy="971550"/>
          </a:xfrm>
          <a:prstGeom prst="bevel">
            <a:avLst>
              <a:gd name="adj" fmla="val 12500"/>
            </a:avLst>
          </a:prstGeom>
          <a:gradFill>
            <a:gsLst>
              <a:gs pos="0">
                <a:schemeClr val="accent3">
                  <a:shade val="51000"/>
                  <a:satMod val="130000"/>
                </a:schemeClr>
              </a:gs>
              <a:gs pos="100000">
                <a:schemeClr val="accent3">
                  <a:shade val="93000"/>
                  <a:satMod val="130000"/>
                </a:schemeClr>
              </a:gs>
              <a:gs pos="100000">
                <a:schemeClr val="accent3">
                  <a:shade val="94000"/>
                  <a:satMod val="135000"/>
                </a:schemeClr>
              </a:gs>
            </a:gsLst>
          </a:gradFill>
          <a:ln>
            <a:headEnd/>
            <a:tailEnd/>
          </a:ln>
          <a:extLst/>
        </p:spPr>
        <p:style>
          <a:lnRef idx="1">
            <a:schemeClr val="accent3"/>
          </a:lnRef>
          <a:fillRef idx="3">
            <a:schemeClr val="accent3"/>
          </a:fillRef>
          <a:effectRef idx="2">
            <a:schemeClr val="accent3"/>
          </a:effectRef>
          <a:fontRef idx="minor">
            <a:schemeClr val="lt1"/>
          </a:fontRef>
        </p:style>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sl-SI" altLang="sl-SI" b="1" dirty="0">
                <a:solidFill>
                  <a:srgbClr val="000000"/>
                </a:solidFill>
              </a:rPr>
              <a:t>Zakon o šolski prehrani</a:t>
            </a:r>
          </a:p>
          <a:p>
            <a:pPr algn="ctr" eaLnBrk="1" hangingPunct="1">
              <a:defRPr/>
            </a:pPr>
            <a:r>
              <a:rPr lang="sl-SI" altLang="sl-SI" dirty="0">
                <a:solidFill>
                  <a:srgbClr val="000000"/>
                </a:solidFill>
              </a:rPr>
              <a:t>(Uradni list RS, št. 3/2013) </a:t>
            </a:r>
          </a:p>
        </p:txBody>
      </p:sp>
      <p:sp>
        <p:nvSpPr>
          <p:cNvPr id="63492" name="AutoShape 6"/>
          <p:cNvSpPr>
            <a:spLocks noChangeArrowheads="1"/>
          </p:cNvSpPr>
          <p:nvPr/>
        </p:nvSpPr>
        <p:spPr bwMode="auto">
          <a:xfrm>
            <a:off x="6203950" y="3644900"/>
            <a:ext cx="3779838" cy="820738"/>
          </a:xfrm>
          <a:prstGeom prst="bevel">
            <a:avLst>
              <a:gd name="adj" fmla="val 12500"/>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l-SI" altLang="sl-SI" sz="1800" b="1">
                <a:solidFill>
                  <a:srgbClr val="000000"/>
                </a:solidFill>
              </a:rPr>
              <a:t>ZDRAVSTVENI VIDIK</a:t>
            </a:r>
          </a:p>
          <a:p>
            <a:pPr algn="ctr" eaLnBrk="1" hangingPunct="1">
              <a:spcBef>
                <a:spcPct val="0"/>
              </a:spcBef>
              <a:buFontTx/>
              <a:buNone/>
            </a:pPr>
            <a:r>
              <a:rPr lang="sl-SI" altLang="sl-SI" sz="1800" b="1">
                <a:solidFill>
                  <a:srgbClr val="000000"/>
                </a:solidFill>
              </a:rPr>
              <a:t>ŠOLSKE PREHRANE</a:t>
            </a:r>
          </a:p>
        </p:txBody>
      </p:sp>
      <p:sp>
        <p:nvSpPr>
          <p:cNvPr id="12293" name="AutoShape 7"/>
          <p:cNvSpPr>
            <a:spLocks noChangeArrowheads="1"/>
          </p:cNvSpPr>
          <p:nvPr/>
        </p:nvSpPr>
        <p:spPr bwMode="auto">
          <a:xfrm>
            <a:off x="1703513" y="3644505"/>
            <a:ext cx="4337720" cy="820340"/>
          </a:xfrm>
          <a:prstGeom prst="bevel">
            <a:avLst>
              <a:gd name="adj" fmla="val 12500"/>
            </a:avLst>
          </a:prstGeom>
          <a:ln>
            <a:headEnd/>
            <a:tailEnd/>
          </a:ln>
          <a:extLst/>
        </p:spPr>
        <p:style>
          <a:lnRef idx="0">
            <a:schemeClr val="accent3"/>
          </a:lnRef>
          <a:fillRef idx="3">
            <a:schemeClr val="accent3"/>
          </a:fillRef>
          <a:effectRef idx="3">
            <a:schemeClr val="accent3"/>
          </a:effectRef>
          <a:fontRef idx="minor">
            <a:schemeClr val="lt1"/>
          </a:fontRef>
        </p:style>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sl-SI" altLang="sl-SI" b="1" dirty="0">
                <a:solidFill>
                  <a:srgbClr val="000000"/>
                </a:solidFill>
              </a:rPr>
              <a:t>VZGOJNO-IZOBRAŽEVALNI VIDIK </a:t>
            </a:r>
          </a:p>
          <a:p>
            <a:pPr algn="ctr" eaLnBrk="1" hangingPunct="1">
              <a:defRPr/>
            </a:pPr>
            <a:r>
              <a:rPr lang="sl-SI" altLang="sl-SI" b="1" dirty="0">
                <a:solidFill>
                  <a:srgbClr val="000000"/>
                </a:solidFill>
              </a:rPr>
              <a:t>ŠOLSKE PREHRANE</a:t>
            </a:r>
          </a:p>
        </p:txBody>
      </p:sp>
      <p:pic>
        <p:nvPicPr>
          <p:cNvPr id="12294" name="Picture 8" descr="scan00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8018" y="4563128"/>
            <a:ext cx="876300" cy="12215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2295" name="Picture 6" descr="C:\Users\drazko\Pictures\Toolbox\2008-09-03\Image0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7824" y="4563668"/>
            <a:ext cx="863203" cy="12215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2296" name="Picture 10"/>
          <p:cNvPicPr>
            <a:picLocks noChangeAspect="1" noChangeArrowheads="1"/>
          </p:cNvPicPr>
          <p:nvPr/>
        </p:nvPicPr>
        <p:blipFill>
          <a:blip r:embed="rId5"/>
          <a:srcRect l="15945" t="21211" r="54257" b="18208"/>
          <a:stretch>
            <a:fillRect/>
          </a:stretch>
        </p:blipFill>
        <p:spPr bwMode="auto">
          <a:xfrm>
            <a:off x="8364539" y="4564064"/>
            <a:ext cx="885825" cy="12398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3499" name="Rectangle 11"/>
          <p:cNvSpPr>
            <a:spLocks noChangeArrowheads="1"/>
          </p:cNvSpPr>
          <p:nvPr/>
        </p:nvSpPr>
        <p:spPr bwMode="auto">
          <a:xfrm>
            <a:off x="2855913" y="4564064"/>
            <a:ext cx="3186112" cy="1241425"/>
          </a:xfrm>
          <a:prstGeom prst="rect">
            <a:avLst/>
          </a:prstGeom>
          <a:solidFill>
            <a:schemeClr val="accent1"/>
          </a:solidFill>
          <a:ln w="38100">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l-SI" altLang="sl-SI" sz="1200">
                <a:solidFill>
                  <a:srgbClr val="000000"/>
                </a:solidFill>
              </a:rPr>
              <a:t>Vzgojni vidik organizacije in razdeljevanja </a:t>
            </a:r>
          </a:p>
          <a:p>
            <a:pPr algn="ctr" eaLnBrk="1" hangingPunct="1">
              <a:spcBef>
                <a:spcPct val="0"/>
              </a:spcBef>
              <a:buFontTx/>
              <a:buNone/>
            </a:pPr>
            <a:r>
              <a:rPr lang="sl-SI" altLang="sl-SI" sz="1200">
                <a:solidFill>
                  <a:srgbClr val="000000"/>
                </a:solidFill>
              </a:rPr>
              <a:t>šolske prehrane 	</a:t>
            </a:r>
          </a:p>
          <a:p>
            <a:pPr algn="ctr" eaLnBrk="1" hangingPunct="1">
              <a:spcBef>
                <a:spcPct val="0"/>
              </a:spcBef>
              <a:buFontTx/>
              <a:buNone/>
            </a:pPr>
            <a:r>
              <a:rPr lang="sl-SI" altLang="sl-SI" sz="1200">
                <a:solidFill>
                  <a:srgbClr val="000000"/>
                </a:solidFill>
              </a:rPr>
              <a:t>Vloga organizatorja šolske prehrane 	</a:t>
            </a:r>
          </a:p>
          <a:p>
            <a:pPr algn="ctr" eaLnBrk="1" hangingPunct="1">
              <a:spcBef>
                <a:spcPct val="0"/>
              </a:spcBef>
              <a:buFontTx/>
              <a:buNone/>
            </a:pPr>
            <a:r>
              <a:rPr lang="sl-SI" altLang="sl-SI" sz="1200">
                <a:solidFill>
                  <a:srgbClr val="000000"/>
                </a:solidFill>
              </a:rPr>
              <a:t>Vzgojno-izobraževalne dejavnosti s </a:t>
            </a:r>
          </a:p>
          <a:p>
            <a:pPr algn="ctr" eaLnBrk="1" hangingPunct="1">
              <a:spcBef>
                <a:spcPct val="0"/>
              </a:spcBef>
              <a:buFontTx/>
              <a:buNone/>
            </a:pPr>
            <a:r>
              <a:rPr lang="sl-SI" altLang="sl-SI" sz="1200">
                <a:solidFill>
                  <a:srgbClr val="000000"/>
                </a:solidFill>
              </a:rPr>
              <a:t>     področja hrane in prehranjevanja</a:t>
            </a:r>
            <a:r>
              <a:rPr lang="sl-SI" altLang="sl-SI" sz="1200" b="1" i="1">
                <a:solidFill>
                  <a:srgbClr val="000000"/>
                </a:solidFill>
              </a:rPr>
              <a:t> </a:t>
            </a:r>
            <a:r>
              <a:rPr lang="sl-SI" altLang="sl-SI" sz="1200">
                <a:solidFill>
                  <a:srgbClr val="000000"/>
                </a:solidFill>
              </a:rPr>
              <a:t>	</a:t>
            </a:r>
          </a:p>
          <a:p>
            <a:pPr algn="ctr" eaLnBrk="1" hangingPunct="1">
              <a:spcBef>
                <a:spcPct val="0"/>
              </a:spcBef>
              <a:buFontTx/>
              <a:buNone/>
            </a:pPr>
            <a:endParaRPr lang="sl-SI" altLang="sl-SI" sz="1800">
              <a:solidFill>
                <a:srgbClr val="000000"/>
              </a:solidFill>
            </a:endParaRPr>
          </a:p>
        </p:txBody>
      </p:sp>
      <p:sp>
        <p:nvSpPr>
          <p:cNvPr id="12298" name="AutoShape 12"/>
          <p:cNvSpPr>
            <a:spLocks noChangeArrowheads="1"/>
          </p:cNvSpPr>
          <p:nvPr/>
        </p:nvSpPr>
        <p:spPr bwMode="auto">
          <a:xfrm>
            <a:off x="2801939" y="2079625"/>
            <a:ext cx="1322387" cy="1403350"/>
          </a:xfrm>
          <a:prstGeom prst="bevel">
            <a:avLst>
              <a:gd name="adj" fmla="val 12500"/>
            </a:avLst>
          </a:prstGeom>
          <a:ln>
            <a:headEnd/>
            <a:tailEnd/>
          </a:ln>
          <a:extLst/>
        </p:spPr>
        <p:style>
          <a:lnRef idx="1">
            <a:schemeClr val="accent6"/>
          </a:lnRef>
          <a:fillRef idx="3">
            <a:schemeClr val="accent6"/>
          </a:fillRef>
          <a:effectRef idx="2">
            <a:schemeClr val="accent6"/>
          </a:effectRef>
          <a:fontRef idx="minor">
            <a:schemeClr val="lt1"/>
          </a:fontRef>
        </p:style>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sl-SI" altLang="sl-SI" b="1">
                <a:solidFill>
                  <a:srgbClr val="000000"/>
                </a:solidFill>
              </a:rPr>
              <a:t>Komisija</a:t>
            </a:r>
          </a:p>
          <a:p>
            <a:pPr algn="ctr" eaLnBrk="1" hangingPunct="1">
              <a:defRPr/>
            </a:pPr>
            <a:r>
              <a:rPr lang="sl-SI" altLang="sl-SI" b="1">
                <a:solidFill>
                  <a:srgbClr val="000000"/>
                </a:solidFill>
              </a:rPr>
              <a:t>ZRSŠ</a:t>
            </a:r>
          </a:p>
        </p:txBody>
      </p:sp>
      <p:pic>
        <p:nvPicPr>
          <p:cNvPr id="11" name="Picture 10"/>
          <p:cNvPicPr>
            <a:picLocks noChangeAspect="1" noChangeArrowheads="1"/>
          </p:cNvPicPr>
          <p:nvPr/>
        </p:nvPicPr>
        <p:blipFill>
          <a:blip r:embed="rId5"/>
          <a:srcRect l="15945" t="21211" r="54257" b="18208"/>
          <a:stretch>
            <a:fillRect/>
          </a:stretch>
        </p:blipFill>
        <p:spPr bwMode="auto">
          <a:xfrm>
            <a:off x="8378826" y="4562476"/>
            <a:ext cx="885825" cy="1241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312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Ograda vsebine 2"/>
          <p:cNvSpPr>
            <a:spLocks noGrp="1"/>
          </p:cNvSpPr>
          <p:nvPr>
            <p:ph idx="1"/>
          </p:nvPr>
        </p:nvSpPr>
        <p:spPr/>
        <p:txBody>
          <a:bodyPr/>
          <a:lstStyle/>
          <a:p>
            <a:pPr marL="0" indent="0">
              <a:buNone/>
            </a:pPr>
            <a:r>
              <a:rPr lang="sl-SI" altLang="sl-SI" smtClean="0"/>
              <a:t>Šola v skladu z Zakonom o šolski prehrani  v letnem delovnem načrtu opredeli </a:t>
            </a:r>
          </a:p>
          <a:p>
            <a:pPr marL="0" indent="0">
              <a:buNone/>
            </a:pPr>
            <a:r>
              <a:rPr lang="sl-SI" altLang="sl-SI" b="1" u="sng" smtClean="0"/>
              <a:t>vzgojno-izobraževalne dejavnosti</a:t>
            </a:r>
            <a:r>
              <a:rPr lang="sl-SI" altLang="sl-SI" smtClean="0"/>
              <a:t>, povezane s prehrano, ter </a:t>
            </a:r>
            <a:r>
              <a:rPr lang="sl-SI" altLang="sl-SI" b="1" smtClean="0"/>
              <a:t>dejavnosti,</a:t>
            </a:r>
            <a:r>
              <a:rPr lang="sl-SI" altLang="sl-SI" smtClean="0"/>
              <a:t> s katerimi bo spodbujala zdravo prehranjevanje in kulturo prehranjevanja</a:t>
            </a:r>
          </a:p>
          <a:p>
            <a:pPr marL="0" indent="0">
              <a:buNone/>
            </a:pPr>
            <a:endParaRPr lang="sl-SI" altLang="sl-SI" smtClean="0"/>
          </a:p>
        </p:txBody>
      </p:sp>
    </p:spTree>
    <p:extLst>
      <p:ext uri="{BB962C8B-B14F-4D97-AF65-F5344CB8AC3E}">
        <p14:creationId xmlns:p14="http://schemas.microsoft.com/office/powerpoint/2010/main" val="897517774"/>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Naslov 1"/>
          <p:cNvSpPr>
            <a:spLocks noGrp="1"/>
          </p:cNvSpPr>
          <p:nvPr>
            <p:ph type="title"/>
          </p:nvPr>
        </p:nvSpPr>
        <p:spPr/>
        <p:txBody>
          <a:bodyPr/>
          <a:lstStyle/>
          <a:p>
            <a:r>
              <a:rPr lang="sl-SI" altLang="sl-SI" sz="2400"/>
              <a:t>Vzgojno-izobraževalni vidik šolske prehrane vključuje </a:t>
            </a:r>
            <a:r>
              <a:rPr lang="sl-SI" altLang="sl-SI" sz="2400" u="sng"/>
              <a:t>cilje in vzgojno-izobraževalne dejavnosti</a:t>
            </a:r>
            <a:r>
              <a:rPr lang="sl-SI" altLang="sl-SI" sz="2400"/>
              <a:t>, ki so povezane s šolsko prehrano</a:t>
            </a:r>
          </a:p>
        </p:txBody>
      </p:sp>
      <p:sp>
        <p:nvSpPr>
          <p:cNvPr id="66563" name="Pravokotnik 4"/>
          <p:cNvSpPr>
            <a:spLocks noChangeArrowheads="1"/>
          </p:cNvSpPr>
          <p:nvPr/>
        </p:nvSpPr>
        <p:spPr bwMode="auto">
          <a:xfrm>
            <a:off x="2279650" y="1773238"/>
            <a:ext cx="7931150" cy="3784600"/>
          </a:xfrm>
          <a:prstGeom prst="rect">
            <a:avLst/>
          </a:prstGeom>
          <a:solidFill>
            <a:srgbClr val="FFC000"/>
          </a:solidFill>
          <a:ln>
            <a:noFill/>
          </a:ln>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 typeface="Times New Roman" panose="02020603050405020304" pitchFamily="18" charset="0"/>
              <a:buChar char="–"/>
            </a:pPr>
            <a:r>
              <a:rPr lang="sl-SI" altLang="sl-SI" sz="2000" dirty="0">
                <a:solidFill>
                  <a:srgbClr val="000000"/>
                </a:solidFill>
                <a:ea typeface="Times New Roman" panose="02020603050405020304" pitchFamily="18" charset="0"/>
                <a:cs typeface="Arial" panose="020B0604020202020204" pitchFamily="34" charset="0"/>
              </a:rPr>
              <a:t>vzgajati in izobraževati učence in dijake </a:t>
            </a:r>
            <a:r>
              <a:rPr lang="sl-SI" altLang="sl-SI" sz="2000" b="1" u="sng" dirty="0">
                <a:solidFill>
                  <a:srgbClr val="000000"/>
                </a:solidFill>
                <a:ea typeface="Times New Roman" panose="02020603050405020304" pitchFamily="18" charset="0"/>
                <a:cs typeface="Arial" panose="020B0604020202020204" pitchFamily="34" charset="0"/>
              </a:rPr>
              <a:t>za razvoj navad zdravega življenja in navajanje na varovanje zdravja</a:t>
            </a:r>
            <a:r>
              <a:rPr lang="sl-SI" altLang="sl-SI" sz="2000" dirty="0">
                <a:solidFill>
                  <a:srgbClr val="000000"/>
                </a:solidFill>
                <a:ea typeface="Times New Roman" panose="02020603050405020304" pitchFamily="18" charset="0"/>
                <a:cs typeface="Arial" panose="020B0604020202020204" pitchFamily="34" charset="0"/>
              </a:rPr>
              <a:t>,</a:t>
            </a:r>
          </a:p>
          <a:p>
            <a:pPr algn="just">
              <a:spcBef>
                <a:spcPct val="0"/>
              </a:spcBef>
              <a:buFont typeface="Times New Roman" panose="02020603050405020304" pitchFamily="18" charset="0"/>
              <a:buChar char="–"/>
            </a:pPr>
            <a:r>
              <a:rPr lang="sl-SI" altLang="sl-SI" sz="2000" dirty="0">
                <a:solidFill>
                  <a:srgbClr val="000000"/>
                </a:solidFill>
                <a:ea typeface="Times New Roman" panose="02020603050405020304" pitchFamily="18" charset="0"/>
                <a:cs typeface="Arial" panose="020B0604020202020204" pitchFamily="34" charset="0"/>
              </a:rPr>
              <a:t>vplivati na optimalni razvoj učencev in dijakov z </a:t>
            </a:r>
            <a:r>
              <a:rPr lang="sl-SI" altLang="sl-SI" sz="2000" b="1" u="sng" dirty="0">
                <a:solidFill>
                  <a:srgbClr val="000000"/>
                </a:solidFill>
                <a:ea typeface="Times New Roman" panose="02020603050405020304" pitchFamily="18" charset="0"/>
                <a:cs typeface="Arial" panose="020B0604020202020204" pitchFamily="34" charset="0"/>
              </a:rPr>
              <a:t>zagotavljanjem kakovostnih obrokov šolske prehrane,</a:t>
            </a:r>
          </a:p>
          <a:p>
            <a:pPr algn="just">
              <a:spcBef>
                <a:spcPct val="0"/>
              </a:spcBef>
              <a:buFont typeface="Times New Roman" panose="02020603050405020304" pitchFamily="18" charset="0"/>
              <a:buChar char="–"/>
            </a:pPr>
            <a:r>
              <a:rPr lang="sl-SI" altLang="sl-SI" sz="2000" b="1" u="sng" dirty="0">
                <a:solidFill>
                  <a:srgbClr val="000000"/>
                </a:solidFill>
                <a:ea typeface="Times New Roman" panose="02020603050405020304" pitchFamily="18" charset="0"/>
                <a:cs typeface="Arial" panose="020B0604020202020204" pitchFamily="34" charset="0"/>
              </a:rPr>
              <a:t>vzgajati in izobraževati učence in dijake o zdravi, varni in varovalni prehrani</a:t>
            </a:r>
            <a:r>
              <a:rPr lang="sl-SI" altLang="sl-SI" sz="2000" dirty="0">
                <a:solidFill>
                  <a:srgbClr val="000000"/>
                </a:solidFill>
                <a:ea typeface="Times New Roman" panose="02020603050405020304" pitchFamily="18" charset="0"/>
                <a:cs typeface="Arial" panose="020B0604020202020204" pitchFamily="34" charset="0"/>
              </a:rPr>
              <a:t>,</a:t>
            </a:r>
          </a:p>
          <a:p>
            <a:pPr algn="just">
              <a:spcBef>
                <a:spcPct val="0"/>
              </a:spcBef>
              <a:buFont typeface="Times New Roman" panose="02020603050405020304" pitchFamily="18" charset="0"/>
              <a:buChar char="–"/>
            </a:pPr>
            <a:r>
              <a:rPr lang="sl-SI" altLang="sl-SI" sz="2000" dirty="0">
                <a:solidFill>
                  <a:srgbClr val="000000"/>
                </a:solidFill>
                <a:ea typeface="Times New Roman" panose="02020603050405020304" pitchFamily="18" charset="0"/>
                <a:cs typeface="Arial" panose="020B0604020202020204" pitchFamily="34" charset="0"/>
              </a:rPr>
              <a:t>vzgajati in izobraževati učence in dijake za </a:t>
            </a:r>
            <a:r>
              <a:rPr lang="sl-SI" altLang="sl-SI" sz="2000" b="1" u="sng" dirty="0">
                <a:solidFill>
                  <a:srgbClr val="000000"/>
                </a:solidFill>
                <a:ea typeface="Times New Roman" panose="02020603050405020304" pitchFamily="18" charset="0"/>
                <a:cs typeface="Arial" panose="020B0604020202020204" pitchFamily="34" charset="0"/>
              </a:rPr>
              <a:t>odgovoren odnos do sebe, svojega zdravja in okolja,</a:t>
            </a:r>
          </a:p>
          <a:p>
            <a:pPr algn="just">
              <a:spcBef>
                <a:spcPct val="0"/>
              </a:spcBef>
              <a:buFont typeface="Times New Roman" panose="02020603050405020304" pitchFamily="18" charset="0"/>
              <a:buChar char="–"/>
            </a:pPr>
            <a:r>
              <a:rPr lang="sl-SI" altLang="sl-SI" sz="2000" dirty="0">
                <a:solidFill>
                  <a:srgbClr val="000000"/>
                </a:solidFill>
                <a:ea typeface="Times New Roman" panose="02020603050405020304" pitchFamily="18" charset="0"/>
                <a:cs typeface="Arial" panose="020B0604020202020204" pitchFamily="34" charset="0"/>
              </a:rPr>
              <a:t>vzgajati, izobraževati ter razvijati zavest učencem in dijakom </a:t>
            </a:r>
            <a:r>
              <a:rPr lang="sl-SI" altLang="sl-SI" sz="2000" b="1" u="sng" dirty="0">
                <a:solidFill>
                  <a:srgbClr val="000000"/>
                </a:solidFill>
                <a:ea typeface="Times New Roman" panose="02020603050405020304" pitchFamily="18" charset="0"/>
                <a:cs typeface="Arial" panose="020B0604020202020204" pitchFamily="34" charset="0"/>
              </a:rPr>
              <a:t>za odgovorno ravnanje s hrano,</a:t>
            </a:r>
          </a:p>
          <a:p>
            <a:pPr algn="just">
              <a:spcBef>
                <a:spcPct val="0"/>
              </a:spcBef>
              <a:buFont typeface="Times New Roman" panose="02020603050405020304" pitchFamily="18" charset="0"/>
              <a:buChar char="–"/>
            </a:pPr>
            <a:r>
              <a:rPr lang="sl-SI" altLang="sl-SI" sz="2000" b="1" u="sng" dirty="0">
                <a:solidFill>
                  <a:srgbClr val="000000"/>
                </a:solidFill>
                <a:ea typeface="Times New Roman" panose="02020603050405020304" pitchFamily="18" charset="0"/>
                <a:cs typeface="Arial" panose="020B0604020202020204" pitchFamily="34" charset="0"/>
              </a:rPr>
              <a:t>vzgajati, izobraževati ter razvijati zavest učencem in dijakom o kulturi prehranjevanja</a:t>
            </a:r>
            <a:r>
              <a:rPr lang="sl-SI" altLang="sl-SI" sz="2000" dirty="0">
                <a:solidFill>
                  <a:srgbClr val="000000"/>
                </a:solidFill>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698812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sl-SI" altLang="sl-SI" smtClean="0"/>
              <a:t>PREDLOG VZGOJNO-IZOBRAŽEVALNIH DEJAVNOSTI</a:t>
            </a:r>
          </a:p>
        </p:txBody>
      </p:sp>
      <p:sp>
        <p:nvSpPr>
          <p:cNvPr id="151555" name="Rectangle 3"/>
          <p:cNvSpPr>
            <a:spLocks noGrp="1" noChangeArrowheads="1"/>
          </p:cNvSpPr>
          <p:nvPr>
            <p:ph type="body" idx="1"/>
          </p:nvPr>
        </p:nvSpPr>
        <p:spPr/>
        <p:txBody>
          <a:bodyPr>
            <a:normAutofit fontScale="32500" lnSpcReduction="20000"/>
          </a:bodyPr>
          <a:lstStyle/>
          <a:p>
            <a:pPr eaLnBrk="1" hangingPunct="1">
              <a:defRPr/>
            </a:pPr>
            <a:endParaRPr lang="sl-SI" dirty="0" smtClean="0"/>
          </a:p>
          <a:p>
            <a:pPr eaLnBrk="1" hangingPunct="1">
              <a:defRPr/>
            </a:pPr>
            <a:endParaRPr lang="sl-SI" dirty="0" smtClean="0">
              <a:solidFill>
                <a:srgbClr val="FFFF00"/>
              </a:solidFill>
              <a:cs typeface="Arial" pitchFamily="34" charset="0"/>
            </a:endParaRPr>
          </a:p>
          <a:p>
            <a:pPr>
              <a:defRPr/>
            </a:pPr>
            <a:r>
              <a:rPr lang="sl-SI" sz="7000" dirty="0"/>
              <a:t>ure oddelčne skupnosti (tematsko obravnavane),</a:t>
            </a:r>
          </a:p>
          <a:p>
            <a:pPr>
              <a:defRPr/>
            </a:pPr>
            <a:r>
              <a:rPr lang="sl-SI" sz="7000" dirty="0"/>
              <a:t>podaljšano bivanje,</a:t>
            </a:r>
          </a:p>
          <a:p>
            <a:pPr>
              <a:defRPr/>
            </a:pPr>
            <a:r>
              <a:rPr lang="sl-SI" sz="7000" dirty="0"/>
              <a:t>interesne dejavnosti,</a:t>
            </a:r>
          </a:p>
          <a:p>
            <a:pPr>
              <a:defRPr/>
            </a:pPr>
            <a:r>
              <a:rPr lang="sl-SI" sz="7000" dirty="0"/>
              <a:t>dnevi dejavnosti,</a:t>
            </a:r>
          </a:p>
          <a:p>
            <a:pPr>
              <a:defRPr/>
            </a:pPr>
            <a:r>
              <a:rPr lang="sl-SI" sz="7000" dirty="0"/>
              <a:t>obvezne izbirne vsebine,</a:t>
            </a:r>
          </a:p>
          <a:p>
            <a:pPr>
              <a:defRPr/>
            </a:pPr>
            <a:r>
              <a:rPr lang="sl-SI" sz="7000" dirty="0"/>
              <a:t>projektno delo,</a:t>
            </a:r>
          </a:p>
          <a:p>
            <a:pPr>
              <a:defRPr/>
            </a:pPr>
            <a:r>
              <a:rPr lang="sl-SI" sz="7000" dirty="0"/>
              <a:t>ekskurzije,</a:t>
            </a:r>
          </a:p>
          <a:p>
            <a:pPr>
              <a:defRPr/>
            </a:pPr>
            <a:r>
              <a:rPr lang="sl-SI" sz="7000" dirty="0"/>
              <a:t>delavnice,</a:t>
            </a:r>
          </a:p>
          <a:p>
            <a:pPr>
              <a:defRPr/>
            </a:pPr>
            <a:r>
              <a:rPr lang="sl-SI" sz="7000" dirty="0"/>
              <a:t>predavanja itd. </a:t>
            </a:r>
          </a:p>
          <a:p>
            <a:pPr marL="0" indent="0">
              <a:buNone/>
              <a:defRPr/>
            </a:pPr>
            <a:r>
              <a:rPr lang="sl-SI" sz="7000" dirty="0"/>
              <a:t> </a:t>
            </a:r>
          </a:p>
          <a:p>
            <a:pPr algn="ctr" eaLnBrk="1" hangingPunct="1">
              <a:buFontTx/>
              <a:buNone/>
              <a:defRPr/>
            </a:pPr>
            <a:endParaRPr lang="sl-SI" sz="4000" dirty="0">
              <a:solidFill>
                <a:srgbClr val="FFFF00"/>
              </a:solidFill>
              <a:cs typeface="Arial" pitchFamily="34" charset="0"/>
            </a:endParaRPr>
          </a:p>
          <a:p>
            <a:pPr eaLnBrk="1" hangingPunct="1">
              <a:defRPr/>
            </a:pPr>
            <a:endParaRPr lang="sl-SI" dirty="0" smtClean="0"/>
          </a:p>
          <a:p>
            <a:pPr eaLnBrk="1" hangingPunct="1">
              <a:buFont typeface="Wingdings" pitchFamily="2" charset="2"/>
              <a:buNone/>
              <a:defRPr/>
            </a:pPr>
            <a:r>
              <a:rPr lang="sl-SI" sz="2000" dirty="0"/>
              <a:t>     </a:t>
            </a:r>
          </a:p>
        </p:txBody>
      </p:sp>
    </p:spTree>
    <p:extLst>
      <p:ext uri="{BB962C8B-B14F-4D97-AF65-F5344CB8AC3E}">
        <p14:creationId xmlns:p14="http://schemas.microsoft.com/office/powerpoint/2010/main" val="3230504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ŠOLSKA PREHRANA V SLOVENIJI</a:t>
            </a:r>
            <a:endParaRPr lang="sl-SI" dirty="0"/>
          </a:p>
        </p:txBody>
      </p:sp>
      <p:sp>
        <p:nvSpPr>
          <p:cNvPr id="3" name="Označba mesta vsebine 2"/>
          <p:cNvSpPr>
            <a:spLocks noGrp="1"/>
          </p:cNvSpPr>
          <p:nvPr>
            <p:ph idx="1"/>
          </p:nvPr>
        </p:nvSpPr>
        <p:spPr/>
        <p:txBody>
          <a:bodyPr>
            <a:normAutofit/>
          </a:bodyPr>
          <a:lstStyle/>
          <a:p>
            <a:pPr marL="0" indent="0">
              <a:buNone/>
            </a:pPr>
            <a:r>
              <a:rPr lang="sl-SI" sz="3200" dirty="0" smtClean="0"/>
              <a:t>Slovenija je skrb za zdravo prehranjevanje otrok in mladostnikov sistemsko uredila že v šolski zakonodaji saj se je potrebno zavedati, da ni ustrezne vzgoje in izobraževanja, ki ne zagotavlja tudi zdrav način življenja, kamor spada tudi šolska prehrana.</a:t>
            </a:r>
            <a:endParaRPr lang="sl-SI" sz="3200" dirty="0"/>
          </a:p>
        </p:txBody>
      </p:sp>
    </p:spTree>
    <p:extLst>
      <p:ext uri="{BB962C8B-B14F-4D97-AF65-F5344CB8AC3E}">
        <p14:creationId xmlns:p14="http://schemas.microsoft.com/office/powerpoint/2010/main" val="546708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Naslov 1"/>
          <p:cNvSpPr>
            <a:spLocks noGrp="1"/>
          </p:cNvSpPr>
          <p:nvPr>
            <p:ph type="title"/>
          </p:nvPr>
        </p:nvSpPr>
        <p:spPr/>
        <p:txBody>
          <a:bodyPr/>
          <a:lstStyle/>
          <a:p>
            <a:r>
              <a:rPr lang="sl-SI" altLang="sl-SI" smtClean="0"/>
              <a:t>PREHRANSKE VSEBINE</a:t>
            </a:r>
          </a:p>
        </p:txBody>
      </p:sp>
      <p:pic>
        <p:nvPicPr>
          <p:cNvPr id="68611" name="Označba mesta vsebine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43339" y="1600201"/>
            <a:ext cx="4505325" cy="4525963"/>
          </a:xfrm>
        </p:spPr>
      </p:pic>
    </p:spTree>
    <p:extLst>
      <p:ext uri="{BB962C8B-B14F-4D97-AF65-F5344CB8AC3E}">
        <p14:creationId xmlns:p14="http://schemas.microsoft.com/office/powerpoint/2010/main" val="1124162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Naslov 1"/>
          <p:cNvSpPr>
            <a:spLocks noGrp="1"/>
          </p:cNvSpPr>
          <p:nvPr>
            <p:ph type="title"/>
          </p:nvPr>
        </p:nvSpPr>
        <p:spPr/>
        <p:txBody>
          <a:bodyPr/>
          <a:lstStyle/>
          <a:p>
            <a:pPr algn="ctr"/>
            <a:r>
              <a:rPr lang="sl-SI" altLang="sl-SI" sz="2800" u="sng"/>
              <a:t>ZAGOTAVLJANJE </a:t>
            </a:r>
            <a:r>
              <a:rPr lang="sl-SI" altLang="sl-SI" sz="2800"/>
              <a:t/>
            </a:r>
            <a:br>
              <a:rPr lang="sl-SI" altLang="sl-SI" sz="2800"/>
            </a:br>
            <a:r>
              <a:rPr lang="sl-SI" altLang="sl-SI" sz="2800"/>
              <a:t>IN IZBOLJŠEVANJE KAKOVOSTI</a:t>
            </a:r>
          </a:p>
        </p:txBody>
      </p:sp>
      <p:pic>
        <p:nvPicPr>
          <p:cNvPr id="58371" name="Označba mesta vsebine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071939" y="2185989"/>
            <a:ext cx="4048125" cy="2962275"/>
          </a:xfrm>
        </p:spPr>
      </p:pic>
    </p:spTree>
    <p:extLst>
      <p:ext uri="{BB962C8B-B14F-4D97-AF65-F5344CB8AC3E}">
        <p14:creationId xmlns:p14="http://schemas.microsoft.com/office/powerpoint/2010/main" val="3349639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Naslov 1"/>
          <p:cNvSpPr>
            <a:spLocks noGrp="1"/>
          </p:cNvSpPr>
          <p:nvPr>
            <p:ph type="title"/>
          </p:nvPr>
        </p:nvSpPr>
        <p:spPr>
          <a:xfrm>
            <a:off x="3071813" y="1107281"/>
            <a:ext cx="6172200" cy="857250"/>
          </a:xfrm>
        </p:spPr>
        <p:txBody>
          <a:bodyPr>
            <a:normAutofit fontScale="90000"/>
          </a:bodyPr>
          <a:lstStyle/>
          <a:p>
            <a:r>
              <a:rPr lang="sl-SI" altLang="sl-SI"/>
              <a:t>Poiščimo možnosti za izboljšanje stanja</a:t>
            </a:r>
          </a:p>
        </p:txBody>
      </p:sp>
      <p:pic>
        <p:nvPicPr>
          <p:cNvPr id="78851" name="Označba mesta vsebine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17156" y="2156223"/>
            <a:ext cx="4357688" cy="3264694"/>
          </a:xfrm>
        </p:spPr>
      </p:pic>
    </p:spTree>
    <p:extLst>
      <p:ext uri="{BB962C8B-B14F-4D97-AF65-F5344CB8AC3E}">
        <p14:creationId xmlns:p14="http://schemas.microsoft.com/office/powerpoint/2010/main" val="1645467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title"/>
          </p:nvPr>
        </p:nvSpPr>
        <p:spPr>
          <a:xfrm>
            <a:off x="609600" y="274638"/>
            <a:ext cx="10972800" cy="2368550"/>
          </a:xfrm>
        </p:spPr>
        <p:txBody>
          <a:bodyPr>
            <a:normAutofit/>
          </a:bodyPr>
          <a:lstStyle/>
          <a:p>
            <a:pPr eaLnBrk="1" hangingPunct="1"/>
            <a:r>
              <a:rPr lang="sl-SI" altLang="sl-SI" sz="2800" dirty="0">
                <a:solidFill>
                  <a:schemeClr val="tx1"/>
                </a:solidFill>
              </a:rPr>
              <a:t>PREHRANA OTROK IN MLADOSTNIKOV JE SESTAVNI DEL ŽIVLJENJA IN PROGRAMA VSAKE ŠOLE IN VRTCA. Pri tem lahko veliko pomagajo vzgojitelji in učitelji, ker so najbližji otrokom in mladostnikom in tako lahko pripomorejo k izboljšanju </a:t>
            </a:r>
            <a:r>
              <a:rPr lang="sl-SI" altLang="sl-SI" sz="2800" dirty="0" smtClean="0">
                <a:solidFill>
                  <a:schemeClr val="tx1"/>
                </a:solidFill>
              </a:rPr>
              <a:t>prehrane.</a:t>
            </a:r>
            <a:endParaRPr lang="sl-SI" altLang="sl-SI" sz="2800" dirty="0">
              <a:solidFill>
                <a:schemeClr val="tx1"/>
              </a:solidFill>
            </a:endParaRPr>
          </a:p>
        </p:txBody>
      </p:sp>
      <p:pic>
        <p:nvPicPr>
          <p:cNvPr id="71688" name="Picture 8" descr="meeting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4076700" y="2840037"/>
            <a:ext cx="4038600" cy="3111500"/>
          </a:xfrm>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31834144"/>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1688"/>
                                        </p:tgtEl>
                                        <p:attrNameLst>
                                          <p:attrName>style.visibility</p:attrName>
                                        </p:attrNameLst>
                                      </p:cBhvr>
                                      <p:to>
                                        <p:strVal val="visible"/>
                                      </p:to>
                                    </p:set>
                                    <p:animEffect transition="in" filter="dissolve">
                                      <p:cBhvr>
                                        <p:cTn id="7" dur="500"/>
                                        <p:tgtEl>
                                          <p:spTgt spid="71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ZAKLJUČKI</a:t>
            </a:r>
          </a:p>
        </p:txBody>
      </p:sp>
      <p:sp>
        <p:nvSpPr>
          <p:cNvPr id="3" name="Označba mesta vsebine 2"/>
          <p:cNvSpPr>
            <a:spLocks noGrp="1"/>
          </p:cNvSpPr>
          <p:nvPr>
            <p:ph idx="1"/>
          </p:nvPr>
        </p:nvSpPr>
        <p:spPr>
          <a:xfrm>
            <a:off x="677334" y="1853333"/>
            <a:ext cx="9362016" cy="4590329"/>
          </a:xfrm>
          <a:solidFill>
            <a:srgbClr val="92D050"/>
          </a:solidFill>
        </p:spPr>
        <p:txBody>
          <a:bodyPr/>
          <a:lstStyle/>
          <a:p>
            <a:pPr marL="0" indent="0">
              <a:buNone/>
            </a:pPr>
            <a:endParaRPr lang="sl-SI" dirty="0"/>
          </a:p>
          <a:p>
            <a:r>
              <a:rPr lang="sl-SI" sz="2400" b="1" dirty="0"/>
              <a:t>Strategija vzgojno-izobraževalne ustanove (LDN</a:t>
            </a:r>
            <a:r>
              <a:rPr lang="sl-SI" sz="2400" b="1" dirty="0" smtClean="0"/>
              <a:t>).</a:t>
            </a:r>
            <a:endParaRPr lang="sl-SI" sz="2400" b="1" dirty="0"/>
          </a:p>
          <a:p>
            <a:r>
              <a:rPr lang="sl-SI" sz="2400" b="1" dirty="0"/>
              <a:t>Spremljava odpadkov oz. zavržkov </a:t>
            </a:r>
            <a:r>
              <a:rPr lang="sl-SI" sz="2400" b="1" dirty="0" smtClean="0"/>
              <a:t>hrane.</a:t>
            </a:r>
            <a:endParaRPr lang="sl-SI" sz="2400" b="1" dirty="0"/>
          </a:p>
          <a:p>
            <a:r>
              <a:rPr lang="sl-SI" sz="2400" b="1" dirty="0"/>
              <a:t>Izvedba dejavnosti, ki pripomorejo k zmanjševanju odpadne hrane v vzgojno-izobraževalnih </a:t>
            </a:r>
            <a:r>
              <a:rPr lang="sl-SI" sz="2400" b="1" dirty="0" smtClean="0"/>
              <a:t>ustanovah.</a:t>
            </a:r>
            <a:endParaRPr lang="sl-SI" sz="2400" b="1" dirty="0"/>
          </a:p>
          <a:p>
            <a:r>
              <a:rPr lang="sl-SI" sz="2400" b="1" dirty="0"/>
              <a:t>Poseben poudarek prehranski, potrošnikovi in finančni </a:t>
            </a:r>
            <a:r>
              <a:rPr lang="sl-SI" sz="2400" b="1" dirty="0" smtClean="0"/>
              <a:t>pismenosti.</a:t>
            </a:r>
            <a:endParaRPr lang="sl-SI" sz="2400" b="1" dirty="0"/>
          </a:p>
          <a:p>
            <a:r>
              <a:rPr lang="sl-SI" sz="2400" b="1" dirty="0"/>
              <a:t>Spoštovati hrano in tiste, ki jo </a:t>
            </a:r>
            <a:r>
              <a:rPr lang="sl-SI" sz="2400" b="1" dirty="0" smtClean="0"/>
              <a:t>pridelujejo.</a:t>
            </a:r>
            <a:endParaRPr lang="sl-SI" sz="2400" b="1" dirty="0"/>
          </a:p>
          <a:p>
            <a:endParaRPr lang="sl-SI" sz="2400" b="1" dirty="0"/>
          </a:p>
          <a:p>
            <a:endParaRPr lang="sl-SI" dirty="0"/>
          </a:p>
        </p:txBody>
      </p:sp>
    </p:spTree>
    <p:extLst>
      <p:ext uri="{BB962C8B-B14F-4D97-AF65-F5344CB8AC3E}">
        <p14:creationId xmlns:p14="http://schemas.microsoft.com/office/powerpoint/2010/main" val="2130746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ORANIZIRANA ŠOLSKA PREHRANA OMOGOČA</a:t>
            </a:r>
            <a:endParaRPr lang="sl-SI" dirty="0"/>
          </a:p>
        </p:txBody>
      </p:sp>
      <p:sp>
        <p:nvSpPr>
          <p:cNvPr id="3" name="Označba mesta vsebine 2"/>
          <p:cNvSpPr>
            <a:spLocks noGrp="1"/>
          </p:cNvSpPr>
          <p:nvPr>
            <p:ph idx="1"/>
          </p:nvPr>
        </p:nvSpPr>
        <p:spPr/>
        <p:txBody>
          <a:bodyPr>
            <a:normAutofit/>
          </a:bodyPr>
          <a:lstStyle/>
          <a:p>
            <a:r>
              <a:rPr lang="sl-SI" sz="3200" dirty="0" smtClean="0"/>
              <a:t>PODALJŠANO BIVANJE/RAZŠIRJEN PROGRAM</a:t>
            </a:r>
          </a:p>
          <a:p>
            <a:r>
              <a:rPr lang="sl-SI" sz="3200" dirty="0" smtClean="0"/>
              <a:t>USPEŠNOST ŠOLSKE SHEME</a:t>
            </a:r>
          </a:p>
          <a:p>
            <a:r>
              <a:rPr lang="sl-SI" sz="3200" dirty="0" smtClean="0"/>
              <a:t>USPEŠNOST IMPLEMENTACIJE NACIONALNIH IN MEDNARODNIH PROJEKTOV IN</a:t>
            </a:r>
          </a:p>
          <a:p>
            <a:r>
              <a:rPr lang="sl-SI" sz="3200" dirty="0" smtClean="0"/>
              <a:t>DRUGO.</a:t>
            </a:r>
            <a:endParaRPr lang="sl-SI" sz="3200" dirty="0"/>
          </a:p>
        </p:txBody>
      </p:sp>
    </p:spTree>
    <p:extLst>
      <p:ext uri="{BB962C8B-B14F-4D97-AF65-F5344CB8AC3E}">
        <p14:creationId xmlns:p14="http://schemas.microsoft.com/office/powerpoint/2010/main" val="3363740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slov 1"/>
          <p:cNvSpPr>
            <a:spLocks noGrp="1"/>
          </p:cNvSpPr>
          <p:nvPr>
            <p:ph type="title"/>
          </p:nvPr>
        </p:nvSpPr>
        <p:spPr/>
        <p:txBody>
          <a:bodyPr/>
          <a:lstStyle/>
          <a:p>
            <a:r>
              <a:rPr lang="sl-SI" altLang="sl-SI" smtClean="0"/>
              <a:t>PREHRANA OTROK IN MLADOSTNIKOV</a:t>
            </a:r>
          </a:p>
        </p:txBody>
      </p:sp>
      <p:pic>
        <p:nvPicPr>
          <p:cNvPr id="12291" name="Označba mesta vsebine 4"/>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81201" y="2311400"/>
            <a:ext cx="3609975" cy="2711450"/>
          </a:xfrm>
        </p:spPr>
      </p:pic>
      <p:sp>
        <p:nvSpPr>
          <p:cNvPr id="12292" name="Označba mesta vsebine 3"/>
          <p:cNvSpPr>
            <a:spLocks noGrp="1"/>
          </p:cNvSpPr>
          <p:nvPr>
            <p:ph sz="half" idx="2"/>
          </p:nvPr>
        </p:nvSpPr>
        <p:spPr>
          <a:xfrm>
            <a:off x="6172200" y="1600201"/>
            <a:ext cx="4038600" cy="3844925"/>
          </a:xfrm>
        </p:spPr>
        <p:txBody>
          <a:bodyPr/>
          <a:lstStyle/>
          <a:p>
            <a:pPr eaLnBrk="1" hangingPunct="1"/>
            <a:r>
              <a:rPr lang="sl-SI" altLang="sl-SI" sz="2400"/>
              <a:t>ORGANIZACIJSKI VIDIK</a:t>
            </a:r>
          </a:p>
          <a:p>
            <a:pPr eaLnBrk="1" hangingPunct="1"/>
            <a:r>
              <a:rPr lang="sl-SI" altLang="sl-SI" sz="2400"/>
              <a:t>ZDRAVSTVENI VIDIK</a:t>
            </a:r>
          </a:p>
          <a:p>
            <a:pPr eaLnBrk="1" hangingPunct="1"/>
            <a:r>
              <a:rPr lang="sl-SI" altLang="sl-SI" sz="2400"/>
              <a:t>EKONOMSKI VIDIK</a:t>
            </a:r>
          </a:p>
          <a:p>
            <a:pPr eaLnBrk="1" hangingPunct="1"/>
            <a:r>
              <a:rPr lang="sl-SI" altLang="sl-SI" sz="2400"/>
              <a:t>KMETIJSKI VIDIK</a:t>
            </a:r>
          </a:p>
          <a:p>
            <a:pPr eaLnBrk="1" hangingPunct="1"/>
            <a:r>
              <a:rPr lang="sl-SI" altLang="sl-SI" sz="2400"/>
              <a:t>VZGOJNO-IZOBRAŽEVALNI VIDIK </a:t>
            </a:r>
          </a:p>
          <a:p>
            <a:pPr eaLnBrk="1" hangingPunct="1"/>
            <a:r>
              <a:rPr lang="sl-SI" altLang="sl-SI" sz="2400"/>
              <a:t>SOCIOLOŠKI VIDIK</a:t>
            </a:r>
          </a:p>
          <a:p>
            <a:pPr eaLnBrk="1" hangingPunct="1"/>
            <a:r>
              <a:rPr lang="sl-SI" altLang="sl-SI" sz="2400"/>
              <a:t>DRUGI VIDIKI</a:t>
            </a:r>
          </a:p>
          <a:p>
            <a:endParaRPr lang="sl-SI" altLang="sl-SI" smtClean="0"/>
          </a:p>
        </p:txBody>
      </p:sp>
    </p:spTree>
    <p:extLst>
      <p:ext uri="{BB962C8B-B14F-4D97-AF65-F5344CB8AC3E}">
        <p14:creationId xmlns:p14="http://schemas.microsoft.com/office/powerpoint/2010/main" val="407822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2363449" y="779490"/>
            <a:ext cx="7809876" cy="2246769"/>
          </a:xfrm>
          <a:prstGeom prst="rect">
            <a:avLst/>
          </a:prstGeom>
        </p:spPr>
        <p:txBody>
          <a:bodyPr wrap="square">
            <a:spAutoFit/>
          </a:bodyPr>
          <a:lstStyle/>
          <a:p>
            <a:pPr>
              <a:defRPr/>
            </a:pPr>
            <a:r>
              <a:rPr lang="sl-SI" sz="2800" dirty="0">
                <a:solidFill>
                  <a:prstClr val="black"/>
                </a:solidFill>
                <a:latin typeface="Calibri" panose="020F0502020204030204"/>
              </a:rPr>
              <a:t>Pravica do hrane je bila formalno prepoznana že v prvih mednarodnih dokumentih, kot na primer že leta 1948 v Deklaraciji o človekovih pravicah, ki so jo sprejeli Združeni narodi (</a:t>
            </a:r>
            <a:r>
              <a:rPr lang="sl-SI" sz="2800" dirty="0" err="1">
                <a:solidFill>
                  <a:prstClr val="black"/>
                </a:solidFill>
                <a:latin typeface="Calibri" panose="020F0502020204030204"/>
              </a:rPr>
              <a:t>Universal</a:t>
            </a:r>
            <a:r>
              <a:rPr lang="sl-SI" sz="2800" dirty="0">
                <a:solidFill>
                  <a:prstClr val="black"/>
                </a:solidFill>
                <a:latin typeface="Calibri" panose="020F0502020204030204"/>
              </a:rPr>
              <a:t> </a:t>
            </a:r>
            <a:r>
              <a:rPr lang="sl-SI" sz="2800" dirty="0" err="1">
                <a:solidFill>
                  <a:prstClr val="black"/>
                </a:solidFill>
                <a:latin typeface="Calibri" panose="020F0502020204030204"/>
              </a:rPr>
              <a:t>Declaration</a:t>
            </a:r>
            <a:r>
              <a:rPr lang="sl-SI" sz="2800" dirty="0">
                <a:solidFill>
                  <a:prstClr val="black"/>
                </a:solidFill>
                <a:latin typeface="Calibri" panose="020F0502020204030204"/>
              </a:rPr>
              <a:t> </a:t>
            </a:r>
            <a:r>
              <a:rPr lang="sl-SI" sz="2800" dirty="0" err="1">
                <a:solidFill>
                  <a:prstClr val="black"/>
                </a:solidFill>
                <a:latin typeface="Calibri" panose="020F0502020204030204"/>
              </a:rPr>
              <a:t>of</a:t>
            </a:r>
            <a:r>
              <a:rPr lang="sl-SI" sz="2800" dirty="0">
                <a:solidFill>
                  <a:prstClr val="black"/>
                </a:solidFill>
                <a:latin typeface="Calibri" panose="020F0502020204030204"/>
              </a:rPr>
              <a:t> Human </a:t>
            </a:r>
            <a:r>
              <a:rPr lang="sl-SI" sz="2800" dirty="0" err="1">
                <a:solidFill>
                  <a:prstClr val="black"/>
                </a:solidFill>
                <a:latin typeface="Calibri" panose="020F0502020204030204"/>
              </a:rPr>
              <a:t>Rights</a:t>
            </a:r>
            <a:r>
              <a:rPr lang="sl-SI" sz="2800" dirty="0">
                <a:solidFill>
                  <a:prstClr val="black"/>
                </a:solidFill>
                <a:latin typeface="Calibri" panose="020F0502020204030204"/>
              </a:rPr>
              <a:t>). </a:t>
            </a:r>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3053" y="3191108"/>
            <a:ext cx="3629025" cy="2535134"/>
          </a:xfrm>
          <a:prstGeom prst="rect">
            <a:avLst/>
          </a:prstGeom>
        </p:spPr>
      </p:pic>
    </p:spTree>
    <p:extLst>
      <p:ext uri="{BB962C8B-B14F-4D97-AF65-F5344CB8AC3E}">
        <p14:creationId xmlns:p14="http://schemas.microsoft.com/office/powerpoint/2010/main" val="1108519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5565" y="905165"/>
            <a:ext cx="6742544" cy="4941454"/>
          </a:xfrm>
        </p:spPr>
      </p:pic>
    </p:spTree>
    <p:extLst>
      <p:ext uri="{BB962C8B-B14F-4D97-AF65-F5344CB8AC3E}">
        <p14:creationId xmlns:p14="http://schemas.microsoft.com/office/powerpoint/2010/main" val="3054602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4474" y="2992583"/>
            <a:ext cx="4374139" cy="1623074"/>
          </a:xfrm>
        </p:spPr>
      </p:pic>
    </p:spTree>
    <p:extLst>
      <p:ext uri="{BB962C8B-B14F-4D97-AF65-F5344CB8AC3E}">
        <p14:creationId xmlns:p14="http://schemas.microsoft.com/office/powerpoint/2010/main" val="4037860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6D0423-92ED-41A8-B13E-ED2A99FC380C}"/>
              </a:ext>
            </a:extLst>
          </p:cNvPr>
          <p:cNvSpPr>
            <a:spLocks noGrp="1"/>
          </p:cNvSpPr>
          <p:nvPr>
            <p:ph type="ctrTitle"/>
          </p:nvPr>
        </p:nvSpPr>
        <p:spPr>
          <a:xfrm>
            <a:off x="1238257" y="3026064"/>
            <a:ext cx="6743700" cy="1763735"/>
          </a:xfrm>
          <a:solidFill>
            <a:schemeClr val="bg1">
              <a:alpha val="60000"/>
            </a:schemeClr>
          </a:solidFill>
          <a:ln w="38100" cap="sq">
            <a:solidFill>
              <a:schemeClr val="tx1"/>
            </a:solidFill>
            <a:miter lim="800000"/>
          </a:ln>
        </p:spPr>
        <p:txBody>
          <a:bodyPr rtlCol="0" anchor="ctr">
            <a:noAutofit/>
          </a:bodyPr>
          <a:lstStyle/>
          <a:p>
            <a:r>
              <a:rPr lang="sl-SI" sz="2400" b="1" dirty="0">
                <a:solidFill>
                  <a:schemeClr val="tx1"/>
                </a:solidFill>
              </a:rPr>
              <a:t>Več kot 3 milijarde ljudi (približno 40 % svetovnega prebivalstva) si ne more privoščiti zdrave prehrane</a:t>
            </a:r>
            <a:r>
              <a:rPr lang="sl-SI" sz="2400" b="1" dirty="0"/>
              <a:t>.</a:t>
            </a:r>
          </a:p>
        </p:txBody>
      </p:sp>
    </p:spTree>
    <p:extLst>
      <p:ext uri="{BB962C8B-B14F-4D97-AF65-F5344CB8AC3E}">
        <p14:creationId xmlns:p14="http://schemas.microsoft.com/office/powerpoint/2010/main" val="470478941"/>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D5DD6FF8994924A91046684A356AC54" ma:contentTypeVersion="15" ma:contentTypeDescription="Create a new document." ma:contentTypeScope="" ma:versionID="f3deeba0095815f10104a1851aeed220">
  <xsd:schema xmlns:xsd="http://www.w3.org/2001/XMLSchema" xmlns:xs="http://www.w3.org/2001/XMLSchema" xmlns:p="http://schemas.microsoft.com/office/2006/metadata/properties" xmlns:ns3="83d6499c-a84d-4d49-82a2-af88d7506870" xmlns:ns4="50233e6d-0d9e-4c89-84bc-aa7c2bb910fb" targetNamespace="http://schemas.microsoft.com/office/2006/metadata/properties" ma:root="true" ma:fieldsID="eadb7cd1cf973ff1f1e9713970e3f923" ns3:_="" ns4:_="">
    <xsd:import namespace="83d6499c-a84d-4d49-82a2-af88d7506870"/>
    <xsd:import namespace="50233e6d-0d9e-4c89-84bc-aa7c2bb910f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4:SharedWithDetails" minOccurs="0"/>
                <xsd:element ref="ns4:SharingHintHash" minOccurs="0"/>
                <xsd:element ref="ns4:SharedWithUsers"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d6499c-a84d-4d49-82a2-af88d75068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233e6d-0d9e-4c89-84bc-aa7c2bb910fb" elementFormDefault="qualified">
    <xsd:import namespace="http://schemas.microsoft.com/office/2006/documentManagement/types"/>
    <xsd:import namespace="http://schemas.microsoft.com/office/infopath/2007/PartnerControls"/>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83d6499c-a84d-4d49-82a2-af88d7506870" xsi:nil="true"/>
  </documentManagement>
</p:properties>
</file>

<file path=customXml/itemProps1.xml><?xml version="1.0" encoding="utf-8"?>
<ds:datastoreItem xmlns:ds="http://schemas.openxmlformats.org/officeDocument/2006/customXml" ds:itemID="{8DB10313-4B86-42FA-91CB-C2316138400A}">
  <ds:schemaRefs>
    <ds:schemaRef ds:uri="http://schemas.microsoft.com/sharepoint/v3/contenttype/forms"/>
  </ds:schemaRefs>
</ds:datastoreItem>
</file>

<file path=customXml/itemProps2.xml><?xml version="1.0" encoding="utf-8"?>
<ds:datastoreItem xmlns:ds="http://schemas.openxmlformats.org/officeDocument/2006/customXml" ds:itemID="{EF3E8E68-9832-4FC0-BA34-A0557C3B28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d6499c-a84d-4d49-82a2-af88d7506870"/>
    <ds:schemaRef ds:uri="50233e6d-0d9e-4c89-84bc-aa7c2bb910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200F94-7EE0-4429-9DA1-078B5BFCD2BC}">
  <ds:schemaRefs>
    <ds:schemaRef ds:uri="http://purl.org/dc/terms/"/>
    <ds:schemaRef ds:uri="83d6499c-a84d-4d49-82a2-af88d7506870"/>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50233e6d-0d9e-4c89-84bc-aa7c2bb910fb"/>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166</TotalTime>
  <Words>943</Words>
  <Application>Microsoft Office PowerPoint</Application>
  <PresentationFormat>Širokozaslonsko</PresentationFormat>
  <Paragraphs>111</Paragraphs>
  <Slides>34</Slides>
  <Notes>12</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34</vt:i4>
      </vt:variant>
    </vt:vector>
  </HeadingPairs>
  <TitlesOfParts>
    <vt:vector size="40" baseType="lpstr">
      <vt:lpstr>Arial</vt:lpstr>
      <vt:lpstr>Calibri</vt:lpstr>
      <vt:lpstr>Calibri Light</vt:lpstr>
      <vt:lpstr>Times New Roman</vt:lpstr>
      <vt:lpstr>Wingdings</vt:lpstr>
      <vt:lpstr>Officeova tema</vt:lpstr>
      <vt:lpstr>NAUČIMO SE TRAJNOSTNO IN ODGOVORNO RAVNATI S HRANO</vt:lpstr>
      <vt:lpstr>NA KATERA VPRAŠANJA SI ŽELIMO ODGOVORITI?</vt:lpstr>
      <vt:lpstr>ŠOLSKA PREHRANA V SLOVENIJI</vt:lpstr>
      <vt:lpstr>ORANIZIRANA ŠOLSKA PREHRANA OMOGOČA</vt:lpstr>
      <vt:lpstr>PREHRANA OTROK IN MLADOSTNIKOV</vt:lpstr>
      <vt:lpstr>PowerPointova predstavitev</vt:lpstr>
      <vt:lpstr>PowerPointova predstavitev</vt:lpstr>
      <vt:lpstr>PowerPointova predstavitev</vt:lpstr>
      <vt:lpstr>Več kot 3 milijarde ljudi (približno 40 % svetovnega prebivalstva) si ne more privoščiti zdrave prehrane.</vt:lpstr>
      <vt:lpstr>2 MILIJARDI SVETOVNEGA PREBIVALSTVA SE SOOČA S PREKOMERNO HRANJENOSTJO IN/ALI DEBELOSTJO PREDVSEM ZARADI SLABEGA PREHRANJEVANJA IN SEDEČEGA ŽIVLJENJSKEGA SLOGA.</vt:lpstr>
      <vt:lpstr>VEČ KOT 800 MILIJONOV LJUDI NA SVETU JE KRONIČNO PODHRANJENIH, NA DRUGI STRANI PA JE VEČ KOT 670 MILIJONOV ODRASLIH IN 120 MILIJONOV OTROK (STAROSTNA SKUPINA 5-9 LET) DEBELIH. </vt:lpstr>
      <vt:lpstr>Tudi v revnejših državah, ki trpijo pomanjkanje hrane predstavlja debelost in prekomerna hranjenost prav tako velik problem.</vt:lpstr>
      <vt:lpstr>10 % svetovnega prebivalstva je podvrženih neustrezni prehranski oskrbi-torej hrani kontaminirani z bakterijami, virusi, paraziti ali kemijskimi substancami.</vt:lpstr>
      <vt:lpstr>KMETIJSKO PREHRANSKI SISTEM V SVETU ZAPOSLUJE  MILIJARDO  LJUDI, KAR JE VEČ KOT V KATERI KOLI DEJAVNOSTI ALI SEKTORJU.</vt:lpstr>
      <vt:lpstr>PowerPointova predstavitev</vt:lpstr>
      <vt:lpstr>14 % svetovne hrane se izgubi pri spravilu, ravnanju, skladiščenju in transportu,  17 % svetovne prehrane pa se zavrže pri potrošnikih. </vt:lpstr>
      <vt:lpstr>Vsako leto se v svetu zavrže ena tretjina celotne količine hrane na svetu oziroma več kot 1, 3 milijarde ton, v skupni vrednosti več kot 400 milijard USD.</vt:lpstr>
      <vt:lpstr>V Evropski uniji se letno zavrže  88 milijonov ton hrane, kar predstavlja približno 20 % vse proizvedene hrane, s tem povezani stroški so ocenjeni na  143 milijard evrov.</vt:lpstr>
      <vt:lpstr>ČAS JE ZA RAZMISLEK…</vt:lpstr>
      <vt:lpstr>Kako ravnamo s hrano v Sloveniji?</vt:lpstr>
      <vt:lpstr>V Sloveniji smo v zadnjih letih zavrgli več kot 140.000 ton hrane/leto. </vt:lpstr>
      <vt:lpstr>Prebivalec Slovenije zavrže povprečno 68 kg hrane.</vt:lpstr>
      <vt:lpstr>PowerPointova predstavitev</vt:lpstr>
      <vt:lpstr>PowerPointova predstavitev</vt:lpstr>
      <vt:lpstr>Kaj lahko storijo vzgojno-izobraževalne ustanove za zmanjšanje  deleža odpadne hrane?</vt:lpstr>
      <vt:lpstr>PowerPointova predstavitev</vt:lpstr>
      <vt:lpstr>PowerPointova predstavitev</vt:lpstr>
      <vt:lpstr>Vzgojno-izobraževalni vidik šolske prehrane vključuje cilje in vzgojno-izobraževalne dejavnosti, ki so povezane s šolsko prehrano</vt:lpstr>
      <vt:lpstr>PREDLOG VZGOJNO-IZOBRAŽEVALNIH DEJAVNOSTI</vt:lpstr>
      <vt:lpstr>PREHRANSKE VSEBINE</vt:lpstr>
      <vt:lpstr>ZAGOTAVLJANJE  IN IZBOLJŠEVANJE KAKOVOSTI</vt:lpstr>
      <vt:lpstr>Poiščimo možnosti za izboljšanje stanja</vt:lpstr>
      <vt:lpstr>PREHRANA OTROK IN MLADOSTNIKOV JE SESTAVNI DEL ŽIVLJENJA IN PROGRAMA VSAKE ŠOLE IN VRTCA. Pri tem lahko veliko pomagajo vzgojitelji in učitelji, ker so najbližji otrokom in mladostnikom in tako lahko pripomorejo k izboljšanju prehrane.</vt:lpstr>
      <vt:lpstr>ZAKLJUČKI</vt:lpstr>
    </vt:vector>
  </TitlesOfParts>
  <Company>Zavod RS za šolstvo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Primož Krašna</dc:creator>
  <cp:lastModifiedBy>Irena Simčič</cp:lastModifiedBy>
  <cp:revision>21</cp:revision>
  <dcterms:created xsi:type="dcterms:W3CDTF">2023-03-20T13:12:53Z</dcterms:created>
  <dcterms:modified xsi:type="dcterms:W3CDTF">2023-05-26T06:47:54Z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0x0101006D5DD6FF8994924A91046684A356AC54</vt:lpwstr>
  </property>
</Properties>
</file>