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80" r:id="rId6"/>
    <p:sldId id="263" r:id="rId7"/>
    <p:sldId id="270" r:id="rId8"/>
    <p:sldId id="271" r:id="rId9"/>
    <p:sldId id="274" r:id="rId10"/>
    <p:sldId id="266" r:id="rId11"/>
    <p:sldId id="277" r:id="rId12"/>
    <p:sldId id="276" r:id="rId13"/>
    <p:sldId id="273" r:id="rId14"/>
    <p:sldId id="258" r:id="rId15"/>
    <p:sldId id="262" r:id="rId16"/>
    <p:sldId id="267" r:id="rId17"/>
    <p:sldId id="268" r:id="rId18"/>
    <p:sldId id="269" r:id="rId19"/>
    <p:sldId id="279" r:id="rId20"/>
    <p:sldId id="278" r:id="rId21"/>
    <p:sldId id="259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00"/>
    <a:srgbClr val="7EF33D"/>
    <a:srgbClr val="66FF33"/>
    <a:srgbClr val="88D060"/>
    <a:srgbClr val="D9C057"/>
    <a:srgbClr val="5DD3B7"/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78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istofk\Documents\Visok%20tlak%20-%20kemija%20v%20soli\umer_U1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901785958321"/>
          <c:y val="7.4380240327431249E-2"/>
          <c:w val="0.7791231171425258"/>
          <c:h val="0.6838849874549928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Sheet1!$A$51:$A$78</c:f>
              <c:numCache>
                <c:formatCode>General</c:formatCode>
                <c:ptCount val="28"/>
                <c:pt idx="0">
                  <c:v>30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  <c:pt idx="4">
                  <c:v>70</c:v>
                </c:pt>
                <c:pt idx="5">
                  <c:v>80</c:v>
                </c:pt>
                <c:pt idx="6">
                  <c:v>90</c:v>
                </c:pt>
                <c:pt idx="7">
                  <c:v>100</c:v>
                </c:pt>
                <c:pt idx="8">
                  <c:v>110</c:v>
                </c:pt>
                <c:pt idx="9">
                  <c:v>120</c:v>
                </c:pt>
                <c:pt idx="10">
                  <c:v>130</c:v>
                </c:pt>
                <c:pt idx="11">
                  <c:v>140</c:v>
                </c:pt>
                <c:pt idx="12">
                  <c:v>150</c:v>
                </c:pt>
                <c:pt idx="13">
                  <c:v>160</c:v>
                </c:pt>
                <c:pt idx="14">
                  <c:v>170</c:v>
                </c:pt>
                <c:pt idx="15">
                  <c:v>180</c:v>
                </c:pt>
                <c:pt idx="16">
                  <c:v>190</c:v>
                </c:pt>
                <c:pt idx="17">
                  <c:v>200</c:v>
                </c:pt>
                <c:pt idx="18">
                  <c:v>210</c:v>
                </c:pt>
                <c:pt idx="19">
                  <c:v>220</c:v>
                </c:pt>
                <c:pt idx="20">
                  <c:v>230</c:v>
                </c:pt>
                <c:pt idx="21">
                  <c:v>240</c:v>
                </c:pt>
                <c:pt idx="22">
                  <c:v>250</c:v>
                </c:pt>
                <c:pt idx="23">
                  <c:v>260</c:v>
                </c:pt>
                <c:pt idx="24">
                  <c:v>270</c:v>
                </c:pt>
                <c:pt idx="25">
                  <c:v>280</c:v>
                </c:pt>
                <c:pt idx="26">
                  <c:v>290</c:v>
                </c:pt>
                <c:pt idx="27">
                  <c:v>300</c:v>
                </c:pt>
              </c:numCache>
            </c:numRef>
          </c:xVal>
          <c:yVal>
            <c:numRef>
              <c:f>Sheet1!$B$51:$B$78</c:f>
              <c:numCache>
                <c:formatCode>General</c:formatCode>
                <c:ptCount val="28"/>
                <c:pt idx="0">
                  <c:v>0.77</c:v>
                </c:pt>
                <c:pt idx="1">
                  <c:v>1.31</c:v>
                </c:pt>
                <c:pt idx="2">
                  <c:v>1.86</c:v>
                </c:pt>
                <c:pt idx="3">
                  <c:v>2.39</c:v>
                </c:pt>
                <c:pt idx="4">
                  <c:v>2.9</c:v>
                </c:pt>
                <c:pt idx="5">
                  <c:v>3.42</c:v>
                </c:pt>
                <c:pt idx="6">
                  <c:v>3.97</c:v>
                </c:pt>
                <c:pt idx="7">
                  <c:v>4.4800000000000004</c:v>
                </c:pt>
                <c:pt idx="8">
                  <c:v>5.04</c:v>
                </c:pt>
                <c:pt idx="9">
                  <c:v>5.57</c:v>
                </c:pt>
                <c:pt idx="10">
                  <c:v>6.1</c:v>
                </c:pt>
                <c:pt idx="11">
                  <c:v>6.63</c:v>
                </c:pt>
                <c:pt idx="12">
                  <c:v>7.17</c:v>
                </c:pt>
                <c:pt idx="13">
                  <c:v>7.71</c:v>
                </c:pt>
                <c:pt idx="14">
                  <c:v>8.26</c:v>
                </c:pt>
                <c:pt idx="15">
                  <c:v>8.7899999999999991</c:v>
                </c:pt>
                <c:pt idx="16">
                  <c:v>9.34</c:v>
                </c:pt>
                <c:pt idx="17">
                  <c:v>9.8699999999999992</c:v>
                </c:pt>
                <c:pt idx="18">
                  <c:v>10.42</c:v>
                </c:pt>
                <c:pt idx="19">
                  <c:v>10.94</c:v>
                </c:pt>
                <c:pt idx="20">
                  <c:v>11.53</c:v>
                </c:pt>
                <c:pt idx="21">
                  <c:v>12.05</c:v>
                </c:pt>
                <c:pt idx="22">
                  <c:v>12.57</c:v>
                </c:pt>
                <c:pt idx="23">
                  <c:v>13.13</c:v>
                </c:pt>
                <c:pt idx="24">
                  <c:v>13.6</c:v>
                </c:pt>
                <c:pt idx="25">
                  <c:v>14.13</c:v>
                </c:pt>
                <c:pt idx="26">
                  <c:v>14.66</c:v>
                </c:pt>
                <c:pt idx="27">
                  <c:v>15.14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F1-4EEF-A99E-F959F6CC3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688672"/>
        <c:axId val="1"/>
      </c:scatterChart>
      <c:valAx>
        <c:axId val="98688672"/>
        <c:scaling>
          <c:orientation val="minMax"/>
          <c:max val="350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 sz="1600" b="1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P'</a:t>
                </a:r>
                <a:r>
                  <a:rPr lang="sl-SI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(bar) (tlak v olju hidravlike)</a:t>
                </a:r>
              </a:p>
            </c:rich>
          </c:tx>
          <c:layout>
            <c:manualLayout>
              <c:xMode val="edge"/>
              <c:yMode val="edge"/>
              <c:x val="0.29652064264065059"/>
              <c:y val="0.880166177207936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1"/>
        <c:crosses val="autoZero"/>
        <c:crossBetween val="midCat"/>
        <c:majorUnit val="50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1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l-SI" sz="1600" b="1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sl-SI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(kbar) (tlak v ampulah)</a:t>
                </a:r>
              </a:p>
            </c:rich>
          </c:tx>
          <c:layout>
            <c:manualLayout>
              <c:xMode val="edge"/>
              <c:yMode val="edge"/>
              <c:x val="2.4205766746175559E-2"/>
              <c:y val="0.115702596064893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l-SI"/>
          </a:p>
        </c:txPr>
        <c:crossAx val="9868867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l-SI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06073-7A5B-4C97-989E-8A5976CEF77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D1527041-7462-4879-A27B-653C46B20A05}">
      <dgm:prSet phldrT="[Text]"/>
      <dgm:spPr>
        <a:solidFill>
          <a:srgbClr val="FFCC00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odmerjanje reagentov in priprava aparature</a:t>
          </a:r>
        </a:p>
      </dgm:t>
    </dgm:pt>
    <dgm:pt modelId="{071B04EC-AED7-4E70-8E23-35214C80B6BD}" type="parTrans" cxnId="{090AC92B-8E05-4FD7-9C24-B0FE4F5A91E1}">
      <dgm:prSet/>
      <dgm:spPr/>
      <dgm:t>
        <a:bodyPr/>
        <a:lstStyle/>
        <a:p>
          <a:endParaRPr lang="sl-SI"/>
        </a:p>
      </dgm:t>
    </dgm:pt>
    <dgm:pt modelId="{C76A8B48-2972-4E95-A97C-DF6EBE32807C}" type="sibTrans" cxnId="{090AC92B-8E05-4FD7-9C24-B0FE4F5A91E1}">
      <dgm:prSet/>
      <dgm:spPr>
        <a:ln w="38100"/>
      </dgm:spPr>
      <dgm:t>
        <a:bodyPr/>
        <a:lstStyle/>
        <a:p>
          <a:endParaRPr lang="sl-SI"/>
        </a:p>
      </dgm:t>
    </dgm:pt>
    <dgm:pt modelId="{8CC4C736-88F8-46FC-BD09-25C06460ECFF}">
      <dgm:prSet phldrT="[Text]"/>
      <dgm:spPr>
        <a:solidFill>
          <a:srgbClr val="FF6600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izvedba in zasledovanje reakcije</a:t>
          </a:r>
        </a:p>
      </dgm:t>
    </dgm:pt>
    <dgm:pt modelId="{9112AE66-2B91-49A7-8F97-AC0E22A6FD57}" type="parTrans" cxnId="{203A0277-85F4-41A5-A20E-461779221E45}">
      <dgm:prSet/>
      <dgm:spPr/>
      <dgm:t>
        <a:bodyPr/>
        <a:lstStyle/>
        <a:p>
          <a:endParaRPr lang="sl-SI"/>
        </a:p>
      </dgm:t>
    </dgm:pt>
    <dgm:pt modelId="{188FC784-3B0F-4850-8A94-A70EB3F59CE3}" type="sibTrans" cxnId="{203A0277-85F4-41A5-A20E-461779221E45}">
      <dgm:prSet/>
      <dgm:spPr>
        <a:ln w="38100"/>
      </dgm:spPr>
      <dgm:t>
        <a:bodyPr/>
        <a:lstStyle/>
        <a:p>
          <a:endParaRPr lang="sl-SI"/>
        </a:p>
      </dgm:t>
    </dgm:pt>
    <dgm:pt modelId="{2D16FE5D-0335-4B73-B867-3F41A356AECE}">
      <dgm:prSet phldrT="[Text]"/>
      <dgm:spPr>
        <a:solidFill>
          <a:srgbClr val="FF3300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izolacija produkta</a:t>
          </a:r>
        </a:p>
      </dgm:t>
    </dgm:pt>
    <dgm:pt modelId="{08781F5C-FD1E-4613-91AC-FBFF824732D2}" type="parTrans" cxnId="{BF55FB9A-8704-4036-BE20-612A8A0C9CC1}">
      <dgm:prSet/>
      <dgm:spPr/>
      <dgm:t>
        <a:bodyPr/>
        <a:lstStyle/>
        <a:p>
          <a:endParaRPr lang="sl-SI"/>
        </a:p>
      </dgm:t>
    </dgm:pt>
    <dgm:pt modelId="{E04EF737-2DF3-4DBF-9AD8-5EAC812FF57F}" type="sibTrans" cxnId="{BF55FB9A-8704-4036-BE20-612A8A0C9CC1}">
      <dgm:prSet/>
      <dgm:spPr>
        <a:ln w="38100"/>
      </dgm:spPr>
      <dgm:t>
        <a:bodyPr/>
        <a:lstStyle/>
        <a:p>
          <a:endParaRPr lang="sl-SI"/>
        </a:p>
      </dgm:t>
    </dgm:pt>
    <dgm:pt modelId="{160CBA92-BBD2-4242-BFE1-28F5882A98FD}">
      <dgm:prSet phldrT="[Text]"/>
      <dgm:spPr>
        <a:solidFill>
          <a:srgbClr val="CC0066"/>
        </a:solidFill>
      </dgm:spPr>
      <dgm:t>
        <a:bodyPr/>
        <a:lstStyle/>
        <a:p>
          <a:r>
            <a:rPr lang="sl-SI" b="1" dirty="0"/>
            <a:t>čiščenje produkta</a:t>
          </a:r>
        </a:p>
      </dgm:t>
    </dgm:pt>
    <dgm:pt modelId="{D76FED22-EDF9-4D0E-9777-377B7FD8E9E4}" type="parTrans" cxnId="{2DF24038-C43C-4815-940F-3C02818E6E25}">
      <dgm:prSet/>
      <dgm:spPr/>
      <dgm:t>
        <a:bodyPr/>
        <a:lstStyle/>
        <a:p>
          <a:endParaRPr lang="sl-SI"/>
        </a:p>
      </dgm:t>
    </dgm:pt>
    <dgm:pt modelId="{B134F250-2657-4A19-BA4C-699F60CFF11D}" type="sibTrans" cxnId="{2DF24038-C43C-4815-940F-3C02818E6E25}">
      <dgm:prSet/>
      <dgm:spPr>
        <a:ln w="38100"/>
      </dgm:spPr>
      <dgm:t>
        <a:bodyPr/>
        <a:lstStyle/>
        <a:p>
          <a:endParaRPr lang="sl-SI"/>
        </a:p>
      </dgm:t>
    </dgm:pt>
    <dgm:pt modelId="{1926FD8F-91C8-49E8-B299-C8157BE4BEE9}">
      <dgm:prSet phldrT="[Text]"/>
      <dgm:spPr>
        <a:solidFill>
          <a:srgbClr val="CC0099"/>
        </a:solidFill>
      </dgm:spPr>
      <dgm:t>
        <a:bodyPr/>
        <a:lstStyle/>
        <a:p>
          <a:r>
            <a:rPr lang="sl-SI" b="1" dirty="0"/>
            <a:t>analiza produkta</a:t>
          </a:r>
        </a:p>
      </dgm:t>
    </dgm:pt>
    <dgm:pt modelId="{CE427E35-BEE1-4EBF-BDFE-FC83D0F4AA12}" type="parTrans" cxnId="{F5182127-F3E3-495D-A1F6-C2F40897C4EA}">
      <dgm:prSet/>
      <dgm:spPr/>
      <dgm:t>
        <a:bodyPr/>
        <a:lstStyle/>
        <a:p>
          <a:endParaRPr lang="sl-SI"/>
        </a:p>
      </dgm:t>
    </dgm:pt>
    <dgm:pt modelId="{1799AE01-5E84-46F7-9F44-E5A295EC3C20}" type="sibTrans" cxnId="{F5182127-F3E3-495D-A1F6-C2F40897C4EA}">
      <dgm:prSet/>
      <dgm:spPr>
        <a:ln>
          <a:solidFill>
            <a:schemeClr val="bg1"/>
          </a:solidFill>
        </a:ln>
      </dgm:spPr>
      <dgm:t>
        <a:bodyPr/>
        <a:lstStyle/>
        <a:p>
          <a:endParaRPr lang="sl-SI"/>
        </a:p>
      </dgm:t>
    </dgm:pt>
    <dgm:pt modelId="{EDFDDBED-DC40-4911-9AD0-14503C9FF37A}">
      <dgm:prSet phldrT="[Text]"/>
      <dgm:spPr>
        <a:solidFill>
          <a:srgbClr val="FFFF00"/>
        </a:solidFill>
      </dgm:spPr>
      <dgm:t>
        <a:bodyPr/>
        <a:lstStyle/>
        <a:p>
          <a:r>
            <a:rPr lang="sl-SI" b="1" dirty="0">
              <a:solidFill>
                <a:schemeClr val="tx1"/>
              </a:solidFill>
            </a:rPr>
            <a:t>načrtovanje in priprava </a:t>
          </a:r>
          <a:r>
            <a:rPr lang="sl-SI" b="1" dirty="0" smtClean="0">
              <a:solidFill>
                <a:schemeClr val="tx1"/>
              </a:solidFill>
            </a:rPr>
            <a:t>sinteze</a:t>
          </a:r>
          <a:endParaRPr lang="sl-SI" b="1" dirty="0">
            <a:solidFill>
              <a:schemeClr val="tx1"/>
            </a:solidFill>
          </a:endParaRPr>
        </a:p>
      </dgm:t>
    </dgm:pt>
    <dgm:pt modelId="{27BDAEF6-1661-4B45-A74B-6ACABD569D88}" type="sibTrans" cxnId="{2D6D0815-CE7F-4279-B87F-D0BDEB1CA57F}">
      <dgm:prSet/>
      <dgm:spPr>
        <a:ln w="38100"/>
      </dgm:spPr>
      <dgm:t>
        <a:bodyPr/>
        <a:lstStyle/>
        <a:p>
          <a:endParaRPr lang="sl-SI"/>
        </a:p>
      </dgm:t>
    </dgm:pt>
    <dgm:pt modelId="{4A167D5B-6734-4E69-90D6-2628D7A04763}" type="parTrans" cxnId="{2D6D0815-CE7F-4279-B87F-D0BDEB1CA57F}">
      <dgm:prSet/>
      <dgm:spPr/>
      <dgm:t>
        <a:bodyPr/>
        <a:lstStyle/>
        <a:p>
          <a:endParaRPr lang="sl-SI"/>
        </a:p>
      </dgm:t>
    </dgm:pt>
    <dgm:pt modelId="{79E6A7A9-367B-46E4-AE89-4D3B2F9BB381}" type="pres">
      <dgm:prSet presAssocID="{8AB06073-7A5B-4C97-989E-8A5976CEF7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846C2BBB-1980-4ABC-8DD9-FA6FF4B0ECCE}" type="pres">
      <dgm:prSet presAssocID="{EDFDDBED-DC40-4911-9AD0-14503C9FF37A}" presName="node" presStyleLbl="node1" presStyleIdx="0" presStyleCnt="6" custScaleX="15324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BDE221E-5A10-4B03-A48E-826ABF20ED17}" type="pres">
      <dgm:prSet presAssocID="{EDFDDBED-DC40-4911-9AD0-14503C9FF37A}" presName="spNode" presStyleCnt="0"/>
      <dgm:spPr/>
    </dgm:pt>
    <dgm:pt modelId="{E4260268-5936-41AF-AC80-F0F00C46BCE2}" type="pres">
      <dgm:prSet presAssocID="{27BDAEF6-1661-4B45-A74B-6ACABD569D88}" presName="sibTrans" presStyleLbl="sibTrans1D1" presStyleIdx="0" presStyleCnt="6"/>
      <dgm:spPr/>
      <dgm:t>
        <a:bodyPr/>
        <a:lstStyle/>
        <a:p>
          <a:endParaRPr lang="sl-SI"/>
        </a:p>
      </dgm:t>
    </dgm:pt>
    <dgm:pt modelId="{93661E83-B1E9-4548-8466-2E51E30181D5}" type="pres">
      <dgm:prSet presAssocID="{D1527041-7462-4879-A27B-653C46B20A05}" presName="node" presStyleLbl="node1" presStyleIdx="1" presStyleCnt="6" custScaleX="17815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9C58525-D697-41E9-B7EE-2D99B6F9EDE2}" type="pres">
      <dgm:prSet presAssocID="{D1527041-7462-4879-A27B-653C46B20A05}" presName="spNode" presStyleCnt="0"/>
      <dgm:spPr/>
    </dgm:pt>
    <dgm:pt modelId="{6BE6DBE0-C4B9-47F5-9AFB-693985AE3A58}" type="pres">
      <dgm:prSet presAssocID="{C76A8B48-2972-4E95-A97C-DF6EBE32807C}" presName="sibTrans" presStyleLbl="sibTrans1D1" presStyleIdx="1" presStyleCnt="6"/>
      <dgm:spPr/>
      <dgm:t>
        <a:bodyPr/>
        <a:lstStyle/>
        <a:p>
          <a:endParaRPr lang="sl-SI"/>
        </a:p>
      </dgm:t>
    </dgm:pt>
    <dgm:pt modelId="{1AE3E64A-ABC8-42C7-9800-6BA7330AF337}" type="pres">
      <dgm:prSet presAssocID="{8CC4C736-88F8-46FC-BD09-25C06460ECFF}" presName="node" presStyleLbl="node1" presStyleIdx="2" presStyleCnt="6" custRadScaleRad="100553" custRadScaleInc="37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9669810-B843-4019-8DAA-558B32971F16}" type="pres">
      <dgm:prSet presAssocID="{8CC4C736-88F8-46FC-BD09-25C06460ECFF}" presName="spNode" presStyleCnt="0"/>
      <dgm:spPr/>
    </dgm:pt>
    <dgm:pt modelId="{EB9E65F8-EB98-4221-A09D-214FB863CD97}" type="pres">
      <dgm:prSet presAssocID="{188FC784-3B0F-4850-8A94-A70EB3F59CE3}" presName="sibTrans" presStyleLbl="sibTrans1D1" presStyleIdx="2" presStyleCnt="6"/>
      <dgm:spPr/>
      <dgm:t>
        <a:bodyPr/>
        <a:lstStyle/>
        <a:p>
          <a:endParaRPr lang="sl-SI"/>
        </a:p>
      </dgm:t>
    </dgm:pt>
    <dgm:pt modelId="{6BF3B9EB-785D-43A5-BF71-6E1DA4B060C0}" type="pres">
      <dgm:prSet presAssocID="{2D16FE5D-0335-4B73-B867-3F41A356AEC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DD820F6-869B-43B3-82FF-8C92F1ACE17A}" type="pres">
      <dgm:prSet presAssocID="{2D16FE5D-0335-4B73-B867-3F41A356AECE}" presName="spNode" presStyleCnt="0"/>
      <dgm:spPr/>
    </dgm:pt>
    <dgm:pt modelId="{952D0A02-3EDC-4579-AF49-DC1EDC63C6A0}" type="pres">
      <dgm:prSet presAssocID="{E04EF737-2DF3-4DBF-9AD8-5EAC812FF57F}" presName="sibTrans" presStyleLbl="sibTrans1D1" presStyleIdx="3" presStyleCnt="6"/>
      <dgm:spPr/>
      <dgm:t>
        <a:bodyPr/>
        <a:lstStyle/>
        <a:p>
          <a:endParaRPr lang="sl-SI"/>
        </a:p>
      </dgm:t>
    </dgm:pt>
    <dgm:pt modelId="{2077E4DF-7EA6-41B8-B9FE-D20DB8ABEC19}" type="pres">
      <dgm:prSet presAssocID="{160CBA92-BBD2-4242-BFE1-28F5882A98F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80C5D70-69E2-4DA6-8D7D-F74E3C45A79D}" type="pres">
      <dgm:prSet presAssocID="{160CBA92-BBD2-4242-BFE1-28F5882A98FD}" presName="spNode" presStyleCnt="0"/>
      <dgm:spPr/>
    </dgm:pt>
    <dgm:pt modelId="{CCA23CF2-AFFE-4F43-9401-EA8726801809}" type="pres">
      <dgm:prSet presAssocID="{B134F250-2657-4A19-BA4C-699F60CFF11D}" presName="sibTrans" presStyleLbl="sibTrans1D1" presStyleIdx="4" presStyleCnt="6"/>
      <dgm:spPr/>
      <dgm:t>
        <a:bodyPr/>
        <a:lstStyle/>
        <a:p>
          <a:endParaRPr lang="sl-SI"/>
        </a:p>
      </dgm:t>
    </dgm:pt>
    <dgm:pt modelId="{9AF61B68-7B37-49CA-B469-B21D8F370E87}" type="pres">
      <dgm:prSet presAssocID="{1926FD8F-91C8-49E8-B299-C8157BE4BEE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64DE0AB-CD98-4427-B8BC-9DB44E988692}" type="pres">
      <dgm:prSet presAssocID="{1926FD8F-91C8-49E8-B299-C8157BE4BEE9}" presName="spNode" presStyleCnt="0"/>
      <dgm:spPr/>
    </dgm:pt>
    <dgm:pt modelId="{503EC195-01EB-4012-9758-AB1B713DEA74}" type="pres">
      <dgm:prSet presAssocID="{1799AE01-5E84-46F7-9F44-E5A295EC3C20}" presName="sibTrans" presStyleLbl="sibTrans1D1" presStyleIdx="5" presStyleCnt="6"/>
      <dgm:spPr/>
      <dgm:t>
        <a:bodyPr/>
        <a:lstStyle/>
        <a:p>
          <a:endParaRPr lang="sl-SI"/>
        </a:p>
      </dgm:t>
    </dgm:pt>
  </dgm:ptLst>
  <dgm:cxnLst>
    <dgm:cxn modelId="{477EE531-131E-4521-8F8B-18A5E6ABD173}" type="presOf" srcId="{188FC784-3B0F-4850-8A94-A70EB3F59CE3}" destId="{EB9E65F8-EB98-4221-A09D-214FB863CD97}" srcOrd="0" destOrd="0" presId="urn:microsoft.com/office/officeart/2005/8/layout/cycle5"/>
    <dgm:cxn modelId="{F5182127-F3E3-495D-A1F6-C2F40897C4EA}" srcId="{8AB06073-7A5B-4C97-989E-8A5976CEF777}" destId="{1926FD8F-91C8-49E8-B299-C8157BE4BEE9}" srcOrd="5" destOrd="0" parTransId="{CE427E35-BEE1-4EBF-BDFE-FC83D0F4AA12}" sibTransId="{1799AE01-5E84-46F7-9F44-E5A295EC3C20}"/>
    <dgm:cxn modelId="{E7C71440-BF84-461D-98CF-BD0F6923064F}" type="presOf" srcId="{27BDAEF6-1661-4B45-A74B-6ACABD569D88}" destId="{E4260268-5936-41AF-AC80-F0F00C46BCE2}" srcOrd="0" destOrd="0" presId="urn:microsoft.com/office/officeart/2005/8/layout/cycle5"/>
    <dgm:cxn modelId="{130DA632-EF75-43C0-A31B-C26F854C68C8}" type="presOf" srcId="{1799AE01-5E84-46F7-9F44-E5A295EC3C20}" destId="{503EC195-01EB-4012-9758-AB1B713DEA74}" srcOrd="0" destOrd="0" presId="urn:microsoft.com/office/officeart/2005/8/layout/cycle5"/>
    <dgm:cxn modelId="{203A0277-85F4-41A5-A20E-461779221E45}" srcId="{8AB06073-7A5B-4C97-989E-8A5976CEF777}" destId="{8CC4C736-88F8-46FC-BD09-25C06460ECFF}" srcOrd="2" destOrd="0" parTransId="{9112AE66-2B91-49A7-8F97-AC0E22A6FD57}" sibTransId="{188FC784-3B0F-4850-8A94-A70EB3F59CE3}"/>
    <dgm:cxn modelId="{5C14003B-3797-400F-BF52-05AFBC0437CC}" type="presOf" srcId="{1926FD8F-91C8-49E8-B299-C8157BE4BEE9}" destId="{9AF61B68-7B37-49CA-B469-B21D8F370E87}" srcOrd="0" destOrd="0" presId="urn:microsoft.com/office/officeart/2005/8/layout/cycle5"/>
    <dgm:cxn modelId="{6A78164A-6B65-49DD-9FE2-FB1B614295D9}" type="presOf" srcId="{C76A8B48-2972-4E95-A97C-DF6EBE32807C}" destId="{6BE6DBE0-C4B9-47F5-9AFB-693985AE3A58}" srcOrd="0" destOrd="0" presId="urn:microsoft.com/office/officeart/2005/8/layout/cycle5"/>
    <dgm:cxn modelId="{BF55FB9A-8704-4036-BE20-612A8A0C9CC1}" srcId="{8AB06073-7A5B-4C97-989E-8A5976CEF777}" destId="{2D16FE5D-0335-4B73-B867-3F41A356AECE}" srcOrd="3" destOrd="0" parTransId="{08781F5C-FD1E-4613-91AC-FBFF824732D2}" sibTransId="{E04EF737-2DF3-4DBF-9AD8-5EAC812FF57F}"/>
    <dgm:cxn modelId="{AB2BA271-3B3D-4E6B-B22C-9D11CC02064E}" type="presOf" srcId="{2D16FE5D-0335-4B73-B867-3F41A356AECE}" destId="{6BF3B9EB-785D-43A5-BF71-6E1DA4B060C0}" srcOrd="0" destOrd="0" presId="urn:microsoft.com/office/officeart/2005/8/layout/cycle5"/>
    <dgm:cxn modelId="{804D7744-792E-47C1-BF71-3A9390996182}" type="presOf" srcId="{B134F250-2657-4A19-BA4C-699F60CFF11D}" destId="{CCA23CF2-AFFE-4F43-9401-EA8726801809}" srcOrd="0" destOrd="0" presId="urn:microsoft.com/office/officeart/2005/8/layout/cycle5"/>
    <dgm:cxn modelId="{246A491C-3D0B-4CD6-BC1D-9029F5D7DF14}" type="presOf" srcId="{E04EF737-2DF3-4DBF-9AD8-5EAC812FF57F}" destId="{952D0A02-3EDC-4579-AF49-DC1EDC63C6A0}" srcOrd="0" destOrd="0" presId="urn:microsoft.com/office/officeart/2005/8/layout/cycle5"/>
    <dgm:cxn modelId="{C94196CC-5F66-4746-A637-211F2BE13F1C}" type="presOf" srcId="{8AB06073-7A5B-4C97-989E-8A5976CEF777}" destId="{79E6A7A9-367B-46E4-AE89-4D3B2F9BB381}" srcOrd="0" destOrd="0" presId="urn:microsoft.com/office/officeart/2005/8/layout/cycle5"/>
    <dgm:cxn modelId="{2DF24038-C43C-4815-940F-3C02818E6E25}" srcId="{8AB06073-7A5B-4C97-989E-8A5976CEF777}" destId="{160CBA92-BBD2-4242-BFE1-28F5882A98FD}" srcOrd="4" destOrd="0" parTransId="{D76FED22-EDF9-4D0E-9777-377B7FD8E9E4}" sibTransId="{B134F250-2657-4A19-BA4C-699F60CFF11D}"/>
    <dgm:cxn modelId="{A881C2FC-309A-4758-BE28-45765B55BCF7}" type="presOf" srcId="{EDFDDBED-DC40-4911-9AD0-14503C9FF37A}" destId="{846C2BBB-1980-4ABC-8DD9-FA6FF4B0ECCE}" srcOrd="0" destOrd="0" presId="urn:microsoft.com/office/officeart/2005/8/layout/cycle5"/>
    <dgm:cxn modelId="{B1644267-373C-4039-8261-6FA958E849F6}" type="presOf" srcId="{D1527041-7462-4879-A27B-653C46B20A05}" destId="{93661E83-B1E9-4548-8466-2E51E30181D5}" srcOrd="0" destOrd="0" presId="urn:microsoft.com/office/officeart/2005/8/layout/cycle5"/>
    <dgm:cxn modelId="{F4541715-DA82-42DC-9A9A-928FE896B0F9}" type="presOf" srcId="{160CBA92-BBD2-4242-BFE1-28F5882A98FD}" destId="{2077E4DF-7EA6-41B8-B9FE-D20DB8ABEC19}" srcOrd="0" destOrd="0" presId="urn:microsoft.com/office/officeart/2005/8/layout/cycle5"/>
    <dgm:cxn modelId="{2FE8B568-94E2-4D6B-A0ED-FB26C464343D}" type="presOf" srcId="{8CC4C736-88F8-46FC-BD09-25C06460ECFF}" destId="{1AE3E64A-ABC8-42C7-9800-6BA7330AF337}" srcOrd="0" destOrd="0" presId="urn:microsoft.com/office/officeart/2005/8/layout/cycle5"/>
    <dgm:cxn modelId="{2D6D0815-CE7F-4279-B87F-D0BDEB1CA57F}" srcId="{8AB06073-7A5B-4C97-989E-8A5976CEF777}" destId="{EDFDDBED-DC40-4911-9AD0-14503C9FF37A}" srcOrd="0" destOrd="0" parTransId="{4A167D5B-6734-4E69-90D6-2628D7A04763}" sibTransId="{27BDAEF6-1661-4B45-A74B-6ACABD569D88}"/>
    <dgm:cxn modelId="{090AC92B-8E05-4FD7-9C24-B0FE4F5A91E1}" srcId="{8AB06073-7A5B-4C97-989E-8A5976CEF777}" destId="{D1527041-7462-4879-A27B-653C46B20A05}" srcOrd="1" destOrd="0" parTransId="{071B04EC-AED7-4E70-8E23-35214C80B6BD}" sibTransId="{C76A8B48-2972-4E95-A97C-DF6EBE32807C}"/>
    <dgm:cxn modelId="{C0C1B0FA-0DDD-4A5D-A6DC-0A132032A2CE}" type="presParOf" srcId="{79E6A7A9-367B-46E4-AE89-4D3B2F9BB381}" destId="{846C2BBB-1980-4ABC-8DD9-FA6FF4B0ECCE}" srcOrd="0" destOrd="0" presId="urn:microsoft.com/office/officeart/2005/8/layout/cycle5"/>
    <dgm:cxn modelId="{935AB9C9-18B2-4174-A33D-3D6899E801FF}" type="presParOf" srcId="{79E6A7A9-367B-46E4-AE89-4D3B2F9BB381}" destId="{EBDE221E-5A10-4B03-A48E-826ABF20ED17}" srcOrd="1" destOrd="0" presId="urn:microsoft.com/office/officeart/2005/8/layout/cycle5"/>
    <dgm:cxn modelId="{BB0A446C-5677-4AFC-8437-41E9CA6F5FD9}" type="presParOf" srcId="{79E6A7A9-367B-46E4-AE89-4D3B2F9BB381}" destId="{E4260268-5936-41AF-AC80-F0F00C46BCE2}" srcOrd="2" destOrd="0" presId="urn:microsoft.com/office/officeart/2005/8/layout/cycle5"/>
    <dgm:cxn modelId="{A8AABDA3-BD9F-4FE4-9459-A700F0D7D042}" type="presParOf" srcId="{79E6A7A9-367B-46E4-AE89-4D3B2F9BB381}" destId="{93661E83-B1E9-4548-8466-2E51E30181D5}" srcOrd="3" destOrd="0" presId="urn:microsoft.com/office/officeart/2005/8/layout/cycle5"/>
    <dgm:cxn modelId="{CAD2596B-82CC-4147-AA04-CB72EEF3340D}" type="presParOf" srcId="{79E6A7A9-367B-46E4-AE89-4D3B2F9BB381}" destId="{B9C58525-D697-41E9-B7EE-2D99B6F9EDE2}" srcOrd="4" destOrd="0" presId="urn:microsoft.com/office/officeart/2005/8/layout/cycle5"/>
    <dgm:cxn modelId="{EE43CF5D-9DF5-4432-98B5-20842D47AA65}" type="presParOf" srcId="{79E6A7A9-367B-46E4-AE89-4D3B2F9BB381}" destId="{6BE6DBE0-C4B9-47F5-9AFB-693985AE3A58}" srcOrd="5" destOrd="0" presId="urn:microsoft.com/office/officeart/2005/8/layout/cycle5"/>
    <dgm:cxn modelId="{476E780E-3D4F-4B1C-B6DE-639F5F71EC02}" type="presParOf" srcId="{79E6A7A9-367B-46E4-AE89-4D3B2F9BB381}" destId="{1AE3E64A-ABC8-42C7-9800-6BA7330AF337}" srcOrd="6" destOrd="0" presId="urn:microsoft.com/office/officeart/2005/8/layout/cycle5"/>
    <dgm:cxn modelId="{6997F07C-CF57-47DE-96AA-A58D7212D99A}" type="presParOf" srcId="{79E6A7A9-367B-46E4-AE89-4D3B2F9BB381}" destId="{39669810-B843-4019-8DAA-558B32971F16}" srcOrd="7" destOrd="0" presId="urn:microsoft.com/office/officeart/2005/8/layout/cycle5"/>
    <dgm:cxn modelId="{BBC60F1A-998F-420D-8D96-2ECC83710172}" type="presParOf" srcId="{79E6A7A9-367B-46E4-AE89-4D3B2F9BB381}" destId="{EB9E65F8-EB98-4221-A09D-214FB863CD97}" srcOrd="8" destOrd="0" presId="urn:microsoft.com/office/officeart/2005/8/layout/cycle5"/>
    <dgm:cxn modelId="{CC705FC4-006B-4B4D-8C18-8967C1CC9EB6}" type="presParOf" srcId="{79E6A7A9-367B-46E4-AE89-4D3B2F9BB381}" destId="{6BF3B9EB-785D-43A5-BF71-6E1DA4B060C0}" srcOrd="9" destOrd="0" presId="urn:microsoft.com/office/officeart/2005/8/layout/cycle5"/>
    <dgm:cxn modelId="{FCBC3F3B-F54E-4D7A-8603-77438D098124}" type="presParOf" srcId="{79E6A7A9-367B-46E4-AE89-4D3B2F9BB381}" destId="{2DD820F6-869B-43B3-82FF-8C92F1ACE17A}" srcOrd="10" destOrd="0" presId="urn:microsoft.com/office/officeart/2005/8/layout/cycle5"/>
    <dgm:cxn modelId="{E9282656-F94F-4398-8974-8B2D7978C71C}" type="presParOf" srcId="{79E6A7A9-367B-46E4-AE89-4D3B2F9BB381}" destId="{952D0A02-3EDC-4579-AF49-DC1EDC63C6A0}" srcOrd="11" destOrd="0" presId="urn:microsoft.com/office/officeart/2005/8/layout/cycle5"/>
    <dgm:cxn modelId="{53255D9E-5FC2-4939-8302-C64AEC5C6A6A}" type="presParOf" srcId="{79E6A7A9-367B-46E4-AE89-4D3B2F9BB381}" destId="{2077E4DF-7EA6-41B8-B9FE-D20DB8ABEC19}" srcOrd="12" destOrd="0" presId="urn:microsoft.com/office/officeart/2005/8/layout/cycle5"/>
    <dgm:cxn modelId="{6D62E3E4-85E8-4006-A23F-8F727DA611A5}" type="presParOf" srcId="{79E6A7A9-367B-46E4-AE89-4D3B2F9BB381}" destId="{980C5D70-69E2-4DA6-8D7D-F74E3C45A79D}" srcOrd="13" destOrd="0" presId="urn:microsoft.com/office/officeart/2005/8/layout/cycle5"/>
    <dgm:cxn modelId="{BA316B69-2FA4-4A55-9319-69B4F271BD1E}" type="presParOf" srcId="{79E6A7A9-367B-46E4-AE89-4D3B2F9BB381}" destId="{CCA23CF2-AFFE-4F43-9401-EA8726801809}" srcOrd="14" destOrd="0" presId="urn:microsoft.com/office/officeart/2005/8/layout/cycle5"/>
    <dgm:cxn modelId="{DD2C6813-C310-4409-9FE2-977C8FAD70F8}" type="presParOf" srcId="{79E6A7A9-367B-46E4-AE89-4D3B2F9BB381}" destId="{9AF61B68-7B37-49CA-B469-B21D8F370E87}" srcOrd="15" destOrd="0" presId="urn:microsoft.com/office/officeart/2005/8/layout/cycle5"/>
    <dgm:cxn modelId="{50C248F9-8E75-4109-B048-2E5CF9D29A60}" type="presParOf" srcId="{79E6A7A9-367B-46E4-AE89-4D3B2F9BB381}" destId="{664DE0AB-CD98-4427-B8BC-9DB44E988692}" srcOrd="16" destOrd="0" presId="urn:microsoft.com/office/officeart/2005/8/layout/cycle5"/>
    <dgm:cxn modelId="{AC3E15B3-B485-467B-8575-15DA525FDF0F}" type="presParOf" srcId="{79E6A7A9-367B-46E4-AE89-4D3B2F9BB381}" destId="{503EC195-01EB-4012-9758-AB1B713DEA74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B3523F-9093-4693-A967-3BB09FA59BD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4A5EBDF6-7933-44E9-8C9D-DBEEC9D92854}">
      <dgm:prSet phldrT="[besedilo]" custT="1"/>
      <dgm:spPr>
        <a:solidFill>
          <a:srgbClr val="66FFFF"/>
        </a:solidFill>
      </dgm:spPr>
      <dgm:t>
        <a:bodyPr/>
        <a:lstStyle/>
        <a:p>
          <a:r>
            <a:rPr lang="sl-SI" sz="20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refluks</a:t>
          </a:r>
          <a:endParaRPr lang="sl-SI" sz="20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FD3C44-6130-43CA-83B4-068FC80B8045}" type="parTrans" cxnId="{0D1200E6-52B6-4FB7-A9A5-F667815BA68A}">
      <dgm:prSet/>
      <dgm:spPr/>
      <dgm:t>
        <a:bodyPr/>
        <a:lstStyle/>
        <a:p>
          <a:endParaRPr lang="sl-SI" sz="2000"/>
        </a:p>
      </dgm:t>
    </dgm:pt>
    <dgm:pt modelId="{44AFA505-B3B8-49E0-9CB4-F68EF64C41C1}" type="sibTrans" cxnId="{0D1200E6-52B6-4FB7-A9A5-F667815BA68A}">
      <dgm:prSet custT="1"/>
      <dgm:spPr>
        <a:solidFill>
          <a:srgbClr val="66FFFF"/>
        </a:solidFill>
      </dgm:spPr>
      <dgm:t>
        <a:bodyPr/>
        <a:lstStyle/>
        <a:p>
          <a:endParaRPr lang="sl-SI" sz="2000"/>
        </a:p>
      </dgm:t>
    </dgm:pt>
    <dgm:pt modelId="{45294710-9A43-4107-9EBF-7C6FF213A75F}">
      <dgm:prSet phldrT="[besedilo]" custT="1"/>
      <dgm:spPr>
        <a:solidFill>
          <a:srgbClr val="66FFFF"/>
        </a:solidFill>
      </dgm:spPr>
      <dgm:t>
        <a:bodyPr/>
        <a:lstStyle/>
        <a:p>
          <a:endParaRPr lang="sl-SI" sz="20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A71DA00-33F1-4E29-884F-D85537EE5DA2}" type="parTrans" cxnId="{0CE70830-657B-4C9E-B421-E414F7AD9D4E}">
      <dgm:prSet/>
      <dgm:spPr/>
      <dgm:t>
        <a:bodyPr/>
        <a:lstStyle/>
        <a:p>
          <a:endParaRPr lang="sl-SI" sz="2000"/>
        </a:p>
      </dgm:t>
    </dgm:pt>
    <dgm:pt modelId="{B7E6D28D-A115-44B4-9551-A10257105927}" type="sibTrans" cxnId="{0CE70830-657B-4C9E-B421-E414F7AD9D4E}">
      <dgm:prSet custT="1"/>
      <dgm:spPr>
        <a:solidFill>
          <a:srgbClr val="66FFFF"/>
        </a:solidFill>
      </dgm:spPr>
      <dgm:t>
        <a:bodyPr/>
        <a:lstStyle/>
        <a:p>
          <a:endParaRPr lang="sl-SI" sz="2000"/>
        </a:p>
      </dgm:t>
    </dgm:pt>
    <dgm:pt modelId="{FAF6076B-39FF-4925-844A-E1B83F2476B2}">
      <dgm:prSet phldrT="[besedilo]" custT="1"/>
      <dgm:spPr>
        <a:solidFill>
          <a:srgbClr val="FFFF00"/>
        </a:solidFill>
      </dgm:spPr>
      <dgm:t>
        <a:bodyPr/>
        <a:lstStyle/>
        <a:p>
          <a:r>
            <a:rPr lang="sl-SI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osnovne</a:t>
          </a:r>
        </a:p>
        <a:p>
          <a:r>
            <a:rPr lang="sl-SI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klasične </a:t>
          </a:r>
        </a:p>
        <a:p>
          <a:r>
            <a:rPr lang="sl-SI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metode</a:t>
          </a:r>
          <a:endParaRPr lang="sl-SI" sz="16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01FA5FA-70C5-423E-90A0-091AA7CEDDFF}" type="sibTrans" cxnId="{D69C89D7-3335-4E30-A644-C39D6D2C99A3}">
      <dgm:prSet custT="1"/>
      <dgm:spPr>
        <a:solidFill>
          <a:srgbClr val="66FFFF"/>
        </a:solidFill>
      </dgm:spPr>
      <dgm:t>
        <a:bodyPr/>
        <a:lstStyle/>
        <a:p>
          <a:endParaRPr lang="sl-SI" sz="2000"/>
        </a:p>
      </dgm:t>
    </dgm:pt>
    <dgm:pt modelId="{8734DF2E-FD60-46B6-92F1-69C26623033E}" type="parTrans" cxnId="{D69C89D7-3335-4E30-A644-C39D6D2C99A3}">
      <dgm:prSet/>
      <dgm:spPr/>
      <dgm:t>
        <a:bodyPr/>
        <a:lstStyle/>
        <a:p>
          <a:endParaRPr lang="sl-SI" sz="2000"/>
        </a:p>
      </dgm:t>
    </dgm:pt>
    <dgm:pt modelId="{CD0DD66C-2BB1-4B7C-BFB9-D2CBCE51BB06}" type="pres">
      <dgm:prSet presAssocID="{22B3523F-9093-4693-A967-3BB09FA59BD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F6508D41-810A-47CA-ADAA-B68DB869CDB7}" type="pres">
      <dgm:prSet presAssocID="{4A5EBDF6-7933-44E9-8C9D-DBEEC9D92854}" presName="composite" presStyleCnt="0"/>
      <dgm:spPr/>
    </dgm:pt>
    <dgm:pt modelId="{7100E19A-D3F6-4B48-8731-315EE160F3AF}" type="pres">
      <dgm:prSet presAssocID="{4A5EBDF6-7933-44E9-8C9D-DBEEC9D9285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8BF5289-A00A-4E4E-BFC3-053F0AC2752D}" type="pres">
      <dgm:prSet presAssocID="{4A5EBDF6-7933-44E9-8C9D-DBEEC9D9285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A81B4E4-A9E4-4241-A82C-B45FD5447F27}" type="pres">
      <dgm:prSet presAssocID="{4A5EBDF6-7933-44E9-8C9D-DBEEC9D92854}" presName="BalanceSpacing" presStyleCnt="0"/>
      <dgm:spPr/>
    </dgm:pt>
    <dgm:pt modelId="{B1C0AAB0-59CE-45EC-A8D4-A05C95343AA2}" type="pres">
      <dgm:prSet presAssocID="{4A5EBDF6-7933-44E9-8C9D-DBEEC9D92854}" presName="BalanceSpacing1" presStyleCnt="0"/>
      <dgm:spPr/>
    </dgm:pt>
    <dgm:pt modelId="{4B74E213-1EF0-4A2C-9770-5748FBB0ED21}" type="pres">
      <dgm:prSet presAssocID="{44AFA505-B3B8-49E0-9CB4-F68EF64C41C1}" presName="Accent1Text" presStyleLbl="node1" presStyleIdx="1" presStyleCnt="6" custLinFactNeighborX="-3048" custLinFactNeighborY="947"/>
      <dgm:spPr/>
      <dgm:t>
        <a:bodyPr/>
        <a:lstStyle/>
        <a:p>
          <a:endParaRPr lang="sl-SI"/>
        </a:p>
      </dgm:t>
    </dgm:pt>
    <dgm:pt modelId="{80A7A7F0-0358-4344-95D7-79617D574CA2}" type="pres">
      <dgm:prSet presAssocID="{44AFA505-B3B8-49E0-9CB4-F68EF64C41C1}" presName="spaceBetweenRectangles" presStyleCnt="0"/>
      <dgm:spPr/>
    </dgm:pt>
    <dgm:pt modelId="{E814CB79-542F-4237-8E1A-8B2DC4C0B7B1}" type="pres">
      <dgm:prSet presAssocID="{FAF6076B-39FF-4925-844A-E1B83F2476B2}" presName="composite" presStyleCnt="0"/>
      <dgm:spPr/>
    </dgm:pt>
    <dgm:pt modelId="{2E70EC76-6A62-4805-ADB3-9986EF176342}" type="pres">
      <dgm:prSet presAssocID="{FAF6076B-39FF-4925-844A-E1B83F2476B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D65153C-DF6F-47DD-AC57-10AA6D421E1B}" type="pres">
      <dgm:prSet presAssocID="{FAF6076B-39FF-4925-844A-E1B83F2476B2}" presName="Childtext1" presStyleLbl="revTx" presStyleIdx="1" presStyleCnt="3" custLinFactX="-5578" custLinFactNeighborX="-100000" custLinFactNeighborY="-232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4D9ED99-197B-4EBD-9210-E2E8F0BAEAF8}" type="pres">
      <dgm:prSet presAssocID="{FAF6076B-39FF-4925-844A-E1B83F2476B2}" presName="BalanceSpacing" presStyleCnt="0"/>
      <dgm:spPr/>
    </dgm:pt>
    <dgm:pt modelId="{D8476A66-B4BB-4BBD-8D2F-D1AFBB1D2E77}" type="pres">
      <dgm:prSet presAssocID="{FAF6076B-39FF-4925-844A-E1B83F2476B2}" presName="BalanceSpacing1" presStyleCnt="0"/>
      <dgm:spPr/>
    </dgm:pt>
    <dgm:pt modelId="{2DB4FE02-0A9F-4B48-AB84-C26657D457F2}" type="pres">
      <dgm:prSet presAssocID="{701FA5FA-70C5-423E-90A0-091AA7CEDDFF}" presName="Accent1Text" presStyleLbl="node1" presStyleIdx="3" presStyleCnt="6" custLinFactNeighborX="-50" custLinFactNeighborY="1836"/>
      <dgm:spPr/>
      <dgm:t>
        <a:bodyPr/>
        <a:lstStyle/>
        <a:p>
          <a:endParaRPr lang="sl-SI"/>
        </a:p>
      </dgm:t>
    </dgm:pt>
    <dgm:pt modelId="{A9B80EB0-4C71-4082-B5C0-E19B0B89462C}" type="pres">
      <dgm:prSet presAssocID="{701FA5FA-70C5-423E-90A0-091AA7CEDDFF}" presName="spaceBetweenRectangles" presStyleCnt="0"/>
      <dgm:spPr/>
    </dgm:pt>
    <dgm:pt modelId="{68907B0D-9141-47D1-B8ED-79C7BC81A4C1}" type="pres">
      <dgm:prSet presAssocID="{45294710-9A43-4107-9EBF-7C6FF213A75F}" presName="composite" presStyleCnt="0"/>
      <dgm:spPr/>
    </dgm:pt>
    <dgm:pt modelId="{A85F1BBE-66B7-4167-BBDF-EA98CBDC6891}" type="pres">
      <dgm:prSet presAssocID="{45294710-9A43-4107-9EBF-7C6FF213A75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EE2EB0C-DD9C-4FE1-BCC7-05E5BCD07A8A}" type="pres">
      <dgm:prSet presAssocID="{45294710-9A43-4107-9EBF-7C6FF213A75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C2FE8D9-142C-44E3-A5B3-251DF9007A26}" type="pres">
      <dgm:prSet presAssocID="{45294710-9A43-4107-9EBF-7C6FF213A75F}" presName="BalanceSpacing" presStyleCnt="0"/>
      <dgm:spPr/>
    </dgm:pt>
    <dgm:pt modelId="{622B5E31-BD28-47CC-90ED-DDF87B0221A8}" type="pres">
      <dgm:prSet presAssocID="{45294710-9A43-4107-9EBF-7C6FF213A75F}" presName="BalanceSpacing1" presStyleCnt="0"/>
      <dgm:spPr/>
    </dgm:pt>
    <dgm:pt modelId="{D083EB0A-64E7-4796-B5EF-F92691A7EC47}" type="pres">
      <dgm:prSet presAssocID="{B7E6D28D-A115-44B4-9551-A10257105927}" presName="Accent1Text" presStyleLbl="node1" presStyleIdx="5" presStyleCnt="6"/>
      <dgm:spPr/>
      <dgm:t>
        <a:bodyPr/>
        <a:lstStyle/>
        <a:p>
          <a:endParaRPr lang="sl-SI"/>
        </a:p>
      </dgm:t>
    </dgm:pt>
  </dgm:ptLst>
  <dgm:cxnLst>
    <dgm:cxn modelId="{146D9A76-B6F6-4124-B345-D5B99F182814}" type="presOf" srcId="{44AFA505-B3B8-49E0-9CB4-F68EF64C41C1}" destId="{4B74E213-1EF0-4A2C-9770-5748FBB0ED21}" srcOrd="0" destOrd="0" presId="urn:microsoft.com/office/officeart/2008/layout/AlternatingHexagons"/>
    <dgm:cxn modelId="{0CE70830-657B-4C9E-B421-E414F7AD9D4E}" srcId="{22B3523F-9093-4693-A967-3BB09FA59BD1}" destId="{45294710-9A43-4107-9EBF-7C6FF213A75F}" srcOrd="2" destOrd="0" parTransId="{0A71DA00-33F1-4E29-884F-D85537EE5DA2}" sibTransId="{B7E6D28D-A115-44B4-9551-A10257105927}"/>
    <dgm:cxn modelId="{280B31D8-6004-4F7D-913E-3C5AD53C22A5}" type="presOf" srcId="{B7E6D28D-A115-44B4-9551-A10257105927}" destId="{D083EB0A-64E7-4796-B5EF-F92691A7EC47}" srcOrd="0" destOrd="0" presId="urn:microsoft.com/office/officeart/2008/layout/AlternatingHexagons"/>
    <dgm:cxn modelId="{D69C89D7-3335-4E30-A644-C39D6D2C99A3}" srcId="{22B3523F-9093-4693-A967-3BB09FA59BD1}" destId="{FAF6076B-39FF-4925-844A-E1B83F2476B2}" srcOrd="1" destOrd="0" parTransId="{8734DF2E-FD60-46B6-92F1-69C26623033E}" sibTransId="{701FA5FA-70C5-423E-90A0-091AA7CEDDFF}"/>
    <dgm:cxn modelId="{75E114E2-B678-4D36-B551-9A0F7DD236DA}" type="presOf" srcId="{4A5EBDF6-7933-44E9-8C9D-DBEEC9D92854}" destId="{7100E19A-D3F6-4B48-8731-315EE160F3AF}" srcOrd="0" destOrd="0" presId="urn:microsoft.com/office/officeart/2008/layout/AlternatingHexagons"/>
    <dgm:cxn modelId="{F8EB6697-4D82-4712-BF0A-F112C777B7DC}" type="presOf" srcId="{FAF6076B-39FF-4925-844A-E1B83F2476B2}" destId="{2E70EC76-6A62-4805-ADB3-9986EF176342}" srcOrd="0" destOrd="0" presId="urn:microsoft.com/office/officeart/2008/layout/AlternatingHexagons"/>
    <dgm:cxn modelId="{B5FE011D-759B-4DC7-B0A8-FB54E22FDB8D}" type="presOf" srcId="{701FA5FA-70C5-423E-90A0-091AA7CEDDFF}" destId="{2DB4FE02-0A9F-4B48-AB84-C26657D457F2}" srcOrd="0" destOrd="0" presId="urn:microsoft.com/office/officeart/2008/layout/AlternatingHexagons"/>
    <dgm:cxn modelId="{0D1200E6-52B6-4FB7-A9A5-F667815BA68A}" srcId="{22B3523F-9093-4693-A967-3BB09FA59BD1}" destId="{4A5EBDF6-7933-44E9-8C9D-DBEEC9D92854}" srcOrd="0" destOrd="0" parTransId="{8FFD3C44-6130-43CA-83B4-068FC80B8045}" sibTransId="{44AFA505-B3B8-49E0-9CB4-F68EF64C41C1}"/>
    <dgm:cxn modelId="{7C63CD61-FE13-40B2-B076-2AAC9C940D9B}" type="presOf" srcId="{22B3523F-9093-4693-A967-3BB09FA59BD1}" destId="{CD0DD66C-2BB1-4B7C-BFB9-D2CBCE51BB06}" srcOrd="0" destOrd="0" presId="urn:microsoft.com/office/officeart/2008/layout/AlternatingHexagons"/>
    <dgm:cxn modelId="{F08FB59C-C948-417E-BB04-248F17D58E1B}" type="presOf" srcId="{45294710-9A43-4107-9EBF-7C6FF213A75F}" destId="{A85F1BBE-66B7-4167-BBDF-EA98CBDC6891}" srcOrd="0" destOrd="0" presId="urn:microsoft.com/office/officeart/2008/layout/AlternatingHexagons"/>
    <dgm:cxn modelId="{6A0D03A1-0210-4050-B6EB-69D77436F980}" type="presParOf" srcId="{CD0DD66C-2BB1-4B7C-BFB9-D2CBCE51BB06}" destId="{F6508D41-810A-47CA-ADAA-B68DB869CDB7}" srcOrd="0" destOrd="0" presId="urn:microsoft.com/office/officeart/2008/layout/AlternatingHexagons"/>
    <dgm:cxn modelId="{DB041580-6B9E-4D4D-8F32-0B654DBE5035}" type="presParOf" srcId="{F6508D41-810A-47CA-ADAA-B68DB869CDB7}" destId="{7100E19A-D3F6-4B48-8731-315EE160F3AF}" srcOrd="0" destOrd="0" presId="urn:microsoft.com/office/officeart/2008/layout/AlternatingHexagons"/>
    <dgm:cxn modelId="{1ECF3888-B844-465B-BBB6-B19A4FE24A94}" type="presParOf" srcId="{F6508D41-810A-47CA-ADAA-B68DB869CDB7}" destId="{98BF5289-A00A-4E4E-BFC3-053F0AC2752D}" srcOrd="1" destOrd="0" presId="urn:microsoft.com/office/officeart/2008/layout/AlternatingHexagons"/>
    <dgm:cxn modelId="{7765AF87-E373-4500-AB8C-C7E192D103A3}" type="presParOf" srcId="{F6508D41-810A-47CA-ADAA-B68DB869CDB7}" destId="{1A81B4E4-A9E4-4241-A82C-B45FD5447F27}" srcOrd="2" destOrd="0" presId="urn:microsoft.com/office/officeart/2008/layout/AlternatingHexagons"/>
    <dgm:cxn modelId="{7819A541-F6D4-4D59-82CB-4AC4E6E19372}" type="presParOf" srcId="{F6508D41-810A-47CA-ADAA-B68DB869CDB7}" destId="{B1C0AAB0-59CE-45EC-A8D4-A05C95343AA2}" srcOrd="3" destOrd="0" presId="urn:microsoft.com/office/officeart/2008/layout/AlternatingHexagons"/>
    <dgm:cxn modelId="{5E60852C-342F-45A6-B55D-D635B70568C4}" type="presParOf" srcId="{F6508D41-810A-47CA-ADAA-B68DB869CDB7}" destId="{4B74E213-1EF0-4A2C-9770-5748FBB0ED21}" srcOrd="4" destOrd="0" presId="urn:microsoft.com/office/officeart/2008/layout/AlternatingHexagons"/>
    <dgm:cxn modelId="{982B5C78-86C4-4F93-98E2-57157AED892D}" type="presParOf" srcId="{CD0DD66C-2BB1-4B7C-BFB9-D2CBCE51BB06}" destId="{80A7A7F0-0358-4344-95D7-79617D574CA2}" srcOrd="1" destOrd="0" presId="urn:microsoft.com/office/officeart/2008/layout/AlternatingHexagons"/>
    <dgm:cxn modelId="{BB9C658E-6341-4299-861C-9F792DA325CB}" type="presParOf" srcId="{CD0DD66C-2BB1-4B7C-BFB9-D2CBCE51BB06}" destId="{E814CB79-542F-4237-8E1A-8B2DC4C0B7B1}" srcOrd="2" destOrd="0" presId="urn:microsoft.com/office/officeart/2008/layout/AlternatingHexagons"/>
    <dgm:cxn modelId="{9FBFA989-3682-4578-8CD7-C7AB49CB198E}" type="presParOf" srcId="{E814CB79-542F-4237-8E1A-8B2DC4C0B7B1}" destId="{2E70EC76-6A62-4805-ADB3-9986EF176342}" srcOrd="0" destOrd="0" presId="urn:microsoft.com/office/officeart/2008/layout/AlternatingHexagons"/>
    <dgm:cxn modelId="{7CE9022A-8FD7-4BAF-93FF-1B711D0F8820}" type="presParOf" srcId="{E814CB79-542F-4237-8E1A-8B2DC4C0B7B1}" destId="{5D65153C-DF6F-47DD-AC57-10AA6D421E1B}" srcOrd="1" destOrd="0" presId="urn:microsoft.com/office/officeart/2008/layout/AlternatingHexagons"/>
    <dgm:cxn modelId="{29207E5A-5DD2-4D8D-A755-A713DB1D709F}" type="presParOf" srcId="{E814CB79-542F-4237-8E1A-8B2DC4C0B7B1}" destId="{C4D9ED99-197B-4EBD-9210-E2E8F0BAEAF8}" srcOrd="2" destOrd="0" presId="urn:microsoft.com/office/officeart/2008/layout/AlternatingHexagons"/>
    <dgm:cxn modelId="{3EBFC6B7-FB8E-4F9C-95E2-4E8E68E6703A}" type="presParOf" srcId="{E814CB79-542F-4237-8E1A-8B2DC4C0B7B1}" destId="{D8476A66-B4BB-4BBD-8D2F-D1AFBB1D2E77}" srcOrd="3" destOrd="0" presId="urn:microsoft.com/office/officeart/2008/layout/AlternatingHexagons"/>
    <dgm:cxn modelId="{9A3F56AE-3715-4324-874D-8FB007EFF774}" type="presParOf" srcId="{E814CB79-542F-4237-8E1A-8B2DC4C0B7B1}" destId="{2DB4FE02-0A9F-4B48-AB84-C26657D457F2}" srcOrd="4" destOrd="0" presId="urn:microsoft.com/office/officeart/2008/layout/AlternatingHexagons"/>
    <dgm:cxn modelId="{F0453A9A-9113-4436-B8C0-4D200AB8BE65}" type="presParOf" srcId="{CD0DD66C-2BB1-4B7C-BFB9-D2CBCE51BB06}" destId="{A9B80EB0-4C71-4082-B5C0-E19B0B89462C}" srcOrd="3" destOrd="0" presId="urn:microsoft.com/office/officeart/2008/layout/AlternatingHexagons"/>
    <dgm:cxn modelId="{86A6A59B-66FD-42AF-8809-0B9AC1F4C3A3}" type="presParOf" srcId="{CD0DD66C-2BB1-4B7C-BFB9-D2CBCE51BB06}" destId="{68907B0D-9141-47D1-B8ED-79C7BC81A4C1}" srcOrd="4" destOrd="0" presId="urn:microsoft.com/office/officeart/2008/layout/AlternatingHexagons"/>
    <dgm:cxn modelId="{6650C291-3B8D-43F4-9062-41B2C06E90B8}" type="presParOf" srcId="{68907B0D-9141-47D1-B8ED-79C7BC81A4C1}" destId="{A85F1BBE-66B7-4167-BBDF-EA98CBDC6891}" srcOrd="0" destOrd="0" presId="urn:microsoft.com/office/officeart/2008/layout/AlternatingHexagons"/>
    <dgm:cxn modelId="{CF795108-46A3-488D-B29C-9F671568A821}" type="presParOf" srcId="{68907B0D-9141-47D1-B8ED-79C7BC81A4C1}" destId="{EEE2EB0C-DD9C-4FE1-BCC7-05E5BCD07A8A}" srcOrd="1" destOrd="0" presId="urn:microsoft.com/office/officeart/2008/layout/AlternatingHexagons"/>
    <dgm:cxn modelId="{77B3305B-5558-48DA-ADB9-028A8A8A7A3C}" type="presParOf" srcId="{68907B0D-9141-47D1-B8ED-79C7BC81A4C1}" destId="{FC2FE8D9-142C-44E3-A5B3-251DF9007A26}" srcOrd="2" destOrd="0" presId="urn:microsoft.com/office/officeart/2008/layout/AlternatingHexagons"/>
    <dgm:cxn modelId="{70A2C30D-AF14-4898-BD49-F79D3F43A8E7}" type="presParOf" srcId="{68907B0D-9141-47D1-B8ED-79C7BC81A4C1}" destId="{622B5E31-BD28-47CC-90ED-DDF87B0221A8}" srcOrd="3" destOrd="0" presId="urn:microsoft.com/office/officeart/2008/layout/AlternatingHexagons"/>
    <dgm:cxn modelId="{A53B30A8-A2E6-4E2F-BC49-1D7966A931F5}" type="presParOf" srcId="{68907B0D-9141-47D1-B8ED-79C7BC81A4C1}" destId="{D083EB0A-64E7-4796-B5EF-F92691A7EC4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8651AF-2D9B-467B-B484-24E9A4F7702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2C49D1C0-62BC-4528-8983-68A46B4D4D91}">
      <dgm:prSet phldrT="[besedilo]"/>
      <dgm:spPr/>
      <dgm:t>
        <a:bodyPr/>
        <a:lstStyle/>
        <a:p>
          <a:r>
            <a:rPr lang="sl-SI" dirty="0" smtClean="0"/>
            <a:t>2. polovica 20. stoletja</a:t>
          </a:r>
          <a:endParaRPr lang="sl-SI" dirty="0"/>
        </a:p>
      </dgm:t>
    </dgm:pt>
    <dgm:pt modelId="{5AAC2C7D-D7BF-4592-B4ED-D295B25BE53E}" type="parTrans" cxnId="{44E72612-BF37-4370-B06A-42F6E5DF0D10}">
      <dgm:prSet/>
      <dgm:spPr/>
      <dgm:t>
        <a:bodyPr/>
        <a:lstStyle/>
        <a:p>
          <a:endParaRPr lang="sl-SI"/>
        </a:p>
      </dgm:t>
    </dgm:pt>
    <dgm:pt modelId="{8632DC14-A1CF-48FD-B0A1-4826BE383580}" type="sibTrans" cxnId="{44E72612-BF37-4370-B06A-42F6E5DF0D10}">
      <dgm:prSet/>
      <dgm:spPr/>
      <dgm:t>
        <a:bodyPr/>
        <a:lstStyle/>
        <a:p>
          <a:endParaRPr lang="sl-SI"/>
        </a:p>
      </dgm:t>
    </dgm:pt>
    <dgm:pt modelId="{0F608F49-9374-4418-86DA-85293F0614A7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fotokemija</a:t>
          </a:r>
          <a:endParaRPr lang="sl-SI" dirty="0">
            <a:solidFill>
              <a:schemeClr val="tx1"/>
            </a:solidFill>
          </a:endParaRPr>
        </a:p>
      </dgm:t>
    </dgm:pt>
    <dgm:pt modelId="{C75C8772-93DF-4C69-9F35-D8DD743CE314}" type="parTrans" cxnId="{257C2C4C-5883-44E3-B988-87995587C8C4}">
      <dgm:prSet/>
      <dgm:spPr/>
      <dgm:t>
        <a:bodyPr/>
        <a:lstStyle/>
        <a:p>
          <a:endParaRPr lang="sl-SI"/>
        </a:p>
      </dgm:t>
    </dgm:pt>
    <dgm:pt modelId="{9F808626-0625-4A88-AAB9-B80AD46096E3}" type="sibTrans" cxnId="{257C2C4C-5883-44E3-B988-87995587C8C4}">
      <dgm:prSet/>
      <dgm:spPr/>
      <dgm:t>
        <a:bodyPr/>
        <a:lstStyle/>
        <a:p>
          <a:endParaRPr lang="sl-SI"/>
        </a:p>
      </dgm:t>
    </dgm:pt>
    <dgm:pt modelId="{5EE901A7-A06F-4FFC-96B5-6902767C3809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ultrazvok</a:t>
          </a:r>
          <a:endParaRPr lang="sl-SI" dirty="0">
            <a:solidFill>
              <a:schemeClr val="tx1"/>
            </a:solidFill>
          </a:endParaRPr>
        </a:p>
      </dgm:t>
    </dgm:pt>
    <dgm:pt modelId="{CACD165D-6AF6-412C-985D-EF86AC463578}" type="parTrans" cxnId="{9DA6A6A2-D254-4567-BA95-C3E46AFED87B}">
      <dgm:prSet/>
      <dgm:spPr/>
      <dgm:t>
        <a:bodyPr/>
        <a:lstStyle/>
        <a:p>
          <a:endParaRPr lang="sl-SI"/>
        </a:p>
      </dgm:t>
    </dgm:pt>
    <dgm:pt modelId="{54BCB16C-C70D-4AD4-B141-C8467A212204}" type="sibTrans" cxnId="{9DA6A6A2-D254-4567-BA95-C3E46AFED87B}">
      <dgm:prSet/>
      <dgm:spPr/>
      <dgm:t>
        <a:bodyPr/>
        <a:lstStyle/>
        <a:p>
          <a:endParaRPr lang="sl-SI"/>
        </a:p>
      </dgm:t>
    </dgm:pt>
    <dgm:pt modelId="{82B01AD6-31C7-45F7-B85D-1E01CD71466F}">
      <dgm:prSet phldrT="[besedilo]"/>
      <dgm:spPr/>
      <dgm:t>
        <a:bodyPr/>
        <a:lstStyle/>
        <a:p>
          <a:r>
            <a:rPr lang="sl-SI" dirty="0" smtClean="0"/>
            <a:t>okoli leta 2000</a:t>
          </a:r>
          <a:endParaRPr lang="sl-SI" dirty="0"/>
        </a:p>
      </dgm:t>
    </dgm:pt>
    <dgm:pt modelId="{921C0578-34BF-4BF5-ADB1-B127E8640991}" type="parTrans" cxnId="{958231F7-6A55-4600-8121-91DBE80DE3B0}">
      <dgm:prSet/>
      <dgm:spPr/>
      <dgm:t>
        <a:bodyPr/>
        <a:lstStyle/>
        <a:p>
          <a:endParaRPr lang="sl-SI"/>
        </a:p>
      </dgm:t>
    </dgm:pt>
    <dgm:pt modelId="{E87FA848-6D3E-499B-86B2-64113702C4BE}" type="sibTrans" cxnId="{958231F7-6A55-4600-8121-91DBE80DE3B0}">
      <dgm:prSet/>
      <dgm:spPr/>
      <dgm:t>
        <a:bodyPr/>
        <a:lstStyle/>
        <a:p>
          <a:endParaRPr lang="sl-SI"/>
        </a:p>
      </dgm:t>
    </dgm:pt>
    <dgm:pt modelId="{5BF9BC70-AC6F-46A5-94E8-E046EF16FEA0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mikrovalovi</a:t>
          </a:r>
          <a:endParaRPr lang="sl-SI" dirty="0">
            <a:solidFill>
              <a:schemeClr val="tx1"/>
            </a:solidFill>
          </a:endParaRPr>
        </a:p>
      </dgm:t>
    </dgm:pt>
    <dgm:pt modelId="{70F6437D-0A5F-4556-9FE5-F7A5FDC53F87}" type="parTrans" cxnId="{E7941344-4B90-43F6-80D7-E735C5490269}">
      <dgm:prSet/>
      <dgm:spPr/>
      <dgm:t>
        <a:bodyPr/>
        <a:lstStyle/>
        <a:p>
          <a:endParaRPr lang="sl-SI"/>
        </a:p>
      </dgm:t>
    </dgm:pt>
    <dgm:pt modelId="{DDAA3915-46EF-4CEF-ADF3-04523633AFCA}" type="sibTrans" cxnId="{E7941344-4B90-43F6-80D7-E735C5490269}">
      <dgm:prSet/>
      <dgm:spPr/>
      <dgm:t>
        <a:bodyPr/>
        <a:lstStyle/>
        <a:p>
          <a:endParaRPr lang="sl-SI"/>
        </a:p>
      </dgm:t>
    </dgm:pt>
    <dgm:pt modelId="{BCD1B4E4-24F6-4121-8905-CE5870EDF377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visok tlak </a:t>
          </a:r>
        </a:p>
        <a:p>
          <a:r>
            <a:rPr lang="sl-SI" dirty="0" smtClean="0">
              <a:solidFill>
                <a:schemeClr val="tx1"/>
              </a:solidFill>
            </a:rPr>
            <a:t>(&gt; 10 </a:t>
          </a:r>
          <a:r>
            <a:rPr lang="sl-SI" dirty="0" err="1" smtClean="0">
              <a:solidFill>
                <a:schemeClr val="tx1"/>
              </a:solidFill>
            </a:rPr>
            <a:t>kbar</a:t>
          </a:r>
          <a:r>
            <a:rPr lang="sl-SI" dirty="0" smtClean="0">
              <a:solidFill>
                <a:schemeClr val="tx1"/>
              </a:solidFill>
            </a:rPr>
            <a:t>)</a:t>
          </a:r>
          <a:endParaRPr lang="sl-SI" dirty="0">
            <a:solidFill>
              <a:schemeClr val="tx1"/>
            </a:solidFill>
          </a:endParaRPr>
        </a:p>
      </dgm:t>
    </dgm:pt>
    <dgm:pt modelId="{FFDC6402-77CA-4798-8200-5B8869A2364A}" type="parTrans" cxnId="{20A652DD-506E-4D42-8C7A-8A0CBD2E8BBD}">
      <dgm:prSet/>
      <dgm:spPr/>
      <dgm:t>
        <a:bodyPr/>
        <a:lstStyle/>
        <a:p>
          <a:endParaRPr lang="sl-SI"/>
        </a:p>
      </dgm:t>
    </dgm:pt>
    <dgm:pt modelId="{C39B9335-4A09-43A0-A959-30DB36734D44}" type="sibTrans" cxnId="{20A652DD-506E-4D42-8C7A-8A0CBD2E8BBD}">
      <dgm:prSet/>
      <dgm:spPr/>
      <dgm:t>
        <a:bodyPr/>
        <a:lstStyle/>
        <a:p>
          <a:endParaRPr lang="sl-SI"/>
        </a:p>
      </dgm:t>
    </dgm:pt>
    <dgm:pt modelId="{23F43A38-CDEA-4F22-93CA-872FDBA33137}">
      <dgm:prSet phldrT="[besedilo]"/>
      <dgm:spPr/>
      <dgm:t>
        <a:bodyPr/>
        <a:lstStyle/>
        <a:p>
          <a:r>
            <a:rPr lang="sl-SI" dirty="0" smtClean="0"/>
            <a:t>danes</a:t>
          </a:r>
          <a:endParaRPr lang="sl-SI" dirty="0"/>
        </a:p>
      </dgm:t>
    </dgm:pt>
    <dgm:pt modelId="{D3EFAAE3-35C8-4222-BA41-F184FBC38750}" type="parTrans" cxnId="{3EC9A88F-72B2-476A-8F4B-3598FA809332}">
      <dgm:prSet/>
      <dgm:spPr/>
      <dgm:t>
        <a:bodyPr/>
        <a:lstStyle/>
        <a:p>
          <a:endParaRPr lang="sl-SI"/>
        </a:p>
      </dgm:t>
    </dgm:pt>
    <dgm:pt modelId="{E2A61155-C4CB-4B4D-8865-ED3EB5AE1A03}" type="sibTrans" cxnId="{3EC9A88F-72B2-476A-8F4B-3598FA809332}">
      <dgm:prSet/>
      <dgm:spPr/>
      <dgm:t>
        <a:bodyPr/>
        <a:lstStyle/>
        <a:p>
          <a:endParaRPr lang="sl-SI"/>
        </a:p>
      </dgm:t>
    </dgm:pt>
    <dgm:pt modelId="{27CBD2AF-9151-4266-98FC-356D0987A649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err="1" smtClean="0">
              <a:solidFill>
                <a:schemeClr val="tx1"/>
              </a:solidFill>
            </a:rPr>
            <a:t>organokataliza</a:t>
          </a:r>
          <a:endParaRPr lang="sl-SI" dirty="0">
            <a:solidFill>
              <a:schemeClr val="tx1"/>
            </a:solidFill>
          </a:endParaRPr>
        </a:p>
      </dgm:t>
    </dgm:pt>
    <dgm:pt modelId="{05D813E7-D434-4B57-A0BD-1567A9678428}" type="parTrans" cxnId="{2081F4FB-CD7C-436D-88E2-43073263DCBD}">
      <dgm:prSet/>
      <dgm:spPr/>
      <dgm:t>
        <a:bodyPr/>
        <a:lstStyle/>
        <a:p>
          <a:endParaRPr lang="sl-SI"/>
        </a:p>
      </dgm:t>
    </dgm:pt>
    <dgm:pt modelId="{8A54679D-D9E4-41B6-A073-932B14E6BC4A}" type="sibTrans" cxnId="{2081F4FB-CD7C-436D-88E2-43073263DCBD}">
      <dgm:prSet/>
      <dgm:spPr/>
      <dgm:t>
        <a:bodyPr/>
        <a:lstStyle/>
        <a:p>
          <a:endParaRPr lang="sl-SI"/>
        </a:p>
      </dgm:t>
    </dgm:pt>
    <dgm:pt modelId="{7F424454-336D-4892-B14A-E8FDB6CC2D3F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nova topila (iz obnovljivih virov; voda)</a:t>
          </a:r>
          <a:endParaRPr lang="sl-SI" dirty="0">
            <a:solidFill>
              <a:schemeClr val="tx1"/>
            </a:solidFill>
          </a:endParaRPr>
        </a:p>
      </dgm:t>
    </dgm:pt>
    <dgm:pt modelId="{826B1D9F-D36B-4BE0-B3AC-87D024968B3C}" type="parTrans" cxnId="{A0D0D2D3-F5C7-4217-BCC4-EF3E7146BC12}">
      <dgm:prSet/>
      <dgm:spPr/>
      <dgm:t>
        <a:bodyPr/>
        <a:lstStyle/>
        <a:p>
          <a:endParaRPr lang="sl-SI"/>
        </a:p>
      </dgm:t>
    </dgm:pt>
    <dgm:pt modelId="{7A517160-7B41-4D23-86FB-F2770D2249AD}" type="sibTrans" cxnId="{A0D0D2D3-F5C7-4217-BCC4-EF3E7146BC12}">
      <dgm:prSet/>
      <dgm:spPr/>
      <dgm:t>
        <a:bodyPr/>
        <a:lstStyle/>
        <a:p>
          <a:endParaRPr lang="sl-SI"/>
        </a:p>
      </dgm:t>
    </dgm:pt>
    <dgm:pt modelId="{C1477F62-DB86-4BAF-88A7-F1B385E3F9D7}">
      <dgm:prSet phldrT="[besedilo]"/>
      <dgm:spPr>
        <a:solidFill>
          <a:srgbClr val="FFFF00"/>
        </a:solidFill>
      </dgm:spPr>
      <dgm:t>
        <a:bodyPr/>
        <a:lstStyle/>
        <a:p>
          <a:r>
            <a:rPr lang="sl-SI" dirty="0" smtClean="0">
              <a:solidFill>
                <a:schemeClr val="tx1"/>
              </a:solidFill>
            </a:rPr>
            <a:t>elektrokemija</a:t>
          </a:r>
        </a:p>
      </dgm:t>
    </dgm:pt>
    <dgm:pt modelId="{DB302AA6-0AB9-4F4E-B1F7-158FEA322355}" type="parTrans" cxnId="{8B376A53-F8A9-4168-B873-8E584365FB35}">
      <dgm:prSet/>
      <dgm:spPr/>
      <dgm:t>
        <a:bodyPr/>
        <a:lstStyle/>
        <a:p>
          <a:endParaRPr lang="sl-SI"/>
        </a:p>
      </dgm:t>
    </dgm:pt>
    <dgm:pt modelId="{E94623CE-B8E8-439A-8C13-B797F6647E06}" type="sibTrans" cxnId="{8B376A53-F8A9-4168-B873-8E584365FB35}">
      <dgm:prSet/>
      <dgm:spPr/>
      <dgm:t>
        <a:bodyPr/>
        <a:lstStyle/>
        <a:p>
          <a:endParaRPr lang="sl-SI"/>
        </a:p>
      </dgm:t>
    </dgm:pt>
    <dgm:pt modelId="{9F081314-0735-42DC-86A2-4A8ADB1CA384}" type="pres">
      <dgm:prSet presAssocID="{278651AF-2D9B-467B-B484-24E9A4F7702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AF24293-F63A-4150-9FC2-193EBC2AB059}" type="pres">
      <dgm:prSet presAssocID="{2C49D1C0-62BC-4528-8983-68A46B4D4D91}" presName="compNode" presStyleCnt="0"/>
      <dgm:spPr/>
    </dgm:pt>
    <dgm:pt modelId="{5561782E-95C9-4902-8B35-6168AB0E45E7}" type="pres">
      <dgm:prSet presAssocID="{2C49D1C0-62BC-4528-8983-68A46B4D4D91}" presName="aNode" presStyleLbl="bgShp" presStyleIdx="0" presStyleCnt="3"/>
      <dgm:spPr/>
      <dgm:t>
        <a:bodyPr/>
        <a:lstStyle/>
        <a:p>
          <a:endParaRPr lang="sl-SI"/>
        </a:p>
      </dgm:t>
    </dgm:pt>
    <dgm:pt modelId="{89A473AC-B316-4245-8DEE-0C4206A9D207}" type="pres">
      <dgm:prSet presAssocID="{2C49D1C0-62BC-4528-8983-68A46B4D4D91}" presName="textNode" presStyleLbl="bgShp" presStyleIdx="0" presStyleCnt="3"/>
      <dgm:spPr/>
      <dgm:t>
        <a:bodyPr/>
        <a:lstStyle/>
        <a:p>
          <a:endParaRPr lang="sl-SI"/>
        </a:p>
      </dgm:t>
    </dgm:pt>
    <dgm:pt modelId="{29F21B7F-6BF7-4875-AC77-4A9C766B6A5F}" type="pres">
      <dgm:prSet presAssocID="{2C49D1C0-62BC-4528-8983-68A46B4D4D91}" presName="compChildNode" presStyleCnt="0"/>
      <dgm:spPr/>
    </dgm:pt>
    <dgm:pt modelId="{2E655011-34E0-44B2-A441-355F63649AD6}" type="pres">
      <dgm:prSet presAssocID="{2C49D1C0-62BC-4528-8983-68A46B4D4D91}" presName="theInnerList" presStyleCnt="0"/>
      <dgm:spPr/>
    </dgm:pt>
    <dgm:pt modelId="{FC1758B5-9C4C-45E2-8FE6-D0009A6E78BF}" type="pres">
      <dgm:prSet presAssocID="{0F608F49-9374-4418-86DA-85293F0614A7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E2D710C-DCFB-455A-B38E-19EFC188177E}" type="pres">
      <dgm:prSet presAssocID="{0F608F49-9374-4418-86DA-85293F0614A7}" presName="aSpace2" presStyleCnt="0"/>
      <dgm:spPr/>
    </dgm:pt>
    <dgm:pt modelId="{B0C2E118-B8EB-4699-A01D-14B68BC3AFA0}" type="pres">
      <dgm:prSet presAssocID="{5EE901A7-A06F-4FFC-96B5-6902767C3809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035C145-3BDF-4B88-9586-C06A9F2105AD}" type="pres">
      <dgm:prSet presAssocID="{2C49D1C0-62BC-4528-8983-68A46B4D4D91}" presName="aSpace" presStyleCnt="0"/>
      <dgm:spPr/>
    </dgm:pt>
    <dgm:pt modelId="{FC3D5613-162C-4273-B9BA-64A4DB3121CA}" type="pres">
      <dgm:prSet presAssocID="{82B01AD6-31C7-45F7-B85D-1E01CD71466F}" presName="compNode" presStyleCnt="0"/>
      <dgm:spPr/>
    </dgm:pt>
    <dgm:pt modelId="{03F1713E-6F21-4036-8694-19B2C44680C0}" type="pres">
      <dgm:prSet presAssocID="{82B01AD6-31C7-45F7-B85D-1E01CD71466F}" presName="aNode" presStyleLbl="bgShp" presStyleIdx="1" presStyleCnt="3"/>
      <dgm:spPr/>
      <dgm:t>
        <a:bodyPr/>
        <a:lstStyle/>
        <a:p>
          <a:endParaRPr lang="sl-SI"/>
        </a:p>
      </dgm:t>
    </dgm:pt>
    <dgm:pt modelId="{486E0885-D0CC-4CB7-8C2B-D9C3DF737FAB}" type="pres">
      <dgm:prSet presAssocID="{82B01AD6-31C7-45F7-B85D-1E01CD71466F}" presName="textNode" presStyleLbl="bgShp" presStyleIdx="1" presStyleCnt="3"/>
      <dgm:spPr/>
      <dgm:t>
        <a:bodyPr/>
        <a:lstStyle/>
        <a:p>
          <a:endParaRPr lang="sl-SI"/>
        </a:p>
      </dgm:t>
    </dgm:pt>
    <dgm:pt modelId="{AFB1AC41-AAC3-419C-8164-964CDE512436}" type="pres">
      <dgm:prSet presAssocID="{82B01AD6-31C7-45F7-B85D-1E01CD71466F}" presName="compChildNode" presStyleCnt="0"/>
      <dgm:spPr/>
    </dgm:pt>
    <dgm:pt modelId="{E590763B-9311-470B-93C3-C410E22AD096}" type="pres">
      <dgm:prSet presAssocID="{82B01AD6-31C7-45F7-B85D-1E01CD71466F}" presName="theInnerList" presStyleCnt="0"/>
      <dgm:spPr/>
    </dgm:pt>
    <dgm:pt modelId="{4E2928AF-A9F2-4DC5-BE4B-C3642BAB2FE3}" type="pres">
      <dgm:prSet presAssocID="{5BF9BC70-AC6F-46A5-94E8-E046EF16FEA0}" presName="childNode" presStyleLbl="node1" presStyleIdx="2" presStyleCnt="7" custScaleY="4434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4015980-B64D-4DA7-BEB0-DD1CE4C89306}" type="pres">
      <dgm:prSet presAssocID="{5BF9BC70-AC6F-46A5-94E8-E046EF16FEA0}" presName="aSpace2" presStyleCnt="0"/>
      <dgm:spPr/>
    </dgm:pt>
    <dgm:pt modelId="{A7EECD04-730E-43F3-B295-285D60C9F913}" type="pres">
      <dgm:prSet presAssocID="{C1477F62-DB86-4BAF-88A7-F1B385E3F9D7}" presName="childNode" presStyleLbl="node1" presStyleIdx="3" presStyleCnt="7" custScaleY="3402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ED77747-FF15-4116-BEB2-1DBABA709E84}" type="pres">
      <dgm:prSet presAssocID="{C1477F62-DB86-4BAF-88A7-F1B385E3F9D7}" presName="aSpace2" presStyleCnt="0"/>
      <dgm:spPr/>
    </dgm:pt>
    <dgm:pt modelId="{99759239-185A-4562-8FE7-E1CD90CA4851}" type="pres">
      <dgm:prSet presAssocID="{BCD1B4E4-24F6-4121-8905-CE5870EDF377}" presName="childNode" presStyleLbl="node1" presStyleIdx="4" presStyleCnt="7" custScaleY="5208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8A6392C-A4A3-405F-A23E-AE599923D010}" type="pres">
      <dgm:prSet presAssocID="{82B01AD6-31C7-45F7-B85D-1E01CD71466F}" presName="aSpace" presStyleCnt="0"/>
      <dgm:spPr/>
    </dgm:pt>
    <dgm:pt modelId="{9BC0F45B-E821-4D22-87BD-5B67E3C56CC1}" type="pres">
      <dgm:prSet presAssocID="{23F43A38-CDEA-4F22-93CA-872FDBA33137}" presName="compNode" presStyleCnt="0"/>
      <dgm:spPr/>
    </dgm:pt>
    <dgm:pt modelId="{6075D11A-5B37-45E6-B727-F974C9CA43E6}" type="pres">
      <dgm:prSet presAssocID="{23F43A38-CDEA-4F22-93CA-872FDBA33137}" presName="aNode" presStyleLbl="bgShp" presStyleIdx="2" presStyleCnt="3"/>
      <dgm:spPr/>
      <dgm:t>
        <a:bodyPr/>
        <a:lstStyle/>
        <a:p>
          <a:endParaRPr lang="sl-SI"/>
        </a:p>
      </dgm:t>
    </dgm:pt>
    <dgm:pt modelId="{398CC0E4-8983-4945-B2C6-2340DF46DA27}" type="pres">
      <dgm:prSet presAssocID="{23F43A38-CDEA-4F22-93CA-872FDBA33137}" presName="textNode" presStyleLbl="bgShp" presStyleIdx="2" presStyleCnt="3"/>
      <dgm:spPr/>
      <dgm:t>
        <a:bodyPr/>
        <a:lstStyle/>
        <a:p>
          <a:endParaRPr lang="sl-SI"/>
        </a:p>
      </dgm:t>
    </dgm:pt>
    <dgm:pt modelId="{07BFF83A-E4FC-47A2-8E39-4651F139FD9A}" type="pres">
      <dgm:prSet presAssocID="{23F43A38-CDEA-4F22-93CA-872FDBA33137}" presName="compChildNode" presStyleCnt="0"/>
      <dgm:spPr/>
    </dgm:pt>
    <dgm:pt modelId="{816402EB-6633-4D3B-BEF6-C860F1F39F57}" type="pres">
      <dgm:prSet presAssocID="{23F43A38-CDEA-4F22-93CA-872FDBA33137}" presName="theInnerList" presStyleCnt="0"/>
      <dgm:spPr/>
    </dgm:pt>
    <dgm:pt modelId="{25B83EAA-F5C5-4920-BABB-FEF16CF0AA13}" type="pres">
      <dgm:prSet presAssocID="{27CBD2AF-9151-4266-98FC-356D0987A649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5C2CAAA-D2F5-4070-AD85-B1D5A31A3330}" type="pres">
      <dgm:prSet presAssocID="{27CBD2AF-9151-4266-98FC-356D0987A649}" presName="aSpace2" presStyleCnt="0"/>
      <dgm:spPr/>
    </dgm:pt>
    <dgm:pt modelId="{4B4E0134-2A21-46FE-9885-DF9A5D318CF2}" type="pres">
      <dgm:prSet presAssocID="{7F424454-336D-4892-B14A-E8FDB6CC2D3F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3D217A86-9473-40D3-B5CC-58EEB019C35F}" type="presOf" srcId="{7F424454-336D-4892-B14A-E8FDB6CC2D3F}" destId="{4B4E0134-2A21-46FE-9885-DF9A5D318CF2}" srcOrd="0" destOrd="0" presId="urn:microsoft.com/office/officeart/2005/8/layout/lProcess2"/>
    <dgm:cxn modelId="{9DA6A6A2-D254-4567-BA95-C3E46AFED87B}" srcId="{2C49D1C0-62BC-4528-8983-68A46B4D4D91}" destId="{5EE901A7-A06F-4FFC-96B5-6902767C3809}" srcOrd="1" destOrd="0" parTransId="{CACD165D-6AF6-412C-985D-EF86AC463578}" sibTransId="{54BCB16C-C70D-4AD4-B141-C8467A212204}"/>
    <dgm:cxn modelId="{FDD671D1-7478-430E-82C2-D96C9541FCDF}" type="presOf" srcId="{82B01AD6-31C7-45F7-B85D-1E01CD71466F}" destId="{03F1713E-6F21-4036-8694-19B2C44680C0}" srcOrd="0" destOrd="0" presId="urn:microsoft.com/office/officeart/2005/8/layout/lProcess2"/>
    <dgm:cxn modelId="{50C2ACAA-DDBF-412F-8FC8-A5BB3ED51171}" type="presOf" srcId="{C1477F62-DB86-4BAF-88A7-F1B385E3F9D7}" destId="{A7EECD04-730E-43F3-B295-285D60C9F913}" srcOrd="0" destOrd="0" presId="urn:microsoft.com/office/officeart/2005/8/layout/lProcess2"/>
    <dgm:cxn modelId="{257C2C4C-5883-44E3-B988-87995587C8C4}" srcId="{2C49D1C0-62BC-4528-8983-68A46B4D4D91}" destId="{0F608F49-9374-4418-86DA-85293F0614A7}" srcOrd="0" destOrd="0" parTransId="{C75C8772-93DF-4C69-9F35-D8DD743CE314}" sibTransId="{9F808626-0625-4A88-AAB9-B80AD46096E3}"/>
    <dgm:cxn modelId="{66C79F0E-5327-4CF6-9BD1-76967C22319F}" type="presOf" srcId="{5EE901A7-A06F-4FFC-96B5-6902767C3809}" destId="{B0C2E118-B8EB-4699-A01D-14B68BC3AFA0}" srcOrd="0" destOrd="0" presId="urn:microsoft.com/office/officeart/2005/8/layout/lProcess2"/>
    <dgm:cxn modelId="{5F8D6D76-E414-4758-A113-281B51FE52DE}" type="presOf" srcId="{5BF9BC70-AC6F-46A5-94E8-E046EF16FEA0}" destId="{4E2928AF-A9F2-4DC5-BE4B-C3642BAB2FE3}" srcOrd="0" destOrd="0" presId="urn:microsoft.com/office/officeart/2005/8/layout/lProcess2"/>
    <dgm:cxn modelId="{8B376A53-F8A9-4168-B873-8E584365FB35}" srcId="{82B01AD6-31C7-45F7-B85D-1E01CD71466F}" destId="{C1477F62-DB86-4BAF-88A7-F1B385E3F9D7}" srcOrd="1" destOrd="0" parTransId="{DB302AA6-0AB9-4F4E-B1F7-158FEA322355}" sibTransId="{E94623CE-B8E8-439A-8C13-B797F6647E06}"/>
    <dgm:cxn modelId="{B766CF4F-856C-480C-A4AF-09C512C3E8E4}" type="presOf" srcId="{BCD1B4E4-24F6-4121-8905-CE5870EDF377}" destId="{99759239-185A-4562-8FE7-E1CD90CA4851}" srcOrd="0" destOrd="0" presId="urn:microsoft.com/office/officeart/2005/8/layout/lProcess2"/>
    <dgm:cxn modelId="{9CC5C747-9619-4D70-B38F-84DFFA4A288C}" type="presOf" srcId="{27CBD2AF-9151-4266-98FC-356D0987A649}" destId="{25B83EAA-F5C5-4920-BABB-FEF16CF0AA13}" srcOrd="0" destOrd="0" presId="urn:microsoft.com/office/officeart/2005/8/layout/lProcess2"/>
    <dgm:cxn modelId="{958231F7-6A55-4600-8121-91DBE80DE3B0}" srcId="{278651AF-2D9B-467B-B484-24E9A4F7702D}" destId="{82B01AD6-31C7-45F7-B85D-1E01CD71466F}" srcOrd="1" destOrd="0" parTransId="{921C0578-34BF-4BF5-ADB1-B127E8640991}" sibTransId="{E87FA848-6D3E-499B-86B2-64113702C4BE}"/>
    <dgm:cxn modelId="{E7941344-4B90-43F6-80D7-E735C5490269}" srcId="{82B01AD6-31C7-45F7-B85D-1E01CD71466F}" destId="{5BF9BC70-AC6F-46A5-94E8-E046EF16FEA0}" srcOrd="0" destOrd="0" parTransId="{70F6437D-0A5F-4556-9FE5-F7A5FDC53F87}" sibTransId="{DDAA3915-46EF-4CEF-ADF3-04523633AFCA}"/>
    <dgm:cxn modelId="{DBC99BA1-A5E6-4CFC-8E08-534B7C80BDDB}" type="presOf" srcId="{23F43A38-CDEA-4F22-93CA-872FDBA33137}" destId="{398CC0E4-8983-4945-B2C6-2340DF46DA27}" srcOrd="1" destOrd="0" presId="urn:microsoft.com/office/officeart/2005/8/layout/lProcess2"/>
    <dgm:cxn modelId="{17C1D52C-383C-43CF-BD9F-529954517C37}" type="presOf" srcId="{278651AF-2D9B-467B-B484-24E9A4F7702D}" destId="{9F081314-0735-42DC-86A2-4A8ADB1CA384}" srcOrd="0" destOrd="0" presId="urn:microsoft.com/office/officeart/2005/8/layout/lProcess2"/>
    <dgm:cxn modelId="{44E72612-BF37-4370-B06A-42F6E5DF0D10}" srcId="{278651AF-2D9B-467B-B484-24E9A4F7702D}" destId="{2C49D1C0-62BC-4528-8983-68A46B4D4D91}" srcOrd="0" destOrd="0" parTransId="{5AAC2C7D-D7BF-4592-B4ED-D295B25BE53E}" sibTransId="{8632DC14-A1CF-48FD-B0A1-4826BE383580}"/>
    <dgm:cxn modelId="{6D15CA5F-86D0-4775-A613-0BD22A8C08F1}" type="presOf" srcId="{2C49D1C0-62BC-4528-8983-68A46B4D4D91}" destId="{89A473AC-B316-4245-8DEE-0C4206A9D207}" srcOrd="1" destOrd="0" presId="urn:microsoft.com/office/officeart/2005/8/layout/lProcess2"/>
    <dgm:cxn modelId="{B5E65CA7-DB1E-4208-A134-D1B0B0222913}" type="presOf" srcId="{82B01AD6-31C7-45F7-B85D-1E01CD71466F}" destId="{486E0885-D0CC-4CB7-8C2B-D9C3DF737FAB}" srcOrd="1" destOrd="0" presId="urn:microsoft.com/office/officeart/2005/8/layout/lProcess2"/>
    <dgm:cxn modelId="{A0D0D2D3-F5C7-4217-BCC4-EF3E7146BC12}" srcId="{23F43A38-CDEA-4F22-93CA-872FDBA33137}" destId="{7F424454-336D-4892-B14A-E8FDB6CC2D3F}" srcOrd="1" destOrd="0" parTransId="{826B1D9F-D36B-4BE0-B3AC-87D024968B3C}" sibTransId="{7A517160-7B41-4D23-86FB-F2770D2249AD}"/>
    <dgm:cxn modelId="{2081F4FB-CD7C-436D-88E2-43073263DCBD}" srcId="{23F43A38-CDEA-4F22-93CA-872FDBA33137}" destId="{27CBD2AF-9151-4266-98FC-356D0987A649}" srcOrd="0" destOrd="0" parTransId="{05D813E7-D434-4B57-A0BD-1567A9678428}" sibTransId="{8A54679D-D9E4-41B6-A073-932B14E6BC4A}"/>
    <dgm:cxn modelId="{3EC9A88F-72B2-476A-8F4B-3598FA809332}" srcId="{278651AF-2D9B-467B-B484-24E9A4F7702D}" destId="{23F43A38-CDEA-4F22-93CA-872FDBA33137}" srcOrd="2" destOrd="0" parTransId="{D3EFAAE3-35C8-4222-BA41-F184FBC38750}" sibTransId="{E2A61155-C4CB-4B4D-8865-ED3EB5AE1A03}"/>
    <dgm:cxn modelId="{20A652DD-506E-4D42-8C7A-8A0CBD2E8BBD}" srcId="{82B01AD6-31C7-45F7-B85D-1E01CD71466F}" destId="{BCD1B4E4-24F6-4121-8905-CE5870EDF377}" srcOrd="2" destOrd="0" parTransId="{FFDC6402-77CA-4798-8200-5B8869A2364A}" sibTransId="{C39B9335-4A09-43A0-A959-30DB36734D44}"/>
    <dgm:cxn modelId="{6E7CD2BD-8F4E-4D76-A6E9-A1181225AEDB}" type="presOf" srcId="{2C49D1C0-62BC-4528-8983-68A46B4D4D91}" destId="{5561782E-95C9-4902-8B35-6168AB0E45E7}" srcOrd="0" destOrd="0" presId="urn:microsoft.com/office/officeart/2005/8/layout/lProcess2"/>
    <dgm:cxn modelId="{3A11CE4F-9C34-4E13-8573-C8483019007B}" type="presOf" srcId="{23F43A38-CDEA-4F22-93CA-872FDBA33137}" destId="{6075D11A-5B37-45E6-B727-F974C9CA43E6}" srcOrd="0" destOrd="0" presId="urn:microsoft.com/office/officeart/2005/8/layout/lProcess2"/>
    <dgm:cxn modelId="{09B83699-BB63-4373-99FC-A4ED146B6BA1}" type="presOf" srcId="{0F608F49-9374-4418-86DA-85293F0614A7}" destId="{FC1758B5-9C4C-45E2-8FE6-D0009A6E78BF}" srcOrd="0" destOrd="0" presId="urn:microsoft.com/office/officeart/2005/8/layout/lProcess2"/>
    <dgm:cxn modelId="{ACCF3BA8-0E79-4DA8-986E-478942984D7C}" type="presParOf" srcId="{9F081314-0735-42DC-86A2-4A8ADB1CA384}" destId="{6AF24293-F63A-4150-9FC2-193EBC2AB059}" srcOrd="0" destOrd="0" presId="urn:microsoft.com/office/officeart/2005/8/layout/lProcess2"/>
    <dgm:cxn modelId="{120AFC53-3855-472D-A5E1-F6FCFCCE7ADE}" type="presParOf" srcId="{6AF24293-F63A-4150-9FC2-193EBC2AB059}" destId="{5561782E-95C9-4902-8B35-6168AB0E45E7}" srcOrd="0" destOrd="0" presId="urn:microsoft.com/office/officeart/2005/8/layout/lProcess2"/>
    <dgm:cxn modelId="{C1AE614D-FF84-4C6F-B04D-3B9F319F291F}" type="presParOf" srcId="{6AF24293-F63A-4150-9FC2-193EBC2AB059}" destId="{89A473AC-B316-4245-8DEE-0C4206A9D207}" srcOrd="1" destOrd="0" presId="urn:microsoft.com/office/officeart/2005/8/layout/lProcess2"/>
    <dgm:cxn modelId="{58585268-4B8F-456F-882A-6ABB2FAC7233}" type="presParOf" srcId="{6AF24293-F63A-4150-9FC2-193EBC2AB059}" destId="{29F21B7F-6BF7-4875-AC77-4A9C766B6A5F}" srcOrd="2" destOrd="0" presId="urn:microsoft.com/office/officeart/2005/8/layout/lProcess2"/>
    <dgm:cxn modelId="{F5EAF40D-4962-4076-A4E7-D1132A529481}" type="presParOf" srcId="{29F21B7F-6BF7-4875-AC77-4A9C766B6A5F}" destId="{2E655011-34E0-44B2-A441-355F63649AD6}" srcOrd="0" destOrd="0" presId="urn:microsoft.com/office/officeart/2005/8/layout/lProcess2"/>
    <dgm:cxn modelId="{C80C7480-1360-48FE-BAA2-868318F1DDD7}" type="presParOf" srcId="{2E655011-34E0-44B2-A441-355F63649AD6}" destId="{FC1758B5-9C4C-45E2-8FE6-D0009A6E78BF}" srcOrd="0" destOrd="0" presId="urn:microsoft.com/office/officeart/2005/8/layout/lProcess2"/>
    <dgm:cxn modelId="{0F4514EE-15A1-4045-ADEE-B06666C15F12}" type="presParOf" srcId="{2E655011-34E0-44B2-A441-355F63649AD6}" destId="{5E2D710C-DCFB-455A-B38E-19EFC188177E}" srcOrd="1" destOrd="0" presId="urn:microsoft.com/office/officeart/2005/8/layout/lProcess2"/>
    <dgm:cxn modelId="{163146DD-3061-4A77-A893-E589138965D4}" type="presParOf" srcId="{2E655011-34E0-44B2-A441-355F63649AD6}" destId="{B0C2E118-B8EB-4699-A01D-14B68BC3AFA0}" srcOrd="2" destOrd="0" presId="urn:microsoft.com/office/officeart/2005/8/layout/lProcess2"/>
    <dgm:cxn modelId="{40C1BFB5-F086-43F0-90B9-F783D1B686E2}" type="presParOf" srcId="{9F081314-0735-42DC-86A2-4A8ADB1CA384}" destId="{A035C145-3BDF-4B88-9586-C06A9F2105AD}" srcOrd="1" destOrd="0" presId="urn:microsoft.com/office/officeart/2005/8/layout/lProcess2"/>
    <dgm:cxn modelId="{ACE54715-61A6-4314-A061-FC9A9CCA2298}" type="presParOf" srcId="{9F081314-0735-42DC-86A2-4A8ADB1CA384}" destId="{FC3D5613-162C-4273-B9BA-64A4DB3121CA}" srcOrd="2" destOrd="0" presId="urn:microsoft.com/office/officeart/2005/8/layout/lProcess2"/>
    <dgm:cxn modelId="{8A692176-F65F-48B6-809A-C5A33763B97A}" type="presParOf" srcId="{FC3D5613-162C-4273-B9BA-64A4DB3121CA}" destId="{03F1713E-6F21-4036-8694-19B2C44680C0}" srcOrd="0" destOrd="0" presId="urn:microsoft.com/office/officeart/2005/8/layout/lProcess2"/>
    <dgm:cxn modelId="{15A14220-5EB0-4677-894D-40739204B4C3}" type="presParOf" srcId="{FC3D5613-162C-4273-B9BA-64A4DB3121CA}" destId="{486E0885-D0CC-4CB7-8C2B-D9C3DF737FAB}" srcOrd="1" destOrd="0" presId="urn:microsoft.com/office/officeart/2005/8/layout/lProcess2"/>
    <dgm:cxn modelId="{B8CFB46F-A62C-44BF-B09F-35D5EDFDA74D}" type="presParOf" srcId="{FC3D5613-162C-4273-B9BA-64A4DB3121CA}" destId="{AFB1AC41-AAC3-419C-8164-964CDE512436}" srcOrd="2" destOrd="0" presId="urn:microsoft.com/office/officeart/2005/8/layout/lProcess2"/>
    <dgm:cxn modelId="{744B862F-D7AA-4189-9D0E-E5CAC9C2D92F}" type="presParOf" srcId="{AFB1AC41-AAC3-419C-8164-964CDE512436}" destId="{E590763B-9311-470B-93C3-C410E22AD096}" srcOrd="0" destOrd="0" presId="urn:microsoft.com/office/officeart/2005/8/layout/lProcess2"/>
    <dgm:cxn modelId="{2190E076-2E57-4296-9E26-D55D24F9ACD8}" type="presParOf" srcId="{E590763B-9311-470B-93C3-C410E22AD096}" destId="{4E2928AF-A9F2-4DC5-BE4B-C3642BAB2FE3}" srcOrd="0" destOrd="0" presId="urn:microsoft.com/office/officeart/2005/8/layout/lProcess2"/>
    <dgm:cxn modelId="{19898D57-939B-46CB-93FA-A008D84A51E8}" type="presParOf" srcId="{E590763B-9311-470B-93C3-C410E22AD096}" destId="{64015980-B64D-4DA7-BEB0-DD1CE4C89306}" srcOrd="1" destOrd="0" presId="urn:microsoft.com/office/officeart/2005/8/layout/lProcess2"/>
    <dgm:cxn modelId="{A4F654E6-69C4-4AC7-8047-419EAC1DD8FB}" type="presParOf" srcId="{E590763B-9311-470B-93C3-C410E22AD096}" destId="{A7EECD04-730E-43F3-B295-285D60C9F913}" srcOrd="2" destOrd="0" presId="urn:microsoft.com/office/officeart/2005/8/layout/lProcess2"/>
    <dgm:cxn modelId="{FCC68AF0-A1FF-431F-92D9-1BD5E887C82A}" type="presParOf" srcId="{E590763B-9311-470B-93C3-C410E22AD096}" destId="{0ED77747-FF15-4116-BEB2-1DBABA709E84}" srcOrd="3" destOrd="0" presId="urn:microsoft.com/office/officeart/2005/8/layout/lProcess2"/>
    <dgm:cxn modelId="{420D3FF2-548D-4F15-B799-AD067D15CE46}" type="presParOf" srcId="{E590763B-9311-470B-93C3-C410E22AD096}" destId="{99759239-185A-4562-8FE7-E1CD90CA4851}" srcOrd="4" destOrd="0" presId="urn:microsoft.com/office/officeart/2005/8/layout/lProcess2"/>
    <dgm:cxn modelId="{D3E4682C-B8F5-4377-A32B-812A46A3A327}" type="presParOf" srcId="{9F081314-0735-42DC-86A2-4A8ADB1CA384}" destId="{B8A6392C-A4A3-405F-A23E-AE599923D010}" srcOrd="3" destOrd="0" presId="urn:microsoft.com/office/officeart/2005/8/layout/lProcess2"/>
    <dgm:cxn modelId="{90239FF7-80B1-4FF1-85F9-C96AD29B934E}" type="presParOf" srcId="{9F081314-0735-42DC-86A2-4A8ADB1CA384}" destId="{9BC0F45B-E821-4D22-87BD-5B67E3C56CC1}" srcOrd="4" destOrd="0" presId="urn:microsoft.com/office/officeart/2005/8/layout/lProcess2"/>
    <dgm:cxn modelId="{EFF3CA29-602E-4438-A2A1-AA2A33257A6C}" type="presParOf" srcId="{9BC0F45B-E821-4D22-87BD-5B67E3C56CC1}" destId="{6075D11A-5B37-45E6-B727-F974C9CA43E6}" srcOrd="0" destOrd="0" presId="urn:microsoft.com/office/officeart/2005/8/layout/lProcess2"/>
    <dgm:cxn modelId="{2AC05A6F-4FB8-41FD-AA45-ABE1632A851C}" type="presParOf" srcId="{9BC0F45B-E821-4D22-87BD-5B67E3C56CC1}" destId="{398CC0E4-8983-4945-B2C6-2340DF46DA27}" srcOrd="1" destOrd="0" presId="urn:microsoft.com/office/officeart/2005/8/layout/lProcess2"/>
    <dgm:cxn modelId="{322923E8-9211-4064-ABE4-9F2C358A070A}" type="presParOf" srcId="{9BC0F45B-E821-4D22-87BD-5B67E3C56CC1}" destId="{07BFF83A-E4FC-47A2-8E39-4651F139FD9A}" srcOrd="2" destOrd="0" presId="urn:microsoft.com/office/officeart/2005/8/layout/lProcess2"/>
    <dgm:cxn modelId="{735A2C34-B314-44F7-A649-A568789EE7B5}" type="presParOf" srcId="{07BFF83A-E4FC-47A2-8E39-4651F139FD9A}" destId="{816402EB-6633-4D3B-BEF6-C860F1F39F57}" srcOrd="0" destOrd="0" presId="urn:microsoft.com/office/officeart/2005/8/layout/lProcess2"/>
    <dgm:cxn modelId="{856174E3-145A-40E1-AE70-E5F79E750303}" type="presParOf" srcId="{816402EB-6633-4D3B-BEF6-C860F1F39F57}" destId="{25B83EAA-F5C5-4920-BABB-FEF16CF0AA13}" srcOrd="0" destOrd="0" presId="urn:microsoft.com/office/officeart/2005/8/layout/lProcess2"/>
    <dgm:cxn modelId="{4C581544-2A35-4EC4-8348-F7689A7BD300}" type="presParOf" srcId="{816402EB-6633-4D3B-BEF6-C860F1F39F57}" destId="{15C2CAAA-D2F5-4070-AD85-B1D5A31A3330}" srcOrd="1" destOrd="0" presId="urn:microsoft.com/office/officeart/2005/8/layout/lProcess2"/>
    <dgm:cxn modelId="{F30D564D-2964-4799-88E8-3B7AB3E25DF3}" type="presParOf" srcId="{816402EB-6633-4D3B-BEF6-C860F1F39F57}" destId="{4B4E0134-2A21-46FE-9885-DF9A5D318CF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C2BBB-1980-4ABC-8DD9-FA6FF4B0ECCE}">
      <dsp:nvSpPr>
        <dsp:cNvPr id="0" name=""/>
        <dsp:cNvSpPr/>
      </dsp:nvSpPr>
      <dsp:spPr>
        <a:xfrm>
          <a:off x="2313147" y="3841"/>
          <a:ext cx="2108747" cy="89445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>
              <a:solidFill>
                <a:schemeClr val="tx1"/>
              </a:solidFill>
            </a:rPr>
            <a:t>načrtovanje in priprava </a:t>
          </a:r>
          <a:r>
            <a:rPr lang="sl-SI" sz="1600" b="1" kern="1200" dirty="0" smtClean="0">
              <a:solidFill>
                <a:schemeClr val="tx1"/>
              </a:solidFill>
            </a:rPr>
            <a:t>sinteze</a:t>
          </a:r>
          <a:endParaRPr lang="sl-SI" sz="1600" b="1" kern="1200" dirty="0">
            <a:solidFill>
              <a:schemeClr val="tx1"/>
            </a:solidFill>
          </a:endParaRPr>
        </a:p>
      </dsp:txBody>
      <dsp:txXfrm>
        <a:off x="2356811" y="47505"/>
        <a:ext cx="2021419" cy="807124"/>
      </dsp:txXfrm>
    </dsp:sp>
    <dsp:sp modelId="{E4260268-5936-41AF-AC80-F0F00C46BCE2}">
      <dsp:nvSpPr>
        <dsp:cNvPr id="0" name=""/>
        <dsp:cNvSpPr/>
      </dsp:nvSpPr>
      <dsp:spPr>
        <a:xfrm>
          <a:off x="1262304" y="451067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3250256" y="338632"/>
              </a:moveTo>
              <a:arcTo wR="2105216" hR="2105216" stAng="18176996" swAng="523324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61E83-B1E9-4548-8466-2E51E30181D5}">
      <dsp:nvSpPr>
        <dsp:cNvPr id="0" name=""/>
        <dsp:cNvSpPr/>
      </dsp:nvSpPr>
      <dsp:spPr>
        <a:xfrm>
          <a:off x="3964886" y="1056449"/>
          <a:ext cx="2451611" cy="894452"/>
        </a:xfrm>
        <a:prstGeom prst="roundRect">
          <a:avLst/>
        </a:prstGeom>
        <a:solidFill>
          <a:srgbClr val="FF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>
              <a:solidFill>
                <a:schemeClr val="tx1"/>
              </a:solidFill>
            </a:rPr>
            <a:t>odmerjanje reagentov in priprava aparature</a:t>
          </a:r>
        </a:p>
      </dsp:txBody>
      <dsp:txXfrm>
        <a:off x="4008550" y="1100113"/>
        <a:ext cx="2364283" cy="807124"/>
      </dsp:txXfrm>
    </dsp:sp>
    <dsp:sp modelId="{6BE6DBE0-C4B9-47F5-9AFB-693985AE3A58}">
      <dsp:nvSpPr>
        <dsp:cNvPr id="0" name=""/>
        <dsp:cNvSpPr/>
      </dsp:nvSpPr>
      <dsp:spPr>
        <a:xfrm>
          <a:off x="1268453" y="471180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4174174" y="1716183"/>
              </a:moveTo>
              <a:arcTo wR="2105216" hR="2105216" stAng="20961050" swAng="1223275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3E64A-ABC8-42C7-9800-6BA7330AF337}">
      <dsp:nvSpPr>
        <dsp:cNvPr id="0" name=""/>
        <dsp:cNvSpPr/>
      </dsp:nvSpPr>
      <dsp:spPr>
        <a:xfrm>
          <a:off x="4511354" y="3169872"/>
          <a:ext cx="1376080" cy="894452"/>
        </a:xfrm>
        <a:prstGeom prst="roundRect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>
              <a:solidFill>
                <a:schemeClr val="tx1"/>
              </a:solidFill>
            </a:rPr>
            <a:t>izvedba in zasledovanje reakcije</a:t>
          </a:r>
        </a:p>
      </dsp:txBody>
      <dsp:txXfrm>
        <a:off x="4555018" y="3213536"/>
        <a:ext cx="1288752" cy="807124"/>
      </dsp:txXfrm>
    </dsp:sp>
    <dsp:sp modelId="{EB9E65F8-EB98-4221-A09D-214FB863CD97}">
      <dsp:nvSpPr>
        <dsp:cNvPr id="0" name=""/>
        <dsp:cNvSpPr/>
      </dsp:nvSpPr>
      <dsp:spPr>
        <a:xfrm>
          <a:off x="1287889" y="442403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3425416" y="3745035"/>
              </a:moveTo>
              <a:arcTo wR="2105216" hR="2105216" stAng="3069771" swAng="925496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3B9EB-785D-43A5-BF71-6E1DA4B060C0}">
      <dsp:nvSpPr>
        <dsp:cNvPr id="0" name=""/>
        <dsp:cNvSpPr/>
      </dsp:nvSpPr>
      <dsp:spPr>
        <a:xfrm>
          <a:off x="2679480" y="4214274"/>
          <a:ext cx="1376080" cy="894452"/>
        </a:xfrm>
        <a:prstGeom prst="roundRect">
          <a:avLst/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>
              <a:solidFill>
                <a:schemeClr val="tx1"/>
              </a:solidFill>
            </a:rPr>
            <a:t>izolacija produkta</a:t>
          </a:r>
        </a:p>
      </dsp:txBody>
      <dsp:txXfrm>
        <a:off x="2723144" y="4257938"/>
        <a:ext cx="1288752" cy="807124"/>
      </dsp:txXfrm>
    </dsp:sp>
    <dsp:sp modelId="{952D0A02-3EDC-4579-AF49-DC1EDC63C6A0}">
      <dsp:nvSpPr>
        <dsp:cNvPr id="0" name=""/>
        <dsp:cNvSpPr/>
      </dsp:nvSpPr>
      <dsp:spPr>
        <a:xfrm>
          <a:off x="1262304" y="451067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1244507" y="4026443"/>
              </a:moveTo>
              <a:arcTo wR="2105216" hR="2105216" stAng="6847942" swAng="922679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7E4DF-7EA6-41B8-B9FE-D20DB8ABEC19}">
      <dsp:nvSpPr>
        <dsp:cNvPr id="0" name=""/>
        <dsp:cNvSpPr/>
      </dsp:nvSpPr>
      <dsp:spPr>
        <a:xfrm>
          <a:off x="856310" y="3161665"/>
          <a:ext cx="1376080" cy="894452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/>
            <a:t>čiščenje produkta</a:t>
          </a:r>
        </a:p>
      </dsp:txBody>
      <dsp:txXfrm>
        <a:off x="899974" y="3205329"/>
        <a:ext cx="1288752" cy="807124"/>
      </dsp:txXfrm>
    </dsp:sp>
    <dsp:sp modelId="{CCA23CF2-AFFE-4F43-9401-EA8726801809}">
      <dsp:nvSpPr>
        <dsp:cNvPr id="0" name=""/>
        <dsp:cNvSpPr/>
      </dsp:nvSpPr>
      <dsp:spPr>
        <a:xfrm>
          <a:off x="1262304" y="451067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32763" y="2475184"/>
              </a:moveTo>
              <a:arcTo wR="2105216" hR="2105216" stAng="10192701" swAng="1214598"/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61B68-7B37-49CA-B469-B21D8F370E87}">
      <dsp:nvSpPr>
        <dsp:cNvPr id="0" name=""/>
        <dsp:cNvSpPr/>
      </dsp:nvSpPr>
      <dsp:spPr>
        <a:xfrm>
          <a:off x="856310" y="1056449"/>
          <a:ext cx="1376080" cy="894452"/>
        </a:xfrm>
        <a:prstGeom prst="roundRect">
          <a:avLst/>
        </a:prstGeom>
        <a:solidFill>
          <a:srgbClr val="CC00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b="1" kern="1200" dirty="0"/>
            <a:t>analiza produkta</a:t>
          </a:r>
        </a:p>
      </dsp:txBody>
      <dsp:txXfrm>
        <a:off x="899974" y="1100113"/>
        <a:ext cx="1288752" cy="807124"/>
      </dsp:txXfrm>
    </dsp:sp>
    <dsp:sp modelId="{503EC195-01EB-4012-9758-AB1B713DEA74}">
      <dsp:nvSpPr>
        <dsp:cNvPr id="0" name=""/>
        <dsp:cNvSpPr/>
      </dsp:nvSpPr>
      <dsp:spPr>
        <a:xfrm>
          <a:off x="1262304" y="451067"/>
          <a:ext cx="4210432" cy="4210432"/>
        </a:xfrm>
        <a:custGeom>
          <a:avLst/>
          <a:gdLst/>
          <a:ahLst/>
          <a:cxnLst/>
          <a:rect l="0" t="0" r="0" b="0"/>
          <a:pathLst>
            <a:path>
              <a:moveTo>
                <a:pt x="705530" y="532697"/>
              </a:moveTo>
              <a:arcTo wR="2105216" hR="2105216" stAng="13699680" swAng="523324"/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0E19A-D3F6-4B48-8731-315EE160F3AF}">
      <dsp:nvSpPr>
        <dsp:cNvPr id="0" name=""/>
        <dsp:cNvSpPr/>
      </dsp:nvSpPr>
      <dsp:spPr>
        <a:xfrm rot="5400000">
          <a:off x="3566833" y="114199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refluks</a:t>
          </a:r>
          <a:endParaRPr lang="sl-SI" sz="20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910844" y="269990"/>
        <a:ext cx="1027103" cy="1180578"/>
      </dsp:txXfrm>
    </dsp:sp>
    <dsp:sp modelId="{98BF5289-A00A-4E4E-BFC3-053F0AC2752D}">
      <dsp:nvSpPr>
        <dsp:cNvPr id="0" name=""/>
        <dsp:cNvSpPr/>
      </dsp:nvSpPr>
      <dsp:spPr>
        <a:xfrm>
          <a:off x="5215756" y="345741"/>
          <a:ext cx="1914081" cy="1029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4E213-1EF0-4A2C-9770-5748FBB0ED21}">
      <dsp:nvSpPr>
        <dsp:cNvPr id="0" name=""/>
        <dsp:cNvSpPr/>
      </dsp:nvSpPr>
      <dsp:spPr>
        <a:xfrm rot="5400000">
          <a:off x="1909820" y="130441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000" kern="1200"/>
        </a:p>
      </dsp:txBody>
      <dsp:txXfrm rot="-5400000">
        <a:off x="2253831" y="286232"/>
        <a:ext cx="1027103" cy="1180578"/>
      </dsp:txXfrm>
    </dsp:sp>
    <dsp:sp modelId="{2E70EC76-6A62-4805-ADB3-9986EF176342}">
      <dsp:nvSpPr>
        <dsp:cNvPr id="0" name=""/>
        <dsp:cNvSpPr/>
      </dsp:nvSpPr>
      <dsp:spPr>
        <a:xfrm rot="5400000">
          <a:off x="2757980" y="1569998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osnovne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klasične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metode</a:t>
          </a:r>
          <a:endParaRPr lang="sl-SI" sz="16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101991" y="1725789"/>
        <a:ext cx="1027103" cy="1180578"/>
      </dsp:txXfrm>
    </dsp:sp>
    <dsp:sp modelId="{5D65153C-DF6F-47DD-AC57-10AA6D421E1B}">
      <dsp:nvSpPr>
        <dsp:cNvPr id="0" name=""/>
        <dsp:cNvSpPr/>
      </dsp:nvSpPr>
      <dsp:spPr>
        <a:xfrm>
          <a:off x="0" y="1562064"/>
          <a:ext cx="1852336" cy="1029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4FE02-0A9F-4B48-AB84-C26657D457F2}">
      <dsp:nvSpPr>
        <dsp:cNvPr id="0" name=""/>
        <dsp:cNvSpPr/>
      </dsp:nvSpPr>
      <dsp:spPr>
        <a:xfrm rot="5400000">
          <a:off x="4368767" y="1601488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000" kern="1200"/>
        </a:p>
      </dsp:txBody>
      <dsp:txXfrm rot="-5400000">
        <a:off x="4712778" y="1757279"/>
        <a:ext cx="1027103" cy="1180578"/>
      </dsp:txXfrm>
    </dsp:sp>
    <dsp:sp modelId="{A85F1BBE-66B7-4167-BBDF-EA98CBDC6891}">
      <dsp:nvSpPr>
        <dsp:cNvPr id="0" name=""/>
        <dsp:cNvSpPr/>
      </dsp:nvSpPr>
      <dsp:spPr>
        <a:xfrm rot="5400000">
          <a:off x="3566833" y="3025797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0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910844" y="3181588"/>
        <a:ext cx="1027103" cy="1180578"/>
      </dsp:txXfrm>
    </dsp:sp>
    <dsp:sp modelId="{EEE2EB0C-DD9C-4FE1-BCC7-05E5BCD07A8A}">
      <dsp:nvSpPr>
        <dsp:cNvPr id="0" name=""/>
        <dsp:cNvSpPr/>
      </dsp:nvSpPr>
      <dsp:spPr>
        <a:xfrm>
          <a:off x="5215756" y="3257339"/>
          <a:ext cx="1914081" cy="1029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3EB0A-64E7-4796-B5EF-F92691A7EC47}">
      <dsp:nvSpPr>
        <dsp:cNvPr id="0" name=""/>
        <dsp:cNvSpPr/>
      </dsp:nvSpPr>
      <dsp:spPr>
        <a:xfrm rot="5400000">
          <a:off x="1955301" y="3025797"/>
          <a:ext cx="1715126" cy="1492159"/>
        </a:xfrm>
        <a:prstGeom prst="hexagon">
          <a:avLst>
            <a:gd name="adj" fmla="val 25000"/>
            <a:gd name="vf" fmla="val 11547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000" kern="1200"/>
        </a:p>
      </dsp:txBody>
      <dsp:txXfrm rot="-5400000">
        <a:off x="2299312" y="3181588"/>
        <a:ext cx="1027103" cy="1180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1782E-95C9-4902-8B35-6168AB0E45E7}">
      <dsp:nvSpPr>
        <dsp:cNvPr id="0" name=""/>
        <dsp:cNvSpPr/>
      </dsp:nvSpPr>
      <dsp:spPr>
        <a:xfrm>
          <a:off x="875" y="0"/>
          <a:ext cx="2276319" cy="4706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500" kern="1200" dirty="0" smtClean="0"/>
            <a:t>2. polovica 20. stoletja</a:t>
          </a:r>
          <a:endParaRPr lang="sl-SI" sz="3500" kern="1200" dirty="0"/>
        </a:p>
      </dsp:txBody>
      <dsp:txXfrm>
        <a:off x="875" y="0"/>
        <a:ext cx="2276319" cy="1411972"/>
      </dsp:txXfrm>
    </dsp:sp>
    <dsp:sp modelId="{FC1758B5-9C4C-45E2-8FE6-D0009A6E78BF}">
      <dsp:nvSpPr>
        <dsp:cNvPr id="0" name=""/>
        <dsp:cNvSpPr/>
      </dsp:nvSpPr>
      <dsp:spPr>
        <a:xfrm>
          <a:off x="228507" y="1413351"/>
          <a:ext cx="1821055" cy="141909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fotokemija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270071" y="1454915"/>
        <a:ext cx="1737927" cy="1335968"/>
      </dsp:txXfrm>
    </dsp:sp>
    <dsp:sp modelId="{B0C2E118-B8EB-4699-A01D-14B68BC3AFA0}">
      <dsp:nvSpPr>
        <dsp:cNvPr id="0" name=""/>
        <dsp:cNvSpPr/>
      </dsp:nvSpPr>
      <dsp:spPr>
        <a:xfrm>
          <a:off x="228507" y="3050770"/>
          <a:ext cx="1821055" cy="141909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ultrazvok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270071" y="3092334"/>
        <a:ext cx="1737927" cy="1335968"/>
      </dsp:txXfrm>
    </dsp:sp>
    <dsp:sp modelId="{03F1713E-6F21-4036-8694-19B2C44680C0}">
      <dsp:nvSpPr>
        <dsp:cNvPr id="0" name=""/>
        <dsp:cNvSpPr/>
      </dsp:nvSpPr>
      <dsp:spPr>
        <a:xfrm>
          <a:off x="2447919" y="0"/>
          <a:ext cx="2276319" cy="4706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500" kern="1200" dirty="0" smtClean="0"/>
            <a:t>okoli leta 2000</a:t>
          </a:r>
          <a:endParaRPr lang="sl-SI" sz="3500" kern="1200" dirty="0"/>
        </a:p>
      </dsp:txBody>
      <dsp:txXfrm>
        <a:off x="2447919" y="0"/>
        <a:ext cx="2276319" cy="1411972"/>
      </dsp:txXfrm>
    </dsp:sp>
    <dsp:sp modelId="{4E2928AF-A9F2-4DC5-BE4B-C3642BAB2FE3}">
      <dsp:nvSpPr>
        <dsp:cNvPr id="0" name=""/>
        <dsp:cNvSpPr/>
      </dsp:nvSpPr>
      <dsp:spPr>
        <a:xfrm>
          <a:off x="2675551" y="1412367"/>
          <a:ext cx="1821055" cy="841177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mikrovalovi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2700188" y="1437004"/>
        <a:ext cx="1771781" cy="791903"/>
      </dsp:txXfrm>
    </dsp:sp>
    <dsp:sp modelId="{A7EECD04-730E-43F3-B295-285D60C9F913}">
      <dsp:nvSpPr>
        <dsp:cNvPr id="0" name=""/>
        <dsp:cNvSpPr/>
      </dsp:nvSpPr>
      <dsp:spPr>
        <a:xfrm>
          <a:off x="2675551" y="2545407"/>
          <a:ext cx="1821055" cy="64539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elektrokemija</a:t>
          </a:r>
        </a:p>
      </dsp:txBody>
      <dsp:txXfrm>
        <a:off x="2694454" y="2564310"/>
        <a:ext cx="1783249" cy="607590"/>
      </dsp:txXfrm>
    </dsp:sp>
    <dsp:sp modelId="{99759239-185A-4562-8FE7-E1CD90CA4851}">
      <dsp:nvSpPr>
        <dsp:cNvPr id="0" name=""/>
        <dsp:cNvSpPr/>
      </dsp:nvSpPr>
      <dsp:spPr>
        <a:xfrm>
          <a:off x="2675551" y="3482666"/>
          <a:ext cx="1821055" cy="98818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visok tlak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(&gt; 10 </a:t>
          </a:r>
          <a:r>
            <a:rPr lang="sl-SI" sz="2100" kern="1200" dirty="0" err="1" smtClean="0">
              <a:solidFill>
                <a:schemeClr val="tx1"/>
              </a:solidFill>
            </a:rPr>
            <a:t>kbar</a:t>
          </a:r>
          <a:r>
            <a:rPr lang="sl-SI" sz="2100" kern="1200" dirty="0" smtClean="0">
              <a:solidFill>
                <a:schemeClr val="tx1"/>
              </a:solidFill>
            </a:rPr>
            <a:t>)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2704494" y="3511609"/>
        <a:ext cx="1763169" cy="930298"/>
      </dsp:txXfrm>
    </dsp:sp>
    <dsp:sp modelId="{6075D11A-5B37-45E6-B727-F974C9CA43E6}">
      <dsp:nvSpPr>
        <dsp:cNvPr id="0" name=""/>
        <dsp:cNvSpPr/>
      </dsp:nvSpPr>
      <dsp:spPr>
        <a:xfrm>
          <a:off x="4894962" y="0"/>
          <a:ext cx="2276319" cy="4706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3500" kern="1200" dirty="0" smtClean="0"/>
            <a:t>danes</a:t>
          </a:r>
          <a:endParaRPr lang="sl-SI" sz="3500" kern="1200" dirty="0"/>
        </a:p>
      </dsp:txBody>
      <dsp:txXfrm>
        <a:off x="4894962" y="0"/>
        <a:ext cx="2276319" cy="1411972"/>
      </dsp:txXfrm>
    </dsp:sp>
    <dsp:sp modelId="{25B83EAA-F5C5-4920-BABB-FEF16CF0AA13}">
      <dsp:nvSpPr>
        <dsp:cNvPr id="0" name=""/>
        <dsp:cNvSpPr/>
      </dsp:nvSpPr>
      <dsp:spPr>
        <a:xfrm>
          <a:off x="5122594" y="1413351"/>
          <a:ext cx="1821055" cy="141909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err="1" smtClean="0">
              <a:solidFill>
                <a:schemeClr val="tx1"/>
              </a:solidFill>
            </a:rPr>
            <a:t>organokataliza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5164158" y="1454915"/>
        <a:ext cx="1737927" cy="1335968"/>
      </dsp:txXfrm>
    </dsp:sp>
    <dsp:sp modelId="{4B4E0134-2A21-46FE-9885-DF9A5D318CF2}">
      <dsp:nvSpPr>
        <dsp:cNvPr id="0" name=""/>
        <dsp:cNvSpPr/>
      </dsp:nvSpPr>
      <dsp:spPr>
        <a:xfrm>
          <a:off x="5122594" y="3050770"/>
          <a:ext cx="1821055" cy="141909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solidFill>
                <a:schemeClr val="tx1"/>
              </a:solidFill>
            </a:rPr>
            <a:t>nova topila (iz obnovljivih virov; voda)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5164158" y="3092334"/>
        <a:ext cx="1737927" cy="1335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14.4.2023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chart" Target="../charts/chart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doi.org/10.3390/sym12101714" TargetMode="External"/><Relationship Id="rId7" Type="http://schemas.openxmlformats.org/officeDocument/2006/relationships/image" Target="../media/image44.emf"/><Relationship Id="rId12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8.png"/><Relationship Id="rId10" Type="http://schemas.openxmlformats.org/officeDocument/2006/relationships/image" Target="../media/image45.e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55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57.png"/><Relationship Id="rId10" Type="http://schemas.openxmlformats.org/officeDocument/2006/relationships/image" Target="../media/image52.emf"/><Relationship Id="rId4" Type="http://schemas.openxmlformats.org/officeDocument/2006/relationships/image" Target="../media/image56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ph15050539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hyperlink" Target="https://www.youtube.com/@praktikum-iz-organske-kemij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818146" y="2336800"/>
            <a:ext cx="7628021" cy="1477211"/>
          </a:xfrm>
        </p:spPr>
        <p:txBody>
          <a:bodyPr>
            <a:normAutofit/>
          </a:bodyPr>
          <a:lstStyle/>
          <a:p>
            <a:pPr algn="ctr"/>
            <a:r>
              <a:rPr lang="sl-SI" sz="3200" b="1" cap="all" dirty="0"/>
              <a:t>Izzivi organskih sintez: sodobne eksperimentalne metode in njihovo vključevanje v izobraževalni </a:t>
            </a:r>
            <a:r>
              <a:rPr lang="sl-SI" sz="3200" b="1" cap="all" dirty="0" smtClean="0"/>
              <a:t>proces</a:t>
            </a:r>
            <a:endParaRPr lang="sl-SI" sz="3200" dirty="0"/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261354" y="3814011"/>
            <a:ext cx="8083550" cy="109289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sl-SI" dirty="0"/>
              <a:t>Krištof Kranjc</a:t>
            </a:r>
          </a:p>
          <a:p>
            <a:pPr algn="ctr"/>
            <a:r>
              <a:rPr lang="sl-SI" i="1" dirty="0"/>
              <a:t>Fakulteta za kemijo in kemijsko tehnologijo, Univerza v Ljubljani, Večna pot 113, 1000 </a:t>
            </a:r>
            <a:r>
              <a:rPr lang="sl-SI" i="1" dirty="0" smtClean="0"/>
              <a:t>Ljubljana</a:t>
            </a:r>
          </a:p>
          <a:p>
            <a:pPr algn="ctr"/>
            <a:r>
              <a:rPr lang="sl-SI" u="sng" dirty="0"/>
              <a:t>kristof.kranjc@fkkt.uni-lj.si</a:t>
            </a:r>
            <a:endParaRPr lang="sl-SI" dirty="0"/>
          </a:p>
          <a:p>
            <a:pPr algn="ctr"/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74" y="4906907"/>
            <a:ext cx="3809524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3042" y="18889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10" y="2980268"/>
            <a:ext cx="4881018" cy="16551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18" y="4596300"/>
            <a:ext cx="6043494" cy="15790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51" y="1287144"/>
            <a:ext cx="2549522" cy="34174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850" y="1287143"/>
            <a:ext cx="3680583" cy="341744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5551" y="300584"/>
            <a:ext cx="11346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sl-SI" altLang="sl-SI" sz="2800" b="1" dirty="0">
                <a:latin typeface="Tahoma" pitchFamily="34" charset="0"/>
              </a:rPr>
              <a:t>SODOBNE METODE AKTIVACIJE: ELEKTROKEMIJSKI </a:t>
            </a:r>
            <a:r>
              <a:rPr lang="sl-SI" altLang="sl-SI" sz="2800" b="1" dirty="0" smtClean="0">
                <a:latin typeface="Tahoma" pitchFamily="34" charset="0"/>
              </a:rPr>
              <a:t>POGOJI</a:t>
            </a:r>
            <a:endParaRPr lang="sl-SI" altLang="sl-SI" sz="2800" b="1" dirty="0">
              <a:latin typeface="Tahoma" pitchFamily="34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40040" y="5785693"/>
            <a:ext cx="3548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Užmah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magistrsko delo v pripravi, FKKT, UL</a:t>
            </a:r>
            <a:endParaRPr lang="sl-SI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036883" y="996342"/>
            <a:ext cx="4525464" cy="1759134"/>
          </a:xfrm>
          <a:prstGeom prst="rect">
            <a:avLst/>
          </a:prstGeom>
          <a:noFill/>
          <a:ln w="635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26894" y="990685"/>
            <a:ext cx="44354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cenovno ugodne grafitne elektrode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šolski napetostni izvir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težave: ustrezno topilo (prevodnost / topnost), težave z izolacijo (iz DMSO), nizke konverzije </a:t>
            </a:r>
            <a:r>
              <a:rPr lang="sl-SI" altLang="sl-SI" sz="1800" dirty="0" smtClean="0">
                <a:latin typeface="Tahoma" pitchFamily="34" charset="0"/>
                <a:sym typeface="Wingdings" panose="05000000000000000000" pitchFamily="2" charset="2"/>
              </a:rPr>
              <a:t> dolgi reakcijski časi</a:t>
            </a:r>
            <a:endParaRPr lang="en-US" altLang="sl-SI" sz="18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23850" y="835025"/>
            <a:ext cx="2160588" cy="1081088"/>
            <a:chOff x="385" y="1071"/>
            <a:chExt cx="1361" cy="681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385" y="1071"/>
              <a:ext cx="1361" cy="68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sl-SI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475" y="1162"/>
              <a:ext cx="499" cy="499"/>
              <a:chOff x="475" y="1162"/>
              <a:chExt cx="499" cy="499"/>
            </a:xfrm>
          </p:grpSpPr>
          <p:sp>
            <p:nvSpPr>
              <p:cNvPr id="12" name="Oval 5"/>
              <p:cNvSpPr>
                <a:spLocks noChangeArrowheads="1"/>
              </p:cNvSpPr>
              <p:nvPr/>
            </p:nvSpPr>
            <p:spPr bwMode="auto">
              <a:xfrm>
                <a:off x="475" y="1162"/>
                <a:ext cx="499" cy="49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sl-SI"/>
              </a:p>
            </p:txBody>
          </p:sp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612" y="1249"/>
                <a:ext cx="2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sl-SI" altLang="sl-SI" b="1">
                    <a:solidFill>
                      <a:srgbClr val="FF0000"/>
                    </a:solidFill>
                    <a:latin typeface="Tahoma" panose="020B0604030504040204" pitchFamily="34" charset="0"/>
                  </a:rPr>
                  <a:t>A</a:t>
                </a:r>
                <a:endParaRPr lang="en-US" altLang="sl-SI" b="1">
                  <a:solidFill>
                    <a:srgbClr val="FF0000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111" y="1162"/>
              <a:ext cx="499" cy="499"/>
              <a:chOff x="1111" y="1162"/>
              <a:chExt cx="499" cy="499"/>
            </a:xfrm>
          </p:grpSpPr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1111" y="1162"/>
                <a:ext cx="499" cy="499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sl-SI"/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1247" y="1249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sl-SI" altLang="sl-SI" b="1">
                    <a:solidFill>
                      <a:srgbClr val="0000FF"/>
                    </a:solidFill>
                    <a:latin typeface="Tahoma" panose="020B0604030504040204" pitchFamily="34" charset="0"/>
                  </a:rPr>
                  <a:t>B</a:t>
                </a:r>
                <a:endParaRPr lang="en-US" altLang="sl-SI" b="1">
                  <a:solidFill>
                    <a:srgbClr val="0000FF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6659563" y="835025"/>
            <a:ext cx="2160587" cy="1081088"/>
            <a:chOff x="4014" y="2160"/>
            <a:chExt cx="1361" cy="681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014" y="2160"/>
              <a:ext cx="1361" cy="68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sl-SI"/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4286" y="2251"/>
              <a:ext cx="499" cy="499"/>
              <a:chOff x="4104" y="2251"/>
              <a:chExt cx="499" cy="499"/>
            </a:xfrm>
          </p:grpSpPr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4104" y="2251"/>
                <a:ext cx="499" cy="49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sl-SI"/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4241" y="2337"/>
                <a:ext cx="2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sl-SI" altLang="sl-SI" b="1">
                    <a:solidFill>
                      <a:srgbClr val="FF0000"/>
                    </a:solidFill>
                    <a:latin typeface="Tahoma" panose="020B0604030504040204" pitchFamily="34" charset="0"/>
                  </a:rPr>
                  <a:t>A</a:t>
                </a:r>
                <a:endParaRPr lang="en-US" altLang="sl-SI" b="1">
                  <a:solidFill>
                    <a:srgbClr val="FF0000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4558" y="2251"/>
              <a:ext cx="499" cy="499"/>
              <a:chOff x="4740" y="2251"/>
              <a:chExt cx="499" cy="499"/>
            </a:xfrm>
          </p:grpSpPr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4740" y="2251"/>
                <a:ext cx="499" cy="499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sl-SI"/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4876" y="2337"/>
                <a:ext cx="24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sl-SI" altLang="sl-SI" b="1">
                    <a:solidFill>
                      <a:srgbClr val="0000FF"/>
                    </a:solidFill>
                    <a:latin typeface="Tahoma" panose="020B0604030504040204" pitchFamily="34" charset="0"/>
                  </a:rPr>
                  <a:t>B</a:t>
                </a:r>
                <a:endParaRPr lang="en-US" altLang="sl-SI" b="1">
                  <a:solidFill>
                    <a:srgbClr val="0000FF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2628900" y="1339850"/>
            <a:ext cx="647700" cy="73025"/>
            <a:chOff x="2245" y="3067"/>
            <a:chExt cx="408" cy="46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245" y="3067"/>
              <a:ext cx="4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>
              <a:off x="2245" y="3113"/>
              <a:ext cx="4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5867400" y="1339850"/>
            <a:ext cx="647700" cy="73025"/>
            <a:chOff x="2245" y="3067"/>
            <a:chExt cx="408" cy="46"/>
          </a:xfrm>
        </p:grpSpPr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245" y="3067"/>
              <a:ext cx="4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H="1">
              <a:off x="2245" y="3113"/>
              <a:ext cx="4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23850" y="2132013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reaktanta </a:t>
            </a:r>
            <a:r>
              <a:rPr lang="sl-SI" altLang="sl-SI" sz="1800" b="1" dirty="0">
                <a:latin typeface="Tahoma" panose="020B0604030504040204" pitchFamily="34" charset="0"/>
              </a:rPr>
              <a:t>A 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in </a:t>
            </a:r>
            <a:r>
              <a:rPr lang="sl-SI" altLang="sl-SI" sz="1800" b="1" dirty="0">
                <a:latin typeface="Tahoma" panose="020B0604030504040204" pitchFamily="34" charset="0"/>
              </a:rPr>
              <a:t>B</a:t>
            </a:r>
            <a:endParaRPr lang="en-US" altLang="sl-SI" sz="1800" b="1" dirty="0">
              <a:latin typeface="Tahoma" panose="020B0604030504040204" pitchFamily="34" charset="0"/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616030" y="1895308"/>
            <a:ext cx="201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prehodno stanje [A-</a:t>
            </a:r>
            <a:r>
              <a:rPr lang="sl-SI" altLang="sl-SI" sz="1800" b="1" dirty="0">
                <a:latin typeface="Tahoma" panose="020B0604030504040204" pitchFamily="34" charset="0"/>
              </a:rPr>
              <a:t>---B]</a:t>
            </a:r>
            <a:r>
              <a:rPr lang="el-GR" altLang="sl-SI" sz="1800" b="1" baseline="30000" dirty="0">
                <a:latin typeface="Tahoma" panose="020B0604030504040204" pitchFamily="34" charset="0"/>
              </a:rPr>
              <a:t>≠</a:t>
            </a:r>
            <a:endParaRPr lang="en-US" altLang="sl-SI" sz="1800" b="1" baseline="30000" dirty="0">
              <a:latin typeface="Tahoma" panose="020B0604030504040204" pitchFamily="34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836568" y="1989038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produkt </a:t>
            </a:r>
            <a:r>
              <a:rPr lang="sl-SI" altLang="sl-SI" sz="1800" b="1" dirty="0">
                <a:latin typeface="Tahoma" panose="020B0604030504040204" pitchFamily="34" charset="0"/>
              </a:rPr>
              <a:t>A-B</a:t>
            </a:r>
            <a:endParaRPr lang="en-US" altLang="sl-SI" sz="1800" b="1" dirty="0">
              <a:latin typeface="Tahoma" panose="020B0604030504040204" pitchFamily="34" charset="0"/>
            </a:endParaRPr>
          </a:p>
        </p:txBody>
      </p:sp>
      <p:grpSp>
        <p:nvGrpSpPr>
          <p:cNvPr id="31" name="Group 27"/>
          <p:cNvGrpSpPr>
            <a:grpSpLocks/>
          </p:cNvGrpSpPr>
          <p:nvPr/>
        </p:nvGrpSpPr>
        <p:grpSpPr bwMode="auto">
          <a:xfrm>
            <a:off x="3492500" y="476250"/>
            <a:ext cx="2590800" cy="1439863"/>
            <a:chOff x="2200" y="845"/>
            <a:chExt cx="1632" cy="907"/>
          </a:xfrm>
        </p:grpSpPr>
        <p:grpSp>
          <p:nvGrpSpPr>
            <p:cNvPr id="32" name="Group 28"/>
            <p:cNvGrpSpPr>
              <a:grpSpLocks/>
            </p:cNvGrpSpPr>
            <p:nvPr/>
          </p:nvGrpSpPr>
          <p:grpSpPr bwMode="auto">
            <a:xfrm>
              <a:off x="2200" y="1071"/>
              <a:ext cx="1361" cy="681"/>
              <a:chOff x="2290" y="1071"/>
              <a:chExt cx="1361" cy="681"/>
            </a:xfrm>
          </p:grpSpPr>
          <p:sp>
            <p:nvSpPr>
              <p:cNvPr id="34" name="Rectangle 29"/>
              <p:cNvSpPr>
                <a:spLocks noChangeArrowheads="1"/>
              </p:cNvSpPr>
              <p:nvPr/>
            </p:nvSpPr>
            <p:spPr bwMode="auto">
              <a:xfrm>
                <a:off x="2290" y="1071"/>
                <a:ext cx="1361" cy="681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en-US" altLang="sl-SI"/>
              </a:p>
            </p:txBody>
          </p:sp>
          <p:grpSp>
            <p:nvGrpSpPr>
              <p:cNvPr id="35" name="Group 30"/>
              <p:cNvGrpSpPr>
                <a:grpSpLocks/>
              </p:cNvGrpSpPr>
              <p:nvPr/>
            </p:nvGrpSpPr>
            <p:grpSpPr bwMode="auto">
              <a:xfrm>
                <a:off x="2472" y="1162"/>
                <a:ext cx="499" cy="499"/>
                <a:chOff x="2380" y="1162"/>
                <a:chExt cx="499" cy="499"/>
              </a:xfrm>
            </p:grpSpPr>
            <p:sp>
              <p:nvSpPr>
                <p:cNvPr id="39" name="Oval 31"/>
                <p:cNvSpPr>
                  <a:spLocks noChangeArrowheads="1"/>
                </p:cNvSpPr>
                <p:nvPr/>
              </p:nvSpPr>
              <p:spPr bwMode="auto">
                <a:xfrm>
                  <a:off x="2380" y="1162"/>
                  <a:ext cx="499" cy="499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sl-SI"/>
                </a:p>
              </p:txBody>
            </p:sp>
            <p:sp>
              <p:nvSpPr>
                <p:cNvPr id="4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489" y="1249"/>
                  <a:ext cx="2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sl-SI" altLang="sl-SI" b="1">
                      <a:solidFill>
                        <a:srgbClr val="FF0000"/>
                      </a:solidFill>
                      <a:latin typeface="Tahoma" panose="020B0604030504040204" pitchFamily="34" charset="0"/>
                    </a:rPr>
                    <a:t>A</a:t>
                  </a:r>
                  <a:endParaRPr lang="en-US" altLang="sl-SI" b="1">
                    <a:solidFill>
                      <a:srgbClr val="FF0000"/>
                    </a:solidFill>
                    <a:latin typeface="Tahoma" panose="020B0604030504040204" pitchFamily="34" charset="0"/>
                  </a:endParaRPr>
                </a:p>
              </p:txBody>
            </p:sp>
          </p:grpSp>
          <p:grpSp>
            <p:nvGrpSpPr>
              <p:cNvPr id="36" name="Group 33"/>
              <p:cNvGrpSpPr>
                <a:grpSpLocks/>
              </p:cNvGrpSpPr>
              <p:nvPr/>
            </p:nvGrpSpPr>
            <p:grpSpPr bwMode="auto">
              <a:xfrm>
                <a:off x="2925" y="1162"/>
                <a:ext cx="499" cy="499"/>
                <a:chOff x="3016" y="1162"/>
                <a:chExt cx="499" cy="499"/>
              </a:xfrm>
            </p:grpSpPr>
            <p:sp>
              <p:nvSpPr>
                <p:cNvPr id="37" name="Oval 34"/>
                <p:cNvSpPr>
                  <a:spLocks noChangeArrowheads="1"/>
                </p:cNvSpPr>
                <p:nvPr/>
              </p:nvSpPr>
              <p:spPr bwMode="auto">
                <a:xfrm>
                  <a:off x="3016" y="1162"/>
                  <a:ext cx="499" cy="499"/>
                </a:xfrm>
                <a:prstGeom prst="ellips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en-US" altLang="sl-SI"/>
                </a:p>
              </p:txBody>
            </p:sp>
            <p:sp>
              <p:nvSpPr>
                <p:cNvPr id="3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152" y="1249"/>
                  <a:ext cx="24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r>
                    <a:rPr lang="sl-SI" altLang="sl-SI" b="1">
                      <a:solidFill>
                        <a:srgbClr val="0000FF"/>
                      </a:solidFill>
                      <a:latin typeface="Tahoma" panose="020B0604030504040204" pitchFamily="34" charset="0"/>
                    </a:rPr>
                    <a:t>B</a:t>
                  </a:r>
                  <a:endParaRPr lang="en-US" altLang="sl-SI" b="1">
                    <a:solidFill>
                      <a:srgbClr val="0000FF"/>
                    </a:solidFill>
                    <a:latin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3560" y="845"/>
              <a:ext cx="2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sl-SI" b="1" dirty="0">
                  <a:latin typeface="Tahoma" panose="020B0604030504040204" pitchFamily="34" charset="0"/>
                </a:rPr>
                <a:t>≠</a:t>
              </a:r>
            </a:p>
          </p:txBody>
        </p:sp>
      </p:grp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14932" y="2815219"/>
            <a:ext cx="626427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reakcija v desno (tvorba vezi): zmanjšanje volumna (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, 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el-GR" altLang="sl-SI" sz="1800" b="1" baseline="30000" dirty="0"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latin typeface="Tahoma" panose="020B0604030504040204" pitchFamily="34" charset="0"/>
              </a:rPr>
              <a:t> &lt; 0) </a:t>
            </a:r>
            <a:r>
              <a:rPr lang="el-GR" altLang="sl-SI" sz="1800" b="1" dirty="0">
                <a:latin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sl-SI" altLang="sl-SI" sz="1800" b="1" dirty="0">
                <a:latin typeface="Tahoma" panose="020B0604030504040204" pitchFamily="34" charset="0"/>
              </a:rPr>
              <a:t> 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večji tlak pospeši reakcijo</a:t>
            </a:r>
            <a:endParaRPr lang="sl-SI" altLang="sl-SI" sz="18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sl-SI" altLang="sl-SI" sz="18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obratna reakcija (cepitev vezi): povečanje volumna (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, 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el-GR" altLang="sl-SI" sz="1800" b="1" baseline="30000" dirty="0"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latin typeface="Tahoma" panose="020B0604030504040204" pitchFamily="34" charset="0"/>
              </a:rPr>
              <a:t> &gt; 0)   </a:t>
            </a:r>
            <a:r>
              <a:rPr lang="el-GR" altLang="sl-SI" sz="1800" b="1" dirty="0">
                <a:latin typeface="Tahoma" panose="020B0604030504040204" pitchFamily="34" charset="0"/>
                <a:sym typeface="Symbol" panose="05050102010706020507" pitchFamily="18" charset="2"/>
              </a:rPr>
              <a:t></a:t>
            </a:r>
            <a:r>
              <a:rPr lang="sl-SI" altLang="sl-SI" sz="1800" b="1" dirty="0">
                <a:latin typeface="Tahoma" panose="020B0604030504040204" pitchFamily="34" charset="0"/>
              </a:rPr>
              <a:t> 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večji tlak reakcijo zaustavi</a:t>
            </a:r>
            <a:endParaRPr lang="en-US" altLang="sl-SI" sz="1800" b="1" dirty="0">
              <a:latin typeface="Tahoma" panose="020B0604030504040204" pitchFamily="34" charset="0"/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539750" y="4820735"/>
            <a:ext cx="42481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reakcijski volumen:                          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 = 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(A-B) − [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(A) + 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(B)]</a:t>
            </a:r>
          </a:p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aktivacijski volumen:                       </a:t>
            </a:r>
            <a:r>
              <a:rPr lang="el-GR" altLang="sl-SI" sz="1800" b="1" dirty="0"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el-GR" altLang="sl-SI" sz="1800" b="1" baseline="30000" dirty="0"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latin typeface="Tahoma" panose="020B0604030504040204" pitchFamily="34" charset="0"/>
              </a:rPr>
              <a:t> = 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([A----B]</a:t>
            </a:r>
            <a:r>
              <a:rPr lang="el-GR" altLang="sl-SI" sz="1800" b="1" baseline="30000" dirty="0"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latin typeface="Tahoma" panose="020B0604030504040204" pitchFamily="34" charset="0"/>
              </a:rPr>
              <a:t>) − [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(A) + </a:t>
            </a:r>
            <a:r>
              <a:rPr lang="sl-SI" altLang="sl-SI" sz="1800" b="1" i="1" dirty="0">
                <a:latin typeface="Tahoma" panose="020B0604030504040204" pitchFamily="34" charset="0"/>
              </a:rPr>
              <a:t>V</a:t>
            </a:r>
            <a:r>
              <a:rPr lang="sl-SI" altLang="sl-SI" sz="1800" b="1" dirty="0">
                <a:latin typeface="Tahoma" panose="020B0604030504040204" pitchFamily="34" charset="0"/>
              </a:rPr>
              <a:t>(B)]</a:t>
            </a:r>
          </a:p>
        </p:txBody>
      </p:sp>
      <p:graphicFrame>
        <p:nvGraphicFramePr>
          <p:cNvPr id="4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583873"/>
              </p:ext>
            </p:extLst>
          </p:nvPr>
        </p:nvGraphicFramePr>
        <p:xfrm>
          <a:off x="4823640" y="4868863"/>
          <a:ext cx="2079769" cy="81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3" imgW="1041120" imgH="419040" progId="Equation.3">
                  <p:embed/>
                </p:oleObj>
              </mc:Choice>
              <mc:Fallback>
                <p:oleObj name="Equation" r:id="rId3" imgW="1041120" imgH="41904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640" y="4868863"/>
                        <a:ext cx="2079769" cy="8170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-1" y="115888"/>
            <a:ext cx="11574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SODOBNE METODE AKTIVACIJE: VISOKOTLAČNI </a:t>
            </a:r>
            <a:r>
              <a:rPr lang="sl-SI" altLang="sl-SI" sz="2800" b="1" dirty="0">
                <a:latin typeface="Tahoma" pitchFamily="34" charset="0"/>
              </a:rPr>
              <a:t>(HP) </a:t>
            </a:r>
            <a:r>
              <a:rPr lang="sl-SI" altLang="sl-SI" sz="2800" b="1" dirty="0" smtClean="0">
                <a:latin typeface="Tahoma" pitchFamily="34" charset="0"/>
              </a:rPr>
              <a:t>POGOJI</a:t>
            </a:r>
            <a:endParaRPr lang="sl-SI" altLang="sl-SI" sz="2800" b="1" dirty="0">
              <a:latin typeface="Tahoma" pitchFamily="34" charset="0"/>
            </a:endParaRPr>
          </a:p>
        </p:txBody>
      </p:sp>
      <p:sp>
        <p:nvSpPr>
          <p:cNvPr id="45" name="Line 2"/>
          <p:cNvSpPr>
            <a:spLocks noChangeShapeType="1"/>
          </p:cNvSpPr>
          <p:nvPr/>
        </p:nvSpPr>
        <p:spPr bwMode="auto">
          <a:xfrm flipV="1">
            <a:off x="7471443" y="3061432"/>
            <a:ext cx="0" cy="32877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 flipV="1">
            <a:off x="7328568" y="6204713"/>
            <a:ext cx="3889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7" name="Freeform 4"/>
          <p:cNvSpPr>
            <a:spLocks/>
          </p:cNvSpPr>
          <p:nvPr/>
        </p:nvSpPr>
        <p:spPr bwMode="auto">
          <a:xfrm>
            <a:off x="7471443" y="3037651"/>
            <a:ext cx="3024188" cy="1584325"/>
          </a:xfrm>
          <a:custGeom>
            <a:avLst/>
            <a:gdLst>
              <a:gd name="T0" fmla="*/ 0 w 1898"/>
              <a:gd name="T1" fmla="*/ 2147483647 h 1015"/>
              <a:gd name="T2" fmla="*/ 2147483647 w 1898"/>
              <a:gd name="T3" fmla="*/ 2147483647 h 1015"/>
              <a:gd name="T4" fmla="*/ 2147483647 w 1898"/>
              <a:gd name="T5" fmla="*/ 0 h 1015"/>
              <a:gd name="T6" fmla="*/ 0 60000 65536"/>
              <a:gd name="T7" fmla="*/ 0 60000 65536"/>
              <a:gd name="T8" fmla="*/ 0 60000 65536"/>
              <a:gd name="T9" fmla="*/ 0 w 1898"/>
              <a:gd name="T10" fmla="*/ 0 h 1015"/>
              <a:gd name="T11" fmla="*/ 1898 w 1898"/>
              <a:gd name="T12" fmla="*/ 1015 h 10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8" h="1015">
                <a:moveTo>
                  <a:pt x="0" y="1015"/>
                </a:moveTo>
                <a:cubicBezTo>
                  <a:pt x="170" y="704"/>
                  <a:pt x="327" y="374"/>
                  <a:pt x="643" y="205"/>
                </a:cubicBezTo>
                <a:cubicBezTo>
                  <a:pt x="959" y="36"/>
                  <a:pt x="1637" y="43"/>
                  <a:pt x="1898" y="0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8" name="Freeform 5"/>
          <p:cNvSpPr>
            <a:spLocks/>
          </p:cNvSpPr>
          <p:nvPr/>
        </p:nvSpPr>
        <p:spPr bwMode="auto">
          <a:xfrm rot="10158501" flipH="1">
            <a:off x="7615906" y="4333051"/>
            <a:ext cx="2881312" cy="1800225"/>
          </a:xfrm>
          <a:custGeom>
            <a:avLst/>
            <a:gdLst>
              <a:gd name="T0" fmla="*/ 0 w 2178"/>
              <a:gd name="T1" fmla="*/ 2147483647 h 1270"/>
              <a:gd name="T2" fmla="*/ 2147483647 w 2178"/>
              <a:gd name="T3" fmla="*/ 2147483647 h 1270"/>
              <a:gd name="T4" fmla="*/ 2147483647 w 2178"/>
              <a:gd name="T5" fmla="*/ 0 h 1270"/>
              <a:gd name="T6" fmla="*/ 0 60000 65536"/>
              <a:gd name="T7" fmla="*/ 0 60000 65536"/>
              <a:gd name="T8" fmla="*/ 0 60000 65536"/>
              <a:gd name="T9" fmla="*/ 0 w 2178"/>
              <a:gd name="T10" fmla="*/ 0 h 1270"/>
              <a:gd name="T11" fmla="*/ 2178 w 2178"/>
              <a:gd name="T12" fmla="*/ 1270 h 12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8" h="1270">
                <a:moveTo>
                  <a:pt x="0" y="1270"/>
                </a:moveTo>
                <a:cubicBezTo>
                  <a:pt x="204" y="922"/>
                  <a:pt x="408" y="575"/>
                  <a:pt x="771" y="363"/>
                </a:cubicBezTo>
                <a:cubicBezTo>
                  <a:pt x="1134" y="151"/>
                  <a:pt x="1944" y="60"/>
                  <a:pt x="2178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875463" y="2666144"/>
            <a:ext cx="1982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err="1" smtClean="0">
                <a:latin typeface="Tahoma" panose="020B0604030504040204" pitchFamily="34" charset="0"/>
              </a:rPr>
              <a:t>reakc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. hitrost</a:t>
            </a:r>
            <a:endParaRPr lang="sl-SI" altLang="sl-SI" sz="1800" b="1" dirty="0">
              <a:latin typeface="Tahoma" panose="020B0604030504040204" pitchFamily="34" charset="0"/>
            </a:endParaRPr>
          </a:p>
          <a:p>
            <a:pPr algn="ctr"/>
            <a:r>
              <a:rPr lang="sl-SI" altLang="sl-SI" sz="1800" b="1" dirty="0" err="1">
                <a:latin typeface="Tahoma" panose="020B0604030504040204" pitchFamily="34" charset="0"/>
              </a:rPr>
              <a:t>ln</a:t>
            </a:r>
            <a:r>
              <a:rPr lang="sl-SI" altLang="sl-SI" sz="1800" b="1" dirty="0">
                <a:latin typeface="Tahoma" panose="020B0604030504040204" pitchFamily="34" charset="0"/>
              </a:rPr>
              <a:t> </a:t>
            </a:r>
            <a:r>
              <a:rPr lang="sl-SI" altLang="sl-SI" sz="1800" b="1" i="1" dirty="0" err="1">
                <a:latin typeface="Tahoma" panose="020B0604030504040204" pitchFamily="34" charset="0"/>
              </a:rPr>
              <a:t>k</a:t>
            </a:r>
            <a:r>
              <a:rPr lang="sl-SI" altLang="sl-SI" sz="1800" b="1" i="1" baseline="-25000" dirty="0" err="1">
                <a:latin typeface="Tahoma" panose="020B0604030504040204" pitchFamily="34" charset="0"/>
              </a:rPr>
              <a:t>P</a:t>
            </a:r>
            <a:endParaRPr lang="en-US" altLang="sl-SI" sz="1800" b="1" i="1" baseline="-25000" dirty="0">
              <a:latin typeface="Tahoma" panose="020B0604030504040204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360527" y="5867605"/>
            <a:ext cx="846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smtClean="0">
                <a:latin typeface="Tahoma" panose="020B0604030504040204" pitchFamily="34" charset="0"/>
              </a:rPr>
              <a:t>tlak </a:t>
            </a:r>
            <a:r>
              <a:rPr lang="sl-SI" altLang="sl-SI" sz="1800" b="1" i="1" dirty="0">
                <a:latin typeface="Tahoma" panose="020B0604030504040204" pitchFamily="34" charset="0"/>
              </a:rPr>
              <a:t>P</a:t>
            </a:r>
            <a:endParaRPr lang="en-US" altLang="sl-SI" sz="1800" b="1" i="1" dirty="0">
              <a:latin typeface="Tahoma" panose="020B0604030504040204" pitchFamily="34" charset="0"/>
            </a:endParaRP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10089209" y="3061433"/>
            <a:ext cx="1099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sl-SI" sz="1800" b="1" dirty="0">
                <a:solidFill>
                  <a:srgbClr val="FF0000"/>
                </a:solidFill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solidFill>
                  <a:srgbClr val="FF0000"/>
                </a:solidFill>
                <a:latin typeface="Tahoma" panose="020B0604030504040204" pitchFamily="34" charset="0"/>
              </a:rPr>
              <a:t>V</a:t>
            </a:r>
            <a:r>
              <a:rPr lang="el-GR" altLang="sl-SI" sz="1800" b="1" baseline="30000" dirty="0">
                <a:solidFill>
                  <a:srgbClr val="FF0000"/>
                </a:solidFill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solidFill>
                  <a:srgbClr val="FF0000"/>
                </a:solidFill>
                <a:latin typeface="Tahoma" panose="020B0604030504040204" pitchFamily="34" charset="0"/>
              </a:rPr>
              <a:t> &lt; 0</a:t>
            </a:r>
            <a:endParaRPr lang="en-US" altLang="sl-SI" sz="1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9682452" y="5338355"/>
            <a:ext cx="1099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sl-SI" sz="1800" b="1" dirty="0">
                <a:solidFill>
                  <a:srgbClr val="0000FF"/>
                </a:solidFill>
                <a:latin typeface="Tahoma" panose="020B0604030504040204" pitchFamily="34" charset="0"/>
              </a:rPr>
              <a:t>Δ</a:t>
            </a:r>
            <a:r>
              <a:rPr lang="sl-SI" altLang="sl-SI" sz="1800" b="1" i="1" dirty="0">
                <a:solidFill>
                  <a:srgbClr val="0000FF"/>
                </a:solidFill>
                <a:latin typeface="Tahoma" panose="020B0604030504040204" pitchFamily="34" charset="0"/>
              </a:rPr>
              <a:t>V</a:t>
            </a:r>
            <a:r>
              <a:rPr lang="el-GR" altLang="sl-SI" sz="1800" b="1" baseline="30000" dirty="0">
                <a:solidFill>
                  <a:srgbClr val="0000FF"/>
                </a:solidFill>
                <a:latin typeface="Tahoma" panose="020B0604030504040204" pitchFamily="34" charset="0"/>
              </a:rPr>
              <a:t>≠</a:t>
            </a:r>
            <a:r>
              <a:rPr lang="sl-SI" altLang="sl-SI" sz="1800" b="1" dirty="0">
                <a:solidFill>
                  <a:srgbClr val="0000FF"/>
                </a:solidFill>
                <a:latin typeface="Tahoma" panose="020B0604030504040204" pitchFamily="34" charset="0"/>
              </a:rPr>
              <a:t> &gt; 0</a:t>
            </a:r>
            <a:endParaRPr lang="en-US" altLang="sl-SI" sz="18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8315325" y="3796723"/>
            <a:ext cx="35316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hitrost reakcij z negativnim aktivacijskim volumnom se poveča ob povečanju tlaka</a:t>
            </a:r>
            <a:endParaRPr lang="en-US" altLang="sl-SI" sz="1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2225" y="1081512"/>
            <a:ext cx="886827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 smtClean="0">
                <a:latin typeface="Tahoma" panose="020B0604030504040204" pitchFamily="34" charset="0"/>
              </a:rPr>
              <a:t>Eksperimentalne podrobnosti</a:t>
            </a:r>
            <a:r>
              <a:rPr lang="en-US" altLang="sl-SI" sz="1800" b="1" dirty="0" smtClean="0">
                <a:latin typeface="Tahoma" panose="020B0604030504040204" pitchFamily="34" charset="0"/>
              </a:rPr>
              <a:t>:</a:t>
            </a:r>
            <a:endParaRPr lang="en-US" altLang="sl-SI" sz="18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običajno tlaki med </a:t>
            </a:r>
            <a:r>
              <a:rPr lang="en-US" altLang="sl-SI" sz="1800" dirty="0" smtClean="0">
                <a:latin typeface="Tahoma" panose="020B0604030504040204" pitchFamily="34" charset="0"/>
              </a:rPr>
              <a:t>10 </a:t>
            </a:r>
            <a:r>
              <a:rPr lang="sl-SI" altLang="sl-SI" sz="1800" dirty="0" smtClean="0">
                <a:latin typeface="Tahoma" panose="020B0604030504040204" pitchFamily="34" charset="0"/>
              </a:rPr>
              <a:t>in</a:t>
            </a:r>
            <a:r>
              <a:rPr lang="en-US" altLang="sl-SI" sz="1800" dirty="0" smtClean="0">
                <a:latin typeface="Tahoma" panose="020B0604030504040204" pitchFamily="34" charset="0"/>
              </a:rPr>
              <a:t> </a:t>
            </a:r>
            <a:r>
              <a:rPr lang="en-US" altLang="sl-SI" sz="1800" dirty="0">
                <a:latin typeface="Tahoma" panose="020B0604030504040204" pitchFamily="34" charset="0"/>
              </a:rPr>
              <a:t>20 </a:t>
            </a:r>
            <a:r>
              <a:rPr lang="en-US" altLang="sl-SI" sz="1800" dirty="0" err="1">
                <a:latin typeface="Tahoma" panose="020B0604030504040204" pitchFamily="34" charset="0"/>
              </a:rPr>
              <a:t>kbar</a:t>
            </a:r>
            <a:r>
              <a:rPr lang="en-US" altLang="sl-SI" sz="1800" dirty="0">
                <a:latin typeface="Tahoma" panose="020B0604030504040204" pitchFamily="34" charset="0"/>
              </a:rPr>
              <a:t> (HP </a:t>
            </a:r>
            <a:r>
              <a:rPr lang="sl-SI" altLang="sl-SI" sz="1800" dirty="0" smtClean="0">
                <a:latin typeface="Tahoma" panose="020B0604030504040204" pitchFamily="34" charset="0"/>
              </a:rPr>
              <a:t>učinki se pokažejo nad približno </a:t>
            </a:r>
            <a:r>
              <a:rPr lang="en-US" altLang="sl-SI" sz="1800" dirty="0" smtClean="0">
                <a:latin typeface="Tahoma" panose="020B0604030504040204" pitchFamily="34" charset="0"/>
              </a:rPr>
              <a:t>7 </a:t>
            </a:r>
            <a:r>
              <a:rPr lang="en-US" altLang="sl-SI" sz="1800" dirty="0" err="1">
                <a:latin typeface="Tahoma" panose="020B0604030504040204" pitchFamily="34" charset="0"/>
              </a:rPr>
              <a:t>kbar</a:t>
            </a:r>
            <a:r>
              <a:rPr lang="en-US" altLang="sl-SI" sz="1800" dirty="0">
                <a:latin typeface="Tahoma" panose="020B0604030504040204" pitchFamily="34" charset="0"/>
              </a:rPr>
              <a:t>);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izbira topil </a:t>
            </a:r>
            <a:r>
              <a:rPr lang="en-US" altLang="sl-SI" sz="1800" dirty="0" smtClean="0">
                <a:latin typeface="Tahoma" panose="020B0604030504040204" pitchFamily="34" charset="0"/>
              </a:rPr>
              <a:t>(</a:t>
            </a:r>
            <a:r>
              <a:rPr lang="sl-SI" altLang="sl-SI" sz="1800" dirty="0" smtClean="0">
                <a:latin typeface="Tahoma" panose="020B0604030504040204" pitchFamily="34" charset="0"/>
              </a:rPr>
              <a:t>ne smejo zmrzniti</a:t>
            </a:r>
            <a:r>
              <a:rPr lang="en-US" altLang="sl-SI" sz="1800" dirty="0" smtClean="0">
                <a:latin typeface="Tahoma" panose="020B0604030504040204" pitchFamily="34" charset="0"/>
              </a:rPr>
              <a:t>), </a:t>
            </a:r>
            <a:r>
              <a:rPr lang="sl-SI" altLang="sl-SI" sz="1800" dirty="0" smtClean="0">
                <a:latin typeface="Tahoma" panose="020B0604030504040204" pitchFamily="34" charset="0"/>
              </a:rPr>
              <a:t>primerni so:</a:t>
            </a:r>
            <a:r>
              <a:rPr lang="en-US" altLang="sl-SI" sz="1800" dirty="0" smtClean="0">
                <a:latin typeface="Tahoma" panose="020B0604030504040204" pitchFamily="34" charset="0"/>
              </a:rPr>
              <a:t> </a:t>
            </a:r>
            <a:r>
              <a:rPr lang="en-US" altLang="sl-SI" sz="1800" dirty="0">
                <a:latin typeface="Tahoma" panose="020B0604030504040204" pitchFamily="34" charset="0"/>
              </a:rPr>
              <a:t>CH</a:t>
            </a:r>
            <a:r>
              <a:rPr lang="en-US" altLang="sl-SI" sz="1800" baseline="-25000" dirty="0">
                <a:latin typeface="Tahoma" panose="020B0604030504040204" pitchFamily="34" charset="0"/>
              </a:rPr>
              <a:t>2</a:t>
            </a:r>
            <a:r>
              <a:rPr lang="en-US" altLang="sl-SI" sz="1800" dirty="0">
                <a:latin typeface="Tahoma" panose="020B0604030504040204" pitchFamily="34" charset="0"/>
              </a:rPr>
              <a:t>Cl</a:t>
            </a:r>
            <a:r>
              <a:rPr lang="en-US" altLang="sl-SI" sz="1800" baseline="-25000" dirty="0">
                <a:latin typeface="Tahoma" panose="020B0604030504040204" pitchFamily="34" charset="0"/>
              </a:rPr>
              <a:t>2</a:t>
            </a:r>
            <a:r>
              <a:rPr lang="en-US" altLang="sl-SI" sz="1800" dirty="0">
                <a:latin typeface="Tahoma" panose="020B0604030504040204" pitchFamily="34" charset="0"/>
              </a:rPr>
              <a:t>, Et</a:t>
            </a:r>
            <a:r>
              <a:rPr lang="en-US" altLang="sl-SI" sz="1800" baseline="-25000" dirty="0">
                <a:latin typeface="Tahoma" panose="020B0604030504040204" pitchFamily="34" charset="0"/>
              </a:rPr>
              <a:t>2</a:t>
            </a:r>
            <a:r>
              <a:rPr lang="en-US" altLang="sl-SI" sz="1800" dirty="0">
                <a:latin typeface="Tahoma" panose="020B0604030504040204" pitchFamily="34" charset="0"/>
              </a:rPr>
              <a:t>O, </a:t>
            </a:r>
            <a:r>
              <a:rPr lang="en-US" altLang="sl-SI" sz="1800" dirty="0" err="1">
                <a:latin typeface="Tahoma" panose="020B0604030504040204" pitchFamily="34" charset="0"/>
              </a:rPr>
              <a:t>PrOH</a:t>
            </a: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idr</a:t>
            </a:r>
            <a:r>
              <a:rPr lang="en-US" altLang="sl-SI" sz="1800" dirty="0" smtClean="0">
                <a:latin typeface="Tahoma" panose="020B0604030504040204" pitchFamily="34" charset="0"/>
              </a:rPr>
              <a:t>.</a:t>
            </a:r>
            <a:endParaRPr lang="en-US" altLang="sl-SI" sz="18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relativno majhni reakcijski volumni </a:t>
            </a:r>
            <a:r>
              <a:rPr lang="en-US" altLang="sl-SI" sz="1800" dirty="0" smtClean="0">
                <a:latin typeface="Tahoma" panose="020B0604030504040204" pitchFamily="34" charset="0"/>
              </a:rPr>
              <a:t>(2</a:t>
            </a:r>
            <a:r>
              <a:rPr lang="sl-SI" altLang="sl-SI" sz="1800" dirty="0">
                <a:latin typeface="Tahoma" panose="020B0604030504040204" pitchFamily="34" charset="0"/>
                <a:cs typeface="Times New Roman" panose="02020603050405020304" pitchFamily="18" charset="0"/>
              </a:rPr>
              <a:t>−</a:t>
            </a:r>
            <a:r>
              <a:rPr lang="en-US" altLang="sl-SI" sz="1800" dirty="0">
                <a:latin typeface="Tahoma" panose="020B0604030504040204" pitchFamily="34" charset="0"/>
              </a:rPr>
              <a:t>10 mL).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65188" y="2995282"/>
            <a:ext cx="4321175" cy="273526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sl-SI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461586" y="2995282"/>
            <a:ext cx="3935078" cy="27352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sl-SI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9650" y="3066719"/>
            <a:ext cx="4176713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l-SI" sz="2800" b="1" dirty="0">
                <a:latin typeface="Tahoma" panose="020B0604030504040204" pitchFamily="34" charset="0"/>
              </a:rPr>
              <a:t> </a:t>
            </a:r>
            <a:r>
              <a:rPr lang="sl-SI" altLang="sl-SI" sz="3200" b="1" dirty="0">
                <a:latin typeface="Tahoma" panose="020B0604030504040204" pitchFamily="34" charset="0"/>
              </a:rPr>
              <a:t>+</a:t>
            </a:r>
            <a:endParaRPr lang="en-US" altLang="sl-SI" sz="3200" b="1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uporabimo lahko termično nestabilne reaktante</a:t>
            </a:r>
            <a:r>
              <a:rPr lang="en-US" altLang="sl-SI" sz="1800" dirty="0" smtClean="0">
                <a:latin typeface="Tahoma" panose="020B0604030504040204" pitchFamily="34" charset="0"/>
              </a:rPr>
              <a:t>;</a:t>
            </a:r>
            <a:endParaRPr lang="en-US" altLang="sl-SI" sz="18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sintetiziramo lahko termično nestabilne produkte</a:t>
            </a:r>
            <a:r>
              <a:rPr lang="en-US" altLang="sl-SI" sz="1800" dirty="0" smtClean="0">
                <a:latin typeface="Tahoma" panose="020B0604030504040204" pitchFamily="34" charset="0"/>
              </a:rPr>
              <a:t>;</a:t>
            </a:r>
            <a:endParaRPr lang="en-US" altLang="sl-SI" sz="18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regio</a:t>
            </a:r>
            <a:r>
              <a:rPr lang="sl-SI" altLang="sl-SI" sz="1800" dirty="0" smtClean="0">
                <a:latin typeface="Tahoma" panose="020B0604030504040204" pitchFamily="34" charset="0"/>
              </a:rPr>
              <a:t>- in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stereoselektivnost</a:t>
            </a:r>
            <a:r>
              <a:rPr lang="sl-SI" altLang="sl-SI" sz="1800" dirty="0" smtClean="0">
                <a:latin typeface="Tahoma" panose="020B0604030504040204" pitchFamily="34" charset="0"/>
              </a:rPr>
              <a:t> se lahko spremeni (izboljša)</a:t>
            </a:r>
            <a:r>
              <a:rPr lang="en-US" altLang="sl-SI" sz="1800" dirty="0" smtClean="0">
                <a:latin typeface="Tahoma" panose="020B0604030504040204" pitchFamily="34" charset="0"/>
              </a:rPr>
              <a:t>.</a:t>
            </a:r>
            <a:endParaRPr lang="en-US" altLang="sl-SI" sz="1800" dirty="0">
              <a:latin typeface="Tahoma" panose="020B060403050404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61585" y="3058782"/>
            <a:ext cx="417671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l-SI" sz="3200" b="1" dirty="0">
                <a:latin typeface="Tahoma" panose="020B0604030504040204" pitchFamily="34" charset="0"/>
              </a:rPr>
              <a:t>  </a:t>
            </a:r>
            <a:r>
              <a:rPr lang="sl-SI" altLang="sl-SI" sz="3200" b="1" dirty="0">
                <a:latin typeface="Tahoma" panose="020B0604030504040204" pitchFamily="34" charset="0"/>
              </a:rPr>
              <a:t>−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zasledovanje reakcije ni možno</a:t>
            </a:r>
            <a:r>
              <a:rPr lang="en-US" altLang="sl-SI" sz="1800" dirty="0" smtClean="0">
                <a:latin typeface="Tahoma" panose="020B0604030504040204" pitchFamily="34" charset="0"/>
              </a:rPr>
              <a:t>;</a:t>
            </a:r>
            <a:endParaRPr lang="en-US" altLang="sl-SI" sz="18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težave s topnostjo, mešanjem, viskoznostjo, ravnotežjem itd.</a:t>
            </a:r>
            <a:r>
              <a:rPr lang="en-US" altLang="sl-SI" sz="1800" dirty="0" smtClean="0">
                <a:latin typeface="Tahoma" panose="020B0604030504040204" pitchFamily="34" charset="0"/>
              </a:rPr>
              <a:t>;</a:t>
            </a:r>
            <a:endParaRPr lang="en-US" altLang="sl-SI" sz="1800" dirty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nerodna, draga oprema;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sl-SI" altLang="sl-SI" sz="1800" dirty="0">
                <a:latin typeface="Tahoma" panose="020B0604030504040204" pitchFamily="34" charset="0"/>
              </a:rPr>
              <a:t> </a:t>
            </a:r>
            <a:r>
              <a:rPr lang="sl-SI" altLang="sl-SI" sz="1800" dirty="0" smtClean="0">
                <a:latin typeface="Tahoma" panose="020B0604030504040204" pitchFamily="34" charset="0"/>
              </a:rPr>
              <a:t>počasnost reakcij</a:t>
            </a:r>
            <a:r>
              <a:rPr lang="en-US" altLang="sl-SI" sz="1800" dirty="0" smtClean="0">
                <a:latin typeface="Tahoma" panose="020B0604030504040204" pitchFamily="34" charset="0"/>
              </a:rPr>
              <a:t>.</a:t>
            </a:r>
            <a:endParaRPr lang="en-US" altLang="sl-SI" sz="1800" dirty="0">
              <a:latin typeface="Tahoma" panose="020B0604030504040204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1" y="260350"/>
            <a:ext cx="10131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>
                <a:latin typeface="Tahoma" pitchFamily="34" charset="0"/>
              </a:rPr>
              <a:t>VISOKOTLAČNI (HP) </a:t>
            </a:r>
            <a:r>
              <a:rPr lang="sl-SI" altLang="sl-SI" sz="2800" b="1" dirty="0" smtClean="0">
                <a:latin typeface="Tahoma" pitchFamily="34" charset="0"/>
              </a:rPr>
              <a:t>POGOJI: </a:t>
            </a:r>
            <a:r>
              <a:rPr lang="sl-SI" altLang="sl-SI" sz="2800" b="1" dirty="0">
                <a:latin typeface="Tahoma" pitchFamily="34" charset="0"/>
              </a:rPr>
              <a:t>aparatura </a:t>
            </a:r>
            <a:r>
              <a:rPr lang="sl-SI" altLang="sl-SI" sz="2800" b="1" dirty="0" smtClean="0">
                <a:latin typeface="Tahoma" pitchFamily="34" charset="0"/>
              </a:rPr>
              <a:t>U-101</a:t>
            </a:r>
            <a:endParaRPr lang="en-US" altLang="sl-SI" sz="2800" b="1" dirty="0">
              <a:latin typeface="Tahoma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501" y="603099"/>
            <a:ext cx="2456531" cy="368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2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5552" y="44624"/>
            <a:ext cx="5932585" cy="10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spcBef>
                <a:spcPts val="1000"/>
              </a:spcBef>
            </a:pPr>
            <a:r>
              <a:rPr lang="sl-SI" altLang="sl-SI" sz="2800" b="1" dirty="0">
                <a:latin typeface="Tahoma" pitchFamily="34" charset="0"/>
              </a:rPr>
              <a:t>VISOKOTLAČNI (HP) POGOJI</a:t>
            </a:r>
          </a:p>
          <a:p>
            <a:pPr algn="r">
              <a:spcBef>
                <a:spcPts val="1000"/>
              </a:spcBef>
            </a:pPr>
            <a:r>
              <a:rPr lang="sl-SI" altLang="sl-SI" sz="2800" b="1" dirty="0">
                <a:latin typeface="Tahoma" pitchFamily="34" charset="0"/>
              </a:rPr>
              <a:t>aparatura U-101</a:t>
            </a:r>
            <a:endParaRPr lang="en-US" altLang="sl-SI" sz="2800" b="1" dirty="0">
              <a:latin typeface="Tahoma" pitchFamily="34" charset="0"/>
            </a:endParaRPr>
          </a:p>
        </p:txBody>
      </p:sp>
      <p:pic>
        <p:nvPicPr>
          <p:cNvPr id="4" name="Picture 2" descr="C:\Users\kristofk\Documents\Visok tlak - kemija v soli\visok tlak - slike\20070927_25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2" y="717789"/>
            <a:ext cx="2063991" cy="35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ristofk\Documents\Visok tlak - kemija v soli\visok tlak - slike\20070927_26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36" y="3130429"/>
            <a:ext cx="2036317" cy="30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ristofk\Documents\Visok tlak - kemija v soli\visok tlak - slike\20070927_24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1" y="4692987"/>
            <a:ext cx="1606336" cy="14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ristofk\Documents\Visok tlak - kemija v soli\visok tlak - slike\20070927_25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63650" y="2969607"/>
            <a:ext cx="2014213" cy="38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kristofk\Documents\Visok tlak - kemija v soli\visok tlak - slike\20070927_25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81" y="1447575"/>
            <a:ext cx="1918456" cy="2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870815" y="4765088"/>
            <a:ext cx="946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sl-SI" altLang="sl-SI" sz="1600" dirty="0" smtClean="0">
                <a:latin typeface="Tahoma" pitchFamily="34" charset="0"/>
              </a:rPr>
              <a:t>tesnila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4426811" y="1543925"/>
            <a:ext cx="1621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bati: zgornji in spodnji (slepi)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7348498" y="3884760"/>
            <a:ext cx="2178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bat: spodnji (merilni za tlak)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2861452" y="5606585"/>
            <a:ext cx="1623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LV-101 („liquid vessel“)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29416" y="4300258"/>
            <a:ext cx="16413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ohišje</a:t>
            </a:r>
            <a:endParaRPr lang="en-US" altLang="sl-SI" sz="1600" dirty="0">
              <a:latin typeface="Tahoma" pitchFamily="34" charset="0"/>
            </a:endParaRPr>
          </a:p>
        </p:txBody>
      </p:sp>
      <p:graphicFrame>
        <p:nvGraphicFramePr>
          <p:cNvPr id="14" name="Grafikon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88209"/>
              </p:ext>
            </p:extLst>
          </p:nvPr>
        </p:nvGraphicFramePr>
        <p:xfrm>
          <a:off x="6739896" y="236590"/>
          <a:ext cx="5341770" cy="352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5191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2860" y="5023705"/>
            <a:ext cx="66520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A. Juranovič, </a:t>
            </a:r>
            <a:r>
              <a:rPr lang="en-US" altLang="sl-SI" sz="1600" dirty="0">
                <a:latin typeface="Tahoma" pitchFamily="34" charset="0"/>
              </a:rPr>
              <a:t>K. </a:t>
            </a:r>
            <a:r>
              <a:rPr lang="en-US" altLang="sl-SI" sz="1600" dirty="0" err="1">
                <a:latin typeface="Tahoma" pitchFamily="34" charset="0"/>
              </a:rPr>
              <a:t>Kranjc</a:t>
            </a:r>
            <a:r>
              <a:rPr lang="sl-SI" altLang="sl-SI" sz="1600" dirty="0">
                <a:latin typeface="Tahoma" pitchFamily="34" charset="0"/>
              </a:rPr>
              <a:t>, F. Perdih, S. Polanc, M. Kočevar</a:t>
            </a:r>
            <a:r>
              <a:rPr lang="en-US" altLang="sl-SI" sz="1600" dirty="0">
                <a:latin typeface="Tahoma" pitchFamily="34" charset="0"/>
              </a:rPr>
              <a:t> </a:t>
            </a:r>
            <a:r>
              <a:rPr lang="sl-SI" altLang="sl-SI" sz="1600" i="1" dirty="0">
                <a:latin typeface="Tahoma" pitchFamily="34" charset="0"/>
              </a:rPr>
              <a:t>Tetrahedron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b="1" dirty="0">
                <a:latin typeface="Tahoma" pitchFamily="34" charset="0"/>
              </a:rPr>
              <a:t>2011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i="1" dirty="0">
                <a:latin typeface="Tahoma" pitchFamily="34" charset="0"/>
              </a:rPr>
              <a:t>67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dirty="0" smtClean="0">
                <a:latin typeface="Tahoma" pitchFamily="34" charset="0"/>
              </a:rPr>
              <a:t>3490</a:t>
            </a:r>
            <a:r>
              <a:rPr lang="en-US" altLang="sl-SI" sz="1600" dirty="0" smtClean="0">
                <a:latin typeface="Tahoma" pitchFamily="34" charset="0"/>
              </a:rPr>
              <a:t>.</a:t>
            </a:r>
            <a:endParaRPr lang="sl-SI" altLang="sl-SI" sz="1600" dirty="0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K. Kranjc, A. Juranovič, M. Kočevar, F. Perdih </a:t>
            </a:r>
            <a:r>
              <a:rPr lang="sl-SI" altLang="sl-SI" sz="1600" i="1" dirty="0">
                <a:latin typeface="Tahoma" pitchFamily="34" charset="0"/>
              </a:rPr>
              <a:t>Symmetry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b="1" dirty="0">
                <a:latin typeface="Tahoma" pitchFamily="34" charset="0"/>
              </a:rPr>
              <a:t>2020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i="1" dirty="0">
                <a:latin typeface="Tahoma" pitchFamily="34" charset="0"/>
              </a:rPr>
              <a:t>12</a:t>
            </a:r>
            <a:r>
              <a:rPr lang="sl-SI" altLang="sl-SI" sz="1600" dirty="0">
                <a:latin typeface="Tahoma" pitchFamily="34" charset="0"/>
              </a:rPr>
              <a:t>, 1714. </a:t>
            </a:r>
            <a:r>
              <a:rPr lang="sl-SI" altLang="sl-SI" sz="1600" dirty="0">
                <a:latin typeface="Tahoma" pitchFamily="34" charset="0"/>
                <a:hlinkClick r:id="rId3"/>
              </a:rPr>
              <a:t>https://doi.org/10.3390/sym12101714</a:t>
            </a:r>
            <a:r>
              <a:rPr lang="sl-SI" altLang="sl-SI" sz="1600" dirty="0">
                <a:latin typeface="Tahoma" pitchFamily="34" charset="0"/>
              </a:rPr>
              <a:t> 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43284" y="2392656"/>
            <a:ext cx="491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b="1" i="1" dirty="0">
                <a:solidFill>
                  <a:srgbClr val="00CC00"/>
                </a:solidFill>
              </a:rPr>
              <a:t>visok tlak – nežni reakcijski pogoji</a:t>
            </a:r>
            <a:endParaRPr lang="en-US" altLang="sl-SI" b="1" i="1" dirty="0">
              <a:solidFill>
                <a:srgbClr val="00CC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12247" y="3203858"/>
            <a:ext cx="2447925" cy="1223963"/>
          </a:xfrm>
          <a:prstGeom prst="rect">
            <a:avLst/>
          </a:prstGeom>
          <a:noFill/>
          <a:ln w="635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0" y="5591493"/>
            <a:ext cx="378320" cy="57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95602" y="3353798"/>
            <a:ext cx="20812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800" dirty="0">
                <a:latin typeface="Tahoma" pitchFamily="34" charset="0"/>
              </a:rPr>
              <a:t>visok tlak</a:t>
            </a:r>
            <a:r>
              <a:rPr lang="en-US" altLang="sl-SI" sz="1800" dirty="0">
                <a:latin typeface="Tahoma" pitchFamily="34" charset="0"/>
              </a:rPr>
              <a:t> (13 </a:t>
            </a:r>
            <a:r>
              <a:rPr lang="en-US" altLang="sl-SI" sz="1800" dirty="0" err="1">
                <a:latin typeface="Tahoma" pitchFamily="34" charset="0"/>
              </a:rPr>
              <a:t>kbar</a:t>
            </a:r>
            <a:r>
              <a:rPr lang="en-US" altLang="sl-SI" sz="1800" dirty="0">
                <a:latin typeface="Tahoma" pitchFamily="34" charset="0"/>
              </a:rPr>
              <a:t>), </a:t>
            </a:r>
            <a:r>
              <a:rPr lang="en-US" altLang="sl-SI" sz="1800" dirty="0">
                <a:latin typeface="Arial" charset="0"/>
              </a:rPr>
              <a:t>~</a:t>
            </a:r>
            <a:r>
              <a:rPr lang="en-US" altLang="sl-SI" sz="1800" dirty="0">
                <a:latin typeface="Tahoma" pitchFamily="34" charset="0"/>
              </a:rPr>
              <a:t>15 </a:t>
            </a:r>
            <a:r>
              <a:rPr lang="sl-SI" altLang="sl-SI" sz="1800" dirty="0">
                <a:latin typeface="Tahoma" pitchFamily="34" charset="0"/>
              </a:rPr>
              <a:t>dni</a:t>
            </a:r>
            <a:r>
              <a:rPr lang="en-US" altLang="sl-SI" sz="1800" dirty="0">
                <a:latin typeface="Tahoma" pitchFamily="34" charset="0"/>
              </a:rPr>
              <a:t>, </a:t>
            </a:r>
            <a:r>
              <a:rPr lang="sl-SI" altLang="sl-SI" sz="1800" dirty="0">
                <a:latin typeface="Tahoma" pitchFamily="34" charset="0"/>
              </a:rPr>
              <a:t>izkor. </a:t>
            </a:r>
            <a:r>
              <a:rPr lang="en-US" altLang="sl-SI" sz="1800" dirty="0">
                <a:latin typeface="Tahoma" pitchFamily="34" charset="0"/>
              </a:rPr>
              <a:t>~80%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43" y="585519"/>
            <a:ext cx="418756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546666"/>
              </p:ext>
            </p:extLst>
          </p:nvPr>
        </p:nvGraphicFramePr>
        <p:xfrm>
          <a:off x="7622044" y="1880919"/>
          <a:ext cx="1052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CS ChemDraw Drawing" r:id="rId6" imgW="907814" imgH="790366" progId="ChemDraw.Document.6.0">
                  <p:embed/>
                </p:oleObj>
              </mc:Choice>
              <mc:Fallback>
                <p:oleObj name="CS ChemDraw Drawing" r:id="rId6" imgW="907814" imgH="790366" progId="ChemDraw.Document.6.0">
                  <p:embed/>
                  <p:pic>
                    <p:nvPicPr>
                      <p:cNvPr id="1331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2044" y="1880919"/>
                        <a:ext cx="105251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44" y="3453064"/>
            <a:ext cx="3591152" cy="272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789388"/>
              </p:ext>
            </p:extLst>
          </p:nvPr>
        </p:nvGraphicFramePr>
        <p:xfrm>
          <a:off x="7669669" y="5244832"/>
          <a:ext cx="14414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CS ChemDraw Drawing" r:id="rId9" imgW="2122556" imgH="1099979" progId="ChemDraw.Document.6.0">
                  <p:embed/>
                </p:oleObj>
              </mc:Choice>
              <mc:Fallback>
                <p:oleObj name="CS ChemDraw Drawing" r:id="rId9" imgW="2122556" imgH="1099979" progId="ChemDraw.Document.6.0">
                  <p:embed/>
                  <p:pic>
                    <p:nvPicPr>
                      <p:cNvPr id="13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9669" y="5244832"/>
                        <a:ext cx="144145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Predm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489013"/>
              </p:ext>
            </p:extLst>
          </p:nvPr>
        </p:nvGraphicFramePr>
        <p:xfrm>
          <a:off x="1620455" y="790596"/>
          <a:ext cx="4804682" cy="144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CS ChemDraw Drawing" r:id="rId11" imgW="3264057" imgH="981034" progId="ChemDraw.Document.6.0">
                  <p:embed/>
                </p:oleObj>
              </mc:Choice>
              <mc:Fallback>
                <p:oleObj name="CS ChemDraw Drawing" r:id="rId11" imgW="3264057" imgH="9810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20455" y="790596"/>
                        <a:ext cx="4804682" cy="1444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5551" y="44624"/>
            <a:ext cx="88955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sl-SI" altLang="sl-SI" sz="2800" b="1" dirty="0">
                <a:latin typeface="Tahoma" pitchFamily="34" charset="0"/>
              </a:rPr>
              <a:t>VISOKOTLAČNI (HP) </a:t>
            </a:r>
            <a:r>
              <a:rPr lang="sl-SI" altLang="sl-SI" sz="2800" b="1" dirty="0" smtClean="0">
                <a:latin typeface="Tahoma" pitchFamily="34" charset="0"/>
              </a:rPr>
              <a:t>POGOJI: primer uporabe</a:t>
            </a:r>
            <a:endParaRPr lang="sl-SI" altLang="sl-SI" sz="2800" b="1" dirty="0">
              <a:latin typeface="Tahoma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87281" y="3212602"/>
            <a:ext cx="237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800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endo</a:t>
            </a:r>
            <a:r>
              <a:rPr lang="sl-SI" altLang="sl-SI" sz="1800" dirty="0">
                <a:latin typeface="Tahoma" pitchFamily="34" charset="0"/>
                <a:cs typeface="Tahoma" pitchFamily="34" charset="0"/>
              </a:rPr>
              <a:t> napad daje kinetično kontroliran produkt z </a:t>
            </a:r>
            <a:r>
              <a:rPr lang="sl-SI" altLang="sl-SI" sz="1800" i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anti</a:t>
            </a:r>
            <a:r>
              <a:rPr lang="sl-SI" altLang="sl-SI" sz="18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l-SI" altLang="sl-SI" sz="1800" dirty="0">
                <a:latin typeface="Tahoma" pitchFamily="34" charset="0"/>
                <a:cs typeface="Tahoma" pitchFamily="34" charset="0"/>
              </a:rPr>
              <a:t>lego OR skupine</a:t>
            </a:r>
            <a:endParaRPr lang="en-US" altLang="sl-SI" sz="18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aobljeni pravokotnik 22"/>
          <p:cNvSpPr/>
          <p:nvPr/>
        </p:nvSpPr>
        <p:spPr>
          <a:xfrm>
            <a:off x="7483508" y="4098323"/>
            <a:ext cx="3784043" cy="2033337"/>
          </a:xfrm>
          <a:prstGeom prst="roundRect">
            <a:avLst/>
          </a:prstGeom>
          <a:solidFill>
            <a:srgbClr val="D9C0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aobljeni pravokotnik 21"/>
          <p:cNvSpPr/>
          <p:nvPr/>
        </p:nvSpPr>
        <p:spPr>
          <a:xfrm>
            <a:off x="4186743" y="4104837"/>
            <a:ext cx="2989779" cy="2033337"/>
          </a:xfrm>
          <a:prstGeom prst="round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Zaobljeni pravokotnik 16"/>
          <p:cNvSpPr/>
          <p:nvPr/>
        </p:nvSpPr>
        <p:spPr>
          <a:xfrm>
            <a:off x="8807941" y="1287434"/>
            <a:ext cx="3019113" cy="2033337"/>
          </a:xfrm>
          <a:prstGeom prst="roundRect">
            <a:avLst/>
          </a:prstGeom>
          <a:solidFill>
            <a:srgbClr val="5DD3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Zaobljeni pravokotnik 15"/>
          <p:cNvSpPr/>
          <p:nvPr/>
        </p:nvSpPr>
        <p:spPr>
          <a:xfrm>
            <a:off x="5700909" y="1287434"/>
            <a:ext cx="2727274" cy="2033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" y="2408326"/>
            <a:ext cx="1783602" cy="281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11" y="2393108"/>
            <a:ext cx="1736031" cy="281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5395" y="261192"/>
            <a:ext cx="83028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UPORABA TOPIL IZ OBNOVLJIVIH VIROV</a:t>
            </a:r>
            <a:endParaRPr lang="en-US" altLang="sl-SI" sz="2800" b="1" dirty="0">
              <a:latin typeface="Tahoma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5733913" y="2880519"/>
            <a:ext cx="1162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dirty="0" err="1" smtClean="0">
                <a:latin typeface="Tahoma" pitchFamily="34" charset="0"/>
              </a:rPr>
              <a:t>limonen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6805611" y="2914469"/>
            <a:ext cx="1461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i="1" dirty="0" smtClean="0">
                <a:latin typeface="Tahoma" pitchFamily="34" charset="0"/>
              </a:rPr>
              <a:t>para</a:t>
            </a:r>
            <a:r>
              <a:rPr lang="sl-SI" altLang="sl-SI" sz="1600" dirty="0" smtClean="0">
                <a:latin typeface="Tahoma" pitchFamily="34" charset="0"/>
              </a:rPr>
              <a:t>-</a:t>
            </a:r>
            <a:r>
              <a:rPr lang="sl-SI" altLang="sl-SI" sz="1600" dirty="0" err="1" smtClean="0">
                <a:latin typeface="Tahoma" pitchFamily="34" charset="0"/>
              </a:rPr>
              <a:t>cimen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9007361" y="2988464"/>
            <a:ext cx="1162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sl-SI" sz="1600" dirty="0" smtClean="0">
                <a:cs typeface="Times New Roman" panose="02020603050405020304" pitchFamily="18" charset="0"/>
              </a:rPr>
              <a:t>α</a:t>
            </a:r>
            <a:r>
              <a:rPr lang="sl-SI" altLang="sl-SI" sz="1600" dirty="0" smtClean="0">
                <a:latin typeface="Tahoma" pitchFamily="34" charset="0"/>
              </a:rPr>
              <a:t>-</a:t>
            </a:r>
            <a:r>
              <a:rPr lang="sl-SI" altLang="sl-SI" sz="1600" dirty="0" err="1" smtClean="0">
                <a:latin typeface="Tahoma" pitchFamily="34" charset="0"/>
              </a:rPr>
              <a:t>pinen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0170212" y="3000495"/>
            <a:ext cx="1162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sl-SI" sz="1600" dirty="0" smtClean="0">
                <a:cs typeface="Times New Roman" panose="02020603050405020304" pitchFamily="18" charset="0"/>
              </a:rPr>
              <a:t>γ</a:t>
            </a:r>
            <a:r>
              <a:rPr lang="sl-SI" altLang="sl-SI" sz="1600" dirty="0" smtClean="0">
                <a:latin typeface="Tahoma" pitchFamily="34" charset="0"/>
              </a:rPr>
              <a:t>-</a:t>
            </a:r>
            <a:r>
              <a:rPr lang="sl-SI" altLang="sl-SI" sz="1600" dirty="0" err="1" smtClean="0">
                <a:latin typeface="Tahoma" pitchFamily="34" charset="0"/>
              </a:rPr>
              <a:t>terpinen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864230" y="5425450"/>
            <a:ext cx="1162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dirty="0" err="1" smtClean="0">
                <a:latin typeface="Tahoma" pitchFamily="34" charset="0"/>
              </a:rPr>
              <a:t>evkaliptol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7680434" y="5161656"/>
            <a:ext cx="14475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sl-SI" sz="1600" dirty="0" smtClean="0">
                <a:cs typeface="Times New Roman" panose="02020603050405020304" pitchFamily="18" charset="0"/>
              </a:rPr>
              <a:t>γ</a:t>
            </a:r>
            <a:r>
              <a:rPr lang="sl-SI" altLang="sl-SI" sz="1600" dirty="0" smtClean="0">
                <a:latin typeface="Tahoma" pitchFamily="34" charset="0"/>
              </a:rPr>
              <a:t>-</a:t>
            </a:r>
            <a:r>
              <a:rPr lang="sl-SI" altLang="sl-SI" sz="1600" dirty="0" err="1" smtClean="0">
                <a:latin typeface="Tahoma" pitchFamily="34" charset="0"/>
              </a:rPr>
              <a:t>valerolakton</a:t>
            </a:r>
            <a:endParaRPr lang="en-US" altLang="sl-SI" sz="1600" dirty="0">
              <a:latin typeface="Tahoma" pitchFamily="34" charset="0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8667873" y="5200918"/>
            <a:ext cx="2011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1600" dirty="0" smtClean="0">
                <a:latin typeface="Tahoma" pitchFamily="34" charset="0"/>
              </a:rPr>
              <a:t>metil-</a:t>
            </a:r>
            <a:r>
              <a:rPr lang="sl-SI" altLang="sl-SI" sz="1600" dirty="0" err="1" smtClean="0">
                <a:latin typeface="Tahoma" pitchFamily="34" charset="0"/>
              </a:rPr>
              <a:t>tetrahidrofuran</a:t>
            </a:r>
            <a:endParaRPr lang="en-US" altLang="sl-SI" sz="1600" dirty="0">
              <a:latin typeface="Tahoma" pitchFamily="34" charset="0"/>
            </a:endParaRPr>
          </a:p>
        </p:txBody>
      </p:sp>
      <p:graphicFrame>
        <p:nvGraphicFramePr>
          <p:cNvPr id="18" name="Predm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44737"/>
              </p:ext>
            </p:extLst>
          </p:nvPr>
        </p:nvGraphicFramePr>
        <p:xfrm>
          <a:off x="6064698" y="1480577"/>
          <a:ext cx="1814880" cy="1441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CS ChemDraw Drawing" r:id="rId5" imgW="1118050" imgH="888091" progId="ChemDraw.Document.6.0">
                  <p:embed/>
                </p:oleObj>
              </mc:Choice>
              <mc:Fallback>
                <p:oleObj name="CS ChemDraw Drawing" r:id="rId5" imgW="1118050" imgH="8880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64698" y="1480577"/>
                        <a:ext cx="1814880" cy="1441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Predm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902714"/>
              </p:ext>
            </p:extLst>
          </p:nvPr>
        </p:nvGraphicFramePr>
        <p:xfrm>
          <a:off x="8922174" y="1595164"/>
          <a:ext cx="2253132" cy="14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CS ChemDraw Drawing" r:id="rId7" imgW="1388054" imgH="872961" progId="ChemDraw.Document.6.0">
                  <p:embed/>
                </p:oleObj>
              </mc:Choice>
              <mc:Fallback>
                <p:oleObj name="CS ChemDraw Drawing" r:id="rId7" imgW="1388054" imgH="8729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22174" y="1595164"/>
                        <a:ext cx="2253132" cy="141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Predm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48719"/>
              </p:ext>
            </p:extLst>
          </p:nvPr>
        </p:nvGraphicFramePr>
        <p:xfrm>
          <a:off x="6090494" y="4448497"/>
          <a:ext cx="832680" cy="969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name="CS ChemDraw Drawing" r:id="rId9" imgW="513305" imgH="596834" progId="ChemDraw.Document.6.0">
                  <p:embed/>
                </p:oleObj>
              </mc:Choice>
              <mc:Fallback>
                <p:oleObj name="CS ChemDraw Drawing" r:id="rId9" imgW="513305" imgH="5968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0494" y="4448497"/>
                        <a:ext cx="832680" cy="969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Predme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255266"/>
              </p:ext>
            </p:extLst>
          </p:nvPr>
        </p:nvGraphicFramePr>
        <p:xfrm>
          <a:off x="7764637" y="4418370"/>
          <a:ext cx="3526642" cy="73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" name="CS ChemDraw Drawing" r:id="rId11" imgW="2171363" imgH="452016" progId="ChemDraw.Document.6.0">
                  <p:embed/>
                </p:oleObj>
              </mc:Choice>
              <mc:Fallback>
                <p:oleObj name="CS ChemDraw Drawing" r:id="rId11" imgW="2171363" imgH="4520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64637" y="4418370"/>
                        <a:ext cx="3526642" cy="73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145336" y="900893"/>
            <a:ext cx="198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smtClean="0">
                <a:latin typeface="Tahoma" panose="020B0604030504040204" pitchFamily="34" charset="0"/>
              </a:rPr>
              <a:t>agrumi</a:t>
            </a:r>
            <a:endParaRPr lang="en-US" altLang="sl-SI" sz="1800" b="1" i="1" baseline="-25000" dirty="0">
              <a:latin typeface="Tahoma" panose="020B0604030504040204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9114677" y="894186"/>
            <a:ext cx="2410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smtClean="0">
                <a:latin typeface="Tahoma" panose="020B0604030504040204" pitchFamily="34" charset="0"/>
              </a:rPr>
              <a:t>borovci (iglavci)</a:t>
            </a:r>
            <a:endParaRPr lang="en-US" altLang="sl-SI" sz="1800" b="1" i="1" baseline="-25000" dirty="0">
              <a:latin typeface="Tahoma" panose="020B0604030504040204" pitchFamily="34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571494" y="3727863"/>
            <a:ext cx="198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smtClean="0">
                <a:latin typeface="Tahoma" panose="020B0604030504040204" pitchFamily="34" charset="0"/>
              </a:rPr>
              <a:t>evkaliptusi</a:t>
            </a:r>
            <a:endParaRPr lang="en-US" altLang="sl-SI" sz="1800" b="1" i="1" baseline="-25000" dirty="0">
              <a:latin typeface="Tahom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8305233" y="3731550"/>
            <a:ext cx="198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b="1" dirty="0" smtClean="0">
                <a:latin typeface="Tahoma" panose="020B0604030504040204" pitchFamily="34" charset="0"/>
              </a:rPr>
              <a:t>celuloza</a:t>
            </a:r>
            <a:endParaRPr lang="en-US" altLang="sl-SI" sz="1800" b="1" i="1" baseline="-25000" dirty="0">
              <a:latin typeface="Tahoma" panose="020B0604030504040204" pitchFamily="34" charset="0"/>
            </a:endParaRPr>
          </a:p>
        </p:txBody>
      </p:sp>
      <p:graphicFrame>
        <p:nvGraphicFramePr>
          <p:cNvPr id="28" name="Predm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615958"/>
              </p:ext>
            </p:extLst>
          </p:nvPr>
        </p:nvGraphicFramePr>
        <p:xfrm>
          <a:off x="256900" y="1034063"/>
          <a:ext cx="5054649" cy="139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" name="CS ChemDraw Drawing" r:id="rId13" imgW="3517068" imgH="968876" progId="ChemDraw.Document.6.0">
                  <p:embed/>
                </p:oleObj>
              </mc:Choice>
              <mc:Fallback>
                <p:oleObj name="CS ChemDraw Drawing" r:id="rId13" imgW="3517068" imgH="96887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6900" y="1034063"/>
                        <a:ext cx="5054649" cy="139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Pravokotnik 28"/>
          <p:cNvSpPr/>
          <p:nvPr/>
        </p:nvSpPr>
        <p:spPr>
          <a:xfrm>
            <a:off x="240040" y="5785693"/>
            <a:ext cx="3548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Drofenik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Magistrsko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delo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FKKT,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Univerza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Ljubljani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l-SI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3652" y="4278260"/>
            <a:ext cx="1399856" cy="16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5947" y="150189"/>
            <a:ext cx="83028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REAKCIJE BREZ TOPILA ali VODA KOT TOPILO V ORGANSKI SINTEZI</a:t>
            </a:r>
            <a:endParaRPr lang="en-US" altLang="sl-SI" sz="2800" b="1" dirty="0">
              <a:latin typeface="Tahoma" pitchFamily="34" charset="0"/>
            </a:endParaRPr>
          </a:p>
        </p:txBody>
      </p:sp>
      <p:pic>
        <p:nvPicPr>
          <p:cNvPr id="3" name="Slika 2" descr="Slika, ki vsebuje besede besedilo, notranji&#10;&#10;Opis je samodejno ustvarj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537" r="52119" b="25683"/>
          <a:stretch/>
        </p:blipFill>
        <p:spPr bwMode="auto">
          <a:xfrm rot="5400000">
            <a:off x="79710" y="1644190"/>
            <a:ext cx="2475684" cy="1720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536818"/>
              </p:ext>
            </p:extLst>
          </p:nvPr>
        </p:nvGraphicFramePr>
        <p:xfrm>
          <a:off x="4906923" y="158770"/>
          <a:ext cx="6863661" cy="3753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CS ChemDraw Drawing" r:id="rId4" imgW="2960606" imgH="1619476" progId="ChemDraw.Document.6.0">
                  <p:embed/>
                </p:oleObj>
              </mc:Choice>
              <mc:Fallback>
                <p:oleObj name="CS ChemDraw Drawing" r:id="rId4" imgW="2960606" imgH="161947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6923" y="158770"/>
                        <a:ext cx="6863661" cy="3753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445492" y="3426933"/>
            <a:ext cx="5772075" cy="2174258"/>
          </a:xfrm>
          <a:prstGeom prst="rect">
            <a:avLst/>
          </a:prstGeom>
          <a:noFill/>
          <a:ln w="635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45492" y="3563705"/>
            <a:ext cx="5772075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dirty="0" smtClean="0">
                <a:latin typeface="Tahoma" pitchFamily="34" charset="0"/>
              </a:rPr>
              <a:t>MW pogoji brez topila: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problem: sublimacija reaktantov</a:t>
            </a:r>
          </a:p>
          <a:p>
            <a:pPr>
              <a:spcBef>
                <a:spcPct val="50000"/>
              </a:spcBef>
            </a:pPr>
            <a:r>
              <a:rPr lang="sl-SI" altLang="sl-SI" sz="1800" dirty="0" smtClean="0">
                <a:latin typeface="Tahoma" pitchFamily="34" charset="0"/>
                <a:sym typeface="Wingdings" panose="05000000000000000000" pitchFamily="2" charset="2"/>
              </a:rPr>
              <a:t> potreba po večjih prebitkih </a:t>
            </a:r>
            <a:endParaRPr lang="sl-SI" altLang="sl-SI" sz="1800" dirty="0" smtClean="0">
              <a:latin typeface="Tahoma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dodatek majhne količine (100 mg za 10 </a:t>
            </a:r>
            <a:r>
              <a:rPr lang="sl-SI" altLang="sl-SI" sz="1800" dirty="0" err="1" smtClean="0">
                <a:latin typeface="Tahoma" pitchFamily="34" charset="0"/>
              </a:rPr>
              <a:t>mL</a:t>
            </a:r>
            <a:r>
              <a:rPr lang="sl-SI" altLang="sl-SI" sz="1800" dirty="0" smtClean="0">
                <a:latin typeface="Tahoma" pitchFamily="34" charset="0"/>
              </a:rPr>
              <a:t> ampulo) tekočega dodatka (</a:t>
            </a:r>
            <a:r>
              <a:rPr lang="sl-SI" altLang="sl-SI" sz="1800" i="1" dirty="0" smtClean="0">
                <a:latin typeface="Tahoma" pitchFamily="34" charset="0"/>
              </a:rPr>
              <a:t>n</a:t>
            </a:r>
            <a:r>
              <a:rPr lang="sl-SI" altLang="sl-SI" sz="1800" dirty="0" smtClean="0">
                <a:latin typeface="Tahoma" pitchFamily="34" charset="0"/>
              </a:rPr>
              <a:t>-</a:t>
            </a:r>
            <a:r>
              <a:rPr lang="sl-SI" altLang="sl-SI" sz="1800" dirty="0" err="1" smtClean="0">
                <a:latin typeface="Tahoma" pitchFamily="34" charset="0"/>
              </a:rPr>
              <a:t>BuOH</a:t>
            </a:r>
            <a:r>
              <a:rPr lang="sl-SI" altLang="sl-SI" sz="1800" dirty="0" smtClean="0">
                <a:latin typeface="Tahoma" pitchFamily="34" charset="0"/>
              </a:rPr>
              <a:t>, toluen ipd.)</a:t>
            </a:r>
            <a:endParaRPr lang="en-US" altLang="sl-SI" sz="1800" dirty="0">
              <a:latin typeface="Tahoma" pitchFamily="34" charset="0"/>
            </a:endParaRPr>
          </a:p>
        </p:txBody>
      </p:sp>
      <p:sp>
        <p:nvSpPr>
          <p:cNvPr id="7" name="Val 6"/>
          <p:cNvSpPr/>
          <p:nvPr/>
        </p:nvSpPr>
        <p:spPr>
          <a:xfrm>
            <a:off x="9480883" y="3912623"/>
            <a:ext cx="2145322" cy="1171899"/>
          </a:xfrm>
          <a:prstGeom prst="wave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sprememba selektivnosti</a:t>
            </a:r>
            <a:endParaRPr lang="sl-SI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64103" y="5945749"/>
            <a:ext cx="6112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Hren, K. Kranjc, S. Polanc, M. Kočevar </a:t>
            </a:r>
            <a:r>
              <a:rPr lang="sl-SI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Synthesis</a:t>
            </a:r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</a:t>
            </a:r>
            <a:r>
              <a:rPr lang="sl-SI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452.</a:t>
            </a:r>
            <a:endParaRPr lang="sl-SI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5" y="4337061"/>
            <a:ext cx="2724150" cy="20574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782797" y="5225027"/>
            <a:ext cx="63904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dirty="0">
                <a:latin typeface="Tahoma" pitchFamily="34" charset="0"/>
              </a:rPr>
              <a:t>B. Herlah, A. Hoivik, L. Jamšek, K. Valjavec, N. Yamamoto, T. Hoshino, K. Kranjc, A. Perdih </a:t>
            </a:r>
            <a:r>
              <a:rPr lang="sl-SI" altLang="sl-SI" sz="1600" i="1" dirty="0">
                <a:latin typeface="Tahoma" pitchFamily="34" charset="0"/>
              </a:rPr>
              <a:t>Pharmaceuticals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b="1" dirty="0">
                <a:latin typeface="Tahoma" pitchFamily="34" charset="0"/>
              </a:rPr>
              <a:t>2022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i="1" dirty="0">
                <a:latin typeface="Tahoma" pitchFamily="34" charset="0"/>
              </a:rPr>
              <a:t>15</a:t>
            </a:r>
            <a:r>
              <a:rPr lang="sl-SI" altLang="sl-SI" sz="1600" dirty="0">
                <a:latin typeface="Tahoma" pitchFamily="34" charset="0"/>
              </a:rPr>
              <a:t>, št. čl. 539.</a:t>
            </a:r>
          </a:p>
          <a:p>
            <a:pPr>
              <a:spcBef>
                <a:spcPct val="50000"/>
              </a:spcBef>
            </a:pPr>
            <a:r>
              <a:rPr lang="en-US" altLang="sl-SI" sz="1600" dirty="0">
                <a:latin typeface="Tahoma" pitchFamily="34" charset="0"/>
                <a:hlinkClick r:id="rId3"/>
              </a:rPr>
              <a:t>https://doi.org/10.3390/ph15050539</a:t>
            </a:r>
            <a:r>
              <a:rPr lang="sl-SI" altLang="sl-SI" sz="1600" dirty="0">
                <a:latin typeface="Tahoma" pitchFamily="34" charset="0"/>
              </a:rPr>
              <a:t> </a:t>
            </a:r>
            <a:endParaRPr lang="en-US" altLang="sl-SI" sz="1600" dirty="0">
              <a:latin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61" y="5342984"/>
            <a:ext cx="522336" cy="7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8146247" y="3548251"/>
            <a:ext cx="3944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pripojeni </a:t>
            </a:r>
            <a:r>
              <a:rPr lang="en-US" b="1" dirty="0" err="1"/>
              <a:t>bic</a:t>
            </a:r>
            <a:r>
              <a:rPr lang="sl-SI" b="1" dirty="0"/>
              <a:t>ik</a:t>
            </a:r>
            <a:r>
              <a:rPr lang="en-US" b="1" dirty="0"/>
              <a:t>lo[2.2.2]o</a:t>
            </a:r>
            <a:r>
              <a:rPr lang="sl-SI" b="1" dirty="0"/>
              <a:t>k</a:t>
            </a:r>
            <a:r>
              <a:rPr lang="en-US" b="1" dirty="0"/>
              <a:t>ten</a:t>
            </a:r>
            <a:r>
              <a:rPr lang="sl-SI" b="1" dirty="0"/>
              <a:t>i kot nova ogrodja za nek</a:t>
            </a:r>
            <a:r>
              <a:rPr lang="en-US" b="1" dirty="0" err="1"/>
              <a:t>ovalent</a:t>
            </a:r>
            <a:r>
              <a:rPr lang="sl-SI" b="1" dirty="0"/>
              <a:t>ne</a:t>
            </a:r>
            <a:r>
              <a:rPr lang="en-US" b="1" dirty="0"/>
              <a:t> inhibitor</a:t>
            </a:r>
            <a:r>
              <a:rPr lang="sl-SI" b="1" dirty="0"/>
              <a:t>je</a:t>
            </a:r>
            <a:r>
              <a:rPr lang="en-US" b="1" dirty="0"/>
              <a:t> SARS-CoV-2 </a:t>
            </a:r>
            <a:r>
              <a:rPr lang="sl-SI" b="1" dirty="0"/>
              <a:t>glavne proteaze </a:t>
            </a:r>
            <a:r>
              <a:rPr lang="en-US" b="1" dirty="0"/>
              <a:t>3CL</a:t>
            </a:r>
            <a:r>
              <a:rPr lang="en-US" b="1" baseline="30000" dirty="0"/>
              <a:t>pro</a:t>
            </a:r>
            <a:endParaRPr lang="sl-SI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9705" y="150189"/>
            <a:ext cx="7689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ZANIMIVI REZULTATI NAŠIH RAZISKAV</a:t>
            </a:r>
            <a:endParaRPr lang="en-US" altLang="sl-SI" sz="2800" b="1" dirty="0">
              <a:latin typeface="Tahom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572554" y="826040"/>
            <a:ext cx="3302614" cy="1532149"/>
          </a:xfrm>
          <a:prstGeom prst="rect">
            <a:avLst/>
          </a:prstGeom>
          <a:noFill/>
          <a:ln w="635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16869" y="877967"/>
            <a:ext cx="337347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sinteza v zaprti ACE cevi v </a:t>
            </a:r>
            <a:r>
              <a:rPr lang="sl-SI" altLang="sl-SI" sz="1800" i="1" dirty="0" smtClean="0">
                <a:latin typeface="Tahoma" pitchFamily="34" charset="0"/>
              </a:rPr>
              <a:t>n</a:t>
            </a:r>
            <a:r>
              <a:rPr lang="sl-SI" altLang="sl-SI" sz="1800" dirty="0" smtClean="0">
                <a:latin typeface="Tahoma" pitchFamily="34" charset="0"/>
              </a:rPr>
              <a:t>-butanolu pri 160°C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800" dirty="0" smtClean="0">
                <a:latin typeface="Tahoma" pitchFamily="34" charset="0"/>
              </a:rPr>
              <a:t>enostavna izolacija (obarjanje, </a:t>
            </a:r>
            <a:r>
              <a:rPr lang="sl-SI" altLang="sl-SI" sz="1800" dirty="0" err="1" smtClean="0">
                <a:latin typeface="Tahoma" pitchFamily="34" charset="0"/>
              </a:rPr>
              <a:t>nučanje</a:t>
            </a:r>
            <a:r>
              <a:rPr lang="sl-SI" altLang="sl-SI" sz="1800" dirty="0" smtClean="0">
                <a:latin typeface="Tahoma" pitchFamily="34" charset="0"/>
              </a:rPr>
              <a:t>)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47" y="848290"/>
            <a:ext cx="75438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6" y="2689967"/>
            <a:ext cx="3809524" cy="126984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879"/>
            <a:ext cx="12181083" cy="276495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64036"/>
            <a:ext cx="11880850" cy="591554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Zahvala						 ... in povabilo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4" y="5214138"/>
            <a:ext cx="3453186" cy="9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118051" y="3959808"/>
            <a:ext cx="5128567" cy="1080120"/>
            <a:chOff x="3303755" y="2695799"/>
            <a:chExt cx="5128567" cy="1080120"/>
          </a:xfrm>
        </p:grpSpPr>
        <p:sp>
          <p:nvSpPr>
            <p:cNvPr id="5" name="Rectangle 2"/>
            <p:cNvSpPr/>
            <p:nvPr/>
          </p:nvSpPr>
          <p:spPr bwMode="auto">
            <a:xfrm>
              <a:off x="3303755" y="2695799"/>
              <a:ext cx="5128567" cy="10801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l-SI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7" name="Picture 2" descr="O Ministrstvu za izobraževanje, znanost in šport | GOV.S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050" y="2870010"/>
              <a:ext cx="4879976" cy="7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09" y="3469253"/>
            <a:ext cx="2488540" cy="8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5632477" y="5833307"/>
            <a:ext cx="5737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u="sng" dirty="0">
                <a:hlinkClick r:id="rId7"/>
              </a:rPr>
              <a:t>https://www.youtube.com/@praktikum-iz-organske-kemije</a:t>
            </a:r>
            <a:endParaRPr lang="sl-SI" u="sng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48" y="4365437"/>
            <a:ext cx="1465262" cy="1465262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91302" y="3068472"/>
            <a:ext cx="40373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600" dirty="0" smtClean="0">
                <a:latin typeface="Tahoma" panose="020B0604030504040204" pitchFamily="34" charset="0"/>
              </a:rPr>
              <a:t>... in vsem sodelavcem ter študentom, ki so izvedli večino omenjenega eksperimentalnega dela: Jure Hren, Marjan Ješelnik, Mitja Martelanc, Andrej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Hoivik</a:t>
            </a:r>
            <a:r>
              <a:rPr lang="sl-SI" altLang="sl-SI" sz="1600" dirty="0" smtClean="0">
                <a:latin typeface="Tahoma" panose="020B0604030504040204" pitchFamily="34" charset="0"/>
              </a:rPr>
              <a:t>, Luka Jamšek, Neža Drofenik,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Amadej</a:t>
            </a:r>
            <a:r>
              <a:rPr lang="sl-SI" altLang="sl-SI" sz="1600" dirty="0" smtClean="0">
                <a:latin typeface="Tahoma" panose="020B0604030504040204" pitchFamily="34" charset="0"/>
              </a:rPr>
              <a:t>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Juranovič</a:t>
            </a:r>
            <a:r>
              <a:rPr lang="sl-SI" altLang="sl-SI" sz="1600" dirty="0" smtClean="0">
                <a:latin typeface="Tahoma" panose="020B0604030504040204" pitchFamily="34" charset="0"/>
              </a:rPr>
              <a:t>, Marko Krivec, Blaž Užmah, Bor Kolar Bačnik,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Hannes</a:t>
            </a:r>
            <a:r>
              <a:rPr lang="sl-SI" altLang="sl-SI" sz="1600" dirty="0" smtClean="0">
                <a:latin typeface="Tahoma" panose="020B0604030504040204" pitchFamily="34" charset="0"/>
              </a:rPr>
              <a:t>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Schneider</a:t>
            </a:r>
            <a:r>
              <a:rPr lang="sl-SI" altLang="sl-SI" sz="1600" dirty="0" smtClean="0">
                <a:latin typeface="Tahoma" panose="020B0604030504040204" pitchFamily="34" charset="0"/>
              </a:rPr>
              <a:t>, Dominik </a:t>
            </a:r>
            <a:r>
              <a:rPr lang="sl-SI" altLang="sl-SI" sz="1600" dirty="0" err="1" smtClean="0">
                <a:latin typeface="Tahoma" panose="020B0604030504040204" pitchFamily="34" charset="0"/>
              </a:rPr>
              <a:t>Fendre</a:t>
            </a:r>
            <a:r>
              <a:rPr lang="sl-SI" altLang="sl-SI" sz="1600" dirty="0" smtClean="0">
                <a:latin typeface="Tahoma" panose="020B0604030504040204" pitchFamily="34" charset="0"/>
              </a:rPr>
              <a:t>...</a:t>
            </a:r>
          </a:p>
          <a:p>
            <a:pPr algn="ctr"/>
            <a:r>
              <a:rPr lang="sl-SI" altLang="sl-SI" sz="1600" dirty="0" smtClean="0">
                <a:latin typeface="Tahoma" panose="020B0604030504040204" pitchFamily="34" charset="0"/>
              </a:rPr>
              <a:t>... in vam, spoštovane udeleženke ter udeleženci.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06FF9E67-8340-38AC-C128-109551611152}"/>
              </a:ext>
            </a:extLst>
          </p:cNvPr>
          <p:cNvSpPr txBox="1"/>
          <p:nvPr/>
        </p:nvSpPr>
        <p:spPr>
          <a:xfrm>
            <a:off x="10481338" y="2476075"/>
            <a:ext cx="1710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200" b="1" dirty="0" err="1"/>
              <a:t>photo</a:t>
            </a:r>
            <a:r>
              <a:rPr lang="sl-SI" sz="1200" b="1" dirty="0"/>
              <a:t>: A. Križ</a:t>
            </a:r>
          </a:p>
        </p:txBody>
      </p:sp>
    </p:spTree>
    <p:extLst>
      <p:ext uri="{BB962C8B-B14F-4D97-AF65-F5344CB8AC3E}">
        <p14:creationId xmlns:p14="http://schemas.microsoft.com/office/powerpoint/2010/main" val="34200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00783" y="254951"/>
            <a:ext cx="58232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sl-SI" altLang="sl-SI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SPIRALA ali POLŽ? </a:t>
            </a:r>
          </a:p>
        </p:txBody>
      </p:sp>
    </p:spTree>
    <p:extLst>
      <p:ext uri="{BB962C8B-B14F-4D97-AF65-F5344CB8AC3E}">
        <p14:creationId xmlns:p14="http://schemas.microsoft.com/office/powerpoint/2010/main" val="1677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8136">
            <a:off x="7151066" y="295324"/>
            <a:ext cx="1669124" cy="20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97420546"/>
              </p:ext>
            </p:extLst>
          </p:nvPr>
        </p:nvGraphicFramePr>
        <p:xfrm>
          <a:off x="1613148" y="1243782"/>
          <a:ext cx="72728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13" y="1423504"/>
            <a:ext cx="1046650" cy="290487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3162" y="106461"/>
            <a:ext cx="1742775" cy="161572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4527" y="1957057"/>
            <a:ext cx="2041410" cy="122953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8649" y="3421457"/>
            <a:ext cx="1557288" cy="1979934"/>
          </a:xfrm>
          <a:prstGeom prst="rect">
            <a:avLst/>
          </a:prstGeom>
        </p:spPr>
      </p:pic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00783" y="254951"/>
            <a:ext cx="5823291" cy="10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sl-SI" alt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„SPIRALA ali POLŽ?“ </a:t>
            </a:r>
          </a:p>
          <a:p>
            <a:pPr>
              <a:spcBef>
                <a:spcPts val="1000"/>
              </a:spcBef>
            </a:pPr>
            <a:r>
              <a:rPr lang="sl-SI" alt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 od načrta do produkta</a:t>
            </a:r>
            <a:endParaRPr lang="sl-SI" alt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213" y="4428293"/>
            <a:ext cx="1409063" cy="18618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1403" y="3421457"/>
            <a:ext cx="1960260" cy="2013673"/>
          </a:xfrm>
          <a:prstGeom prst="rect">
            <a:avLst/>
          </a:prstGeom>
        </p:spPr>
      </p:pic>
      <p:sp>
        <p:nvSpPr>
          <p:cNvPr id="5" name="Strela 4"/>
          <p:cNvSpPr/>
          <p:nvPr/>
        </p:nvSpPr>
        <p:spPr>
          <a:xfrm>
            <a:off x="5641611" y="4006234"/>
            <a:ext cx="842211" cy="505327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Strela 18"/>
          <p:cNvSpPr/>
          <p:nvPr/>
        </p:nvSpPr>
        <p:spPr>
          <a:xfrm rot="6004884">
            <a:off x="3183101" y="4006235"/>
            <a:ext cx="842211" cy="505327"/>
          </a:xfrm>
          <a:prstGeom prst="lightningBol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oljeZBesedilom 19"/>
          <p:cNvSpPr txBox="1"/>
          <p:nvPr/>
        </p:nvSpPr>
        <p:spPr>
          <a:xfrm>
            <a:off x="3841104" y="3806179"/>
            <a:ext cx="55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GC</a:t>
            </a:r>
            <a:endParaRPr lang="sl-SI" sz="20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5318802" y="3641109"/>
            <a:ext cx="55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GC</a:t>
            </a:r>
            <a:endParaRPr lang="sl-SI" sz="20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00783" y="254951"/>
            <a:ext cx="9144005" cy="10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EKSPERIMENTALNE METODE ORGANSKE SINTEZE</a:t>
            </a:r>
          </a:p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klasični primeri</a:t>
            </a:r>
            <a:endParaRPr lang="sl-SI" alt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28007718"/>
              </p:ext>
            </p:extLst>
          </p:nvPr>
        </p:nvGraphicFramePr>
        <p:xfrm>
          <a:off x="998617" y="1431758"/>
          <a:ext cx="8085220" cy="463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5642803" y="3534207"/>
            <a:ext cx="129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destilacija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3196385" y="4963025"/>
            <a:ext cx="1384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ekstrakcija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196385" y="2098438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mešanje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65" y="3258535"/>
            <a:ext cx="1736293" cy="280538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7248" y="3258535"/>
            <a:ext cx="1798522" cy="289983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7248" y="888919"/>
            <a:ext cx="1798522" cy="221381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3837" y="1030898"/>
            <a:ext cx="2836421" cy="192985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564" y="1354029"/>
            <a:ext cx="2661800" cy="1686191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4920088" y="4988621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nučanje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3837" y="3646247"/>
            <a:ext cx="2906834" cy="15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00783" y="254951"/>
            <a:ext cx="9144005" cy="10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EKSPERIMENTALNE METODE ORGANSKE SINTEZE</a:t>
            </a:r>
          </a:p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Kaj pa bolj sodobni prijemi?</a:t>
            </a:r>
            <a:endParaRPr lang="sl-SI" altLang="sl-SI" sz="2800" b="1" dirty="0">
              <a:latin typeface="Tahoma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0138311"/>
              </p:ext>
            </p:extLst>
          </p:nvPr>
        </p:nvGraphicFramePr>
        <p:xfrm>
          <a:off x="840873" y="1496818"/>
          <a:ext cx="7172158" cy="470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ksplozija 1 5"/>
          <p:cNvSpPr/>
          <p:nvPr/>
        </p:nvSpPr>
        <p:spPr>
          <a:xfrm>
            <a:off x="8811132" y="2069431"/>
            <a:ext cx="2101510" cy="2189747"/>
          </a:xfrm>
          <a:prstGeom prst="irregularSeal1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9264308" y="2699557"/>
            <a:ext cx="109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zelena kemija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02059" y="4466823"/>
            <a:ext cx="33808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dirty="0" smtClean="0">
                <a:latin typeface="Tahoma" panose="020B0604030504040204" pitchFamily="34" charset="0"/>
              </a:rPr>
              <a:t>P.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Anatas</a:t>
            </a:r>
            <a:r>
              <a:rPr lang="sl-SI" altLang="sl-SI" sz="1800" dirty="0" smtClean="0">
                <a:latin typeface="Tahoma" panose="020B0604030504040204" pitchFamily="34" charset="0"/>
              </a:rPr>
              <a:t>, N.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Eghbali</a:t>
            </a:r>
            <a:r>
              <a:rPr lang="sl-SI" altLang="sl-SI" sz="1800" dirty="0" smtClean="0">
                <a:latin typeface="Tahoma" panose="020B0604030504040204" pitchFamily="34" charset="0"/>
              </a:rPr>
              <a:t> </a:t>
            </a:r>
            <a:r>
              <a:rPr lang="sl-SI" altLang="sl-SI" sz="1800" i="1" dirty="0" err="1" smtClean="0">
                <a:latin typeface="Tahoma" panose="020B0604030504040204" pitchFamily="34" charset="0"/>
              </a:rPr>
              <a:t>Chem</a:t>
            </a:r>
            <a:r>
              <a:rPr lang="sl-SI" altLang="sl-SI" sz="1800" i="1" dirty="0" smtClean="0">
                <a:latin typeface="Tahoma" panose="020B0604030504040204" pitchFamily="34" charset="0"/>
              </a:rPr>
              <a:t>. Soc. Rev.</a:t>
            </a:r>
            <a:r>
              <a:rPr lang="sl-SI" altLang="sl-SI" sz="1800" dirty="0" smtClean="0">
                <a:latin typeface="Tahoma" panose="020B0604030504040204" pitchFamily="34" charset="0"/>
              </a:rPr>
              <a:t> 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2010</a:t>
            </a:r>
            <a:r>
              <a:rPr lang="sl-SI" altLang="sl-SI" sz="1800" dirty="0" smtClean="0">
                <a:latin typeface="Tahoma" panose="020B0604030504040204" pitchFamily="34" charset="0"/>
              </a:rPr>
              <a:t>, </a:t>
            </a:r>
            <a:r>
              <a:rPr lang="sl-SI" altLang="sl-SI" sz="1800" i="1" dirty="0" smtClean="0">
                <a:latin typeface="Tahoma" panose="020B0604030504040204" pitchFamily="34" charset="0"/>
              </a:rPr>
              <a:t>39</a:t>
            </a:r>
            <a:r>
              <a:rPr lang="sl-SI" altLang="sl-SI" sz="1800" dirty="0" smtClean="0">
                <a:latin typeface="Tahoma" panose="020B0604030504040204" pitchFamily="34" charset="0"/>
              </a:rPr>
              <a:t>, 301.</a:t>
            </a:r>
            <a:endParaRPr lang="en-US" altLang="sl-SI" sz="1800" i="1" baseline="-250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3042" y="18889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3485351" y="757027"/>
            <a:ext cx="43313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preprečevanje nastajanja odpada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atomska ekonomičnost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manj nevarna kemijska sinteza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varnejši produkti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manj nevarna topila in pomožne snovi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energijska učinkovitost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uporaba obnovljivih surovin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zmanjšati uporabo dodatnih reakcij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kataliza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načrtovanje razgradljivih produktov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nadzor poteka kemijskih reakcij v realnem času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varnejša kemija za preprečitev nesreč</a:t>
            </a:r>
            <a:endParaRPr lang="sl-SI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4744451" y="4223270"/>
            <a:ext cx="2101510" cy="2189747"/>
            <a:chOff x="4190998" y="3757729"/>
            <a:chExt cx="2101510" cy="2189747"/>
          </a:xfrm>
        </p:grpSpPr>
        <p:sp>
          <p:nvSpPr>
            <p:cNvPr id="5" name="Eksplozija 1 4"/>
            <p:cNvSpPr/>
            <p:nvPr/>
          </p:nvSpPr>
          <p:spPr>
            <a:xfrm>
              <a:off x="4190998" y="3757729"/>
              <a:ext cx="2101510" cy="2189747"/>
            </a:xfrm>
            <a:prstGeom prst="irregularSeal1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PoljeZBesedilom 5"/>
            <p:cNvSpPr txBox="1"/>
            <p:nvPr/>
          </p:nvSpPr>
          <p:spPr>
            <a:xfrm>
              <a:off x="4692310" y="4387855"/>
              <a:ext cx="10988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zelena kemija</a:t>
              </a:r>
              <a:endParaRPr lang="sl-S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9562" y="4841550"/>
            <a:ext cx="33808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l-SI" altLang="sl-SI" sz="1800" dirty="0" smtClean="0">
                <a:latin typeface="Tahoma" panose="020B0604030504040204" pitchFamily="34" charset="0"/>
              </a:rPr>
              <a:t>P.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Anatas</a:t>
            </a:r>
            <a:r>
              <a:rPr lang="sl-SI" altLang="sl-SI" sz="1800" dirty="0" smtClean="0">
                <a:latin typeface="Tahoma" panose="020B0604030504040204" pitchFamily="34" charset="0"/>
              </a:rPr>
              <a:t>, N. </a:t>
            </a:r>
            <a:r>
              <a:rPr lang="sl-SI" altLang="sl-SI" sz="1800" dirty="0" err="1" smtClean="0">
                <a:latin typeface="Tahoma" panose="020B0604030504040204" pitchFamily="34" charset="0"/>
              </a:rPr>
              <a:t>Eghbali</a:t>
            </a:r>
            <a:r>
              <a:rPr lang="sl-SI" altLang="sl-SI" sz="1800" dirty="0" smtClean="0">
                <a:latin typeface="Tahoma" panose="020B0604030504040204" pitchFamily="34" charset="0"/>
              </a:rPr>
              <a:t> </a:t>
            </a:r>
            <a:r>
              <a:rPr lang="sl-SI" altLang="sl-SI" sz="1800" i="1" dirty="0" err="1" smtClean="0">
                <a:latin typeface="Tahoma" panose="020B0604030504040204" pitchFamily="34" charset="0"/>
              </a:rPr>
              <a:t>Chem</a:t>
            </a:r>
            <a:r>
              <a:rPr lang="sl-SI" altLang="sl-SI" sz="1800" i="1" dirty="0" smtClean="0">
                <a:latin typeface="Tahoma" panose="020B0604030504040204" pitchFamily="34" charset="0"/>
              </a:rPr>
              <a:t>. Soc. Rev.</a:t>
            </a:r>
            <a:r>
              <a:rPr lang="sl-SI" altLang="sl-SI" sz="1800" dirty="0" smtClean="0">
                <a:latin typeface="Tahoma" panose="020B0604030504040204" pitchFamily="34" charset="0"/>
              </a:rPr>
              <a:t> </a:t>
            </a:r>
            <a:r>
              <a:rPr lang="sl-SI" altLang="sl-SI" sz="1800" b="1" dirty="0" smtClean="0">
                <a:latin typeface="Tahoma" panose="020B0604030504040204" pitchFamily="34" charset="0"/>
              </a:rPr>
              <a:t>2010</a:t>
            </a:r>
            <a:r>
              <a:rPr lang="sl-SI" altLang="sl-SI" sz="1800" dirty="0" smtClean="0">
                <a:latin typeface="Tahoma" panose="020B0604030504040204" pitchFamily="34" charset="0"/>
              </a:rPr>
              <a:t>, </a:t>
            </a:r>
            <a:r>
              <a:rPr lang="sl-SI" altLang="sl-SI" sz="1800" i="1" dirty="0" smtClean="0">
                <a:latin typeface="Tahoma" panose="020B0604030504040204" pitchFamily="34" charset="0"/>
              </a:rPr>
              <a:t>39</a:t>
            </a:r>
            <a:r>
              <a:rPr lang="sl-SI" altLang="sl-SI" sz="1800" dirty="0" smtClean="0">
                <a:latin typeface="Tahoma" panose="020B0604030504040204" pitchFamily="34" charset="0"/>
              </a:rPr>
              <a:t>, 301.</a:t>
            </a:r>
            <a:endParaRPr lang="en-US" altLang="sl-SI" sz="1800" i="1" baseline="-25000" dirty="0">
              <a:latin typeface="Tahoma" panose="020B060403050404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37" y="930927"/>
            <a:ext cx="2956504" cy="3345518"/>
          </a:xfrm>
          <a:prstGeom prst="rect">
            <a:avLst/>
          </a:prstGeom>
        </p:spPr>
      </p:pic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300783" y="218855"/>
            <a:ext cx="9144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12 PRINCIPOV ZELENE KEMIJE</a:t>
            </a:r>
            <a:endParaRPr lang="sl-SI" altLang="sl-SI" sz="2800" b="1" dirty="0">
              <a:latin typeface="Tahoma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061" y="480465"/>
            <a:ext cx="3576594" cy="47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4" y="754333"/>
            <a:ext cx="3374219" cy="333748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901" y="714130"/>
            <a:ext cx="1832025" cy="1746483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3664795" y="1782120"/>
            <a:ext cx="6036709" cy="3426857"/>
            <a:chOff x="5906408" y="2244961"/>
            <a:chExt cx="6036709" cy="3426857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075" y="2244961"/>
              <a:ext cx="5667375" cy="3057525"/>
            </a:xfrm>
            <a:prstGeom prst="rect">
              <a:avLst/>
            </a:prstGeom>
          </p:spPr>
        </p:pic>
        <p:sp>
          <p:nvSpPr>
            <p:cNvPr id="9" name="PoljeZBesedilom 8"/>
            <p:cNvSpPr txBox="1"/>
            <p:nvPr/>
          </p:nvSpPr>
          <p:spPr>
            <a:xfrm>
              <a:off x="8223127" y="5302486"/>
              <a:ext cx="1033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čas (min)</a:t>
              </a:r>
              <a:endParaRPr lang="sl-SI" dirty="0"/>
            </a:p>
          </p:txBody>
        </p:sp>
        <p:sp>
          <p:nvSpPr>
            <p:cNvPr id="10" name="PoljeZBesedilom 9"/>
            <p:cNvSpPr txBox="1"/>
            <p:nvPr/>
          </p:nvSpPr>
          <p:spPr>
            <a:xfrm rot="16200000">
              <a:off x="5210705" y="3865623"/>
              <a:ext cx="176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temperatura (°C)</a:t>
              </a:r>
              <a:endParaRPr lang="sl-SI" dirty="0"/>
            </a:p>
          </p:txBody>
        </p:sp>
        <p:sp>
          <p:nvSpPr>
            <p:cNvPr id="12" name="PoljeZBesedilom 11"/>
            <p:cNvSpPr txBox="1"/>
            <p:nvPr/>
          </p:nvSpPr>
          <p:spPr>
            <a:xfrm rot="16200000">
              <a:off x="11240520" y="3865623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dirty="0" smtClean="0"/>
                <a:t>tlak (bar)</a:t>
              </a:r>
              <a:endParaRPr lang="sl-SI" dirty="0"/>
            </a:p>
          </p:txBody>
        </p:sp>
      </p:grp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-1" y="115888"/>
            <a:ext cx="11574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SODOBNE METODE AKTIVACIJE: MIKROVALOVI (MW)</a:t>
            </a:r>
            <a:endParaRPr lang="sl-SI" altLang="sl-SI" sz="2800" b="1" dirty="0">
              <a:latin typeface="Tahoma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911931" y="2512331"/>
            <a:ext cx="22800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800" dirty="0">
                <a:latin typeface="Tahoma" pitchFamily="34" charset="0"/>
              </a:rPr>
              <a:t>10 mL kvarčne ampule s plastičnimi pokrovčki</a:t>
            </a:r>
            <a:endParaRPr lang="en-US" altLang="sl-SI" sz="1800" dirty="0">
              <a:latin typeface="Tahom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57860" y="4410426"/>
            <a:ext cx="34629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800" dirty="0">
                <a:latin typeface="Tahoma" pitchFamily="34" charset="0"/>
              </a:rPr>
              <a:t>nadzor bistvenih reakcijskih parametrov (temperatura, tlak, čas in moč MW)</a:t>
            </a:r>
            <a:endParaRPr lang="en-US" altLang="sl-SI" sz="1800" dirty="0">
              <a:latin typeface="Tahoma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144326" y="971748"/>
            <a:ext cx="2976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sl-SI" altLang="sl-SI" sz="1800" dirty="0">
                <a:latin typeface="Tahoma" pitchFamily="34" charset="0"/>
              </a:rPr>
              <a:t>maks. temperatura: 300 °C</a:t>
            </a:r>
          </a:p>
          <a:p>
            <a:pPr algn="ctr" eaLnBrk="1" hangingPunct="1"/>
            <a:r>
              <a:rPr lang="sl-SI" altLang="sl-SI" sz="1800" dirty="0">
                <a:latin typeface="Tahoma" pitchFamily="34" charset="0"/>
              </a:rPr>
              <a:t>maks. tlak: 20 bar</a:t>
            </a:r>
            <a:endParaRPr lang="en-US" altLang="sl-SI" sz="1800" dirty="0">
              <a:latin typeface="Tahoma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075563" y="5525957"/>
            <a:ext cx="8137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dirty="0" smtClean="0">
                <a:latin typeface="Tahoma" pitchFamily="34" charset="0"/>
              </a:rPr>
              <a:t>pregledna članka: </a:t>
            </a:r>
            <a:r>
              <a:rPr lang="sl-SI" altLang="sl-SI" sz="1600" dirty="0">
                <a:latin typeface="Tahoma" pitchFamily="34" charset="0"/>
              </a:rPr>
              <a:t>K. Kranjc, M. Kočevar </a:t>
            </a:r>
            <a:r>
              <a:rPr lang="sl-SI" altLang="sl-SI" sz="1600" i="1" dirty="0">
                <a:latin typeface="Tahoma" pitchFamily="34" charset="0"/>
              </a:rPr>
              <a:t>Curr. Org. Chem.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b="1" dirty="0">
                <a:latin typeface="Tahoma" pitchFamily="34" charset="0"/>
              </a:rPr>
              <a:t>2010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i="1" dirty="0">
                <a:latin typeface="Tahoma" pitchFamily="34" charset="0"/>
              </a:rPr>
              <a:t>14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dirty="0" smtClean="0">
                <a:latin typeface="Tahoma" pitchFamily="34" charset="0"/>
              </a:rPr>
              <a:t>1050.</a:t>
            </a:r>
          </a:p>
          <a:p>
            <a:pPr>
              <a:spcBef>
                <a:spcPct val="50000"/>
              </a:spcBef>
            </a:pPr>
            <a:r>
              <a:rPr lang="sl-SI" altLang="sl-SI" sz="1600" dirty="0" smtClean="0">
                <a:latin typeface="Tahoma" pitchFamily="34" charset="0"/>
              </a:rPr>
              <a:t>K. Kranjc, M. Kočevar </a:t>
            </a:r>
            <a:r>
              <a:rPr lang="sl-SI" altLang="sl-SI" sz="1600" i="1" dirty="0" err="1" smtClean="0">
                <a:latin typeface="Tahoma" pitchFamily="34" charset="0"/>
              </a:rPr>
              <a:t>Curr</a:t>
            </a:r>
            <a:r>
              <a:rPr lang="sl-SI" altLang="sl-SI" sz="1600" i="1" dirty="0" smtClean="0">
                <a:latin typeface="Tahoma" pitchFamily="34" charset="0"/>
              </a:rPr>
              <a:t>. </a:t>
            </a:r>
            <a:r>
              <a:rPr lang="sl-SI" altLang="sl-SI" sz="1600" i="1" dirty="0" err="1" smtClean="0">
                <a:latin typeface="Tahoma" pitchFamily="34" charset="0"/>
              </a:rPr>
              <a:t>Green</a:t>
            </a:r>
            <a:r>
              <a:rPr lang="sl-SI" altLang="sl-SI" sz="1600" i="1" dirty="0" smtClean="0">
                <a:latin typeface="Tahoma" pitchFamily="34" charset="0"/>
              </a:rPr>
              <a:t> </a:t>
            </a:r>
            <a:r>
              <a:rPr lang="sl-SI" altLang="sl-SI" sz="1600" i="1" dirty="0" err="1" smtClean="0">
                <a:latin typeface="Tahoma" pitchFamily="34" charset="0"/>
              </a:rPr>
              <a:t>Chem</a:t>
            </a:r>
            <a:r>
              <a:rPr lang="sl-SI" altLang="sl-SI" sz="1600" dirty="0" smtClean="0">
                <a:latin typeface="Tahoma" pitchFamily="34" charset="0"/>
              </a:rPr>
              <a:t>. </a:t>
            </a:r>
            <a:r>
              <a:rPr lang="sl-SI" altLang="sl-SI" sz="1600" b="1" dirty="0" smtClean="0">
                <a:latin typeface="Tahoma" pitchFamily="34" charset="0"/>
              </a:rPr>
              <a:t>2014</a:t>
            </a:r>
            <a:r>
              <a:rPr lang="sl-SI" altLang="sl-SI" sz="1600" dirty="0" smtClean="0">
                <a:latin typeface="Tahoma" pitchFamily="34" charset="0"/>
              </a:rPr>
              <a:t>, </a:t>
            </a:r>
            <a:r>
              <a:rPr lang="sl-SI" altLang="sl-SI" sz="1600" i="1" dirty="0" smtClean="0">
                <a:latin typeface="Tahoma" pitchFamily="34" charset="0"/>
              </a:rPr>
              <a:t>1</a:t>
            </a:r>
            <a:r>
              <a:rPr lang="sl-SI" altLang="sl-SI" sz="1600" dirty="0" smtClean="0">
                <a:latin typeface="Tahoma" pitchFamily="34" charset="0"/>
              </a:rPr>
              <a:t>, 202.</a:t>
            </a:r>
            <a:endParaRPr lang="en-GB" altLang="sl-SI" sz="16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807" y="441297"/>
            <a:ext cx="1577418" cy="371555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556" y="491817"/>
            <a:ext cx="1788360" cy="366504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3042" y="18889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326439" y="191923"/>
            <a:ext cx="8064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2800" b="1" dirty="0">
                <a:latin typeface="Tahoma" pitchFamily="34" charset="0"/>
              </a:rPr>
              <a:t>PREDNOSTI UPORABE MIKROVALOV</a:t>
            </a:r>
            <a:endParaRPr lang="en-GB" altLang="sl-SI" sz="2800" b="1" dirty="0">
              <a:latin typeface="Tahoma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3623" y="805769"/>
            <a:ext cx="5423511" cy="552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arenR"/>
            </a:pPr>
            <a:r>
              <a:rPr lang="sl-SI" altLang="sl-SI" sz="1800" dirty="0" smtClean="0">
                <a:latin typeface="Tahoma" pitchFamily="34" charset="0"/>
              </a:rPr>
              <a:t>Višje reakcijske temperature lahko dosežemo s hitrim mikrovalovnim segrevanjem in uporabo zaprtih posod.</a:t>
            </a:r>
          </a:p>
          <a:p>
            <a:pPr>
              <a:spcBef>
                <a:spcPct val="50000"/>
              </a:spcBef>
              <a:buFontTx/>
              <a:buAutoNum type="arabicParenR"/>
            </a:pPr>
            <a:r>
              <a:rPr lang="sl-SI" altLang="sl-SI" sz="1800" dirty="0" smtClean="0">
                <a:latin typeface="Tahoma" pitchFamily="34" charset="0"/>
              </a:rPr>
              <a:t>Bistveno skrajšani reakcijski časi, višji izkoristki, čistejši reakcijski profili </a:t>
            </a:r>
            <a:r>
              <a:rPr lang="en-GB" altLang="sl-SI" sz="1800" b="1" dirty="0" smtClean="0">
                <a:latin typeface="Arial" charset="0"/>
                <a:sym typeface="Symbol" pitchFamily="18" charset="2"/>
              </a:rPr>
              <a:t></a:t>
            </a:r>
            <a:r>
              <a:rPr lang="sl-SI" altLang="sl-SI" sz="1800" dirty="0" smtClean="0">
                <a:latin typeface="Tahoma" pitchFamily="34" charset="0"/>
              </a:rPr>
              <a:t> hitra optimizacija pogojev; sinteza knjižnic spojin.</a:t>
            </a:r>
          </a:p>
          <a:p>
            <a:pPr>
              <a:spcBef>
                <a:spcPct val="50000"/>
              </a:spcBef>
              <a:buFontTx/>
              <a:buAutoNum type="arabicParenR"/>
            </a:pPr>
            <a:r>
              <a:rPr lang="sl-SI" altLang="sl-SI" sz="1800" b="1" dirty="0" smtClean="0">
                <a:solidFill>
                  <a:srgbClr val="FF0000"/>
                </a:solidFill>
                <a:latin typeface="Tahoma" pitchFamily="34" charset="0"/>
              </a:rPr>
              <a:t>Neposredno segrevanje v jedru (“in </a:t>
            </a:r>
            <a:r>
              <a:rPr lang="sl-SI" altLang="sl-SI" sz="1800" b="1" dirty="0" err="1" smtClean="0">
                <a:solidFill>
                  <a:srgbClr val="FF0000"/>
                </a:solidFill>
                <a:latin typeface="Tahoma" pitchFamily="34" charset="0"/>
              </a:rPr>
              <a:t>core</a:t>
            </a:r>
            <a:r>
              <a:rPr lang="sl-SI" altLang="sl-SI" sz="1800" b="1" dirty="0" smtClean="0">
                <a:solidFill>
                  <a:srgbClr val="FF0000"/>
                </a:solidFill>
                <a:latin typeface="Tahoma" pitchFamily="34" charset="0"/>
              </a:rPr>
              <a:t>”) reakcijskih zmesi</a:t>
            </a:r>
          </a:p>
          <a:p>
            <a:pPr>
              <a:spcBef>
                <a:spcPct val="50000"/>
              </a:spcBef>
              <a:buFontTx/>
              <a:buAutoNum type="arabicParenR"/>
            </a:pPr>
            <a:r>
              <a:rPr lang="sl-SI" altLang="sl-SI" sz="1800" dirty="0" smtClean="0">
                <a:latin typeface="Tahoma" pitchFamily="34" charset="0"/>
              </a:rPr>
              <a:t>Uporabimo lahko topila z nižjimi vrelišči (zaradi tlaka).</a:t>
            </a:r>
          </a:p>
          <a:p>
            <a:pPr>
              <a:spcBef>
                <a:spcPts val="600"/>
              </a:spcBef>
            </a:pPr>
            <a:r>
              <a:rPr lang="sl-SI" altLang="sl-SI" sz="1800" dirty="0" smtClean="0">
                <a:latin typeface="Tahoma" pitchFamily="34" charset="0"/>
              </a:rPr>
              <a:t>5) Specifični mikrovalovni učinki.</a:t>
            </a:r>
          </a:p>
          <a:p>
            <a:pPr>
              <a:spcBef>
                <a:spcPts val="600"/>
              </a:spcBef>
            </a:pPr>
            <a:r>
              <a:rPr lang="sl-SI" altLang="sl-SI" sz="1800" dirty="0" smtClean="0">
                <a:latin typeface="Tahoma" pitchFamily="34" charset="0"/>
              </a:rPr>
              <a:t>6) Enostavna neposredna </a:t>
            </a:r>
            <a:r>
              <a:rPr lang="sl-SI" altLang="sl-SI" sz="1800" dirty="0" err="1" smtClean="0">
                <a:latin typeface="Tahoma" pitchFamily="34" charset="0"/>
              </a:rPr>
              <a:t>kontrola</a:t>
            </a:r>
            <a:r>
              <a:rPr lang="sl-SI" altLang="sl-SI" sz="1800" i="1" dirty="0" err="1" smtClean="0">
                <a:latin typeface="Tahoma" pitchFamily="34" charset="0"/>
              </a:rPr>
              <a:t>T</a:t>
            </a:r>
            <a:r>
              <a:rPr lang="sl-SI" altLang="sl-SI" sz="1800" dirty="0" smtClean="0">
                <a:latin typeface="Tahoma" pitchFamily="34" charset="0"/>
              </a:rPr>
              <a:t> </a:t>
            </a:r>
            <a:r>
              <a:rPr lang="sl-SI" altLang="sl-SI" sz="1800" dirty="0" err="1" smtClean="0">
                <a:latin typeface="Tahoma" pitchFamily="34" charset="0"/>
              </a:rPr>
              <a:t>in</a:t>
            </a:r>
            <a:r>
              <a:rPr lang="sl-SI" altLang="sl-SI" sz="1800" i="1" dirty="0" err="1" smtClean="0">
                <a:latin typeface="Tahoma" pitchFamily="34" charset="0"/>
              </a:rPr>
              <a:t>P</a:t>
            </a:r>
            <a:r>
              <a:rPr lang="sl-SI" altLang="sl-SI" sz="1800" dirty="0" smtClean="0">
                <a:latin typeface="Tahoma" pitchFamily="34" charset="0"/>
              </a:rPr>
              <a:t> profilov </a:t>
            </a:r>
            <a:r>
              <a:rPr lang="en-GB" altLang="sl-SI" sz="1800" b="1" dirty="0" smtClean="0">
                <a:latin typeface="Arial" charset="0"/>
                <a:sym typeface="Symbol" pitchFamily="18" charset="2"/>
              </a:rPr>
              <a:t></a:t>
            </a:r>
            <a:r>
              <a:rPr lang="sl-SI" altLang="sl-SI" sz="1800" dirty="0" smtClean="0">
                <a:latin typeface="Tahoma" pitchFamily="34" charset="0"/>
              </a:rPr>
              <a:t> boljša ponovljivost.</a:t>
            </a:r>
          </a:p>
          <a:p>
            <a:pPr>
              <a:spcBef>
                <a:spcPts val="600"/>
              </a:spcBef>
            </a:pPr>
            <a:r>
              <a:rPr lang="sl-SI" altLang="sl-SI" sz="1800" dirty="0" smtClean="0">
                <a:latin typeface="Tahoma" pitchFamily="34" charset="0"/>
              </a:rPr>
              <a:t>7) Energijsko bolj učinkovito kot klasično segrevanje.</a:t>
            </a:r>
          </a:p>
          <a:p>
            <a:pPr>
              <a:spcBef>
                <a:spcPts val="600"/>
              </a:spcBef>
            </a:pPr>
            <a:r>
              <a:rPr lang="sl-SI" altLang="sl-SI" sz="1800" dirty="0" smtClean="0">
                <a:latin typeface="Tahoma" pitchFamily="34" charset="0"/>
              </a:rPr>
              <a:t>8) Enostavna prilagoditev sekvenčni oz. paralelni sintezi.</a:t>
            </a:r>
            <a:endParaRPr lang="sl-SI" altLang="sl-SI" sz="1800" dirty="0">
              <a:latin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738061" y="4222177"/>
            <a:ext cx="2808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800" b="1" dirty="0">
                <a:latin typeface="Tahoma" pitchFamily="34" charset="0"/>
              </a:rPr>
              <a:t>temperaturni profil reakcijske zmesi</a:t>
            </a:r>
            <a:endParaRPr lang="en-GB" altLang="sl-SI" sz="1800" b="1" dirty="0">
              <a:latin typeface="Tahoma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51328" y="757781"/>
            <a:ext cx="1801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b="1" dirty="0">
                <a:latin typeface="Tahoma" pitchFamily="34" charset="0"/>
              </a:rPr>
              <a:t>klasično segrevanje (oljna kopel)</a:t>
            </a:r>
            <a:endParaRPr lang="en-GB" altLang="sl-SI" sz="1600" b="1" dirty="0">
              <a:latin typeface="Tahoma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72738" y="805769"/>
            <a:ext cx="1582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b="1" dirty="0">
                <a:latin typeface="Tahoma" pitchFamily="34" charset="0"/>
              </a:rPr>
              <a:t>mikrovalovno obsevanje</a:t>
            </a:r>
            <a:endParaRPr lang="en-GB" altLang="sl-SI" sz="1600" b="1" dirty="0">
              <a:latin typeface="Tahoma" pitchFamily="34" charset="0"/>
            </a:endParaRPr>
          </a:p>
        </p:txBody>
      </p:sp>
      <p:sp>
        <p:nvSpPr>
          <p:cNvPr id="9" name="Notched Right Arrow 9"/>
          <p:cNvSpPr>
            <a:spLocks noChangeArrowheads="1"/>
          </p:cNvSpPr>
          <p:nvPr/>
        </p:nvSpPr>
        <p:spPr bwMode="auto">
          <a:xfrm rot="1160034">
            <a:off x="6289395" y="1809750"/>
            <a:ext cx="1893888" cy="433387"/>
          </a:xfrm>
          <a:prstGeom prst="notchedRightArrow">
            <a:avLst>
              <a:gd name="adj1" fmla="val 50000"/>
              <a:gd name="adj2" fmla="val 8056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sp>
        <p:nvSpPr>
          <p:cNvPr id="11" name="Notched Right Arrow 11"/>
          <p:cNvSpPr>
            <a:spLocks noChangeArrowheads="1"/>
          </p:cNvSpPr>
          <p:nvPr/>
        </p:nvSpPr>
        <p:spPr bwMode="auto">
          <a:xfrm rot="9013695">
            <a:off x="9584740" y="1720051"/>
            <a:ext cx="1733550" cy="431800"/>
          </a:xfrm>
          <a:prstGeom prst="notchedRightArrow">
            <a:avLst>
              <a:gd name="adj1" fmla="val 50000"/>
              <a:gd name="adj2" fmla="val 8081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66093" y="5006919"/>
            <a:ext cx="62776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600" dirty="0" smtClean="0">
                <a:latin typeface="Tahoma" pitchFamily="34" charset="0"/>
              </a:rPr>
              <a:t>C</a:t>
            </a:r>
            <a:r>
              <a:rPr lang="sl-SI" altLang="sl-SI" sz="1600" dirty="0">
                <a:latin typeface="Tahoma" pitchFamily="34" charset="0"/>
              </a:rPr>
              <a:t>. O. Kappe, D. Dallinger, S. S. Murphree: Practical Microwave Synthesis for Organic Chemists, </a:t>
            </a:r>
            <a:r>
              <a:rPr lang="sl-SI" altLang="sl-SI" sz="1600" dirty="0" err="1" smtClean="0">
                <a:latin typeface="Tahoma" pitchFamily="34" charset="0"/>
              </a:rPr>
              <a:t>Wiley</a:t>
            </a:r>
            <a:r>
              <a:rPr lang="sl-SI" altLang="sl-SI" sz="1600" dirty="0" smtClean="0">
                <a:latin typeface="Tahoma" pitchFamily="34" charset="0"/>
              </a:rPr>
              <a:t>-VCH</a:t>
            </a:r>
            <a:endParaRPr lang="sl-SI" altLang="sl-SI" sz="1600" dirty="0">
              <a:latin typeface="Tahoma" pitchFamily="34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600" dirty="0" smtClean="0">
                <a:latin typeface="Tahoma" pitchFamily="34" charset="0"/>
              </a:rPr>
              <a:t>A</a:t>
            </a:r>
            <a:r>
              <a:rPr lang="sl-SI" altLang="sl-SI" sz="1600" dirty="0">
                <a:latin typeface="Tahoma" pitchFamily="34" charset="0"/>
              </a:rPr>
              <a:t>. Loupy (Ed.): Microwaves in Organic Synthesis, </a:t>
            </a:r>
            <a:r>
              <a:rPr lang="sl-SI" altLang="sl-SI" sz="1600" dirty="0" err="1" smtClean="0">
                <a:latin typeface="Tahoma" pitchFamily="34" charset="0"/>
              </a:rPr>
              <a:t>Wiley</a:t>
            </a:r>
            <a:r>
              <a:rPr lang="sl-SI" altLang="sl-SI" sz="1600" dirty="0" smtClean="0">
                <a:latin typeface="Tahoma" pitchFamily="34" charset="0"/>
              </a:rPr>
              <a:t>-VCH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1600" dirty="0">
                <a:latin typeface="Tahoma" pitchFamily="34" charset="0"/>
              </a:rPr>
              <a:t>C. O. </a:t>
            </a:r>
            <a:r>
              <a:rPr lang="sl-SI" altLang="sl-SI" sz="1600" dirty="0" err="1">
                <a:latin typeface="Tahoma" pitchFamily="34" charset="0"/>
              </a:rPr>
              <a:t>Kappe</a:t>
            </a:r>
            <a:r>
              <a:rPr lang="sl-SI" altLang="sl-SI" sz="1600" dirty="0">
                <a:latin typeface="Tahoma" pitchFamily="34" charset="0"/>
              </a:rPr>
              <a:t>, D. </a:t>
            </a:r>
            <a:r>
              <a:rPr lang="sl-SI" altLang="sl-SI" sz="1600" dirty="0" err="1">
                <a:latin typeface="Tahoma" pitchFamily="34" charset="0"/>
              </a:rPr>
              <a:t>Dallinger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i="1" dirty="0">
                <a:latin typeface="Tahoma" pitchFamily="34" charset="0"/>
              </a:rPr>
              <a:t>Nature Rev. Drug Discov.</a:t>
            </a:r>
            <a:r>
              <a:rPr lang="sl-SI" altLang="sl-SI" sz="1600" dirty="0">
                <a:latin typeface="Tahoma" pitchFamily="34" charset="0"/>
              </a:rPr>
              <a:t> </a:t>
            </a:r>
            <a:r>
              <a:rPr lang="sl-SI" altLang="sl-SI" sz="1600" b="1" dirty="0">
                <a:latin typeface="Tahoma" pitchFamily="34" charset="0"/>
              </a:rPr>
              <a:t>2006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i="1" dirty="0">
                <a:latin typeface="Tahoma" pitchFamily="34" charset="0"/>
              </a:rPr>
              <a:t>5</a:t>
            </a:r>
            <a:r>
              <a:rPr lang="sl-SI" altLang="sl-SI" sz="1600" dirty="0">
                <a:latin typeface="Tahoma" pitchFamily="34" charset="0"/>
              </a:rPr>
              <a:t>, </a:t>
            </a:r>
            <a:r>
              <a:rPr lang="sl-SI" altLang="sl-SI" sz="1600" dirty="0" smtClean="0">
                <a:latin typeface="Tahoma" pitchFamily="34" charset="0"/>
              </a:rPr>
              <a:t>51.</a:t>
            </a:r>
            <a:endParaRPr lang="en-GB" altLang="sl-SI" sz="16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83042" y="18889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-1" y="115888"/>
            <a:ext cx="11574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sl-SI" altLang="sl-SI" sz="2800" b="1" dirty="0" smtClean="0">
                <a:latin typeface="Tahoma" pitchFamily="34" charset="0"/>
              </a:rPr>
              <a:t>MIKROVALOVI (MW): domača izvedba</a:t>
            </a:r>
            <a:endParaRPr lang="sl-SI" altLang="sl-SI" sz="2800" b="1" dirty="0">
              <a:latin typeface="Tahoma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0" y="830178"/>
            <a:ext cx="2765883" cy="24173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288" y="830178"/>
            <a:ext cx="3459397" cy="24173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246" y="830178"/>
            <a:ext cx="2259091" cy="2417337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97428" y="5967689"/>
            <a:ext cx="813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sz="1600" dirty="0" smtClean="0">
                <a:latin typeface="Tahoma" pitchFamily="34" charset="0"/>
              </a:rPr>
              <a:t>M. Ješelnik, R. S. </a:t>
            </a:r>
            <a:r>
              <a:rPr lang="sl-SI" altLang="sl-SI" sz="1600" dirty="0" err="1" smtClean="0">
                <a:latin typeface="Tahoma" pitchFamily="34" charset="0"/>
              </a:rPr>
              <a:t>Varma</a:t>
            </a:r>
            <a:r>
              <a:rPr lang="sl-SI" altLang="sl-SI" sz="1600" dirty="0" smtClean="0">
                <a:latin typeface="Tahoma" pitchFamily="34" charset="0"/>
              </a:rPr>
              <a:t>, S. Polanc, M</a:t>
            </a:r>
            <a:r>
              <a:rPr lang="sl-SI" altLang="sl-SI" sz="1600" dirty="0">
                <a:latin typeface="Tahoma" pitchFamily="34" charset="0"/>
              </a:rPr>
              <a:t>. Kočevar </a:t>
            </a:r>
            <a:r>
              <a:rPr lang="sl-SI" altLang="sl-SI" sz="1600" i="1" dirty="0" err="1" smtClean="0">
                <a:latin typeface="Tahoma" pitchFamily="34" charset="0"/>
              </a:rPr>
              <a:t>Chem</a:t>
            </a:r>
            <a:r>
              <a:rPr lang="sl-SI" altLang="sl-SI" sz="1600" i="1" dirty="0" smtClean="0">
                <a:latin typeface="Tahoma" pitchFamily="34" charset="0"/>
              </a:rPr>
              <a:t>. </a:t>
            </a:r>
            <a:r>
              <a:rPr lang="sl-SI" altLang="sl-SI" sz="1600" i="1" dirty="0" err="1" smtClean="0">
                <a:latin typeface="Tahoma" pitchFamily="34" charset="0"/>
              </a:rPr>
              <a:t>Commun</a:t>
            </a:r>
            <a:r>
              <a:rPr lang="sl-SI" altLang="sl-SI" sz="1600" i="1" dirty="0" smtClean="0">
                <a:latin typeface="Tahoma" pitchFamily="34" charset="0"/>
              </a:rPr>
              <a:t>.</a:t>
            </a:r>
            <a:r>
              <a:rPr lang="sl-SI" altLang="sl-SI" sz="1600" dirty="0" smtClean="0">
                <a:latin typeface="Tahoma" pitchFamily="34" charset="0"/>
              </a:rPr>
              <a:t> </a:t>
            </a:r>
            <a:r>
              <a:rPr lang="sl-SI" altLang="sl-SI" sz="1600" b="1" dirty="0" smtClean="0">
                <a:latin typeface="Tahoma" pitchFamily="34" charset="0"/>
              </a:rPr>
              <a:t>2001</a:t>
            </a:r>
            <a:r>
              <a:rPr lang="sl-SI" altLang="sl-SI" sz="1600" dirty="0" smtClean="0">
                <a:latin typeface="Tahoma" pitchFamily="34" charset="0"/>
              </a:rPr>
              <a:t>, 1716.</a:t>
            </a:r>
            <a:endParaRPr lang="en-GB" altLang="sl-SI" sz="1600" dirty="0">
              <a:latin typeface="Tahom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9780" y="3459663"/>
            <a:ext cx="427082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2000" dirty="0" smtClean="0">
                <a:latin typeface="Tahoma" pitchFamily="34" charset="0"/>
              </a:rPr>
              <a:t>kopel z Al</a:t>
            </a:r>
            <a:r>
              <a:rPr lang="sl-SI" altLang="sl-SI" sz="2000" baseline="-25000" dirty="0" smtClean="0">
                <a:latin typeface="Tahoma" pitchFamily="34" charset="0"/>
              </a:rPr>
              <a:t>2</a:t>
            </a:r>
            <a:r>
              <a:rPr lang="sl-SI" altLang="sl-SI" sz="2000" dirty="0" smtClean="0">
                <a:latin typeface="Tahoma" pitchFamily="34" charset="0"/>
              </a:rPr>
              <a:t>O</a:t>
            </a:r>
            <a:r>
              <a:rPr lang="sl-SI" altLang="sl-SI" sz="2000" baseline="-25000" dirty="0" smtClean="0">
                <a:latin typeface="Tahoma" pitchFamily="34" charset="0"/>
              </a:rPr>
              <a:t>3</a:t>
            </a:r>
            <a:r>
              <a:rPr lang="sl-SI" altLang="sl-SI" sz="2000" dirty="0" smtClean="0">
                <a:latin typeface="Tahoma" pitchFamily="34" charset="0"/>
              </a:rPr>
              <a:t>; „</a:t>
            </a:r>
            <a:r>
              <a:rPr lang="sl-SI" altLang="sl-SI" sz="2000" dirty="0" err="1" smtClean="0">
                <a:latin typeface="Tahoma" pitchFamily="34" charset="0"/>
              </a:rPr>
              <a:t>neat</a:t>
            </a:r>
            <a:r>
              <a:rPr lang="sl-SI" altLang="sl-SI" sz="2000" dirty="0" smtClean="0">
                <a:latin typeface="Tahoma" pitchFamily="34" charset="0"/>
              </a:rPr>
              <a:t>“ reaktanti (brez topila)</a:t>
            </a:r>
            <a:endParaRPr lang="sl-SI" altLang="sl-SI" sz="2000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2000" dirty="0" smtClean="0">
                <a:latin typeface="Tahoma" pitchFamily="34" charset="0"/>
              </a:rPr>
              <a:t>gospodinjska mikrovalovna pečica, 10 min 150°C (650 W)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2000" dirty="0" smtClean="0">
                <a:latin typeface="Tahoma" pitchFamily="34" charset="0"/>
              </a:rPr>
              <a:t>obarjanje produktov v metanolu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l-SI" altLang="sl-SI" sz="2000" dirty="0" smtClean="0">
                <a:latin typeface="Tahoma" pitchFamily="34" charset="0"/>
              </a:rPr>
              <a:t>težave s ponovljivostjo</a:t>
            </a:r>
            <a:endParaRPr lang="sl-SI" altLang="sl-SI" sz="2000" dirty="0">
              <a:latin typeface="Tahoma" pitchFamily="34" charset="0"/>
            </a:endParaRPr>
          </a:p>
        </p:txBody>
      </p:sp>
      <p:graphicFrame>
        <p:nvGraphicFramePr>
          <p:cNvPr id="12" name="Predm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434282"/>
              </p:ext>
            </p:extLst>
          </p:nvPr>
        </p:nvGraphicFramePr>
        <p:xfrm>
          <a:off x="5157035" y="3780462"/>
          <a:ext cx="6253053" cy="1759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S ChemDraw Drawing" r:id="rId6" imgW="4018505" imgH="1130445" progId="ChemDraw.Document.6.0">
                  <p:embed/>
                </p:oleObj>
              </mc:Choice>
              <mc:Fallback>
                <p:oleObj name="CS ChemDraw Drawing" r:id="rId6" imgW="4018505" imgH="113044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57035" y="3780462"/>
                        <a:ext cx="6253053" cy="1759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29779" y="3359282"/>
            <a:ext cx="4270821" cy="2501038"/>
          </a:xfrm>
          <a:prstGeom prst="rect">
            <a:avLst/>
          </a:prstGeom>
          <a:noFill/>
          <a:ln w="635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39702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Props1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200F94-7EE0-4429-9DA1-078B5BFCD2BC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50233e6d-0d9e-4c89-84bc-aa7c2bb910f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3d6499c-a84d-4d49-82a2-af88d750687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1241</Words>
  <Application>Microsoft Office PowerPoint</Application>
  <PresentationFormat>Širokozaslonsko</PresentationFormat>
  <Paragraphs>173</Paragraphs>
  <Slides>18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Officeova tema</vt:lpstr>
      <vt:lpstr>CS ChemDraw Drawing</vt:lpstr>
      <vt:lpstr>Equation</vt:lpstr>
      <vt:lpstr>Izzivi organskih sintez: sodobne eksperimentalne metode in njihovo vključevanje v izobraževalni proces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Zahvala       ... in povabilo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Kranjc, Krištof</dc:creator>
  <cp:lastModifiedBy>Kranjc, Krištof</cp:lastModifiedBy>
  <cp:revision>98</cp:revision>
  <dcterms:created xsi:type="dcterms:W3CDTF">2023-03-20T13:12:53Z</dcterms:created>
  <dcterms:modified xsi:type="dcterms:W3CDTF">2023-04-14T12:53:17Z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