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10.4.2023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Kliknite, da uredite slog podnaslova matrice</a:t>
            </a:r>
            <a:endParaRPr lang="sl-SI" dirty="0"/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si/url?sa=i&amp;rct=j&amp;q=&amp;esrc=s&amp;source=images&amp;cd=&amp;cad=rja&amp;uact=8&amp;ved=0CAcQjRxqFQoTCKaT5teoscgCFcTAFAodhJgEZw&amp;url=http%3A%2F%2Fval202.rtvslo.si%2F2014%2F02%2Fbo-racunalniska-kemija-obvladala-raka-2%2F&amp;psig=AFQjCNFrM_JjBHMZtkpODyzDffBBPol84A&amp;ust=144434020305815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Kemija in računalnik – zaveznika v boju proti raku</a:t>
            </a:r>
            <a:r>
              <a:rPr lang="pl-PL" b="1" dirty="0"/>
              <a:t/>
            </a:r>
            <a:br>
              <a:rPr lang="pl-PL" b="1" dirty="0"/>
            </a:br>
            <a:endParaRPr lang="sl-SI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>
                <a:solidFill>
                  <a:srgbClr val="0095C8"/>
                </a:solidFill>
              </a:rPr>
              <a:t>p</a:t>
            </a:r>
            <a:r>
              <a:rPr lang="sl-SI" b="1" dirty="0" smtClean="0">
                <a:solidFill>
                  <a:srgbClr val="0095C8"/>
                </a:solidFill>
              </a:rPr>
              <a:t>rof.dr. Urban </a:t>
            </a:r>
            <a:r>
              <a:rPr lang="sl-SI" b="1" dirty="0" err="1" smtClean="0">
                <a:solidFill>
                  <a:srgbClr val="0095C8"/>
                </a:solidFill>
              </a:rPr>
              <a:t>Bren</a:t>
            </a:r>
            <a:endParaRPr lang="sl-SI" b="1" dirty="0" smtClean="0">
              <a:solidFill>
                <a:srgbClr val="0095C8"/>
              </a:solidFill>
            </a:endParaRPr>
          </a:p>
          <a:p>
            <a:r>
              <a:rPr lang="sl-SI" dirty="0" smtClean="0">
                <a:solidFill>
                  <a:srgbClr val="0095C8"/>
                </a:solidFill>
              </a:rPr>
              <a:t>Fakulteta za kemijo in kemijsko tehnologijo, Univerza v Mariboru</a:t>
            </a:r>
            <a:endParaRPr lang="sl-SI" dirty="0">
              <a:solidFill>
                <a:srgbClr val="0095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16" y="402226"/>
            <a:ext cx="7770813" cy="79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sz="4000" dirty="0" smtClean="0">
                <a:solidFill>
                  <a:srgbClr val="C00000"/>
                </a:solidFill>
              </a:rPr>
              <a:t>Računalniška </a:t>
            </a:r>
            <a:r>
              <a:rPr lang="sl-SI" altLang="sl-SI" sz="4400" dirty="0" smtClean="0">
                <a:solidFill>
                  <a:srgbClr val="C00000"/>
                </a:solidFill>
              </a:rPr>
              <a:t>kemija</a:t>
            </a:r>
            <a:endParaRPr lang="sl-SI" altLang="sl-SI" sz="44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D:\Tibor\Faks\magisterij\homep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8274"/>
            <a:ext cx="6373984" cy="44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2" t="31235" r="37968" b="44444"/>
          <a:stretch>
            <a:fillRect/>
          </a:stretch>
        </p:blipFill>
        <p:spPr bwMode="auto">
          <a:xfrm>
            <a:off x="6292507" y="1200646"/>
            <a:ext cx="4287555" cy="23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/>
          <p:nvPr/>
        </p:nvSpPr>
        <p:spPr>
          <a:xfrm>
            <a:off x="-36513" y="5669497"/>
            <a:ext cx="565847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">
              <a:lnSpc>
                <a:spcPct val="90000"/>
              </a:lnSpc>
              <a:spcBef>
                <a:spcPts val="700"/>
              </a:spcBef>
              <a:buClr>
                <a:srgbClr val="CC0000"/>
              </a:buClr>
              <a:buSzPct val="65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altLang="sl-SI" sz="2800" dirty="0">
                <a:solidFill>
                  <a:schemeClr val="tx1"/>
                </a:solidFill>
                <a:latin typeface="+mj-lt"/>
              </a:rPr>
              <a:t>molekularno modeliranje in simulacije</a:t>
            </a:r>
          </a:p>
        </p:txBody>
      </p:sp>
      <p:pic>
        <p:nvPicPr>
          <p:cNvPr id="8" name="Picture 7" descr="http://val202.rtvslo.si/wp-content/uploads/2014/02/LM-Kemijski_institut-16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78" y="3633746"/>
            <a:ext cx="3629826" cy="24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728870"/>
          </a:xfrm>
        </p:spPr>
        <p:txBody>
          <a:bodyPr>
            <a:normAutofit/>
          </a:bodyPr>
          <a:lstStyle/>
          <a:p>
            <a:r>
              <a:rPr lang="sl-SI" altLang="sl-SI" sz="4400" dirty="0" smtClean="0">
                <a:solidFill>
                  <a:srgbClr val="CC0000"/>
                </a:solidFill>
              </a:rPr>
              <a:t>Mikrovalovi</a:t>
            </a:r>
            <a:endParaRPr lang="sl-SI" altLang="sl-SI" sz="4400" dirty="0" smtClean="0"/>
          </a:p>
        </p:txBody>
      </p:sp>
      <p:pic>
        <p:nvPicPr>
          <p:cNvPr id="5" name="Picture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79886"/>
            <a:ext cx="6310754" cy="482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/>
        </p:nvSpPr>
        <p:spPr>
          <a:xfrm>
            <a:off x="1239317" y="5904960"/>
            <a:ext cx="5832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8313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altLang="sl-SI" sz="2800" dirty="0">
                <a:solidFill>
                  <a:schemeClr val="tx1"/>
                </a:solidFill>
                <a:latin typeface="+mj-lt"/>
              </a:rPr>
              <a:t>zimski dan med vojno v </a:t>
            </a:r>
            <a:r>
              <a:rPr lang="sl-SI" altLang="sl-SI" sz="2800" dirty="0" smtClean="0">
                <a:latin typeface="+mj-lt"/>
              </a:rPr>
              <a:t>Ukrajini</a:t>
            </a:r>
            <a:endParaRPr lang="sl-SI" altLang="sl-SI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09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60675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 sz="4400" dirty="0" smtClean="0">
                <a:solidFill>
                  <a:srgbClr val="CC0000"/>
                </a:solidFill>
              </a:rPr>
              <a:t>Mikrovalovi</a:t>
            </a:r>
            <a:endParaRPr lang="sl-SI" altLang="sl-SI" sz="4400" dirty="0" smtClean="0">
              <a:solidFill>
                <a:srgbClr val="CC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879614"/>
            <a:ext cx="9144000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8313">
              <a:spcBef>
                <a:spcPts val="600"/>
              </a:spcBef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l-SI" altLang="sl-SI" sz="2800" dirty="0" smtClean="0"/>
              <a:t>Mikrovalovi ter reakcije kemijskih karcinogenov z DNK </a:t>
            </a:r>
            <a:endParaRPr lang="sl-SI" altLang="sl-SI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7891"/>
            <a:ext cx="3346917" cy="430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40" y="1233671"/>
            <a:ext cx="3366221" cy="43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94" y="1997641"/>
            <a:ext cx="3940406" cy="2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6"/>
          <p:cNvSpPr/>
          <p:nvPr/>
        </p:nvSpPr>
        <p:spPr>
          <a:xfrm>
            <a:off x="4170125" y="4739789"/>
            <a:ext cx="26770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sl-SI" sz="2800" dirty="0">
                <a:solidFill>
                  <a:schemeClr val="tx1"/>
                </a:solidFill>
                <a:latin typeface="+mj-lt"/>
              </a:rPr>
              <a:t>MC simulacija ter</a:t>
            </a:r>
          </a:p>
          <a:p>
            <a:pPr>
              <a:buFont typeface="Times New Roman" pitchFamily="16" charset="0"/>
              <a:buNone/>
              <a:defRPr/>
            </a:pPr>
            <a:r>
              <a:rPr lang="sl-SI" sz="2800" dirty="0">
                <a:solidFill>
                  <a:schemeClr val="tx1"/>
                </a:solidFill>
                <a:latin typeface="+mj-lt"/>
              </a:rPr>
              <a:t>analitična rešitev</a:t>
            </a:r>
          </a:p>
        </p:txBody>
      </p:sp>
      <p:sp>
        <p:nvSpPr>
          <p:cNvPr id="10" name="PoljeZBesedilom 1"/>
          <p:cNvSpPr txBox="1">
            <a:spLocks noChangeArrowheads="1"/>
          </p:cNvSpPr>
          <p:nvPr/>
        </p:nvSpPr>
        <p:spPr bwMode="auto">
          <a:xfrm>
            <a:off x="7524389" y="333375"/>
            <a:ext cx="4223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sl-SI" sz="2000" i="1" dirty="0">
                <a:solidFill>
                  <a:schemeClr val="tx1"/>
                </a:solidFill>
              </a:rPr>
              <a:t>J. Phys. Chem. A</a:t>
            </a:r>
            <a:r>
              <a:rPr lang="sl-SI" altLang="sl-SI" sz="2000" i="1" dirty="0">
                <a:solidFill>
                  <a:schemeClr val="tx1"/>
                </a:solidFill>
              </a:rPr>
              <a:t> </a:t>
            </a:r>
            <a:r>
              <a:rPr lang="sl-SI" altLang="sl-SI" sz="2000" b="1" dirty="0">
                <a:solidFill>
                  <a:schemeClr val="tx1"/>
                </a:solidFill>
              </a:rPr>
              <a:t>2008, </a:t>
            </a:r>
            <a:r>
              <a:rPr lang="sl-SI" altLang="sl-SI" sz="2000" i="1" dirty="0">
                <a:solidFill>
                  <a:schemeClr val="tx1"/>
                </a:solidFill>
              </a:rPr>
              <a:t>112, </a:t>
            </a:r>
            <a:r>
              <a:rPr lang="sl-SI" altLang="sl-SI" sz="2000" dirty="0">
                <a:solidFill>
                  <a:schemeClr val="tx1"/>
                </a:solidFill>
              </a:rPr>
              <a:t>166-171</a:t>
            </a:r>
            <a:endParaRPr lang="sl-SI" altLang="sl-SI" sz="2000" i="1" dirty="0">
              <a:solidFill>
                <a:schemeClr val="tx1"/>
              </a:solidFill>
            </a:endParaRPr>
          </a:p>
          <a:p>
            <a:r>
              <a:rPr lang="en-US" altLang="sl-SI" sz="2000" i="1" dirty="0">
                <a:solidFill>
                  <a:schemeClr val="tx1"/>
                </a:solidFill>
              </a:rPr>
              <a:t>J. Phys. Chem. A </a:t>
            </a:r>
            <a:r>
              <a:rPr lang="en-US" altLang="sl-SI" sz="2000" b="1" dirty="0">
                <a:solidFill>
                  <a:schemeClr val="tx1"/>
                </a:solidFill>
              </a:rPr>
              <a:t>2010, </a:t>
            </a:r>
            <a:r>
              <a:rPr lang="en-US" altLang="sl-SI" sz="2000" i="1" dirty="0">
                <a:solidFill>
                  <a:schemeClr val="tx1"/>
                </a:solidFill>
              </a:rPr>
              <a:t>114, </a:t>
            </a:r>
            <a:r>
              <a:rPr lang="en-US" altLang="sl-SI" sz="2000" dirty="0">
                <a:solidFill>
                  <a:schemeClr val="tx1"/>
                </a:solidFill>
              </a:rPr>
              <a:t>4197–4202</a:t>
            </a:r>
            <a:endParaRPr lang="sl-SI" alt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5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4937" y="333376"/>
            <a:ext cx="4695392" cy="684392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 sz="4400" dirty="0" smtClean="0">
                <a:solidFill>
                  <a:srgbClr val="CC0000"/>
                </a:solidFill>
              </a:rPr>
              <a:t>Mikrovalovi</a:t>
            </a:r>
            <a:endParaRPr lang="sl-SI" altLang="sl-SI" sz="4400" dirty="0" smtClean="0">
              <a:solidFill>
                <a:srgbClr val="CC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91" y="5951052"/>
            <a:ext cx="7555300" cy="4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8313">
              <a:spcBef>
                <a:spcPts val="550"/>
              </a:spcBef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l-SI" altLang="sl-SI" dirty="0" smtClean="0"/>
              <a:t>Mikrovalovi ojačijo škodljivo zvijanje in </a:t>
            </a:r>
            <a:r>
              <a:rPr lang="sl-SI" altLang="sl-SI" dirty="0" err="1" smtClean="0"/>
              <a:t>agregacijo</a:t>
            </a:r>
            <a:r>
              <a:rPr lang="sl-SI" altLang="sl-SI" dirty="0" smtClean="0"/>
              <a:t> proteinov</a:t>
            </a:r>
            <a:endParaRPr lang="sl-SI" altLang="sl-SI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" y="1768537"/>
            <a:ext cx="6094802" cy="25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/>
          <p:nvPr/>
        </p:nvSpPr>
        <p:spPr>
          <a:xfrm>
            <a:off x="878144" y="4415777"/>
            <a:ext cx="365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sl-SI" sz="2400" dirty="0">
                <a:solidFill>
                  <a:schemeClr val="tx1"/>
                </a:solidFill>
                <a:latin typeface="+mj-lt"/>
              </a:rPr>
              <a:t>Simplektični integrator SISM</a:t>
            </a:r>
          </a:p>
        </p:txBody>
      </p:sp>
      <p:pic>
        <p:nvPicPr>
          <p:cNvPr id="8" name="Slika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01" y="1557337"/>
            <a:ext cx="4572779" cy="237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2"/>
          <p:cNvSpPr txBox="1">
            <a:spLocks noChangeArrowheads="1"/>
          </p:cNvSpPr>
          <p:nvPr/>
        </p:nvSpPr>
        <p:spPr bwMode="auto">
          <a:xfrm>
            <a:off x="7017531" y="-3135"/>
            <a:ext cx="515307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sl-SI" sz="2000" i="1" dirty="0">
                <a:solidFill>
                  <a:schemeClr val="tx1"/>
                </a:solidFill>
              </a:rPr>
              <a:t>J. Chem. Phys. </a:t>
            </a:r>
            <a:r>
              <a:rPr lang="de-DE" altLang="sl-SI" sz="2000" b="1" dirty="0">
                <a:solidFill>
                  <a:schemeClr val="tx1"/>
                </a:solidFill>
              </a:rPr>
              <a:t>137</a:t>
            </a:r>
            <a:r>
              <a:rPr lang="de-DE" altLang="sl-SI" sz="2000" dirty="0">
                <a:solidFill>
                  <a:schemeClr val="tx1"/>
                </a:solidFill>
              </a:rPr>
              <a:t>, 024108 (2012)</a:t>
            </a:r>
            <a:endParaRPr lang="sl-SI" altLang="sl-SI" sz="2000" dirty="0">
              <a:solidFill>
                <a:schemeClr val="tx1"/>
              </a:solidFill>
            </a:endParaRPr>
          </a:p>
          <a:p>
            <a:r>
              <a:rPr lang="de-DE" altLang="sl-SI" sz="2000" i="1" dirty="0">
                <a:solidFill>
                  <a:schemeClr val="tx1"/>
                </a:solidFill>
              </a:rPr>
              <a:t>J. Chem. Phys. </a:t>
            </a:r>
            <a:r>
              <a:rPr lang="de-DE" altLang="sl-SI" sz="2000" b="1" dirty="0">
                <a:solidFill>
                  <a:schemeClr val="tx1"/>
                </a:solidFill>
              </a:rPr>
              <a:t>143</a:t>
            </a:r>
            <a:r>
              <a:rPr lang="de-DE" altLang="sl-SI" sz="2000" dirty="0">
                <a:solidFill>
                  <a:schemeClr val="tx1"/>
                </a:solidFill>
              </a:rPr>
              <a:t>, 244510 (2015)</a:t>
            </a:r>
            <a:endParaRPr lang="sl-SI" altLang="sl-SI" sz="2000" dirty="0">
              <a:solidFill>
                <a:schemeClr val="tx1"/>
              </a:solidFill>
            </a:endParaRPr>
          </a:p>
          <a:p>
            <a:r>
              <a:rPr lang="de-DE" altLang="sl-SI" sz="2000" i="1" dirty="0">
                <a:solidFill>
                  <a:schemeClr val="tx1"/>
                </a:solidFill>
              </a:rPr>
              <a:t>J. Chem. Phys. </a:t>
            </a:r>
            <a:r>
              <a:rPr lang="de-DE" altLang="sl-SI" sz="2000" b="1" dirty="0">
                <a:solidFill>
                  <a:schemeClr val="tx1"/>
                </a:solidFill>
              </a:rPr>
              <a:t>146</a:t>
            </a:r>
            <a:r>
              <a:rPr lang="de-DE" altLang="sl-SI" sz="2000" dirty="0">
                <a:solidFill>
                  <a:schemeClr val="tx1"/>
                </a:solidFill>
              </a:rPr>
              <a:t>, 044504 (2017)</a:t>
            </a:r>
            <a:endParaRPr lang="sl-SI" altLang="sl-SI" sz="2000" dirty="0">
              <a:solidFill>
                <a:schemeClr val="tx1"/>
              </a:solidFill>
            </a:endParaRPr>
          </a:p>
          <a:p>
            <a:r>
              <a:rPr lang="sl-SI" altLang="sl-SI" sz="2000" i="1" dirty="0">
                <a:solidFill>
                  <a:schemeClr val="tx1"/>
                </a:solidFill>
              </a:rPr>
              <a:t>J. Mol. </a:t>
            </a:r>
            <a:r>
              <a:rPr lang="sl-SI" altLang="sl-SI" sz="2000" i="1" dirty="0" err="1">
                <a:solidFill>
                  <a:schemeClr val="tx1"/>
                </a:solidFill>
              </a:rPr>
              <a:t>Liq</a:t>
            </a:r>
            <a:r>
              <a:rPr lang="sl-SI" altLang="sl-SI" sz="2000" i="1" dirty="0">
                <a:solidFill>
                  <a:schemeClr val="tx1"/>
                </a:solidFill>
              </a:rPr>
              <a:t>.</a:t>
            </a:r>
            <a:r>
              <a:rPr lang="sl-SI" altLang="sl-SI" sz="2000" dirty="0">
                <a:solidFill>
                  <a:schemeClr val="tx1"/>
                </a:solidFill>
              </a:rPr>
              <a:t> </a:t>
            </a:r>
            <a:r>
              <a:rPr lang="sl-SI" altLang="sl-SI" sz="2000" b="1" dirty="0">
                <a:solidFill>
                  <a:schemeClr val="tx1"/>
                </a:solidFill>
              </a:rPr>
              <a:t>266</a:t>
            </a:r>
            <a:r>
              <a:rPr lang="sl-SI" altLang="sl-SI" sz="2000" i="1" dirty="0">
                <a:solidFill>
                  <a:schemeClr val="tx1"/>
                </a:solidFill>
              </a:rPr>
              <a:t>, 218–228 </a:t>
            </a:r>
            <a:r>
              <a:rPr lang="sl-SI" altLang="sl-SI" sz="2000" dirty="0">
                <a:solidFill>
                  <a:schemeClr val="tx1"/>
                </a:solidFill>
              </a:rPr>
              <a:t>(2018) </a:t>
            </a:r>
          </a:p>
          <a:p>
            <a:r>
              <a:rPr lang="sl-SI" altLang="sl-SI" sz="2000" i="1" dirty="0">
                <a:solidFill>
                  <a:schemeClr val="tx1"/>
                </a:solidFill>
              </a:rPr>
              <a:t>J. Mol. </a:t>
            </a:r>
            <a:r>
              <a:rPr lang="sl-SI" altLang="sl-SI" sz="2000" i="1" dirty="0" err="1">
                <a:solidFill>
                  <a:schemeClr val="tx1"/>
                </a:solidFill>
              </a:rPr>
              <a:t>Liq</a:t>
            </a:r>
            <a:r>
              <a:rPr lang="sl-SI" altLang="sl-SI" sz="2000" i="1" dirty="0">
                <a:solidFill>
                  <a:schemeClr val="tx1"/>
                </a:solidFill>
              </a:rPr>
              <a:t>. </a:t>
            </a:r>
            <a:r>
              <a:rPr lang="sl-SI" altLang="sl-SI" sz="2000" b="1" dirty="0">
                <a:solidFill>
                  <a:schemeClr val="tx1"/>
                </a:solidFill>
              </a:rPr>
              <a:t>302</a:t>
            </a:r>
            <a:r>
              <a:rPr lang="sl-SI" altLang="sl-SI" sz="2000" i="1" dirty="0">
                <a:solidFill>
                  <a:schemeClr val="tx1"/>
                </a:solidFill>
              </a:rPr>
              <a:t>, 112522 </a:t>
            </a:r>
            <a:r>
              <a:rPr lang="sl-SI" altLang="sl-SI" sz="2000" dirty="0">
                <a:solidFill>
                  <a:schemeClr val="tx1"/>
                </a:solidFill>
              </a:rPr>
              <a:t>(2020)</a:t>
            </a:r>
          </a:p>
          <a:p>
            <a:r>
              <a:rPr lang="en-US" altLang="sl-SI" sz="2000" i="1" dirty="0">
                <a:solidFill>
                  <a:schemeClr val="tx1"/>
                </a:solidFill>
              </a:rPr>
              <a:t>J. Chem. Theory </a:t>
            </a:r>
            <a:r>
              <a:rPr lang="en-US" altLang="sl-SI" sz="2000" i="1" dirty="0" err="1">
                <a:solidFill>
                  <a:schemeClr val="tx1"/>
                </a:solidFill>
              </a:rPr>
              <a:t>Comput</a:t>
            </a:r>
            <a:r>
              <a:rPr lang="en-US" altLang="sl-SI" sz="2000" i="1" dirty="0">
                <a:solidFill>
                  <a:schemeClr val="tx1"/>
                </a:solidFill>
              </a:rPr>
              <a:t>.</a:t>
            </a:r>
            <a:r>
              <a:rPr lang="sl-SI" altLang="sl-SI" sz="2000" dirty="0">
                <a:solidFill>
                  <a:schemeClr val="tx1"/>
                </a:solidFill>
              </a:rPr>
              <a:t> </a:t>
            </a:r>
            <a:r>
              <a:rPr lang="sl-SI" altLang="sl-SI" sz="2000" b="1" dirty="0">
                <a:solidFill>
                  <a:schemeClr val="tx1"/>
                </a:solidFill>
              </a:rPr>
              <a:t>16</a:t>
            </a:r>
            <a:r>
              <a:rPr lang="sl-SI" altLang="sl-SI" sz="2000" dirty="0">
                <a:solidFill>
                  <a:schemeClr val="tx1"/>
                </a:solidFill>
              </a:rPr>
              <a:t>, 2795–2802 (2020) </a:t>
            </a:r>
          </a:p>
          <a:p>
            <a:endParaRPr lang="sl-SI" altLang="sl-SI" sz="1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60" y="3819593"/>
            <a:ext cx="2232338" cy="260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18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285" y="3500438"/>
            <a:ext cx="42533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4000" dirty="0">
                <a:solidFill>
                  <a:srgbClr val="0095C8"/>
                </a:solidFill>
              </a:rPr>
              <a:t>Hvala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1069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Props1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00F94-7EE0-4429-9DA1-078B5BFCD2BC}">
  <ds:schemaRefs>
    <ds:schemaRef ds:uri="http://schemas.openxmlformats.org/package/2006/metadata/core-properties"/>
    <ds:schemaRef ds:uri="http://www.w3.org/XML/1998/namespace"/>
    <ds:schemaRef ds:uri="http://purl.org/dc/terms/"/>
    <ds:schemaRef ds:uri="83d6499c-a84d-4d49-82a2-af88d7506870"/>
    <ds:schemaRef ds:uri="50233e6d-0d9e-4c89-84bc-aa7c2bb910fb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161</Words>
  <Application>Microsoft Office PowerPoint</Application>
  <PresentationFormat>Po meri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Kemija in računalnik – zaveznika v boju proti raku </vt:lpstr>
      <vt:lpstr>PowerPointova predstavitev</vt:lpstr>
      <vt:lpstr>Mikrovalovi</vt:lpstr>
      <vt:lpstr>Mikrovalovi</vt:lpstr>
      <vt:lpstr>Mikrovalovi</vt:lpstr>
      <vt:lpstr>PowerPointova predstavitev</vt:lpstr>
    </vt:vector>
  </TitlesOfParts>
  <Company>Zavod RS za šolstvo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Urban Bren</cp:lastModifiedBy>
  <cp:revision>25</cp:revision>
  <dcterms:created xsi:type="dcterms:W3CDTF">2023-03-20T13:12:53Z</dcterms:created>
  <dcterms:modified xsi:type="dcterms:W3CDTF">2023-04-10T10:18:02Z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