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1"/>
  </p:notesMasterIdLst>
  <p:sldIdLst>
    <p:sldId id="256" r:id="rId5"/>
    <p:sldId id="276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4" r:id="rId14"/>
    <p:sldId id="291" r:id="rId15"/>
    <p:sldId id="293" r:id="rId16"/>
    <p:sldId id="265" r:id="rId17"/>
    <p:sldId id="268" r:id="rId18"/>
    <p:sldId id="286" r:id="rId19"/>
    <p:sldId id="270" r:id="rId20"/>
    <p:sldId id="271" r:id="rId21"/>
    <p:sldId id="288" r:id="rId22"/>
    <p:sldId id="289" r:id="rId23"/>
    <p:sldId id="290" r:id="rId24"/>
    <p:sldId id="267" r:id="rId25"/>
    <p:sldId id="283" r:id="rId26"/>
    <p:sldId id="287" r:id="rId27"/>
    <p:sldId id="292" r:id="rId28"/>
    <p:sldId id="284" r:id="rId29"/>
    <p:sldId id="299" r:id="rId30"/>
    <p:sldId id="285" r:id="rId31"/>
    <p:sldId id="282" r:id="rId32"/>
    <p:sldId id="280" r:id="rId33"/>
    <p:sldId id="279" r:id="rId34"/>
    <p:sldId id="294" r:id="rId35"/>
    <p:sldId id="295" r:id="rId36"/>
    <p:sldId id="296" r:id="rId37"/>
    <p:sldId id="297" r:id="rId38"/>
    <p:sldId id="298" r:id="rId39"/>
    <p:sldId id="300" r:id="rId40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5C8"/>
    <a:srgbClr val="27AA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C55AF-992D-2684-8234-1FBA1DF3C792}" v="1123" dt="2023-04-14T12:19:44.006"/>
    <p1510:client id="{21BE3D8B-A187-2683-ACE1-3A0CC19C9D7D}" v="293" dt="2023-04-11T13:09:10.120"/>
    <p1510:client id="{364AD7C6-0D1D-2A09-34DE-3BD3FEA1F597}" v="340" dt="2023-04-11T12:10:28.905"/>
    <p1510:client id="{7AD0AD88-E50B-5AB4-3BF9-466D48A71EB4}" v="4759" dt="2023-04-14T12:50:52.828"/>
    <p1510:client id="{DFF78A79-5B92-435C-A159-F5E01D34C997}" v="216" dt="2023-04-12T08:01:44.6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A2550E4-D193-4DFB-BF07-FB5FA3E1861D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47F4045-2AA4-4CA3-9F0F-C04094297B7D}">
      <dgm:prSet/>
      <dgm:spPr/>
      <dgm:t>
        <a:bodyPr/>
        <a:lstStyle/>
        <a:p>
          <a:r>
            <a:rPr lang="en-US" err="1"/>
            <a:t>Pomembne</a:t>
          </a:r>
          <a:r>
            <a:rPr lang="en-US"/>
            <a:t> za </a:t>
          </a:r>
          <a:r>
            <a:rPr lang="en-US" err="1"/>
            <a:t>življenje</a:t>
          </a:r>
          <a:r>
            <a:rPr lang="en-US"/>
            <a:t> in </a:t>
          </a:r>
          <a:r>
            <a:rPr lang="en-US" err="1"/>
            <a:t>delo</a:t>
          </a:r>
        </a:p>
      </dgm:t>
    </dgm:pt>
    <dgm:pt modelId="{BDC3ED35-11ED-46E5-81B6-5BE6B2F32011}" type="parTrans" cxnId="{FBA4302A-DD17-4BA4-B7B5-465154A346AF}">
      <dgm:prSet/>
      <dgm:spPr/>
      <dgm:t>
        <a:bodyPr/>
        <a:lstStyle/>
        <a:p>
          <a:endParaRPr lang="en-US"/>
        </a:p>
      </dgm:t>
    </dgm:pt>
    <dgm:pt modelId="{266B326F-F38C-4B77-A55F-B153409E0214}" type="sibTrans" cxnId="{FBA4302A-DD17-4BA4-B7B5-465154A346AF}">
      <dgm:prSet/>
      <dgm:spPr/>
      <dgm:t>
        <a:bodyPr/>
        <a:lstStyle/>
        <a:p>
          <a:endParaRPr lang="en-US"/>
        </a:p>
      </dgm:t>
    </dgm:pt>
    <dgm:pt modelId="{757308BE-6B89-478F-A74C-2C1F11076909}">
      <dgm:prSet/>
      <dgm:spPr/>
      <dgm:t>
        <a:bodyPr/>
        <a:lstStyle/>
        <a:p>
          <a:r>
            <a:rPr lang="en-US" err="1"/>
            <a:t>Pomembne</a:t>
          </a:r>
          <a:r>
            <a:rPr lang="en-US"/>
            <a:t> za </a:t>
          </a:r>
          <a:r>
            <a:rPr lang="en-US" err="1"/>
            <a:t>učenje</a:t>
          </a:r>
          <a:r>
            <a:rPr lang="en-US"/>
            <a:t> in </a:t>
          </a:r>
          <a:r>
            <a:rPr lang="en-US" err="1"/>
            <a:t>reševanje</a:t>
          </a:r>
          <a:r>
            <a:rPr lang="en-US"/>
            <a:t> </a:t>
          </a:r>
          <a:r>
            <a:rPr lang="en-US" err="1"/>
            <a:t>problemov</a:t>
          </a:r>
        </a:p>
      </dgm:t>
    </dgm:pt>
    <dgm:pt modelId="{29EBE147-353C-41A0-8711-5DE19434BF48}" type="parTrans" cxnId="{2B1767CA-6358-47D6-AAB2-277266773A66}">
      <dgm:prSet/>
      <dgm:spPr/>
      <dgm:t>
        <a:bodyPr/>
        <a:lstStyle/>
        <a:p>
          <a:endParaRPr lang="en-US"/>
        </a:p>
      </dgm:t>
    </dgm:pt>
    <dgm:pt modelId="{140B8CDB-9CAC-4B92-A159-B2C4A6A102D6}" type="sibTrans" cxnId="{2B1767CA-6358-47D6-AAB2-277266773A66}">
      <dgm:prSet/>
      <dgm:spPr/>
      <dgm:t>
        <a:bodyPr/>
        <a:lstStyle/>
        <a:p>
          <a:endParaRPr lang="en-US"/>
        </a:p>
      </dgm:t>
    </dgm:pt>
    <dgm:pt modelId="{3425B4CE-E6A9-43B0-8224-FAE1DD19D538}">
      <dgm:prSet/>
      <dgm:spPr/>
      <dgm:t>
        <a:bodyPr/>
        <a:lstStyle/>
        <a:p>
          <a:r>
            <a:rPr lang="en-US" b="1" err="1"/>
            <a:t>Pomembne</a:t>
          </a:r>
          <a:r>
            <a:rPr lang="en-US" b="1"/>
            <a:t>  - </a:t>
          </a:r>
          <a:r>
            <a:rPr lang="en-US" b="1" err="1"/>
            <a:t>torej</a:t>
          </a:r>
          <a:r>
            <a:rPr lang="en-US" b="1"/>
            <a:t> </a:t>
          </a:r>
          <a:r>
            <a:rPr lang="en-US" b="1" err="1"/>
            <a:t>jih</a:t>
          </a:r>
          <a:r>
            <a:rPr lang="en-US" b="1"/>
            <a:t> je </a:t>
          </a:r>
          <a:r>
            <a:rPr lang="en-US" b="1" err="1"/>
            <a:t>nujno</a:t>
          </a:r>
          <a:r>
            <a:rPr lang="en-US" b="1"/>
            <a:t> </a:t>
          </a:r>
          <a:r>
            <a:rPr lang="en-US" b="1" err="1"/>
            <a:t>razvijati</a:t>
          </a:r>
          <a:endParaRPr lang="en-US" err="1"/>
        </a:p>
      </dgm:t>
    </dgm:pt>
    <dgm:pt modelId="{CC2EAE86-0659-4ADA-9F75-4BFF1E6E5670}" type="parTrans" cxnId="{805DF9F6-FBAB-45C4-B9B1-1B2C42A554F6}">
      <dgm:prSet/>
      <dgm:spPr/>
      <dgm:t>
        <a:bodyPr/>
        <a:lstStyle/>
        <a:p>
          <a:endParaRPr lang="en-US"/>
        </a:p>
      </dgm:t>
    </dgm:pt>
    <dgm:pt modelId="{69EBCB08-C1D8-49AA-90FF-78DE6299C2B2}" type="sibTrans" cxnId="{805DF9F6-FBAB-45C4-B9B1-1B2C42A554F6}">
      <dgm:prSet/>
      <dgm:spPr/>
      <dgm:t>
        <a:bodyPr/>
        <a:lstStyle/>
        <a:p>
          <a:endParaRPr lang="en-US"/>
        </a:p>
      </dgm:t>
    </dgm:pt>
    <dgm:pt modelId="{AFC6FD8E-61EA-4A91-8773-355BF821C6B7}">
      <dgm:prSet/>
      <dgm:spPr/>
      <dgm:t>
        <a:bodyPr/>
        <a:lstStyle/>
        <a:p>
          <a:r>
            <a:rPr lang="en-US" b="1" err="1"/>
            <a:t>Razvijati</a:t>
          </a:r>
          <a:r>
            <a:rPr lang="en-US" b="1"/>
            <a:t> – </a:t>
          </a:r>
          <a:r>
            <a:rPr lang="en-US" b="1" err="1"/>
            <a:t>katere</a:t>
          </a:r>
          <a:r>
            <a:rPr lang="en-US" b="1"/>
            <a:t>, </a:t>
          </a:r>
          <a:r>
            <a:rPr lang="en-US" b="1" err="1"/>
            <a:t>kdo</a:t>
          </a:r>
          <a:r>
            <a:rPr lang="en-US" b="1"/>
            <a:t>, </a:t>
          </a:r>
          <a:r>
            <a:rPr lang="en-US" b="1" err="1"/>
            <a:t>kje</a:t>
          </a:r>
          <a:r>
            <a:rPr lang="en-US" b="1"/>
            <a:t>, </a:t>
          </a:r>
          <a:r>
            <a:rPr lang="en-US" b="1" err="1"/>
            <a:t>kako</a:t>
          </a:r>
          <a:r>
            <a:rPr lang="en-US" b="1"/>
            <a:t>, </a:t>
          </a:r>
          <a:r>
            <a:rPr lang="en-US" b="1" err="1"/>
            <a:t>kdaj</a:t>
          </a:r>
          <a:r>
            <a:rPr lang="en-US" b="1"/>
            <a:t>?</a:t>
          </a:r>
          <a:endParaRPr lang="en-US"/>
        </a:p>
      </dgm:t>
    </dgm:pt>
    <dgm:pt modelId="{4F0F0F3E-71A2-409B-8B86-3A1862F4748A}" type="parTrans" cxnId="{294EFA62-5339-439D-9C93-A260126EA13E}">
      <dgm:prSet/>
      <dgm:spPr/>
      <dgm:t>
        <a:bodyPr/>
        <a:lstStyle/>
        <a:p>
          <a:endParaRPr lang="en-US"/>
        </a:p>
      </dgm:t>
    </dgm:pt>
    <dgm:pt modelId="{EDE4A41E-085D-4593-A336-DBC0CEA63958}" type="sibTrans" cxnId="{294EFA62-5339-439D-9C93-A260126EA13E}">
      <dgm:prSet/>
      <dgm:spPr/>
      <dgm:t>
        <a:bodyPr/>
        <a:lstStyle/>
        <a:p>
          <a:endParaRPr lang="en-US"/>
        </a:p>
      </dgm:t>
    </dgm:pt>
    <dgm:pt modelId="{DEC52B4D-90B0-4845-BEE3-FCED530BB343}" type="pres">
      <dgm:prSet presAssocID="{9A2550E4-D193-4DFB-BF07-FB5FA3E1861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sl-SI"/>
        </a:p>
      </dgm:t>
    </dgm:pt>
    <dgm:pt modelId="{C44C63B0-8313-4290-A9EC-D18838701909}" type="pres">
      <dgm:prSet presAssocID="{347F4045-2AA4-4CA3-9F0F-C04094297B7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AAA6E76A-04AF-4E39-97C7-DFFD61D5AAC5}" type="pres">
      <dgm:prSet presAssocID="{266B326F-F38C-4B77-A55F-B153409E0214}" presName="spacer" presStyleCnt="0"/>
      <dgm:spPr/>
    </dgm:pt>
    <dgm:pt modelId="{7F78E00A-C3D8-477A-A66D-7DC4CC26969E}" type="pres">
      <dgm:prSet presAssocID="{757308BE-6B89-478F-A74C-2C1F11076909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B394B16-A86A-47E9-BD64-3ACA5ABDBE13}" type="pres">
      <dgm:prSet presAssocID="{140B8CDB-9CAC-4B92-A159-B2C4A6A102D6}" presName="spacer" presStyleCnt="0"/>
      <dgm:spPr/>
    </dgm:pt>
    <dgm:pt modelId="{2C5EAA7C-4688-4820-A5F9-93C884DA2FE4}" type="pres">
      <dgm:prSet presAssocID="{3425B4CE-E6A9-43B0-8224-FAE1DD19D538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  <dgm:pt modelId="{184B394C-95B9-46FA-BC13-BF6788940C75}" type="pres">
      <dgm:prSet presAssocID="{69EBCB08-C1D8-49AA-90FF-78DE6299C2B2}" presName="spacer" presStyleCnt="0"/>
      <dgm:spPr/>
    </dgm:pt>
    <dgm:pt modelId="{1F755682-E3DF-4BD6-9B35-41C94379969A}" type="pres">
      <dgm:prSet presAssocID="{AFC6FD8E-61EA-4A91-8773-355BF821C6B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sl-SI"/>
        </a:p>
      </dgm:t>
    </dgm:pt>
  </dgm:ptLst>
  <dgm:cxnLst>
    <dgm:cxn modelId="{805DF9F6-FBAB-45C4-B9B1-1B2C42A554F6}" srcId="{9A2550E4-D193-4DFB-BF07-FB5FA3E1861D}" destId="{3425B4CE-E6A9-43B0-8224-FAE1DD19D538}" srcOrd="2" destOrd="0" parTransId="{CC2EAE86-0659-4ADA-9F75-4BFF1E6E5670}" sibTransId="{69EBCB08-C1D8-49AA-90FF-78DE6299C2B2}"/>
    <dgm:cxn modelId="{C50578A2-A8E0-4B66-A823-7C68CDD5018F}" type="presOf" srcId="{AFC6FD8E-61EA-4A91-8773-355BF821C6B7}" destId="{1F755682-E3DF-4BD6-9B35-41C94379969A}" srcOrd="0" destOrd="0" presId="urn:microsoft.com/office/officeart/2005/8/layout/vList2"/>
    <dgm:cxn modelId="{56F15344-C07B-44D7-BDED-5E3A30BEDD93}" type="presOf" srcId="{757308BE-6B89-478F-A74C-2C1F11076909}" destId="{7F78E00A-C3D8-477A-A66D-7DC4CC26969E}" srcOrd="0" destOrd="0" presId="urn:microsoft.com/office/officeart/2005/8/layout/vList2"/>
    <dgm:cxn modelId="{FCA95A44-C924-4A7B-B803-69F83E66CBC6}" type="presOf" srcId="{3425B4CE-E6A9-43B0-8224-FAE1DD19D538}" destId="{2C5EAA7C-4688-4820-A5F9-93C884DA2FE4}" srcOrd="0" destOrd="0" presId="urn:microsoft.com/office/officeart/2005/8/layout/vList2"/>
    <dgm:cxn modelId="{22121389-46E3-4D5F-B4E8-C4E9E35F631B}" type="presOf" srcId="{347F4045-2AA4-4CA3-9F0F-C04094297B7D}" destId="{C44C63B0-8313-4290-A9EC-D18838701909}" srcOrd="0" destOrd="0" presId="urn:microsoft.com/office/officeart/2005/8/layout/vList2"/>
    <dgm:cxn modelId="{FBA4302A-DD17-4BA4-B7B5-465154A346AF}" srcId="{9A2550E4-D193-4DFB-BF07-FB5FA3E1861D}" destId="{347F4045-2AA4-4CA3-9F0F-C04094297B7D}" srcOrd="0" destOrd="0" parTransId="{BDC3ED35-11ED-46E5-81B6-5BE6B2F32011}" sibTransId="{266B326F-F38C-4B77-A55F-B153409E0214}"/>
    <dgm:cxn modelId="{2B1767CA-6358-47D6-AAB2-277266773A66}" srcId="{9A2550E4-D193-4DFB-BF07-FB5FA3E1861D}" destId="{757308BE-6B89-478F-A74C-2C1F11076909}" srcOrd="1" destOrd="0" parTransId="{29EBE147-353C-41A0-8711-5DE19434BF48}" sibTransId="{140B8CDB-9CAC-4B92-A159-B2C4A6A102D6}"/>
    <dgm:cxn modelId="{294EFA62-5339-439D-9C93-A260126EA13E}" srcId="{9A2550E4-D193-4DFB-BF07-FB5FA3E1861D}" destId="{AFC6FD8E-61EA-4A91-8773-355BF821C6B7}" srcOrd="3" destOrd="0" parTransId="{4F0F0F3E-71A2-409B-8B86-3A1862F4748A}" sibTransId="{EDE4A41E-085D-4593-A336-DBC0CEA63958}"/>
    <dgm:cxn modelId="{D7602EE0-DDC0-4788-87FE-E0857397648F}" type="presOf" srcId="{9A2550E4-D193-4DFB-BF07-FB5FA3E1861D}" destId="{DEC52B4D-90B0-4845-BEE3-FCED530BB343}" srcOrd="0" destOrd="0" presId="urn:microsoft.com/office/officeart/2005/8/layout/vList2"/>
    <dgm:cxn modelId="{F8987CE3-6F36-4E1B-999F-F22CC2A1245D}" type="presParOf" srcId="{DEC52B4D-90B0-4845-BEE3-FCED530BB343}" destId="{C44C63B0-8313-4290-A9EC-D18838701909}" srcOrd="0" destOrd="0" presId="urn:microsoft.com/office/officeart/2005/8/layout/vList2"/>
    <dgm:cxn modelId="{71EE3A7B-7DE7-48C9-B5CF-99684557BCCD}" type="presParOf" srcId="{DEC52B4D-90B0-4845-BEE3-FCED530BB343}" destId="{AAA6E76A-04AF-4E39-97C7-DFFD61D5AAC5}" srcOrd="1" destOrd="0" presId="urn:microsoft.com/office/officeart/2005/8/layout/vList2"/>
    <dgm:cxn modelId="{E16ADDFE-5B62-4D7E-A3F4-2A0B9514BB41}" type="presParOf" srcId="{DEC52B4D-90B0-4845-BEE3-FCED530BB343}" destId="{7F78E00A-C3D8-477A-A66D-7DC4CC26969E}" srcOrd="2" destOrd="0" presId="urn:microsoft.com/office/officeart/2005/8/layout/vList2"/>
    <dgm:cxn modelId="{9C995EA3-5564-4BD6-B079-42F1F8D5277E}" type="presParOf" srcId="{DEC52B4D-90B0-4845-BEE3-FCED530BB343}" destId="{1B394B16-A86A-47E9-BD64-3ACA5ABDBE13}" srcOrd="3" destOrd="0" presId="urn:microsoft.com/office/officeart/2005/8/layout/vList2"/>
    <dgm:cxn modelId="{A72B338D-2B15-4510-A5E4-D25F766DD5CF}" type="presParOf" srcId="{DEC52B4D-90B0-4845-BEE3-FCED530BB343}" destId="{2C5EAA7C-4688-4820-A5F9-93C884DA2FE4}" srcOrd="4" destOrd="0" presId="urn:microsoft.com/office/officeart/2005/8/layout/vList2"/>
    <dgm:cxn modelId="{97A5D207-A165-49AF-B9A6-450D174E4118}" type="presParOf" srcId="{DEC52B4D-90B0-4845-BEE3-FCED530BB343}" destId="{184B394C-95B9-46FA-BC13-BF6788940C75}" srcOrd="5" destOrd="0" presId="urn:microsoft.com/office/officeart/2005/8/layout/vList2"/>
    <dgm:cxn modelId="{DD4945BC-7748-46A1-8021-C50AD2311DC2}" type="presParOf" srcId="{DEC52B4D-90B0-4845-BEE3-FCED530BB343}" destId="{1F755682-E3DF-4BD6-9B35-41C94379969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C63B0-8313-4290-A9EC-D18838701909}">
      <dsp:nvSpPr>
        <dsp:cNvPr id="0" name=""/>
        <dsp:cNvSpPr/>
      </dsp:nvSpPr>
      <dsp:spPr>
        <a:xfrm>
          <a:off x="0" y="3650"/>
          <a:ext cx="6900512" cy="131093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err="1"/>
            <a:t>Pomembne</a:t>
          </a:r>
          <a:r>
            <a:rPr lang="en-US" sz="3300" kern="1200"/>
            <a:t> za </a:t>
          </a:r>
          <a:r>
            <a:rPr lang="en-US" sz="3300" kern="1200" err="1"/>
            <a:t>življenje</a:t>
          </a:r>
          <a:r>
            <a:rPr lang="en-US" sz="3300" kern="1200"/>
            <a:t> in </a:t>
          </a:r>
          <a:r>
            <a:rPr lang="en-US" sz="3300" kern="1200" err="1"/>
            <a:t>delo</a:t>
          </a:r>
        </a:p>
      </dsp:txBody>
      <dsp:txXfrm>
        <a:off x="63994" y="67644"/>
        <a:ext cx="6772524" cy="1182942"/>
      </dsp:txXfrm>
    </dsp:sp>
    <dsp:sp modelId="{7F78E00A-C3D8-477A-A66D-7DC4CC26969E}">
      <dsp:nvSpPr>
        <dsp:cNvPr id="0" name=""/>
        <dsp:cNvSpPr/>
      </dsp:nvSpPr>
      <dsp:spPr>
        <a:xfrm>
          <a:off x="0" y="1409620"/>
          <a:ext cx="6900512" cy="131093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err="1"/>
            <a:t>Pomembne</a:t>
          </a:r>
          <a:r>
            <a:rPr lang="en-US" sz="3300" kern="1200"/>
            <a:t> za </a:t>
          </a:r>
          <a:r>
            <a:rPr lang="en-US" sz="3300" kern="1200" err="1"/>
            <a:t>učenje</a:t>
          </a:r>
          <a:r>
            <a:rPr lang="en-US" sz="3300" kern="1200"/>
            <a:t> in </a:t>
          </a:r>
          <a:r>
            <a:rPr lang="en-US" sz="3300" kern="1200" err="1"/>
            <a:t>reševanje</a:t>
          </a:r>
          <a:r>
            <a:rPr lang="en-US" sz="3300" kern="1200"/>
            <a:t> </a:t>
          </a:r>
          <a:r>
            <a:rPr lang="en-US" sz="3300" kern="1200" err="1"/>
            <a:t>problemov</a:t>
          </a:r>
        </a:p>
      </dsp:txBody>
      <dsp:txXfrm>
        <a:off x="63994" y="1473614"/>
        <a:ext cx="6772524" cy="1182942"/>
      </dsp:txXfrm>
    </dsp:sp>
    <dsp:sp modelId="{2C5EAA7C-4688-4820-A5F9-93C884DA2FE4}">
      <dsp:nvSpPr>
        <dsp:cNvPr id="0" name=""/>
        <dsp:cNvSpPr/>
      </dsp:nvSpPr>
      <dsp:spPr>
        <a:xfrm>
          <a:off x="0" y="2815590"/>
          <a:ext cx="6900512" cy="131093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err="1"/>
            <a:t>Pomembne</a:t>
          </a:r>
          <a:r>
            <a:rPr lang="en-US" sz="3300" b="1" kern="1200"/>
            <a:t>  - </a:t>
          </a:r>
          <a:r>
            <a:rPr lang="en-US" sz="3300" b="1" kern="1200" err="1"/>
            <a:t>torej</a:t>
          </a:r>
          <a:r>
            <a:rPr lang="en-US" sz="3300" b="1" kern="1200"/>
            <a:t> </a:t>
          </a:r>
          <a:r>
            <a:rPr lang="en-US" sz="3300" b="1" kern="1200" err="1"/>
            <a:t>jih</a:t>
          </a:r>
          <a:r>
            <a:rPr lang="en-US" sz="3300" b="1" kern="1200"/>
            <a:t> je </a:t>
          </a:r>
          <a:r>
            <a:rPr lang="en-US" sz="3300" b="1" kern="1200" err="1"/>
            <a:t>nujno</a:t>
          </a:r>
          <a:r>
            <a:rPr lang="en-US" sz="3300" b="1" kern="1200"/>
            <a:t> </a:t>
          </a:r>
          <a:r>
            <a:rPr lang="en-US" sz="3300" b="1" kern="1200" err="1"/>
            <a:t>razvijati</a:t>
          </a:r>
          <a:endParaRPr lang="en-US" sz="3300" kern="1200" err="1"/>
        </a:p>
      </dsp:txBody>
      <dsp:txXfrm>
        <a:off x="63994" y="2879584"/>
        <a:ext cx="6772524" cy="1182942"/>
      </dsp:txXfrm>
    </dsp:sp>
    <dsp:sp modelId="{1F755682-E3DF-4BD6-9B35-41C94379969A}">
      <dsp:nvSpPr>
        <dsp:cNvPr id="0" name=""/>
        <dsp:cNvSpPr/>
      </dsp:nvSpPr>
      <dsp:spPr>
        <a:xfrm>
          <a:off x="0" y="4221560"/>
          <a:ext cx="6900512" cy="131093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lvl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b="1" kern="1200" err="1"/>
            <a:t>Razvijati</a:t>
          </a:r>
          <a:r>
            <a:rPr lang="en-US" sz="3300" b="1" kern="1200"/>
            <a:t> – </a:t>
          </a:r>
          <a:r>
            <a:rPr lang="en-US" sz="3300" b="1" kern="1200" err="1"/>
            <a:t>katere</a:t>
          </a:r>
          <a:r>
            <a:rPr lang="en-US" sz="3300" b="1" kern="1200"/>
            <a:t>, </a:t>
          </a:r>
          <a:r>
            <a:rPr lang="en-US" sz="3300" b="1" kern="1200" err="1"/>
            <a:t>kdo</a:t>
          </a:r>
          <a:r>
            <a:rPr lang="en-US" sz="3300" b="1" kern="1200"/>
            <a:t>, </a:t>
          </a:r>
          <a:r>
            <a:rPr lang="en-US" sz="3300" b="1" kern="1200" err="1"/>
            <a:t>kje</a:t>
          </a:r>
          <a:r>
            <a:rPr lang="en-US" sz="3300" b="1" kern="1200"/>
            <a:t>, </a:t>
          </a:r>
          <a:r>
            <a:rPr lang="en-US" sz="3300" b="1" kern="1200" err="1"/>
            <a:t>kako</a:t>
          </a:r>
          <a:r>
            <a:rPr lang="en-US" sz="3300" b="1" kern="1200"/>
            <a:t>, </a:t>
          </a:r>
          <a:r>
            <a:rPr lang="en-US" sz="3300" b="1" kern="1200" err="1"/>
            <a:t>kdaj</a:t>
          </a:r>
          <a:r>
            <a:rPr lang="en-US" sz="3300" b="1" kern="1200"/>
            <a:t>?</a:t>
          </a:r>
          <a:endParaRPr lang="en-US" sz="3300" kern="1200"/>
        </a:p>
      </dsp:txBody>
      <dsp:txXfrm>
        <a:off x="63994" y="4285554"/>
        <a:ext cx="6772524" cy="11829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DADAEF-9719-4D5D-B75C-176BACDC9F72}" type="datetimeFigureOut">
              <a:rPr lang="sl-SI" smtClean="0"/>
              <a:t>14. 04. 2023</a:t>
            </a:fld>
            <a:endParaRPr lang="sl-SI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85C22-8D31-405A-8B57-3B338D5259C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303655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65101" y="4862736"/>
            <a:ext cx="8083550" cy="709389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da uredite slog podnaslova matrice</a:t>
            </a:r>
          </a:p>
        </p:txBody>
      </p:sp>
      <p:grpSp>
        <p:nvGrpSpPr>
          <p:cNvPr id="15" name="Skupina 14"/>
          <p:cNvGrpSpPr/>
          <p:nvPr userDrawn="1"/>
        </p:nvGrpSpPr>
        <p:grpSpPr>
          <a:xfrm>
            <a:off x="-1" y="6446505"/>
            <a:ext cx="12192001" cy="286695"/>
            <a:chOff x="-1" y="6424280"/>
            <a:chExt cx="12192001" cy="286695"/>
          </a:xfrm>
        </p:grpSpPr>
        <p:pic>
          <p:nvPicPr>
            <p:cNvPr id="8" name="Slika 7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9" name="Slika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5" name="Slika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80721" y="621199"/>
            <a:ext cx="6093855" cy="129375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360" y="657948"/>
            <a:ext cx="3233641" cy="4265115"/>
          </a:xfrm>
          <a:prstGeom prst="rect">
            <a:avLst/>
          </a:prstGeom>
        </p:spPr>
      </p:pic>
      <p:pic>
        <p:nvPicPr>
          <p:cNvPr id="10" name="Picture 2" descr="Portal MIZŠ - Portal Ministrstvo za vzgojo in izobraževanje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0160" y="5772294"/>
            <a:ext cx="2285816" cy="4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65100" y="2336800"/>
            <a:ext cx="8083551" cy="23876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sl-SI"/>
              <a:t>Uredite slog naslova matrice</a:t>
            </a:r>
          </a:p>
        </p:txBody>
      </p:sp>
      <p:pic>
        <p:nvPicPr>
          <p:cNvPr id="1026" name="Slika 3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7" t="7863" b="5635"/>
          <a:stretch/>
        </p:blipFill>
        <p:spPr bwMode="auto">
          <a:xfrm>
            <a:off x="424769" y="594831"/>
            <a:ext cx="1439157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 userDrawn="1"/>
        </p:nvSpPr>
        <p:spPr>
          <a:xfrm>
            <a:off x="8521700" y="6106131"/>
            <a:ext cx="31242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sl-SI" sz="6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Dogodek delno financira Ministrstvo za okolje, podnebje in energijo s sredstvi Sklada</a:t>
            </a:r>
          </a:p>
          <a:p>
            <a:pPr algn="just">
              <a:spcAft>
                <a:spcPts val="0"/>
              </a:spcAft>
            </a:pPr>
            <a:r>
              <a:rPr lang="sl-SI" sz="600" i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za podnebne spremembe, v okviru projekta Podnebni cilji in vsebine v vzgoji in izobraževanju.</a:t>
            </a:r>
            <a:endParaRPr lang="sl-SI" sz="6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Slika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639360" y="5180237"/>
            <a:ext cx="1678336" cy="53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040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orient="horz" pos="96" userDrawn="1">
          <p15:clr>
            <a:srgbClr val="FBAE40"/>
          </p15:clr>
        </p15:guide>
        <p15:guide id="4" orient="horz" pos="4224" userDrawn="1">
          <p15:clr>
            <a:srgbClr val="FBAE40"/>
          </p15:clr>
        </p15:guide>
        <p15:guide id="5" pos="98" userDrawn="1">
          <p15:clr>
            <a:srgbClr val="FBAE40"/>
          </p15:clr>
        </p15:guide>
        <p15:guide id="6" pos="75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960349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709738"/>
            <a:ext cx="11880850" cy="2852737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4589463"/>
            <a:ext cx="1188085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4288018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155575" y="1253330"/>
            <a:ext cx="5873750" cy="5103019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199" y="1253331"/>
            <a:ext cx="5864225" cy="5103018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336850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11880850" cy="1057275"/>
          </a:xfrm>
        </p:spPr>
        <p:txBody>
          <a:bodyPr/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269207"/>
            <a:ext cx="5864225" cy="823912"/>
          </a:xfrm>
        </p:spPr>
        <p:txBody>
          <a:bodyPr anchor="b"/>
          <a:lstStyle>
            <a:lvl1pPr marL="0" indent="0">
              <a:buNone/>
              <a:defRPr sz="2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155575" y="2093118"/>
            <a:ext cx="5864225" cy="4263231"/>
          </a:xfrm>
        </p:spPr>
        <p:txBody>
          <a:bodyPr/>
          <a:lstStyle>
            <a:lvl1pPr>
              <a:defRPr>
                <a:latin typeface="+mj-lt"/>
              </a:defRPr>
            </a:lvl1pPr>
            <a:lvl2pPr>
              <a:defRPr>
                <a:latin typeface="+mj-lt"/>
              </a:defRPr>
            </a:lvl2pPr>
            <a:lvl3pPr>
              <a:defRPr>
                <a:latin typeface="+mj-lt"/>
              </a:defRPr>
            </a:lvl3pPr>
            <a:lvl4pPr>
              <a:defRPr>
                <a:latin typeface="+mj-lt"/>
              </a:defRPr>
            </a:lvl4pPr>
            <a:lvl5pPr>
              <a:defRPr>
                <a:latin typeface="+mj-lt"/>
              </a:defRPr>
            </a:lvl5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269205"/>
            <a:ext cx="586422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093117"/>
            <a:ext cx="5864224" cy="4263232"/>
          </a:xfrm>
        </p:spPr>
        <p:txBody>
          <a:bodyPr/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</p:spTree>
    <p:extLst>
      <p:ext uri="{BB962C8B-B14F-4D97-AF65-F5344CB8AC3E}">
        <p14:creationId xmlns:p14="http://schemas.microsoft.com/office/powerpoint/2010/main" val="2869050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Uredite slog naslova matrice</a:t>
            </a:r>
          </a:p>
        </p:txBody>
      </p:sp>
    </p:spTree>
    <p:extLst>
      <p:ext uri="{BB962C8B-B14F-4D97-AF65-F5344CB8AC3E}">
        <p14:creationId xmlns:p14="http://schemas.microsoft.com/office/powerpoint/2010/main" val="360272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851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4202113" y="152400"/>
            <a:ext cx="7834312" cy="62039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</p:spTree>
    <p:extLst>
      <p:ext uri="{BB962C8B-B14F-4D97-AF65-F5344CB8AC3E}">
        <p14:creationId xmlns:p14="http://schemas.microsoft.com/office/powerpoint/2010/main" val="2874483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5575" y="1524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Uredite slog naslova matrice</a:t>
            </a:r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55575" y="1752600"/>
            <a:ext cx="3932237" cy="46037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Uredite sloge besedila matrice</a:t>
            </a:r>
          </a:p>
        </p:txBody>
      </p:sp>
      <p:sp>
        <p:nvSpPr>
          <p:cNvPr id="5" name="Označba mesta slike 2"/>
          <p:cNvSpPr>
            <a:spLocks noGrp="1"/>
          </p:cNvSpPr>
          <p:nvPr>
            <p:ph type="pic" idx="1"/>
          </p:nvPr>
        </p:nvSpPr>
        <p:spPr>
          <a:xfrm>
            <a:off x="4183063" y="152400"/>
            <a:ext cx="7853362" cy="6203949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286947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l-SI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Uredite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grpSp>
        <p:nvGrpSpPr>
          <p:cNvPr id="10" name="Skupina 9"/>
          <p:cNvGrpSpPr/>
          <p:nvPr userDrawn="1"/>
        </p:nvGrpSpPr>
        <p:grpSpPr>
          <a:xfrm>
            <a:off x="-1" y="6433805"/>
            <a:ext cx="12192001" cy="286695"/>
            <a:chOff x="-1" y="6424280"/>
            <a:chExt cx="12192001" cy="286695"/>
          </a:xfrm>
        </p:grpSpPr>
        <p:pic>
          <p:nvPicPr>
            <p:cNvPr id="11" name="Slika 10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9" r="-1"/>
            <a:stretch/>
          </p:blipFill>
          <p:spPr>
            <a:xfrm>
              <a:off x="-1" y="6424836"/>
              <a:ext cx="4040661" cy="286139"/>
            </a:xfrm>
            <a:prstGeom prst="rect">
              <a:avLst/>
            </a:prstGeom>
          </p:spPr>
        </p:pic>
        <p:pic>
          <p:nvPicPr>
            <p:cNvPr id="12" name="Slika 11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8952" y="6424836"/>
              <a:ext cx="4074000" cy="286139"/>
            </a:xfrm>
            <a:prstGeom prst="rect">
              <a:avLst/>
            </a:prstGeom>
          </p:spPr>
        </p:pic>
        <p:pic>
          <p:nvPicPr>
            <p:cNvPr id="13" name="Slika 12"/>
            <p:cNvPicPr>
              <a:picLocks noChangeAspect="1"/>
            </p:cNvPicPr>
            <p:nvPr userDrawn="1"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60"/>
            <a:stretch/>
          </p:blipFill>
          <p:spPr>
            <a:xfrm>
              <a:off x="8148956" y="6424280"/>
              <a:ext cx="4043044" cy="286139"/>
            </a:xfrm>
            <a:prstGeom prst="rect">
              <a:avLst/>
            </a:prstGeom>
          </p:spPr>
        </p:pic>
      </p:grpSp>
      <p:pic>
        <p:nvPicPr>
          <p:cNvPr id="15" name="Slika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1415" y="5409772"/>
            <a:ext cx="585470" cy="7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29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582" userDrawn="1">
          <p15:clr>
            <a:srgbClr val="F26B43"/>
          </p15:clr>
        </p15:guide>
        <p15:guide id="4" orient="horz" pos="96" userDrawn="1">
          <p15:clr>
            <a:srgbClr val="F26B43"/>
          </p15:clr>
        </p15:guide>
        <p15:guide id="5" orient="horz" pos="4224" userDrawn="1">
          <p15:clr>
            <a:srgbClr val="F26B43"/>
          </p15:clr>
        </p15:guide>
        <p15:guide id="6" pos="9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skupnost.sio.si/course/view.php?id=9357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zrss.si/digitalna-bralnica/fizika-v-soli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scientix.eu/home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aka3.mss.edus.si/Katis/Prijava.aspx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dun.zrss.si/#/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eucbeniki.sio.si/fizika9/index.html" TargetMode="External"/><Relationship Id="rId2" Type="http://schemas.openxmlformats.org/officeDocument/2006/relationships/hyperlink" Target="https://eucbeniki.sio.si/fizika8/index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tube.com/search?keyword=physics" TargetMode="External"/><Relationship Id="rId7" Type="http://schemas.openxmlformats.org/officeDocument/2006/relationships/image" Target="../media/image27.png"/><Relationship Id="rId2" Type="http://schemas.openxmlformats.org/officeDocument/2006/relationships/hyperlink" Target="https://phet.colorado.edu/en/simulations/filter?subjects=physics&amp;type=html,prototyp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hyperlink" Target="https://www.esa.int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c.si/nacionalno-preverjanje-znanja/predmeti-npz/predmeti-v-9%20-razredu/fizika/" TargetMode="External"/><Relationship Id="rId7" Type="http://schemas.openxmlformats.org/officeDocument/2006/relationships/image" Target="../media/image46.png"/><Relationship Id="rId2" Type="http://schemas.openxmlformats.org/officeDocument/2006/relationships/hyperlink" Target="https://bankanalog.ric.si/Account/LogOn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hyperlink" Target="https://www.ric.si/splosna-matura/predmeti/fizika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skupnost.sio.si/course/index.php?categoryid=1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op.europa.eu/en/publication-detail/-/publication/50c53c01-abeb-11ec-83e1-01aa75ed71a1/language-en" TargetMode="External"/><Relationship Id="rId2" Type="http://schemas.openxmlformats.org/officeDocument/2006/relationships/hyperlink" Target="https://www.zrss.si/digitalna_bralnica/digcomp-2-1-okvir-digitalnih-kompetenc-za-drzavlja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kupnost.sio.si/course/view.php?id=61" TargetMode="External"/><Relationship Id="rId2" Type="http://schemas.openxmlformats.org/officeDocument/2006/relationships/hyperlink" Target="https://skupnost.sio.si/course/view.php?id=6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kupnost.sio.si/course/view.php?id=900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slov 8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b="1" dirty="0"/>
              <a:t>Razvoj digitalnih kompetenc z uporabo računalniške merilne opreme</a:t>
            </a:r>
            <a:r>
              <a:rPr lang="sl-SI" dirty="0"/>
              <a:t/>
            </a:r>
            <a:br>
              <a:rPr lang="sl-SI" dirty="0"/>
            </a:br>
            <a:endParaRPr lang="sl-SI" dirty="0"/>
          </a:p>
        </p:txBody>
      </p:sp>
      <p:sp>
        <p:nvSpPr>
          <p:cNvPr id="10" name="Podnaslov 9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l-SI"/>
              <a:t>Dušan Klemenčič in Milenko Stiplovšek, ZRSŠ</a:t>
            </a:r>
          </a:p>
        </p:txBody>
      </p:sp>
    </p:spTree>
    <p:extLst>
      <p:ext uri="{BB962C8B-B14F-4D97-AF65-F5344CB8AC3E}">
        <p14:creationId xmlns:p14="http://schemas.microsoft.com/office/powerpoint/2010/main" val="55900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strokovno sodelovanje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err="1">
                <a:hlinkClick r:id="rId2"/>
              </a:rPr>
              <a:t>Sodelov@lnica</a:t>
            </a:r>
            <a:r>
              <a:rPr lang="sl-SI">
                <a:hlinkClick r:id="rId2"/>
              </a:rPr>
              <a:t> NAMA</a:t>
            </a:r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CE2E8384-8E16-42D9-A8B2-B68E679DE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0364" y="1083923"/>
            <a:ext cx="7502072" cy="524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19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33F7-A31C-9009-66B5-09727079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+mj-lt"/>
                <a:cs typeface="+mj-lt"/>
              </a:rPr>
              <a:t>Kompetenca: </a:t>
            </a:r>
            <a:r>
              <a:rPr lang="sl-SI" b="1">
                <a:ea typeface="+mj-lt"/>
                <a:cs typeface="+mj-lt"/>
              </a:rPr>
              <a:t>strokovno sodelovanje</a:t>
            </a:r>
            <a:r>
              <a:rPr lang="sl-SI">
                <a:ea typeface="+mj-lt"/>
                <a:cs typeface="+mj-lt"/>
              </a:rPr>
              <a:t> – primeri fizika</a:t>
            </a:r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FDF0A3F-BC59-9B03-E4F3-8A2818933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328" y="1664582"/>
            <a:ext cx="10275155" cy="4690360"/>
          </a:xfrm>
        </p:spPr>
      </p:pic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78107587-5BDE-0817-40A3-2A93B255BD3A}"/>
              </a:ext>
            </a:extLst>
          </p:cNvPr>
          <p:cNvSpPr txBox="1">
            <a:spLocks/>
          </p:cNvSpPr>
          <p:nvPr/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>
                <a:hlinkClick r:id="rId3"/>
              </a:rPr>
              <a:t>ZRSŠ digitalna bralnica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54558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133F7-A31C-9009-66B5-097270792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>
                <a:ea typeface="+mj-lt"/>
                <a:cs typeface="+mj-lt"/>
              </a:rPr>
              <a:t>Kompetenca: </a:t>
            </a:r>
            <a:r>
              <a:rPr lang="sl-SI" b="1">
                <a:ea typeface="+mj-lt"/>
                <a:cs typeface="+mj-lt"/>
              </a:rPr>
              <a:t>strokovno sodelovanje</a:t>
            </a:r>
            <a:r>
              <a:rPr lang="sl-SI">
                <a:ea typeface="+mj-lt"/>
                <a:cs typeface="+mj-lt"/>
              </a:rPr>
              <a:t> – primeri fizika</a:t>
            </a:r>
            <a:endParaRPr lang="en-US"/>
          </a:p>
        </p:txBody>
      </p:sp>
      <p:sp>
        <p:nvSpPr>
          <p:cNvPr id="6" name="Označba mesta vsebine 2">
            <a:extLst>
              <a:ext uri="{FF2B5EF4-FFF2-40B4-BE49-F238E27FC236}">
                <a16:creationId xmlns:a16="http://schemas.microsoft.com/office/drawing/2014/main" id="{78107587-5BDE-0817-40A3-2A93B255BD3A}"/>
              </a:ext>
            </a:extLst>
          </p:cNvPr>
          <p:cNvSpPr txBox="1">
            <a:spLocks/>
          </p:cNvSpPr>
          <p:nvPr/>
        </p:nvSpPr>
        <p:spPr>
          <a:xfrm>
            <a:off x="155575" y="1305148"/>
            <a:ext cx="11880850" cy="50210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l-SI">
                <a:cs typeface="Calibri Light"/>
                <a:hlinkClick r:id="rId2"/>
              </a:rPr>
              <a:t>SCIENTIX</a:t>
            </a:r>
            <a:endParaRPr lang="sl-SI">
              <a:cs typeface="Calibri Light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373C95E1-E62C-A1A1-5B01-22CD1AE39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834" y="1185997"/>
            <a:ext cx="9184256" cy="511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4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digitalno stalno strokovno izpopolnjevanje</a:t>
            </a:r>
            <a:r>
              <a:rPr lang="sl-SI"/>
              <a:t> – primer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>
                <a:hlinkClick r:id="rId2"/>
              </a:rPr>
              <a:t>KATIS</a:t>
            </a:r>
            <a:endParaRPr lang="sl-SI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920C305D-1BD5-772E-E7E0-5E237EC5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320" y="1138219"/>
            <a:ext cx="9814560" cy="522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763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/>
              <a:t>02.Področje: </a:t>
            </a:r>
            <a:r>
              <a:rPr lang="sl-SI" b="1"/>
              <a:t>Digitalni viri</a:t>
            </a:r>
            <a:endParaRPr lang="sl-SI" b="1">
              <a:cs typeface="Calibri Ligh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b="1">
                <a:ea typeface="+mj-lt"/>
                <a:cs typeface="+mj-lt"/>
              </a:rPr>
              <a:t>Iskanje, izdelovanje in deljenje digitalnih virov</a:t>
            </a:r>
            <a:r>
              <a:rPr lang="sl-SI">
                <a:ea typeface="+mj-lt"/>
                <a:cs typeface="+mj-lt"/>
              </a:rPr>
              <a:t> (načrtovanje pouka)</a:t>
            </a:r>
            <a:endParaRPr lang="en-US"/>
          </a:p>
          <a:p>
            <a:pPr marL="0" indent="0">
              <a:buNone/>
            </a:pPr>
            <a:endParaRPr lang="sl-SI"/>
          </a:p>
          <a:p>
            <a:pPr lvl="1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11B1DD3-2558-FE42-DE60-556056BD1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0" y="1798289"/>
            <a:ext cx="9916160" cy="443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9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sz="3000">
                <a:ea typeface="+mj-lt"/>
                <a:cs typeface="+mj-lt"/>
                <a:hlinkClick r:id="rId2"/>
              </a:rPr>
              <a:t>Digitalni učni načrt (zrss.si)</a:t>
            </a:r>
            <a:endParaRPr lang="sl-SI" sz="3000">
              <a:latin typeface="Calibri Light"/>
              <a:cs typeface="Calibri Light" panose="020F0302020204030204"/>
            </a:endParaRPr>
          </a:p>
          <a:p>
            <a:endParaRPr lang="sl-SI" sz="2400">
              <a:latin typeface="Calibri Light"/>
              <a:cs typeface="Calibri Light" panose="020F0302020204030204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2246B97-87C2-DF0C-7A84-9D1CB17485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1040" y="1785906"/>
            <a:ext cx="9192074" cy="4426091"/>
          </a:xfrm>
          <a:prstGeom prst="rect">
            <a:avLst/>
          </a:prstGeom>
        </p:spPr>
      </p:pic>
      <p:sp>
        <p:nvSpPr>
          <p:cNvPr id="10" name="Naslov 1">
            <a:extLst>
              <a:ext uri="{FF2B5EF4-FFF2-40B4-BE49-F238E27FC236}">
                <a16:creationId xmlns:a16="http://schemas.microsoft.com/office/drawing/2014/main" id="{053288ED-1C1B-4BC3-2A92-07FC6C3B55C1}"/>
              </a:ext>
            </a:extLst>
          </p:cNvPr>
          <p:cNvSpPr txBox="1">
            <a:spLocks/>
          </p:cNvSpPr>
          <p:nvPr/>
        </p:nvSpPr>
        <p:spPr>
          <a:xfrm>
            <a:off x="307975" y="203201"/>
            <a:ext cx="11880850" cy="10287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l-SI"/>
              <a:t>Kompetenca: </a:t>
            </a:r>
            <a:r>
              <a:rPr lang="sl-SI" b="1"/>
              <a:t>izbiranje digitalnih virov</a:t>
            </a:r>
            <a:r>
              <a:rPr lang="sl-SI"/>
              <a:t> – primeri fizika</a:t>
            </a:r>
          </a:p>
        </p:txBody>
      </p:sp>
    </p:spTree>
    <p:extLst>
      <p:ext uri="{BB962C8B-B14F-4D97-AF65-F5344CB8AC3E}">
        <p14:creationId xmlns:p14="http://schemas.microsoft.com/office/powerpoint/2010/main" val="216287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izbiranje digitalnih virov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6"/>
            <a:r>
              <a:rPr lang="sl-SI" sz="2400">
                <a:latin typeface="Calibri Light"/>
                <a:cs typeface="Calibri Light" panose="020F0302020204030204"/>
                <a:hlinkClick r:id="rId2"/>
              </a:rPr>
              <a:t>iUčbenik za 8. razred OŠ</a:t>
            </a:r>
            <a:endParaRPr lang="sl-SI">
              <a:latin typeface="Calibri Light"/>
              <a:cs typeface="Calibri Light" panose="020F0302020204030204"/>
            </a:endParaRPr>
          </a:p>
          <a:p>
            <a:r>
              <a:rPr lang="sl-SI">
                <a:cs typeface="Calibri Light" panose="020F0302020204030204"/>
                <a:hlinkClick r:id="rId3"/>
              </a:rPr>
              <a:t>iUčbenik za 9. razred OŠ</a:t>
            </a:r>
          </a:p>
          <a:p>
            <a:endParaRPr lang="sl-SI">
              <a:cs typeface="Calibri Light" panose="020F0302020204030204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1E20AD23-BBE7-7D0E-76E0-409B9DB72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8560" y="1093086"/>
            <a:ext cx="5455920" cy="3869188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88B01D0E-21E2-F769-1BB8-C43D6C1F4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0" y="2273907"/>
            <a:ext cx="5842000" cy="41186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3D63DB-569B-E37C-055F-8A0CAB6DCDF1}"/>
              </a:ext>
            </a:extLst>
          </p:cNvPr>
          <p:cNvSpPr txBox="1"/>
          <p:nvPr/>
        </p:nvSpPr>
        <p:spPr>
          <a:xfrm>
            <a:off x="7169615" y="5640658"/>
            <a:ext cx="370604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err="1">
                <a:solidFill>
                  <a:srgbClr val="FF0000"/>
                </a:solidFill>
                <a:cs typeface="Calibri"/>
              </a:rPr>
              <a:t>Komercialni</a:t>
            </a:r>
            <a:r>
              <a:rPr lang="en-US" sz="2800">
                <a:solidFill>
                  <a:srgbClr val="FF0000"/>
                </a:solidFill>
                <a:cs typeface="Calibri"/>
              </a:rPr>
              <a:t> </a:t>
            </a:r>
            <a:r>
              <a:rPr lang="en-US" sz="2800" err="1">
                <a:solidFill>
                  <a:srgbClr val="FF0000"/>
                </a:solidFill>
                <a:cs typeface="Calibri"/>
              </a:rPr>
              <a:t>iUčbeniki</a:t>
            </a:r>
          </a:p>
        </p:txBody>
      </p:sp>
    </p:spTree>
    <p:extLst>
      <p:ext uri="{BB962C8B-B14F-4D97-AF65-F5344CB8AC3E}">
        <p14:creationId xmlns:p14="http://schemas.microsoft.com/office/powerpoint/2010/main" val="524719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izbiranje digitalnih virov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5"/>
            <a:r>
              <a:rPr lang="sl-SI" sz="2400">
                <a:latin typeface="Calibri Light"/>
                <a:cs typeface="Calibri Light" panose="020F0302020204030204"/>
                <a:hlinkClick r:id="rId2"/>
              </a:rPr>
              <a:t>Phet – interaktivne simulacije</a:t>
            </a:r>
            <a:endParaRPr lang="sl-SI" sz="2400">
              <a:latin typeface="Calibri Light"/>
              <a:cs typeface="Calibri Light" panose="020F0302020204030204"/>
            </a:endParaRPr>
          </a:p>
          <a:p>
            <a:pPr marL="2286000" lvl="5" indent="0">
              <a:buNone/>
            </a:pPr>
            <a:endParaRPr lang="sl-SI" sz="2400">
              <a:cs typeface="Calibri Light" panose="020F0302020204030204"/>
            </a:endParaRPr>
          </a:p>
          <a:p>
            <a:pPr lvl="4"/>
            <a:r>
              <a:rPr lang="sl-SI" sz="2400">
                <a:cs typeface="Calibri Light" panose="020F0302020204030204"/>
                <a:hlinkClick r:id="rId3"/>
              </a:rPr>
              <a:t>ScoolTUBE</a:t>
            </a:r>
            <a:endParaRPr lang="sl-SI" sz="2400">
              <a:cs typeface="Calibri Light" panose="020F0302020204030204"/>
            </a:endParaRPr>
          </a:p>
          <a:p>
            <a:pPr lvl="4"/>
            <a:endParaRPr lang="sl-SI">
              <a:cs typeface="Calibri Light" panose="020F0302020204030204"/>
            </a:endParaRPr>
          </a:p>
          <a:p>
            <a:endParaRPr lang="sl-SI">
              <a:cs typeface="Calibri Light" panose="020F0302020204030204"/>
            </a:endParaRPr>
          </a:p>
          <a:p>
            <a:r>
              <a:rPr lang="sl-SI">
                <a:cs typeface="Calibri Light" panose="020F0302020204030204"/>
                <a:hlinkClick r:id="rId4"/>
              </a:rPr>
              <a:t>ESA</a:t>
            </a:r>
            <a:endParaRPr lang="sl-SI">
              <a:cs typeface="Calibri Light" panose="020F0302020204030204"/>
            </a:endParaRPr>
          </a:p>
          <a:p>
            <a:endParaRPr lang="sl-SI">
              <a:cs typeface="Calibri Light" panose="020F0302020204030204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32C88D8-70C4-8311-F78C-AA67874EA6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7180" y="1304102"/>
            <a:ext cx="5261517" cy="2809431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3401A85A-3AE6-8715-2D46-94B72FB20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1644" y="2530267"/>
            <a:ext cx="5215053" cy="2568759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33E9109-2641-975E-CD74-FD7822FFB0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472" y="3909870"/>
            <a:ext cx="4874206" cy="2455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22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izbiranje digitalnih virov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8"/>
            <a:r>
              <a:rPr lang="sl-SI" sz="2400">
                <a:latin typeface="Calibri Light"/>
                <a:cs typeface="Calibri Light" panose="020F0302020204030204"/>
              </a:rPr>
              <a:t>Google</a:t>
            </a:r>
            <a:endParaRPr lang="en-US">
              <a:cs typeface="Calibri" panose="020F0502020204030204"/>
            </a:endParaRPr>
          </a:p>
          <a:p>
            <a:pPr marL="2286000" lvl="5" indent="0">
              <a:buNone/>
            </a:pPr>
            <a:endParaRPr lang="sl-SI" sz="2400">
              <a:cs typeface="Calibri Light" panose="020F0302020204030204"/>
            </a:endParaRPr>
          </a:p>
          <a:p>
            <a:pPr lvl="8"/>
            <a:r>
              <a:rPr lang="sl-SI" sz="2000">
                <a:cs typeface="Calibri Light" panose="020F0302020204030204"/>
              </a:rPr>
              <a:t>Youtube</a:t>
            </a:r>
          </a:p>
          <a:p>
            <a:endParaRPr lang="sl-SI">
              <a:cs typeface="Calibri Light" panose="020F0302020204030204"/>
            </a:endParaRPr>
          </a:p>
          <a:p>
            <a:r>
              <a:rPr lang="sl-SI">
                <a:cs typeface="Calibri Light" panose="020F0302020204030204"/>
              </a:rPr>
              <a:t>RTV MMC</a:t>
            </a:r>
          </a:p>
          <a:p>
            <a:endParaRPr lang="sl-SI">
              <a:cs typeface="Calibri Light" panose="020F0302020204030204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156433D6-D079-12B2-CB8D-7B0104ADC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72" y="1130599"/>
            <a:ext cx="3988419" cy="1569139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DC68AB6-B358-D769-106E-839524417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811" y="2577743"/>
            <a:ext cx="5428785" cy="3352755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37BDF6A6-9478-F146-2044-80ABA32A8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766" y="3399016"/>
            <a:ext cx="4657492" cy="27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50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izbiranje digitalnih virov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sz="3000">
                <a:latin typeface="Calibri Light"/>
                <a:cs typeface="Calibri Light" panose="020F0302020204030204"/>
              </a:rPr>
              <a:t>AI – Chat GTP</a:t>
            </a:r>
            <a:endParaRPr lang="en-US" sz="3000">
              <a:cs typeface="Calibri Light"/>
            </a:endParaRPr>
          </a:p>
          <a:p>
            <a:endParaRPr lang="sl-SI" sz="240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9B93A0D-C2DF-B708-8F7E-7BFDA5851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3" y="1897009"/>
            <a:ext cx="4907280" cy="4352321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E086C6B-12B5-2AB8-9666-99FFFFA19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720" y="1370825"/>
            <a:ext cx="5516880" cy="387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853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95AA71-7A79-B618-441A-C3E1480D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5400">
                <a:cs typeface="Calibri Light"/>
              </a:rPr>
              <a:t>Pomen digitalnih kompetenc</a:t>
            </a:r>
            <a:endParaRPr lang="en-US" sz="5400"/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8E993B78-EF79-D3B6-8ECA-ADE8CCBC86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7029778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32222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izbiranje digitalnih virov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sz="3000">
                <a:latin typeface="Calibri Light"/>
                <a:cs typeface="Calibri Light" panose="020F0302020204030204"/>
              </a:rPr>
              <a:t>AI – Chat GTP</a:t>
            </a:r>
            <a:endParaRPr lang="en-US" sz="3000">
              <a:cs typeface="Calibri Light"/>
            </a:endParaRPr>
          </a:p>
          <a:p>
            <a:endParaRPr lang="sl-SI" sz="2400">
              <a:latin typeface="Calibri Light" panose="020F0302020204030204"/>
              <a:cs typeface="Calibri Light" panose="020F0302020204030204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172ACD9-320E-E60F-1AFF-5738BB3B1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1884680"/>
            <a:ext cx="5588000" cy="385064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3FFD822F-72F2-DAA2-ABA0-F1A45D9C1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6640" y="1353512"/>
            <a:ext cx="5791200" cy="34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3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/>
              <a:t>03.Področje: </a:t>
            </a:r>
            <a:r>
              <a:rPr lang="sl-SI" b="1"/>
              <a:t>Poučevanje in učenje</a:t>
            </a:r>
            <a:endParaRPr lang="sl-SI" b="1">
              <a:cs typeface="Calibri Ligh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>
                <a:ea typeface="+mj-lt"/>
                <a:cs typeface="+mj-lt"/>
              </a:rPr>
              <a:t>Upravljanje in organizacija rabe digitalnih tehnologij pri poučevanju in učenju</a:t>
            </a:r>
            <a:endParaRPr lang="en-US">
              <a:cs typeface="Calibri Light"/>
            </a:endParaRPr>
          </a:p>
          <a:p>
            <a:pPr marL="0" indent="0">
              <a:buNone/>
            </a:pPr>
            <a:endParaRPr lang="sl-SI"/>
          </a:p>
          <a:p>
            <a:pPr lvl="1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927F9804-415C-9177-CE3A-3157B67F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0" y="1711929"/>
            <a:ext cx="9286240" cy="457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70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/>
              <a:t>04.Področje: </a:t>
            </a:r>
            <a:r>
              <a:rPr lang="sl-SI" b="1"/>
              <a:t>Vrednotenje</a:t>
            </a:r>
            <a:endParaRPr lang="sl-SI" b="1">
              <a:cs typeface="Calibri Ligh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>
                <a:ea typeface="+mj-lt"/>
                <a:cs typeface="+mj-lt"/>
              </a:rPr>
              <a:t>Raba digitalnih tehnologij in strategij za izboljšanje vrednotenja</a:t>
            </a:r>
            <a:endParaRPr lang="sl-SI">
              <a:cs typeface="Calibri Light" panose="020F0302020204030204"/>
            </a:endParaRPr>
          </a:p>
          <a:p>
            <a:pPr lvl="1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0EE80AB-67DF-0471-02A9-9DDF83D27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2184692"/>
            <a:ext cx="11277600" cy="2915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3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strategije vrednotenja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>
                <a:latin typeface="Calibri Light"/>
                <a:cs typeface="Calibri"/>
              </a:rPr>
              <a:t>Moodle kvizi, MS Forms, Kahoot! ...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F8C65788-1EDD-15C8-B6D4-0631D6225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19" y="1756208"/>
            <a:ext cx="4425350" cy="2181017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1EED9DD-2F51-A711-D330-7AEC215CEE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19" y="4006111"/>
            <a:ext cx="4928558" cy="22675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89809F92-ADBA-A928-83A5-B98CDD0C5B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1231" y="1169836"/>
            <a:ext cx="2743200" cy="1326553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CCD683BE-5A0E-0DD7-063C-DA85C00AB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4400" y="2499047"/>
            <a:ext cx="3577086" cy="197492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8F5052D4-EF08-3FC6-D3A9-AC86A0A17B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475" y="4665773"/>
            <a:ext cx="2743200" cy="1437095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D5B8BAD2-3785-1F4B-C13E-39A439F9B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9495" y="3834222"/>
            <a:ext cx="2513163" cy="2611368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2B248949-91D6-EBBC-A9A0-B66058A5A4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4475" y="1364999"/>
            <a:ext cx="2743200" cy="248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7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strategije vrednotenja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4"/>
            <a:r>
              <a:rPr lang="sl-SI" sz="2000">
                <a:ea typeface="+mn-lt"/>
                <a:cs typeface="+mn-lt"/>
                <a:hlinkClick r:id="rId2"/>
              </a:rPr>
              <a:t>https://bankanalog.ric.si/Account/LogOn</a:t>
            </a:r>
            <a:endParaRPr lang="sl-SI" sz="2000">
              <a:latin typeface="Calibri Light"/>
              <a:cs typeface="Calibri Light" panose="020F0302020204030204"/>
            </a:endParaRPr>
          </a:p>
          <a:p>
            <a:pPr lvl="4"/>
            <a:endParaRPr lang="sl-SI" sz="2000">
              <a:ea typeface="+mj-lt"/>
              <a:cs typeface="Calibri"/>
            </a:endParaRPr>
          </a:p>
          <a:p>
            <a:pPr lvl="1"/>
            <a:r>
              <a:rPr lang="sl-SI" sz="1800">
                <a:ea typeface="+mj-lt"/>
                <a:cs typeface="+mj-lt"/>
                <a:hlinkClick r:id="rId3"/>
              </a:rPr>
              <a:t>Fizika - Predmeti v 9. razredu - Predmeti NPZ</a:t>
            </a:r>
            <a:endParaRPr lang="sl-SI" sz="1800">
              <a:cs typeface="Calibri"/>
            </a:endParaRPr>
          </a:p>
          <a:p>
            <a:pPr lvl="1"/>
            <a:endParaRPr lang="sl-SI" sz="1800">
              <a:cs typeface="Calibri Light" panose="020F0302020204030204"/>
            </a:endParaRPr>
          </a:p>
          <a:p>
            <a:r>
              <a:rPr lang="sl-SI" sz="1800">
                <a:ea typeface="+mj-lt"/>
                <a:cs typeface="+mj-lt"/>
                <a:hlinkClick r:id="rId4"/>
              </a:rPr>
              <a:t>Fizika - Predmeti - Splošna matu</a:t>
            </a:r>
            <a:r>
              <a:rPr lang="sl-SI" sz="1600">
                <a:ea typeface="+mj-lt"/>
                <a:cs typeface="+mj-lt"/>
                <a:hlinkClick r:id="rId4"/>
              </a:rPr>
              <a:t>ra</a:t>
            </a:r>
            <a:r>
              <a:rPr lang="sl-SI">
                <a:ea typeface="+mj-lt"/>
                <a:cs typeface="+mj-lt"/>
                <a:hlinkClick r:id="rId4"/>
              </a:rPr>
              <a:t> </a:t>
            </a:r>
            <a:endParaRPr lang="sl-SI">
              <a:cs typeface="Calibri Light" panose="020F0302020204030204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008B3FC5-B2DE-8A7F-0CFC-C9EC4C2C3C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3280" y="1378668"/>
            <a:ext cx="4886960" cy="3562184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0FB03AD-3021-8F94-E617-EC3FCDC692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7120" y="2318195"/>
            <a:ext cx="3566160" cy="405041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7933D59C-2D2E-5128-C3DE-3D58C5C1BB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2400" y="3362398"/>
            <a:ext cx="3515360" cy="2906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07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/>
              <a:t>05.Področje: </a:t>
            </a:r>
            <a:r>
              <a:rPr lang="sl-SI" b="1" err="1">
                <a:ea typeface="+mj-lt"/>
                <a:cs typeface="+mj-lt"/>
              </a:rPr>
              <a:t>Opolnomočenje</a:t>
            </a:r>
            <a:r>
              <a:rPr lang="sl-SI" b="1">
                <a:ea typeface="+mj-lt"/>
                <a:cs typeface="+mj-lt"/>
              </a:rPr>
              <a:t> učencev</a:t>
            </a:r>
            <a:endParaRPr lang="sl-SI" b="1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>
                <a:ea typeface="+mj-lt"/>
                <a:cs typeface="+mj-lt"/>
              </a:rPr>
              <a:t>Raba digitalnih tehnologij za večjo vključenost, </a:t>
            </a:r>
            <a:r>
              <a:rPr lang="sl-SI" err="1">
                <a:ea typeface="+mj-lt"/>
                <a:cs typeface="+mj-lt"/>
              </a:rPr>
              <a:t>personalizacijo</a:t>
            </a:r>
            <a:r>
              <a:rPr lang="sl-SI">
                <a:ea typeface="+mj-lt"/>
                <a:cs typeface="+mj-lt"/>
              </a:rPr>
              <a:t> in aktivno sodelovanje učencev</a:t>
            </a:r>
            <a:endParaRPr lang="en-US">
              <a:cs typeface="Calibri Light"/>
            </a:endParaRPr>
          </a:p>
          <a:p>
            <a:pPr marL="0" indent="0">
              <a:buNone/>
            </a:pPr>
            <a:endParaRPr lang="sl-SI"/>
          </a:p>
          <a:p>
            <a:pPr lvl="1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1F39B0EA-33AC-3AD2-1083-0117284A3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160" y="1765285"/>
            <a:ext cx="8930640" cy="44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3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/>
              <a:t>05.Področje: </a:t>
            </a:r>
            <a:r>
              <a:rPr lang="sl-SI" b="1" err="1">
                <a:ea typeface="+mj-lt"/>
                <a:cs typeface="+mj-lt"/>
              </a:rPr>
              <a:t>Opolnomočenje</a:t>
            </a:r>
            <a:r>
              <a:rPr lang="sl-SI" b="1">
                <a:ea typeface="+mj-lt"/>
                <a:cs typeface="+mj-lt"/>
              </a:rPr>
              <a:t> učencev</a:t>
            </a:r>
            <a:endParaRPr lang="sl-SI" b="1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>
                <a:ea typeface="+mj-lt"/>
                <a:cs typeface="+mj-lt"/>
                <a:hlinkClick r:id="rId2"/>
              </a:rPr>
              <a:t>Skupnosti SIO: Vsi predmeti</a:t>
            </a:r>
            <a:r>
              <a:rPr lang="sl-SI">
                <a:ea typeface="+mj-lt"/>
                <a:cs typeface="+mj-lt"/>
              </a:rPr>
              <a:t> – </a:t>
            </a:r>
            <a:r>
              <a:rPr lang="sl-SI" sz="1800">
                <a:ea typeface="+mj-lt"/>
                <a:cs typeface="+mj-lt"/>
              </a:rPr>
              <a:t>Priročna knjižnica z e-gradivi … primeri spletnih učilnic za posamezne predmete</a:t>
            </a:r>
            <a:endParaRPr lang="sl-SI" sz="1800">
              <a:cs typeface="Calibri Light"/>
            </a:endParaRPr>
          </a:p>
          <a:p>
            <a:endParaRPr lang="sl-SI">
              <a:cs typeface="Calibri Light"/>
            </a:endParaRPr>
          </a:p>
          <a:p>
            <a:pPr marL="0" indent="0">
              <a:buNone/>
            </a:pPr>
            <a:endParaRPr lang="sl-SI"/>
          </a:p>
          <a:p>
            <a:pPr lvl="1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070E3AD-E0EC-B9E7-9D89-67CB887B75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042" y="1917227"/>
            <a:ext cx="5460519" cy="329671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C035FA3B-1C4F-3A35-2E62-EC5D495DC5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6099" y="3079363"/>
            <a:ext cx="5359879" cy="3387836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6ABE1A7-748B-BD44-95EE-940DAA90CB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2325" y="1718416"/>
            <a:ext cx="4669765" cy="31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9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 sz="2800"/>
              <a:t>06.Področje:</a:t>
            </a:r>
            <a:r>
              <a:rPr lang="sl-SI"/>
              <a:t> </a:t>
            </a:r>
            <a:r>
              <a:rPr lang="sl-SI" sz="2800" b="1">
                <a:ea typeface="+mj-lt"/>
                <a:cs typeface="+mj-lt"/>
              </a:rPr>
              <a:t>Vodenje in podpora učencem pri pridobivanju digitalnih kompetenc</a:t>
            </a:r>
            <a:endParaRPr lang="sl-SI" sz="2800" b="1">
              <a:cs typeface="Calibri Ligh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 err="1">
                <a:ea typeface="+mj-lt"/>
                <a:cs typeface="+mj-lt"/>
              </a:rPr>
              <a:t>Opolnomočenje</a:t>
            </a:r>
            <a:r>
              <a:rPr lang="sl-SI">
                <a:ea typeface="+mj-lt"/>
                <a:cs typeface="+mj-lt"/>
              </a:rPr>
              <a:t> učencev: 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za ustvarjalno in odgovorno rabo digitalnih tehnologij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za pridobivanje informacij, 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komuniciranje, 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izdelovanje vsebin, 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dobro počutje ter 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reševanje problemov</a:t>
            </a:r>
            <a:endParaRPr lang="en-US">
              <a:cs typeface="Calibri Light"/>
            </a:endParaRPr>
          </a:p>
          <a:p>
            <a:pPr marL="0" indent="0">
              <a:buNone/>
            </a:pPr>
            <a:endParaRPr lang="sl-SI"/>
          </a:p>
          <a:p>
            <a:pPr lvl="1"/>
            <a:endParaRPr lang="sl-SI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B3F7651F-8A85-34F6-9388-D9262AFC43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480" y="2121166"/>
            <a:ext cx="3525520" cy="4170148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78F09DB2-CE8C-96BB-5997-416D08DEDB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1760" y="1015851"/>
            <a:ext cx="3556000" cy="527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66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3549A-82B8-1AF6-74E8-25A7EA0A0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790575"/>
          </a:xfrm>
        </p:spPr>
        <p:txBody>
          <a:bodyPr/>
          <a:lstStyle/>
          <a:p>
            <a:r>
              <a:rPr lang="en-US" err="1">
                <a:cs typeface="Calibri Light"/>
              </a:rPr>
              <a:t>Uporaba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računalniške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merilne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opreme</a:t>
            </a:r>
            <a:r>
              <a:rPr lang="en-US">
                <a:cs typeface="Calibri Light"/>
              </a:rPr>
              <a:t> – </a:t>
            </a:r>
            <a:r>
              <a:rPr lang="en-US" err="1">
                <a:cs typeface="Calibri Light"/>
              </a:rPr>
              <a:t>zapisi</a:t>
            </a:r>
            <a:r>
              <a:rPr lang="en-US">
                <a:cs typeface="Calibri Light"/>
              </a:rPr>
              <a:t> v UN in KZ za pouk </a:t>
            </a:r>
            <a:r>
              <a:rPr lang="en-US" err="1">
                <a:cs typeface="Calibri Light"/>
              </a:rPr>
              <a:t>fizike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721EE-E499-3CE8-DDA8-6EB4505E5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err="1">
                <a:cs typeface="Calibri Light"/>
              </a:rPr>
              <a:t>Vključeno</a:t>
            </a:r>
            <a:r>
              <a:rPr lang="en-US">
                <a:cs typeface="Calibri Light"/>
              </a:rPr>
              <a:t> v UN za </a:t>
            </a:r>
            <a:r>
              <a:rPr lang="en-US" err="1">
                <a:cs typeface="Calibri Light"/>
              </a:rPr>
              <a:t>splošne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gimnazije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iz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leta</a:t>
            </a:r>
            <a:r>
              <a:rPr lang="en-US">
                <a:cs typeface="Calibri Light"/>
              </a:rPr>
              <a:t> 2008  v </a:t>
            </a:r>
            <a:r>
              <a:rPr lang="en-US" err="1">
                <a:cs typeface="Calibri Light"/>
              </a:rPr>
              <a:t>poglavjih</a:t>
            </a:r>
            <a:r>
              <a:rPr lang="en-US">
                <a:cs typeface="Calibri Light"/>
              </a:rPr>
              <a:t>:</a:t>
            </a:r>
          </a:p>
          <a:p>
            <a:pPr lvl="1"/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Poglavje</a:t>
            </a:r>
            <a:r>
              <a:rPr lang="en-US">
                <a:cs typeface="Calibri Light"/>
              </a:rPr>
              <a:t> 2.2 </a:t>
            </a:r>
            <a:r>
              <a:rPr lang="en-US" err="1">
                <a:cs typeface="Calibri Light"/>
              </a:rPr>
              <a:t>Kompetence</a:t>
            </a:r>
            <a:r>
              <a:rPr lang="en-US">
                <a:cs typeface="Calibri Light"/>
              </a:rPr>
              <a:t>: </a:t>
            </a:r>
          </a:p>
          <a:p>
            <a:pPr marL="914400" lvl="2" indent="0">
              <a:buNone/>
            </a:pPr>
            <a:r>
              <a:rPr lang="en-US" sz="1700">
                <a:cs typeface="Calibri Light"/>
              </a:rPr>
              <a:t>...</a:t>
            </a:r>
            <a:r>
              <a:rPr lang="en-US" sz="1700" err="1">
                <a:cs typeface="Calibri Light"/>
              </a:rPr>
              <a:t>usvojijo</a:t>
            </a:r>
            <a:r>
              <a:rPr lang="en-US" sz="1700">
                <a:cs typeface="Calibri Light"/>
              </a:rPr>
              <a:t> </a:t>
            </a:r>
            <a:r>
              <a:rPr lang="en-US" sz="1700" err="1">
                <a:cs typeface="Calibri Light"/>
              </a:rPr>
              <a:t>znanje</a:t>
            </a:r>
            <a:r>
              <a:rPr lang="en-US" sz="1700">
                <a:cs typeface="Calibri Light"/>
              </a:rPr>
              <a:t> in </a:t>
            </a:r>
            <a:r>
              <a:rPr lang="en-US" sz="1700" err="1">
                <a:cs typeface="Calibri Light"/>
              </a:rPr>
              <a:t>veščine</a:t>
            </a:r>
            <a:r>
              <a:rPr lang="en-US" sz="1700">
                <a:cs typeface="Calibri Light"/>
              </a:rPr>
              <a:t> z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uporabo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računalnika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kot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merilne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naprave</a:t>
            </a:r>
            <a:r>
              <a:rPr lang="en-US" sz="1700">
                <a:cs typeface="Calibri Light"/>
              </a:rPr>
              <a:t> … Pouk </a:t>
            </a:r>
            <a:r>
              <a:rPr lang="en-US" sz="1700" err="1">
                <a:cs typeface="Calibri Light"/>
              </a:rPr>
              <a:t>fizike</a:t>
            </a:r>
            <a:r>
              <a:rPr lang="en-US" sz="1700">
                <a:cs typeface="Calibri Light"/>
              </a:rPr>
              <a:t> je </a:t>
            </a:r>
            <a:r>
              <a:rPr lang="en-US" sz="1700" err="1">
                <a:cs typeface="Calibri Light"/>
              </a:rPr>
              <a:t>čedalje</a:t>
            </a:r>
            <a:r>
              <a:rPr lang="en-US" sz="1700">
                <a:cs typeface="Calibri Light"/>
              </a:rPr>
              <a:t> </a:t>
            </a:r>
            <a:r>
              <a:rPr lang="en-US" sz="1700" err="1">
                <a:cs typeface="Calibri Light"/>
              </a:rPr>
              <a:t>bolj</a:t>
            </a:r>
            <a:r>
              <a:rPr lang="en-US" sz="1700">
                <a:cs typeface="Calibri Light"/>
              </a:rPr>
              <a:t> </a:t>
            </a:r>
            <a:r>
              <a:rPr lang="en-US" sz="1700" err="1">
                <a:cs typeface="Calibri Light"/>
              </a:rPr>
              <a:t>prepleten</a:t>
            </a:r>
            <a:r>
              <a:rPr lang="en-US" sz="1700">
                <a:cs typeface="Calibri Light"/>
              </a:rPr>
              <a:t> z </a:t>
            </a:r>
            <a:r>
              <a:rPr lang="en-US" sz="1700" err="1">
                <a:cs typeface="Calibri Light"/>
              </a:rPr>
              <a:t>uporabo</a:t>
            </a:r>
            <a:r>
              <a:rPr lang="en-US" sz="1700">
                <a:cs typeface="Calibri Light"/>
              </a:rPr>
              <a:t> </a:t>
            </a:r>
            <a:r>
              <a:rPr lang="en-US" sz="1700" err="1">
                <a:cs typeface="Calibri Light"/>
              </a:rPr>
              <a:t>sodobne</a:t>
            </a:r>
            <a:r>
              <a:rPr lang="en-US" sz="1700">
                <a:cs typeface="Calibri Light"/>
              </a:rPr>
              <a:t> IKT, </a:t>
            </a:r>
            <a:r>
              <a:rPr lang="en-US" sz="1700" err="1">
                <a:cs typeface="Calibri Light"/>
              </a:rPr>
              <a:t>predvsem</a:t>
            </a:r>
            <a:r>
              <a:rPr lang="en-US" sz="1700">
                <a:cs typeface="Calibri Light"/>
              </a:rPr>
              <a:t> s </a:t>
            </a:r>
            <a:r>
              <a:rPr lang="en-US" sz="1700" err="1">
                <a:cs typeface="Calibri Light"/>
              </a:rPr>
              <a:t>simulacijami</a:t>
            </a:r>
            <a:r>
              <a:rPr lang="en-US" sz="1700">
                <a:cs typeface="Calibri Light"/>
              </a:rPr>
              <a:t> </a:t>
            </a:r>
            <a:r>
              <a:rPr lang="en-US" sz="1700" err="1">
                <a:cs typeface="Calibri Light"/>
              </a:rPr>
              <a:t>pojavov</a:t>
            </a:r>
            <a:r>
              <a:rPr lang="en-US" sz="1700">
                <a:cs typeface="Calibri Light"/>
              </a:rPr>
              <a:t> z </a:t>
            </a:r>
            <a:r>
              <a:rPr lang="en-US" sz="1700" err="1">
                <a:cs typeface="Calibri Light"/>
              </a:rPr>
              <a:t>interaktivnimi</a:t>
            </a:r>
            <a:r>
              <a:rPr lang="en-US" sz="1700">
                <a:cs typeface="Calibri Light"/>
              </a:rPr>
              <a:t> </a:t>
            </a:r>
            <a:r>
              <a:rPr lang="en-US" sz="1700" err="1">
                <a:cs typeface="Calibri Light"/>
              </a:rPr>
              <a:t>računalniškimi</a:t>
            </a:r>
            <a:r>
              <a:rPr lang="en-US" sz="1700">
                <a:cs typeface="Calibri Light"/>
              </a:rPr>
              <a:t> </a:t>
            </a:r>
            <a:r>
              <a:rPr lang="en-US" sz="1700" err="1">
                <a:cs typeface="Calibri Light"/>
              </a:rPr>
              <a:t>animacijami</a:t>
            </a:r>
            <a:r>
              <a:rPr lang="en-US" sz="1700">
                <a:cs typeface="Calibri Light"/>
              </a:rPr>
              <a:t> in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 z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računalniškimi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merjenji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 z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vmesniki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 in </a:t>
            </a:r>
            <a:r>
              <a:rPr lang="en-US" sz="1700" err="1">
                <a:highlight>
                  <a:srgbClr val="FFFF00"/>
                </a:highlight>
                <a:cs typeface="Calibri Light"/>
              </a:rPr>
              <a:t>senzorji</a:t>
            </a:r>
            <a:r>
              <a:rPr lang="en-US" sz="1700">
                <a:highlight>
                  <a:srgbClr val="FFFF00"/>
                </a:highlight>
                <a:cs typeface="Calibri Light"/>
              </a:rPr>
              <a:t>.</a:t>
            </a:r>
          </a:p>
          <a:p>
            <a:pPr lvl="1"/>
            <a:r>
              <a:rPr lang="en-US" err="1">
                <a:cs typeface="Calibri Light"/>
              </a:rPr>
              <a:t>Poglavje</a:t>
            </a:r>
            <a:r>
              <a:rPr lang="en-US">
                <a:cs typeface="Calibri Light"/>
              </a:rPr>
              <a:t> IZBIRNI PREDMET FIZIKA: </a:t>
            </a:r>
          </a:p>
          <a:p>
            <a:pPr marL="914400" lvl="2" indent="0">
              <a:buNone/>
            </a:pPr>
            <a:r>
              <a:rPr lang="en-US">
                <a:cs typeface="Calibri Light"/>
              </a:rPr>
              <a:t>Pri </a:t>
            </a:r>
            <a:r>
              <a:rPr lang="en-US" err="1">
                <a:cs typeface="Calibri Light"/>
              </a:rPr>
              <a:t>izvedbi</a:t>
            </a:r>
            <a:r>
              <a:rPr lang="en-US">
                <a:cs typeface="Calibri Light"/>
              </a:rPr>
              <a:t> je </a:t>
            </a:r>
            <a:r>
              <a:rPr lang="en-US" err="1">
                <a:cs typeface="Calibri Light"/>
              </a:rPr>
              <a:t>priporočljivo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vključiti</a:t>
            </a:r>
            <a:r>
              <a:rPr lang="en-US">
                <a:highlight>
                  <a:srgbClr val="FFFF00"/>
                </a:highlight>
                <a:cs typeface="Calibri Light"/>
              </a:rPr>
              <a:t>: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uporabo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računalnika</a:t>
            </a:r>
            <a:r>
              <a:rPr lang="en-US">
                <a:highlight>
                  <a:srgbClr val="FFFF00"/>
                </a:highlight>
                <a:cs typeface="Calibri Light"/>
              </a:rPr>
              <a:t> z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vmesnikom</a:t>
            </a:r>
            <a:r>
              <a:rPr lang="en-US">
                <a:highlight>
                  <a:srgbClr val="FFFF00"/>
                </a:highlight>
                <a:cs typeface="Calibri Light"/>
              </a:rPr>
              <a:t> in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naborom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senzorjev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kot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merilnim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sistemom</a:t>
            </a:r>
            <a:r>
              <a:rPr lang="en-US">
                <a:highlight>
                  <a:srgbClr val="FFFF00"/>
                </a:highlight>
                <a:cs typeface="Calibri Light"/>
              </a:rPr>
              <a:t> za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zajemanje</a:t>
            </a:r>
            <a:r>
              <a:rPr lang="en-US">
                <a:highlight>
                  <a:srgbClr val="FFFF00"/>
                </a:highlight>
                <a:cs typeface="Calibri Light"/>
              </a:rPr>
              <a:t> in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obdelavo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podatkov</a:t>
            </a:r>
            <a:endParaRPr lang="en-US">
              <a:highlight>
                <a:srgbClr val="FFFF00"/>
              </a:highlight>
              <a:cs typeface="Calibri Light"/>
            </a:endParaRPr>
          </a:p>
          <a:p>
            <a:pPr lvl="1"/>
            <a:r>
              <a:rPr lang="en-US" err="1">
                <a:cs typeface="Calibri Light"/>
              </a:rPr>
              <a:t>Poglavje</a:t>
            </a:r>
            <a:r>
              <a:rPr lang="en-US">
                <a:cs typeface="Calibri Light"/>
              </a:rPr>
              <a:t> 4.1 </a:t>
            </a:r>
            <a:r>
              <a:rPr lang="en-US" err="1">
                <a:cs typeface="Calibri Light"/>
              </a:rPr>
              <a:t>Procesna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znanja</a:t>
            </a:r>
            <a:r>
              <a:rPr lang="en-US">
                <a:cs typeface="Calibri Light"/>
              </a:rPr>
              <a:t> in </a:t>
            </a:r>
            <a:r>
              <a:rPr lang="en-US" err="1">
                <a:cs typeface="Calibri Light"/>
              </a:rPr>
              <a:t>veščine</a:t>
            </a:r>
            <a:r>
              <a:rPr lang="en-US">
                <a:cs typeface="Calibri Light"/>
              </a:rPr>
              <a:t>:</a:t>
            </a:r>
          </a:p>
          <a:p>
            <a:pPr marL="914400" lvl="2" indent="0">
              <a:buNone/>
            </a:pPr>
            <a:r>
              <a:rPr lang="en-US">
                <a:cs typeface="Calibri Light"/>
              </a:rPr>
              <a:t>...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uporabljati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računalniško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merilno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opremo</a:t>
            </a:r>
            <a:r>
              <a:rPr lang="en-US">
                <a:highlight>
                  <a:srgbClr val="FFFF00"/>
                </a:highlight>
                <a:cs typeface="Calibri Light"/>
              </a:rPr>
              <a:t> in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različne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senzorje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cs typeface="Calibri Light"/>
              </a:rPr>
              <a:t>ter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računalniške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programe</a:t>
            </a:r>
            <a:r>
              <a:rPr lang="en-US">
                <a:cs typeface="Calibri Light"/>
              </a:rPr>
              <a:t> za </a:t>
            </a:r>
            <a:r>
              <a:rPr lang="en-US" err="1">
                <a:cs typeface="Calibri Light"/>
              </a:rPr>
              <a:t>delo</a:t>
            </a:r>
            <a:r>
              <a:rPr lang="en-US">
                <a:cs typeface="Calibri Light"/>
              </a:rPr>
              <a:t> s </a:t>
            </a:r>
            <a:r>
              <a:rPr lang="en-US" err="1">
                <a:cs typeface="Calibri Light"/>
              </a:rPr>
              <a:t>preglednicami</a:t>
            </a:r>
            <a:r>
              <a:rPr lang="en-US">
                <a:cs typeface="Calibri Light"/>
              </a:rPr>
              <a:t>, za </a:t>
            </a:r>
            <a:r>
              <a:rPr lang="en-US" err="1">
                <a:cs typeface="Calibri Light"/>
              </a:rPr>
              <a:t>risanje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grafov</a:t>
            </a:r>
            <a:r>
              <a:rPr lang="en-US">
                <a:cs typeface="Calibri Light"/>
              </a:rPr>
              <a:t> in </a:t>
            </a:r>
            <a:r>
              <a:rPr lang="en-US" err="1">
                <a:cs typeface="Calibri Light"/>
              </a:rPr>
              <a:t>analizo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podatkov</a:t>
            </a:r>
            <a:r>
              <a:rPr lang="en-US">
                <a:cs typeface="Calibri Light"/>
              </a:rPr>
              <a:t>.) </a:t>
            </a:r>
          </a:p>
          <a:p>
            <a:pPr lvl="1"/>
            <a:r>
              <a:rPr lang="en-US">
                <a:cs typeface="Calibri Light"/>
              </a:rPr>
              <a:t>6 DIDAKTIČNA PRIPOROČILA </a:t>
            </a:r>
          </a:p>
          <a:p>
            <a:pPr marL="914400" lvl="2" indent="0">
              <a:buNone/>
            </a:pPr>
            <a:r>
              <a:rPr lang="en-US">
                <a:cs typeface="Calibri Light"/>
              </a:rPr>
              <a:t>Pri </a:t>
            </a:r>
            <a:r>
              <a:rPr lang="en-US" err="1">
                <a:cs typeface="Calibri Light"/>
              </a:rPr>
              <a:t>izvedbi</a:t>
            </a:r>
            <a:r>
              <a:rPr lang="en-US">
                <a:cs typeface="Calibri Light"/>
              </a:rPr>
              <a:t> je </a:t>
            </a:r>
            <a:r>
              <a:rPr lang="en-US" err="1">
                <a:cs typeface="Calibri Light"/>
              </a:rPr>
              <a:t>priporočljivo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vključiti</a:t>
            </a:r>
            <a:r>
              <a:rPr lang="en-US">
                <a:cs typeface="Calibri Light"/>
              </a:rPr>
              <a:t>: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uporabo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računalnika</a:t>
            </a:r>
            <a:r>
              <a:rPr lang="en-US">
                <a:highlight>
                  <a:srgbClr val="FFFF00"/>
                </a:highlight>
                <a:cs typeface="Calibri Light"/>
              </a:rPr>
              <a:t> z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vmesnikom</a:t>
            </a:r>
            <a:r>
              <a:rPr lang="en-US">
                <a:highlight>
                  <a:srgbClr val="FFFF00"/>
                </a:highlight>
                <a:cs typeface="Calibri Light"/>
              </a:rPr>
              <a:t> in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naborom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senzorjev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kot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merilnim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sistemom</a:t>
            </a:r>
            <a:r>
              <a:rPr lang="en-US">
                <a:highlight>
                  <a:srgbClr val="FFFF00"/>
                </a:highlight>
                <a:cs typeface="Calibri Light"/>
              </a:rPr>
              <a:t> za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zajemanje</a:t>
            </a:r>
            <a:r>
              <a:rPr lang="en-US">
                <a:highlight>
                  <a:srgbClr val="FFFF00"/>
                </a:highlight>
                <a:cs typeface="Calibri Light"/>
              </a:rPr>
              <a:t> in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obdelavo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podatkov</a:t>
            </a:r>
            <a:endParaRPr lang="en-US">
              <a:highlight>
                <a:srgbClr val="FFFF00"/>
              </a:highlight>
              <a:cs typeface="Calibri Light"/>
            </a:endParaRPr>
          </a:p>
          <a:p>
            <a:pPr marL="0" indent="0">
              <a:buNone/>
            </a:pPr>
            <a:r>
              <a:rPr lang="en-US">
                <a:cs typeface="Calibri Light"/>
              </a:rPr>
              <a:t>UN za </a:t>
            </a:r>
            <a:r>
              <a:rPr lang="en-US" err="1">
                <a:cs typeface="Calibri Light"/>
              </a:rPr>
              <a:t>klasično</a:t>
            </a:r>
            <a:r>
              <a:rPr lang="en-US">
                <a:cs typeface="Calibri Light"/>
              </a:rPr>
              <a:t> in </a:t>
            </a:r>
            <a:r>
              <a:rPr lang="en-US" err="1">
                <a:cs typeface="Calibri Light"/>
              </a:rPr>
              <a:t>strokovne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gimnazije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ter</a:t>
            </a:r>
            <a:r>
              <a:rPr lang="en-US">
                <a:cs typeface="Calibri Light"/>
              </a:rPr>
              <a:t> KZ za SSI&amp;PTI </a:t>
            </a:r>
          </a:p>
          <a:p>
            <a:pPr marL="0" indent="0">
              <a:buNone/>
            </a:pPr>
            <a:r>
              <a:rPr lang="en-US">
                <a:cs typeface="Calibri Light"/>
              </a:rPr>
              <a:t>so </a:t>
            </a:r>
            <a:r>
              <a:rPr lang="en-US" err="1">
                <a:cs typeface="Calibri Light"/>
              </a:rPr>
              <a:t>izpeljani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iz</a:t>
            </a:r>
            <a:r>
              <a:rPr lang="en-US">
                <a:cs typeface="Calibri Light"/>
              </a:rPr>
              <a:t> UN za </a:t>
            </a:r>
            <a:r>
              <a:rPr lang="en-US" err="1">
                <a:cs typeface="Calibri Light"/>
              </a:rPr>
              <a:t>splošne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gimnazije</a:t>
            </a:r>
            <a:r>
              <a:rPr lang="en-US">
                <a:cs typeface="Calibri Light"/>
              </a:rPr>
              <a:t>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37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B358-0C0F-C74B-8CA5-A78B1D4E3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52401"/>
            <a:ext cx="11880850" cy="618393"/>
          </a:xfrm>
        </p:spPr>
        <p:txBody>
          <a:bodyPr/>
          <a:lstStyle/>
          <a:p>
            <a:r>
              <a:rPr lang="en-US" err="1">
                <a:cs typeface="Calibri Light"/>
              </a:rPr>
              <a:t>Računalniški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merilni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sistemi</a:t>
            </a:r>
            <a:r>
              <a:rPr lang="en-US">
                <a:cs typeface="Calibri Light"/>
              </a:rPr>
              <a:t> v </a:t>
            </a:r>
            <a:r>
              <a:rPr lang="en-US" err="1">
                <a:cs typeface="Calibri Light"/>
              </a:rPr>
              <a:t>obstoječem</a:t>
            </a:r>
            <a:r>
              <a:rPr lang="en-US">
                <a:cs typeface="Calibri Light"/>
              </a:rPr>
              <a:t> UN za OŠ (2011):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06E4-5892-FAA4-F5E5-B0D4975968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267" y="1002302"/>
            <a:ext cx="11880850" cy="50210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err="1">
                <a:cs typeface="Calibri Light"/>
              </a:rPr>
              <a:t>Poglavje</a:t>
            </a:r>
            <a:r>
              <a:rPr lang="en-US">
                <a:cs typeface="Calibri Light"/>
              </a:rPr>
              <a:t> 2 SPLOŠNI CILJI </a:t>
            </a:r>
          </a:p>
          <a:p>
            <a:r>
              <a:rPr lang="en-US">
                <a:cs typeface="Calibri Light"/>
              </a:rPr>
              <a:t>Str. 6: 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kompetenco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digitalne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pismenosti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razvijamo</a:t>
            </a:r>
            <a:r>
              <a:rPr lang="en-US">
                <a:highlight>
                  <a:srgbClr val="FFFF00"/>
                </a:highlight>
                <a:cs typeface="Calibri Light"/>
              </a:rPr>
              <a:t> z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uporabo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sodobne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informacijske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tehnologije</a:t>
            </a:r>
            <a:r>
              <a:rPr lang="en-US">
                <a:cs typeface="Calibri Light"/>
              </a:rPr>
              <a:t> (IT), </a:t>
            </a:r>
            <a:r>
              <a:rPr lang="en-US" err="1">
                <a:cs typeface="Calibri Light"/>
              </a:rPr>
              <a:t>predvsem</a:t>
            </a:r>
            <a:r>
              <a:rPr lang="en-US">
                <a:cs typeface="Calibri Light"/>
              </a:rPr>
              <a:t> s </a:t>
            </a:r>
            <a:r>
              <a:rPr lang="en-US" err="1">
                <a:cs typeface="Calibri Light"/>
              </a:rPr>
              <a:t>simulacijami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pojavov</a:t>
            </a:r>
            <a:r>
              <a:rPr lang="en-US">
                <a:cs typeface="Calibri Light"/>
              </a:rPr>
              <a:t> z </a:t>
            </a:r>
            <a:r>
              <a:rPr lang="en-US" err="1">
                <a:cs typeface="Calibri Light"/>
              </a:rPr>
              <a:t>interaktivnimi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računalniškimi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animacijami</a:t>
            </a:r>
            <a:r>
              <a:rPr lang="en-US">
                <a:cs typeface="Calibri Light"/>
              </a:rPr>
              <a:t> in z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računalniškimi</a:t>
            </a:r>
            <a:r>
              <a:rPr lang="en-US">
                <a:highlight>
                  <a:srgbClr val="FFFF00"/>
                </a:highlight>
                <a:cs typeface="Calibri Light"/>
              </a:rPr>
              <a:t>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merjenji</a:t>
            </a:r>
            <a:r>
              <a:rPr lang="en-US">
                <a:highlight>
                  <a:srgbClr val="FFFF00"/>
                </a:highlight>
                <a:cs typeface="Calibri Light"/>
              </a:rPr>
              <a:t> z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vmesniki</a:t>
            </a:r>
            <a:r>
              <a:rPr lang="en-US">
                <a:highlight>
                  <a:srgbClr val="FFFF00"/>
                </a:highlight>
                <a:cs typeface="Calibri Light"/>
              </a:rPr>
              <a:t> in </a:t>
            </a:r>
            <a:r>
              <a:rPr lang="en-US" err="1">
                <a:highlight>
                  <a:srgbClr val="FFFF00"/>
                </a:highlight>
                <a:cs typeface="Calibri Light"/>
              </a:rPr>
              <a:t>senzorji</a:t>
            </a:r>
            <a:r>
              <a:rPr lang="en-US">
                <a:highlight>
                  <a:srgbClr val="FFFF00"/>
                </a:highlight>
                <a:cs typeface="Calibri Light"/>
              </a:rPr>
              <a:t>;</a:t>
            </a:r>
            <a:endParaRPr lang="en-US"/>
          </a:p>
          <a:p>
            <a:pPr marL="0" indent="0">
              <a:buNone/>
            </a:pPr>
            <a:r>
              <a:rPr lang="en-US" err="1">
                <a:cs typeface="Calibri Light"/>
              </a:rPr>
              <a:t>Poglavje</a:t>
            </a:r>
            <a:r>
              <a:rPr lang="en-US">
                <a:cs typeface="Calibri Light"/>
              </a:rPr>
              <a:t> 5 DIDAKTIČNA PRIPOROČILA, </a:t>
            </a:r>
            <a:r>
              <a:rPr lang="en-US" err="1">
                <a:cs typeface="Calibri Light"/>
              </a:rPr>
              <a:t>sklop</a:t>
            </a:r>
            <a:r>
              <a:rPr lang="en-US">
                <a:cs typeface="Calibri Light"/>
              </a:rPr>
              <a:t> 5.1 </a:t>
            </a:r>
            <a:r>
              <a:rPr lang="en-US" err="1">
                <a:cs typeface="Calibri Light"/>
              </a:rPr>
              <a:t>Uresničevanje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ciljev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predmeta</a:t>
            </a:r>
            <a:r>
              <a:rPr lang="en-US">
                <a:cs typeface="Calibri Light"/>
              </a:rPr>
              <a:t> </a:t>
            </a:r>
            <a:endParaRPr lang="en-US"/>
          </a:p>
          <a:p>
            <a:r>
              <a:rPr lang="en-US">
                <a:cs typeface="Calibri Light"/>
              </a:rPr>
              <a:t>Str. 28: </a:t>
            </a:r>
            <a:endParaRPr lang="en-US">
              <a:highlight>
                <a:srgbClr val="FFFF00"/>
              </a:highlight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9389DFF3-5912-62E8-D39F-F305A5995D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0" y="3054046"/>
            <a:ext cx="9356969" cy="374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1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O digitalnih kompetencah</a:t>
            </a: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Digitalne kompetence državljanov:</a:t>
            </a:r>
            <a:endParaRPr lang="en-US"/>
          </a:p>
          <a:p>
            <a:pPr lvl="1"/>
            <a:r>
              <a:rPr lang="sl-SI">
                <a:hlinkClick r:id="rId2"/>
              </a:rPr>
              <a:t>Okvir digitalnih kompetenc za državljane; osem ravni doseganja kompetenc in primeri rabe: DigComp2.1</a:t>
            </a:r>
            <a:endParaRPr lang="sl-SI"/>
          </a:p>
          <a:p>
            <a:pPr lvl="1"/>
            <a:r>
              <a:rPr lang="sl-SI">
                <a:hlinkClick r:id="rId3"/>
              </a:rPr>
              <a:t>Okvir digitalnih kompetenc za državljane; z novimi primeri rabe znanja, spretnosti in stališč: DigComp2.2</a:t>
            </a:r>
            <a:endParaRPr lang="sl-SI"/>
          </a:p>
          <a:p>
            <a:r>
              <a:rPr lang="sl-SI">
                <a:ea typeface="+mj-lt"/>
                <a:cs typeface="+mj-lt"/>
              </a:rPr>
              <a:t>Digitalne kompetence izobraževalcev: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  <a:hlinkClick r:id="rId2"/>
              </a:rPr>
              <a:t>Evropski okvir digitalnih kompetenc izobraževalcev: DigCompEdu (2017, slo: 2018)</a:t>
            </a:r>
            <a:endParaRPr lang="sl-SI">
              <a:ea typeface="+mj-lt"/>
              <a:cs typeface="+mj-lt"/>
            </a:endParaRPr>
          </a:p>
          <a:p>
            <a:endParaRPr lang="sl-SI">
              <a:cs typeface="Calibri Light" panose="020F0302020204030204"/>
            </a:endParaRPr>
          </a:p>
          <a:p>
            <a:pPr marL="457200" lvl="1" indent="0">
              <a:buNone/>
            </a:pPr>
            <a:endParaRPr lang="sl-SI">
              <a:cs typeface="Calibri Light" panose="020F0302020204030204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8AF0F57A-5A27-4583-933A-F478B722D6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774" y="3304953"/>
            <a:ext cx="2618169" cy="3021234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0D453414-BABF-44B4-B74A-2ACE0CD02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2594" y="3307173"/>
            <a:ext cx="2618169" cy="3065389"/>
          </a:xfrm>
          <a:prstGeom prst="rect">
            <a:avLst/>
          </a:prstGeom>
        </p:spPr>
      </p:pic>
      <p:pic>
        <p:nvPicPr>
          <p:cNvPr id="1026" name="Picture 2" descr="Competenze digitali a scuola: DigComp 2.2, cosa cambia con la nuova ...">
            <a:extLst>
              <a:ext uri="{FF2B5EF4-FFF2-40B4-BE49-F238E27FC236}">
                <a16:creationId xmlns:a16="http://schemas.microsoft.com/office/drawing/2014/main" id="{10E706A2-6749-4FCF-8568-177802CBB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62" y="3304953"/>
            <a:ext cx="5289396" cy="3021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29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3B358-0C0F-C74B-8CA5-A78B1D4E3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err="1">
                <a:cs typeface="Calibri Light"/>
              </a:rPr>
              <a:t>Iz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obstoječega</a:t>
            </a:r>
            <a:r>
              <a:rPr lang="en-US">
                <a:cs typeface="Calibri Light"/>
              </a:rPr>
              <a:t> UN za OŠ (2011):</a:t>
            </a:r>
            <a:br>
              <a:rPr lang="en-US">
                <a:cs typeface="Calibri Light"/>
              </a:rPr>
            </a:br>
            <a:r>
              <a:rPr lang="en-US" err="1">
                <a:cs typeface="Calibri Light"/>
              </a:rPr>
              <a:t>poglavje</a:t>
            </a:r>
            <a:r>
              <a:rPr lang="en-US">
                <a:cs typeface="Calibri Light"/>
              </a:rPr>
              <a:t> 5 DIDAKTIČNA PRIPOROČILA, </a:t>
            </a:r>
            <a:r>
              <a:rPr lang="en-US" err="1">
                <a:cs typeface="Calibri Light"/>
              </a:rPr>
              <a:t>sklop</a:t>
            </a:r>
            <a:r>
              <a:rPr lang="en-US">
                <a:cs typeface="Calibri Light"/>
              </a:rPr>
              <a:t> 5.1 </a:t>
            </a:r>
            <a:r>
              <a:rPr lang="en-US" err="1">
                <a:cs typeface="Calibri Light"/>
              </a:rPr>
              <a:t>Uresničevanje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ciljev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predmeta</a:t>
            </a:r>
            <a:r>
              <a:rPr lang="en-US">
                <a:cs typeface="Calibri Light"/>
              </a:rPr>
              <a:t>  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206E4-5892-FAA4-F5E5-B0D497596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 Light"/>
              </a:rPr>
              <a:t>Str. 30: 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1C5199B-AFC6-E6F6-B383-EAD84372B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015" y="1941566"/>
            <a:ext cx="9933353" cy="361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A1E3-5137-2FB3-A662-27EDF864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84016"/>
            <a:ext cx="11880850" cy="569547"/>
          </a:xfrm>
        </p:spPr>
        <p:txBody>
          <a:bodyPr/>
          <a:lstStyle/>
          <a:p>
            <a:pPr algn="ctr"/>
            <a:r>
              <a:rPr lang="en-US" err="1">
                <a:cs typeface="Calibri Light"/>
              </a:rPr>
              <a:t>Oprema</a:t>
            </a:r>
            <a:r>
              <a:rPr lang="en-US">
                <a:cs typeface="Calibri Light"/>
              </a:rPr>
              <a:t> za </a:t>
            </a:r>
            <a:r>
              <a:rPr lang="en-US" err="1">
                <a:cs typeface="Calibri Light"/>
              </a:rPr>
              <a:t>računalniško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podprta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merjenja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na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šolah</a:t>
            </a:r>
            <a:r>
              <a:rPr lang="en-US">
                <a:cs typeface="Calibri Light"/>
              </a:rPr>
              <a:t> v </a:t>
            </a:r>
            <a:r>
              <a:rPr lang="en-US" err="1">
                <a:cs typeface="Calibri Light"/>
              </a:rPr>
              <a:t>Sloveniji</a:t>
            </a:r>
            <a:endParaRPr lang="en-US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5F734-5F81-3AEF-3B37-E7586B2E0C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4" y="1744764"/>
            <a:ext cx="3033879" cy="466934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cs typeface="Calibri Light"/>
              </a:rPr>
              <a:t>Vernier: </a:t>
            </a:r>
            <a:endParaRPr lang="en-US">
              <a:cs typeface="Calibri Light"/>
            </a:endParaRPr>
          </a:p>
          <a:p>
            <a:r>
              <a:rPr lang="en-US" err="1">
                <a:cs typeface="Calibri Light"/>
              </a:rPr>
              <a:t>razumevanje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strukture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senzor-vmesnik-računalnik-programska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oprema</a:t>
            </a:r>
            <a:r>
              <a:rPr lang="en-US">
                <a:cs typeface="Calibri Light"/>
              </a:rPr>
              <a:t>;</a:t>
            </a:r>
          </a:p>
          <a:p>
            <a:r>
              <a:rPr lang="en-US" err="1">
                <a:cs typeface="Calibri Light"/>
              </a:rPr>
              <a:t>sestavljanje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komponent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sistema</a:t>
            </a:r>
            <a:r>
              <a:rPr lang="en-US">
                <a:cs typeface="Calibri Light"/>
              </a:rPr>
              <a:t> za </a:t>
            </a:r>
            <a:r>
              <a:rPr lang="en-US" err="1">
                <a:cs typeface="Calibri Light"/>
              </a:rPr>
              <a:t>različne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namene</a:t>
            </a:r>
            <a:r>
              <a:rPr lang="en-US">
                <a:cs typeface="Calibri Light"/>
              </a:rPr>
              <a:t>; </a:t>
            </a:r>
          </a:p>
          <a:p>
            <a:r>
              <a:rPr lang="en-US" err="1">
                <a:cs typeface="Calibri Light"/>
              </a:rPr>
              <a:t>učinkoviti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prikazi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odvisnosti</a:t>
            </a:r>
            <a:r>
              <a:rPr lang="en-US">
                <a:cs typeface="Calibri Light"/>
              </a:rPr>
              <a:t> med </a:t>
            </a:r>
            <a:r>
              <a:rPr lang="en-US" err="1">
                <a:cs typeface="Calibri Light"/>
              </a:rPr>
              <a:t>izmerjenimi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fizikalnimi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količinami</a:t>
            </a:r>
            <a:endParaRPr lang="en-US">
              <a:cs typeface="Calibri Light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B79066-AC61-531A-41DC-A5FD94D2C55F}"/>
              </a:ext>
            </a:extLst>
          </p:cNvPr>
          <p:cNvSpPr txBox="1">
            <a:spLocks/>
          </p:cNvSpPr>
          <p:nvPr/>
        </p:nvSpPr>
        <p:spPr>
          <a:xfrm>
            <a:off x="2952317" y="1821296"/>
            <a:ext cx="3024109" cy="464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err="1">
                <a:cs typeface="Calibri Light" panose="020F0302020204030204"/>
              </a:rPr>
              <a:t>Telefoni</a:t>
            </a:r>
            <a:r>
              <a:rPr lang="en-US" b="1">
                <a:cs typeface="Calibri Light" panose="020F0302020204030204"/>
              </a:rPr>
              <a:t> in </a:t>
            </a:r>
            <a:r>
              <a:rPr lang="en-US" b="1" err="1">
                <a:cs typeface="Calibri Light" panose="020F0302020204030204"/>
              </a:rPr>
              <a:t>tablice</a:t>
            </a:r>
            <a:r>
              <a:rPr lang="en-US" b="1">
                <a:cs typeface="Calibri Light" panose="020F0302020204030204"/>
              </a:rPr>
              <a:t>: </a:t>
            </a:r>
          </a:p>
          <a:p>
            <a:pPr marL="342900" indent="-342900"/>
            <a:r>
              <a:rPr lang="en-US" err="1">
                <a:cs typeface="Calibri Light" panose="020F0302020204030204"/>
              </a:rPr>
              <a:t>vgrajeni</a:t>
            </a:r>
            <a:r>
              <a:rPr lang="en-US">
                <a:cs typeface="Calibri Light" panose="020F0302020204030204"/>
              </a:rPr>
              <a:t> </a:t>
            </a:r>
            <a:r>
              <a:rPr lang="en-US" err="1">
                <a:cs typeface="Calibri Light" panose="020F0302020204030204"/>
              </a:rPr>
              <a:t>senzorji</a:t>
            </a:r>
            <a:endParaRPr lang="en-US">
              <a:cs typeface="Calibri Light" panose="020F0302020204030204"/>
            </a:endParaRPr>
          </a:p>
          <a:p>
            <a:pPr marL="342900" indent="-342900"/>
            <a:r>
              <a:rPr lang="en-US" err="1">
                <a:cs typeface="Calibri Light" panose="020F0302020204030204"/>
              </a:rPr>
              <a:t>dostopno</a:t>
            </a:r>
            <a:r>
              <a:rPr lang="en-US">
                <a:cs typeface="Calibri Light" panose="020F0302020204030204"/>
              </a:rPr>
              <a:t> in </a:t>
            </a:r>
            <a:r>
              <a:rPr lang="en-US" err="1">
                <a:cs typeface="Calibri Light" panose="020F0302020204030204"/>
              </a:rPr>
              <a:t>prenosno</a:t>
            </a:r>
            <a:r>
              <a:rPr lang="en-US">
                <a:cs typeface="Calibri Light" panose="020F0302020204030204"/>
              </a:rPr>
              <a:t>;</a:t>
            </a:r>
            <a:endParaRPr lang="en-US" b="1">
              <a:cs typeface="Calibri Light" panose="020F0302020204030204"/>
            </a:endParaRPr>
          </a:p>
          <a:p>
            <a:pPr marL="342900" indent="-342900"/>
            <a:r>
              <a:rPr lang="en-US" err="1">
                <a:cs typeface="Calibri Light" panose="020F0302020204030204"/>
              </a:rPr>
              <a:t>zabrisana</a:t>
            </a:r>
            <a:r>
              <a:rPr lang="en-US">
                <a:cs typeface="Calibri Light" panose="020F0302020204030204"/>
              </a:rPr>
              <a:t> </a:t>
            </a:r>
            <a:r>
              <a:rPr lang="en-US" err="1">
                <a:cs typeface="Calibri Light" panose="020F0302020204030204"/>
              </a:rPr>
              <a:t>struktura</a:t>
            </a:r>
            <a:r>
              <a:rPr lang="en-US">
                <a:cs typeface="Calibri Light" panose="020F0302020204030204"/>
              </a:rPr>
              <a:t> </a:t>
            </a:r>
            <a:r>
              <a:rPr lang="en-US" err="1">
                <a:cs typeface="Calibri Light" panose="020F0302020204030204"/>
              </a:rPr>
              <a:t>komponent</a:t>
            </a:r>
            <a:r>
              <a:rPr lang="en-US">
                <a:cs typeface="Calibri Light" panose="020F0302020204030204"/>
              </a:rPr>
              <a:t> </a:t>
            </a:r>
            <a:r>
              <a:rPr lang="en-US" err="1">
                <a:cs typeface="Calibri Light" panose="020F0302020204030204"/>
              </a:rPr>
              <a:t>računalniškega</a:t>
            </a:r>
            <a:r>
              <a:rPr lang="en-US">
                <a:cs typeface="Calibri Light" panose="020F0302020204030204"/>
              </a:rPr>
              <a:t> </a:t>
            </a:r>
            <a:r>
              <a:rPr lang="en-US" err="1">
                <a:cs typeface="Calibri Light" panose="020F0302020204030204"/>
              </a:rPr>
              <a:t>merilnega</a:t>
            </a:r>
            <a:r>
              <a:rPr lang="en-US">
                <a:cs typeface="Calibri Light" panose="020F0302020204030204"/>
              </a:rPr>
              <a:t> </a:t>
            </a:r>
            <a:r>
              <a:rPr lang="en-US" err="1">
                <a:cs typeface="Calibri Light" panose="020F0302020204030204"/>
              </a:rPr>
              <a:t>sistema</a:t>
            </a:r>
            <a:r>
              <a:rPr lang="en-US">
                <a:cs typeface="Calibri Light" panose="020F0302020204030204"/>
              </a:rPr>
              <a:t>;</a:t>
            </a:r>
            <a:endParaRPr lang="en-US" b="1">
              <a:cs typeface="Calibri Light" panose="020F0302020204030204"/>
            </a:endParaRPr>
          </a:p>
          <a:p>
            <a:pPr marL="342900" indent="-342900"/>
            <a:r>
              <a:rPr lang="en-US" err="1">
                <a:cs typeface="Calibri Light" panose="020F0302020204030204"/>
              </a:rPr>
              <a:t>visoka</a:t>
            </a:r>
            <a:r>
              <a:rPr lang="en-US">
                <a:cs typeface="Calibri Light" panose="020F0302020204030204"/>
              </a:rPr>
              <a:t> </a:t>
            </a:r>
            <a:r>
              <a:rPr lang="en-US" err="1">
                <a:cs typeface="Calibri Light" panose="020F0302020204030204"/>
              </a:rPr>
              <a:t>stopnja</a:t>
            </a:r>
            <a:r>
              <a:rPr lang="en-US">
                <a:cs typeface="Calibri Light" panose="020F0302020204030204"/>
              </a:rPr>
              <a:t> </a:t>
            </a:r>
            <a:r>
              <a:rPr lang="en-US" err="1">
                <a:cs typeface="Calibri Light" panose="020F0302020204030204"/>
              </a:rPr>
              <a:t>povezljivosti</a:t>
            </a:r>
            <a:r>
              <a:rPr lang="en-US">
                <a:cs typeface="Calibri Light" panose="020F0302020204030204"/>
              </a:rPr>
              <a:t>;</a:t>
            </a:r>
            <a:endParaRPr lang="en-US" b="1">
              <a:cs typeface="Calibri Light" panose="020F0302020204030204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3934F68-8AAF-BBD0-001E-9F797F7D781A}"/>
              </a:ext>
            </a:extLst>
          </p:cNvPr>
          <p:cNvSpPr txBox="1">
            <a:spLocks/>
          </p:cNvSpPr>
          <p:nvPr/>
        </p:nvSpPr>
        <p:spPr>
          <a:xfrm>
            <a:off x="5856067" y="1821296"/>
            <a:ext cx="3112030" cy="4571652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cs typeface="Calibri Light"/>
              </a:rPr>
              <a:t>Arduino: </a:t>
            </a:r>
            <a:endParaRPr lang="en-US" err="1">
              <a:cs typeface="Calibri Light"/>
            </a:endParaRPr>
          </a:p>
          <a:p>
            <a:pPr marL="342900" indent="-342900"/>
            <a:r>
              <a:rPr lang="en-US" err="1">
                <a:cs typeface="Calibri Light"/>
              </a:rPr>
              <a:t>poglobljeno</a:t>
            </a:r>
            <a:r>
              <a:rPr lang="en-US" b="1">
                <a:cs typeface="Calibri Light"/>
              </a:rPr>
              <a:t> </a:t>
            </a:r>
            <a:r>
              <a:rPr lang="en-US" err="1">
                <a:cs typeface="Calibri Light"/>
              </a:rPr>
              <a:t>razumevanje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strukture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senzor-vmesnik-računalnik-programska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oprema</a:t>
            </a:r>
            <a:r>
              <a:rPr lang="en-US">
                <a:cs typeface="Calibri Light"/>
              </a:rPr>
              <a:t>;</a:t>
            </a:r>
          </a:p>
          <a:p>
            <a:pPr marL="342900" indent="-342900"/>
            <a:r>
              <a:rPr lang="en-US" err="1">
                <a:cs typeface="Calibri Light"/>
              </a:rPr>
              <a:t>cenovna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dostopnost</a:t>
            </a:r>
            <a:r>
              <a:rPr lang="en-US">
                <a:cs typeface="Calibri Light"/>
              </a:rPr>
              <a:t>;</a:t>
            </a:r>
          </a:p>
          <a:p>
            <a:pPr marL="342900" indent="-342900"/>
            <a:r>
              <a:rPr lang="en-US" err="1">
                <a:cs typeface="Calibri Light"/>
              </a:rPr>
              <a:t>odprtost</a:t>
            </a:r>
            <a:r>
              <a:rPr lang="en-US">
                <a:cs typeface="Calibri Light"/>
              </a:rPr>
              <a:t> za </a:t>
            </a:r>
            <a:r>
              <a:rPr lang="en-US" err="1">
                <a:cs typeface="Calibri Light"/>
              </a:rPr>
              <a:t>posege</a:t>
            </a:r>
            <a:r>
              <a:rPr lang="en-US">
                <a:cs typeface="Calibri Light"/>
              </a:rPr>
              <a:t> v </a:t>
            </a:r>
            <a:r>
              <a:rPr lang="en-US" err="1">
                <a:cs typeface="Calibri Light"/>
              </a:rPr>
              <a:t>delovanje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sistema</a:t>
            </a:r>
            <a:r>
              <a:rPr lang="en-US">
                <a:cs typeface="Calibri Light"/>
              </a:rPr>
              <a:t>;</a:t>
            </a:r>
            <a:endParaRPr lang="en-US"/>
          </a:p>
          <a:p>
            <a:pPr marL="342900" indent="-342900"/>
            <a:r>
              <a:rPr lang="en-US" err="1">
                <a:cs typeface="Calibri Light"/>
              </a:rPr>
              <a:t>zahtevno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programiranje</a:t>
            </a:r>
            <a:r>
              <a:rPr lang="en-US">
                <a:cs typeface="Calibri Light"/>
              </a:rPr>
              <a:t> v C in C</a:t>
            </a:r>
            <a:r>
              <a:rPr lang="en-US" baseline="30000">
                <a:cs typeface="Calibri Light"/>
              </a:rPr>
              <a:t>++</a:t>
            </a:r>
            <a:r>
              <a:rPr lang="en-US">
                <a:cs typeface="Calibri Light"/>
              </a:rPr>
              <a:t> ; </a:t>
            </a:r>
          </a:p>
          <a:p>
            <a:pPr marL="342900" indent="-342900"/>
            <a:r>
              <a:rPr lang="en-US" err="1">
                <a:cs typeface="Calibri Light"/>
              </a:rPr>
              <a:t>razvoj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kreativnosti</a:t>
            </a:r>
            <a:endParaRPr lang="en-US">
              <a:cs typeface="Calibri Light"/>
            </a:endParaRPr>
          </a:p>
          <a:p>
            <a:pPr marL="342900" indent="-342900"/>
            <a:r>
              <a:rPr lang="en-US" err="1">
                <a:cs typeface="Calibri Light"/>
              </a:rPr>
              <a:t>izredno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veliko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podpore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na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spletu</a:t>
            </a:r>
            <a:r>
              <a:rPr lang="en-US">
                <a:cs typeface="Calibri Light"/>
              </a:rPr>
              <a:t>; </a:t>
            </a:r>
          </a:p>
          <a:p>
            <a:pPr marL="342900" indent="-342900"/>
            <a:endParaRPr lang="en-US">
              <a:cs typeface="Calibri Ligh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176060-3B8B-0A4E-878E-74DE74AE9603}"/>
              </a:ext>
            </a:extLst>
          </p:cNvPr>
          <p:cNvSpPr txBox="1">
            <a:spLocks/>
          </p:cNvSpPr>
          <p:nvPr/>
        </p:nvSpPr>
        <p:spPr>
          <a:xfrm>
            <a:off x="8965593" y="1713627"/>
            <a:ext cx="3121798" cy="467911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err="1">
                <a:cs typeface="Calibri Light"/>
              </a:rPr>
              <a:t>Micro:bit</a:t>
            </a:r>
            <a:r>
              <a:rPr lang="en-US" b="1">
                <a:cs typeface="Calibri Light"/>
              </a:rPr>
              <a:t>: </a:t>
            </a:r>
            <a:endParaRPr lang="en-US"/>
          </a:p>
          <a:p>
            <a:pPr marL="342900" indent="-342900"/>
            <a:r>
              <a:rPr lang="en-US" err="1">
                <a:cs typeface="Calibri Light"/>
              </a:rPr>
              <a:t>vgrajeni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senzorji</a:t>
            </a:r>
            <a:endParaRPr lang="en-US">
              <a:cs typeface="Calibri Light"/>
            </a:endParaRPr>
          </a:p>
          <a:p>
            <a:pPr marL="342900" indent="-342900"/>
            <a:r>
              <a:rPr lang="en-US">
                <a:cs typeface="Calibri Light"/>
              </a:rPr>
              <a:t>Delno </a:t>
            </a:r>
            <a:r>
              <a:rPr lang="en-US" err="1">
                <a:cs typeface="Calibri Light"/>
              </a:rPr>
              <a:t>zabrisana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struktura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senzor-vmesnik-računalnik-programska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oprema</a:t>
            </a:r>
            <a:r>
              <a:rPr lang="en-US">
                <a:cs typeface="Calibri Light"/>
              </a:rPr>
              <a:t>;</a:t>
            </a:r>
          </a:p>
          <a:p>
            <a:pPr marL="342900" indent="-342900"/>
            <a:r>
              <a:rPr lang="en-US" err="1">
                <a:cs typeface="Calibri Light"/>
              </a:rPr>
              <a:t>sestavljanje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komponent</a:t>
            </a:r>
            <a:r>
              <a:rPr lang="en-US">
                <a:cs typeface="Calibri Light"/>
              </a:rPr>
              <a:t> za </a:t>
            </a:r>
            <a:r>
              <a:rPr lang="en-US" err="1">
                <a:cs typeface="Calibri Light"/>
              </a:rPr>
              <a:t>različne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namene</a:t>
            </a:r>
            <a:r>
              <a:rPr lang="en-US">
                <a:cs typeface="Calibri Light"/>
              </a:rPr>
              <a:t>; </a:t>
            </a:r>
          </a:p>
          <a:p>
            <a:pPr marL="342900" indent="-342900"/>
            <a:r>
              <a:rPr lang="en-US" err="1">
                <a:cs typeface="Calibri Light"/>
              </a:rPr>
              <a:t>enostavno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blokovno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programiranje</a:t>
            </a:r>
            <a:r>
              <a:rPr lang="en-US">
                <a:cs typeface="Calibri Light"/>
              </a:rPr>
              <a:t> za </a:t>
            </a:r>
            <a:r>
              <a:rPr lang="en-US" err="1">
                <a:cs typeface="Calibri Light"/>
              </a:rPr>
              <a:t>razvoj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računalniškega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mišljenja</a:t>
            </a:r>
            <a:endParaRPr lang="en-US">
              <a:cs typeface="Calibri Light"/>
            </a:endParaRPr>
          </a:p>
          <a:p>
            <a:pPr marL="342900" indent="-342900"/>
            <a:r>
              <a:rPr lang="en-US" err="1">
                <a:cs typeface="Calibri Light"/>
              </a:rPr>
              <a:t>veliko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podpore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na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spletu</a:t>
            </a:r>
            <a:endParaRPr lang="en-US">
              <a:cs typeface="Calibri Light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000D8692-44E8-B6B2-DBA1-6A92549CA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246" y="896039"/>
            <a:ext cx="1815123" cy="82607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1BA0275F-13B3-775E-AED7-14A9C9735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308" y="865798"/>
            <a:ext cx="967154" cy="85725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BC9112CB-FE53-FBFA-9B67-AFE2951F5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8975" y="892053"/>
            <a:ext cx="824279" cy="843818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30D3CC23-987A-CB80-4956-4E72B57AD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867631"/>
            <a:ext cx="1164493" cy="824279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AF5C211B-E2F7-44D6-8B56-531D4F3B80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5785" y="803473"/>
            <a:ext cx="1658815" cy="7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3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>
            <a:extLst>
              <a:ext uri="{FF2B5EF4-FFF2-40B4-BE49-F238E27FC236}">
                <a16:creationId xmlns:a16="http://schemas.microsoft.com/office/drawing/2014/main" id="{886DCFC0-432D-6AF7-9DC2-75180D13E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600" y="4986344"/>
            <a:ext cx="4978400" cy="1812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A9E64F-47BB-3BF2-5E00-057C685B3424}"/>
              </a:ext>
            </a:extLst>
          </p:cNvPr>
          <p:cNvSpPr txBox="1"/>
          <p:nvPr/>
        </p:nvSpPr>
        <p:spPr>
          <a:xfrm>
            <a:off x="1562" y="5161671"/>
            <a:ext cx="7207347" cy="169790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cs typeface="Calibri"/>
              </a:rPr>
              <a:t>Izpostavljeno</a:t>
            </a:r>
            <a:r>
              <a:rPr lang="en-US" sz="2400" b="1">
                <a:cs typeface="Calibri"/>
              </a:rPr>
              <a:t> </a:t>
            </a:r>
            <a:r>
              <a:rPr lang="en-US" sz="2400" b="1" err="1">
                <a:cs typeface="Calibri"/>
              </a:rPr>
              <a:t>razvijanje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digitalnih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kompetenc</a:t>
            </a:r>
            <a:r>
              <a:rPr lang="en-US" sz="2400" b="1">
                <a:cs typeface="Calibri"/>
              </a:rPr>
              <a:t> </a:t>
            </a:r>
            <a:r>
              <a:rPr lang="en-US" sz="2400" b="1" err="1">
                <a:cs typeface="Calibri"/>
              </a:rPr>
              <a:t>učencev</a:t>
            </a:r>
            <a:r>
              <a:rPr lang="en-US" sz="2400" b="1">
                <a:cs typeface="Calibri"/>
              </a:rPr>
              <a:t>:</a:t>
            </a:r>
            <a:endParaRPr lang="en-US" sz="2400" b="1">
              <a:ea typeface="Calibri"/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sl-SI" sz="2000">
                <a:latin typeface="Calibri Light"/>
                <a:cs typeface="Calibri Light"/>
              </a:rPr>
              <a:t>izdelovanje vsebin (poročila o meritvah, raznoliki prikazi meritev, ugotovitev …)</a:t>
            </a:r>
            <a:endParaRPr lang="en-US" sz="2000">
              <a:latin typeface="Calibri Light"/>
              <a:cs typeface="Calibri Ligh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sl-SI" sz="2000">
                <a:latin typeface="Calibri Light"/>
                <a:cs typeface="Calibri Light"/>
              </a:rPr>
              <a:t>komuniciranje (izmenjava navodil in izdelkov med učiteljem in učencem) </a:t>
            </a:r>
            <a:endParaRPr lang="en-US" sz="2000">
              <a:latin typeface="Calibri Light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5E8821-8304-760B-4909-2496E1FD5C87}"/>
              </a:ext>
            </a:extLst>
          </p:cNvPr>
          <p:cNvSpPr txBox="1"/>
          <p:nvPr/>
        </p:nvSpPr>
        <p:spPr>
          <a:xfrm>
            <a:off x="4078849" y="213361"/>
            <a:ext cx="402844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cs typeface="Calibri"/>
              </a:rPr>
              <a:t>Namensko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razvito</a:t>
            </a:r>
            <a:r>
              <a:rPr lang="en-US" sz="2400">
                <a:cs typeface="Calibri"/>
              </a:rPr>
              <a:t> za </a:t>
            </a:r>
            <a:r>
              <a:rPr lang="en-US" sz="2400" err="1">
                <a:cs typeface="Calibri"/>
              </a:rPr>
              <a:t>izobraževalne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namene</a:t>
            </a:r>
            <a:r>
              <a:rPr lang="en-US" sz="2400">
                <a:cs typeface="Calibri"/>
              </a:rPr>
              <a:t> v ZDA – </a:t>
            </a:r>
            <a:r>
              <a:rPr lang="en-US" sz="2400" err="1">
                <a:cs typeface="Calibri"/>
              </a:rPr>
              <a:t>podpora</a:t>
            </a:r>
            <a:r>
              <a:rPr lang="en-US" sz="2400">
                <a:cs typeface="Calibri"/>
              </a:rPr>
              <a:t> NGSS; </a:t>
            </a:r>
            <a:r>
              <a:rPr lang="en-US" sz="2400" err="1">
                <a:cs typeface="Calibri"/>
              </a:rPr>
              <a:t>preizkušena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gradiva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proizvajalca</a:t>
            </a:r>
            <a:r>
              <a:rPr lang="en-US" sz="2400">
                <a:cs typeface="Calibri"/>
              </a:rPr>
              <a:t>; </a:t>
            </a:r>
            <a:endParaRPr lang="en-US">
              <a:cs typeface="Calibri"/>
            </a:endParaRPr>
          </a:p>
          <a:p>
            <a:r>
              <a:rPr lang="en-US" sz="2400" err="1">
                <a:cs typeface="Calibri"/>
              </a:rPr>
              <a:t>uradno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zastopstvo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Sloveniji</a:t>
            </a:r>
            <a:r>
              <a:rPr lang="en-US" sz="2400">
                <a:cs typeface="Calibri"/>
              </a:rPr>
              <a:t> – </a:t>
            </a:r>
            <a:r>
              <a:rPr lang="en-US" sz="2400" err="1">
                <a:cs typeface="Calibri"/>
              </a:rPr>
              <a:t>Romiks</a:t>
            </a:r>
            <a:r>
              <a:rPr lang="en-US" sz="2400">
                <a:cs typeface="Calibri"/>
              </a:rPr>
              <a:t> d.o.o.</a:t>
            </a:r>
            <a:endParaRPr lang="en-US">
              <a:cs typeface="Calibri"/>
            </a:endParaRPr>
          </a:p>
          <a:p>
            <a:endParaRPr lang="en-US" sz="2400">
              <a:cs typeface="Calibri"/>
            </a:endParaRPr>
          </a:p>
          <a:p>
            <a:r>
              <a:rPr lang="en-US" sz="2400" err="1">
                <a:cs typeface="Calibri"/>
              </a:rPr>
              <a:t>Podprto</a:t>
            </a:r>
            <a:r>
              <a:rPr lang="en-US" sz="2400">
                <a:cs typeface="Calibri"/>
              </a:rPr>
              <a:t> in </a:t>
            </a:r>
            <a:r>
              <a:rPr lang="en-US" sz="2400" err="1">
                <a:cs typeface="Calibri"/>
              </a:rPr>
              <a:t>preizkušano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slovenskih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šolah</a:t>
            </a:r>
            <a:r>
              <a:rPr lang="en-US" sz="2400">
                <a:cs typeface="Calibri"/>
              </a:rPr>
              <a:t> - </a:t>
            </a:r>
            <a:r>
              <a:rPr lang="en-US" sz="2400" err="1">
                <a:cs typeface="Calibri"/>
              </a:rPr>
              <a:t>tradicija</a:t>
            </a:r>
            <a:r>
              <a:rPr lang="en-US" sz="2400">
                <a:cs typeface="Calibri"/>
              </a:rPr>
              <a:t> 10+ let, (</a:t>
            </a:r>
            <a:r>
              <a:rPr lang="en-US" sz="2400" err="1">
                <a:cs typeface="Calibri"/>
              </a:rPr>
              <a:t>tudi</a:t>
            </a:r>
            <a:r>
              <a:rPr lang="en-US" sz="2400">
                <a:cs typeface="Calibri"/>
              </a:rPr>
              <a:t> </a:t>
            </a:r>
            <a:r>
              <a:rPr lang="en-US" sz="2400" err="1">
                <a:cs typeface="Calibri"/>
              </a:rPr>
              <a:t>danes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delavnica</a:t>
            </a:r>
            <a:r>
              <a:rPr lang="en-US" sz="2400">
                <a:cs typeface="Calibri"/>
              </a:rPr>
              <a:t>), </a:t>
            </a:r>
            <a:r>
              <a:rPr lang="en-US" sz="2400" err="1">
                <a:cs typeface="Calibri"/>
              </a:rPr>
              <a:t>gradiva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slovenščini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digitalni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bralnici</a:t>
            </a:r>
            <a:r>
              <a:rPr lang="en-US" sz="2400">
                <a:cs typeface="Calibri"/>
              </a:rPr>
              <a:t> ZRSŠ. 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CC7D452-470C-1D60-A2B9-A97A789CF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51" y="877257"/>
            <a:ext cx="3033879" cy="424262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 err="1">
                <a:cs typeface="Calibri Light"/>
              </a:rPr>
              <a:t>Osnovne</a:t>
            </a:r>
            <a:r>
              <a:rPr lang="en-US" b="1">
                <a:cs typeface="Calibri Light"/>
              </a:rPr>
              <a:t> </a:t>
            </a:r>
            <a:r>
              <a:rPr lang="en-US" b="1" err="1">
                <a:cs typeface="Calibri Light"/>
              </a:rPr>
              <a:t>lastnosti</a:t>
            </a:r>
            <a:r>
              <a:rPr lang="en-US" b="1">
                <a:cs typeface="Calibri Light"/>
              </a:rPr>
              <a:t>: </a:t>
            </a:r>
            <a:endParaRPr lang="en-US">
              <a:cs typeface="Calibri Light"/>
            </a:endParaRPr>
          </a:p>
          <a:p>
            <a:r>
              <a:rPr lang="en-US" err="1">
                <a:cs typeface="Calibri Light"/>
              </a:rPr>
              <a:t>razumevanje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strukture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merilnega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sistema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senzor-vmesnik-računalnik-programska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oprema</a:t>
            </a:r>
            <a:r>
              <a:rPr lang="en-US">
                <a:cs typeface="Calibri Light"/>
              </a:rPr>
              <a:t>;</a:t>
            </a:r>
          </a:p>
          <a:p>
            <a:r>
              <a:rPr lang="en-US" err="1">
                <a:cs typeface="Calibri Light"/>
              </a:rPr>
              <a:t>sestavljanje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komponent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sistema</a:t>
            </a:r>
            <a:r>
              <a:rPr lang="en-US">
                <a:cs typeface="Calibri Light"/>
              </a:rPr>
              <a:t> za </a:t>
            </a:r>
            <a:r>
              <a:rPr lang="en-US" err="1">
                <a:cs typeface="Calibri Light"/>
              </a:rPr>
              <a:t>različne</a:t>
            </a:r>
            <a:r>
              <a:rPr lang="en-US">
                <a:cs typeface="Calibri Light"/>
              </a:rPr>
              <a:t> </a:t>
            </a:r>
            <a:r>
              <a:rPr lang="en-US" err="1">
                <a:cs typeface="Calibri Light"/>
              </a:rPr>
              <a:t>namene</a:t>
            </a:r>
            <a:r>
              <a:rPr lang="en-US">
                <a:cs typeface="Calibri Light"/>
              </a:rPr>
              <a:t>; </a:t>
            </a:r>
          </a:p>
          <a:p>
            <a:r>
              <a:rPr lang="en-US" err="1">
                <a:cs typeface="Calibri Light"/>
              </a:rPr>
              <a:t>učinkoviti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prikazi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odvisnosti</a:t>
            </a:r>
            <a:r>
              <a:rPr lang="en-US">
                <a:cs typeface="Calibri Light"/>
              </a:rPr>
              <a:t> med </a:t>
            </a:r>
            <a:r>
              <a:rPr lang="en-US" err="1">
                <a:cs typeface="Calibri Light"/>
              </a:rPr>
              <a:t>izmerjenimi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fizikalnimi</a:t>
            </a:r>
            <a:r>
              <a:rPr lang="en-US">
                <a:cs typeface="Calibri Light"/>
              </a:rPr>
              <a:t> </a:t>
            </a:r>
            <a:r>
              <a:rPr lang="en-US" err="1">
                <a:cs typeface="Calibri Light"/>
              </a:rPr>
              <a:t>količinami</a:t>
            </a:r>
            <a:endParaRPr lang="en-US">
              <a:cs typeface="Calibri Light"/>
            </a:endParaRP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4441364-DD19-D207-6E1E-4694C93C4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529" y="174283"/>
            <a:ext cx="4037330" cy="657470"/>
          </a:xfrm>
        </p:spPr>
        <p:txBody>
          <a:bodyPr/>
          <a:lstStyle/>
          <a:p>
            <a:r>
              <a:rPr lang="en-US" b="1">
                <a:cs typeface="Calibri Light"/>
              </a:rPr>
              <a:t>Delo z </a:t>
            </a:r>
            <a:r>
              <a:rPr lang="en-US" b="1" err="1">
                <a:cs typeface="Calibri Light"/>
              </a:rPr>
              <a:t>opremo</a:t>
            </a:r>
            <a:r>
              <a:rPr lang="en-US" b="1">
                <a:cs typeface="Calibri Light"/>
              </a:rPr>
              <a:t> Vernier 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106EFD51-EBFA-DC31-77AE-FCA42D5B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625" y="141458"/>
            <a:ext cx="1727200" cy="1727200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A10DF5A3-719A-8F6B-0726-3ECECC7FA6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0133" y="178435"/>
            <a:ext cx="2157095" cy="994410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A302AEBE-9F78-BAE8-E13A-2E9EB8C55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4127" y="1375093"/>
            <a:ext cx="1668145" cy="805815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8E14697A-0297-EA6E-D1AA-DFB7ADBA06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068" y="2573020"/>
            <a:ext cx="1337945" cy="2199640"/>
          </a:xfrm>
          <a:prstGeom prst="rect">
            <a:avLst/>
          </a:prstGeom>
        </p:spPr>
      </p:pic>
      <p:pic>
        <p:nvPicPr>
          <p:cNvPr id="19" name="Picture 19">
            <a:extLst>
              <a:ext uri="{FF2B5EF4-FFF2-40B4-BE49-F238E27FC236}">
                <a16:creationId xmlns:a16="http://schemas.microsoft.com/office/drawing/2014/main" id="{8BF317B3-EF1B-08F2-0964-0147A49E66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4367" y="2568892"/>
            <a:ext cx="1231265" cy="2279015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3F16E10C-E4CE-F4D3-6563-34DEE6F62A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36910" y="2674620"/>
            <a:ext cx="113538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71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98FC1D-9E1C-B06F-63D5-B09EC64E0382}"/>
              </a:ext>
            </a:extLst>
          </p:cNvPr>
          <p:cNvSpPr txBox="1"/>
          <p:nvPr/>
        </p:nvSpPr>
        <p:spPr>
          <a:xfrm>
            <a:off x="-3908" y="5711483"/>
            <a:ext cx="10920044" cy="1143903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cs typeface="Calibri"/>
              </a:rPr>
              <a:t>Izpostavljeno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razvijanje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digitalnih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kompetenc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učencev</a:t>
            </a:r>
            <a:r>
              <a:rPr lang="en-US" sz="2400" b="1">
                <a:cs typeface="Calibri"/>
              </a:rPr>
              <a:t>:</a:t>
            </a:r>
            <a:endParaRPr lang="en-US" sz="2400"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pridobivanje informacij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komuniciranje </a:t>
            </a:r>
            <a:endParaRPr lang="en-US"/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B7C0AD8C-93DD-5788-A038-64F0E3EC5D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0677" y="4798255"/>
            <a:ext cx="2577514" cy="1314157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7D01BFA4-452B-0947-7399-30E4A617D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840" y="-33377"/>
            <a:ext cx="5303520" cy="50045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2A1E3-5137-2FB3-A662-27EDF864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50801"/>
            <a:ext cx="4657090" cy="696547"/>
          </a:xfrm>
        </p:spPr>
        <p:txBody>
          <a:bodyPr/>
          <a:lstStyle/>
          <a:p>
            <a:r>
              <a:rPr lang="en-US" b="1">
                <a:cs typeface="Calibri Light"/>
              </a:rPr>
              <a:t>Delo s </a:t>
            </a:r>
            <a:r>
              <a:rPr lang="en-US" b="1" err="1">
                <a:cs typeface="Calibri Light"/>
              </a:rPr>
              <a:t>telefoni</a:t>
            </a:r>
            <a:r>
              <a:rPr lang="en-US" b="1">
                <a:cs typeface="Calibri Light"/>
              </a:rPr>
              <a:t> in </a:t>
            </a:r>
            <a:r>
              <a:rPr lang="en-US" b="1" err="1">
                <a:cs typeface="Calibri Light"/>
              </a:rPr>
              <a:t>tablicami</a:t>
            </a:r>
            <a:endParaRPr lang="en-US" b="1">
              <a:cs typeface="Calibri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77A0A4-3672-E1E2-3220-4E4106129D66}"/>
              </a:ext>
            </a:extLst>
          </p:cNvPr>
          <p:cNvSpPr txBox="1"/>
          <p:nvPr/>
        </p:nvSpPr>
        <p:spPr>
          <a:xfrm>
            <a:off x="112932" y="756140"/>
            <a:ext cx="4861560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err="1">
                <a:cs typeface="Calibri"/>
              </a:rPr>
              <a:t>Dodaten</a:t>
            </a:r>
            <a:r>
              <a:rPr lang="en-US" sz="2400">
                <a:cs typeface="Calibri"/>
              </a:rPr>
              <a:t> "</a:t>
            </a:r>
            <a:r>
              <a:rPr lang="en-US" sz="2400" err="1">
                <a:cs typeface="Calibri"/>
              </a:rPr>
              <a:t>razcvet</a:t>
            </a:r>
            <a:r>
              <a:rPr lang="en-US" sz="2400">
                <a:cs typeface="Calibri"/>
              </a:rPr>
              <a:t>" v </a:t>
            </a:r>
            <a:r>
              <a:rPr lang="en-US" sz="2400" err="1">
                <a:cs typeface="Calibri"/>
              </a:rPr>
              <a:t>času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pandemije</a:t>
            </a:r>
            <a:r>
              <a:rPr lang="en-US" sz="2400">
                <a:cs typeface="Calibri"/>
              </a:rPr>
              <a:t>. </a:t>
            </a:r>
            <a:endParaRPr lang="en-US"/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Podpora PS za </a:t>
            </a:r>
            <a:r>
              <a:rPr lang="en-US" sz="2400" err="1">
                <a:cs typeface="Calibri"/>
              </a:rPr>
              <a:t>fiziko</a:t>
            </a:r>
            <a:r>
              <a:rPr lang="en-US" sz="2400">
                <a:cs typeface="Calibri"/>
              </a:rPr>
              <a:t>: v SU in v </a:t>
            </a:r>
            <a:r>
              <a:rPr lang="en-US" sz="2400" err="1">
                <a:cs typeface="Calibri"/>
              </a:rPr>
              <a:t>reviji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Fizika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šoli</a:t>
            </a:r>
            <a:r>
              <a:rPr lang="en-US" sz="2400">
                <a:cs typeface="Calibri"/>
              </a:rPr>
              <a:t>, </a:t>
            </a:r>
            <a:r>
              <a:rPr lang="en-US" sz="2400" err="1">
                <a:cs typeface="Calibri"/>
              </a:rPr>
              <a:t>tudi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danes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popoldanski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delavnici</a:t>
            </a:r>
            <a:endParaRPr lang="en-US" err="1"/>
          </a:p>
          <a:p>
            <a:endParaRPr lang="en-US" sz="2400">
              <a:cs typeface="Calibri"/>
            </a:endParaRPr>
          </a:p>
          <a:p>
            <a:r>
              <a:rPr lang="en-US" sz="2400" err="1">
                <a:cs typeface="Calibri"/>
              </a:rPr>
              <a:t>Uporabno</a:t>
            </a:r>
            <a:r>
              <a:rPr lang="en-US" sz="2400">
                <a:cs typeface="Calibri"/>
              </a:rPr>
              <a:t> za pouk </a:t>
            </a:r>
            <a:r>
              <a:rPr lang="en-US" sz="2400" err="1">
                <a:cs typeface="Calibri"/>
              </a:rPr>
              <a:t>na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prostem</a:t>
            </a:r>
            <a:r>
              <a:rPr lang="en-US" sz="2400">
                <a:cs typeface="Calibri"/>
              </a:rPr>
              <a:t> – seminar </a:t>
            </a:r>
            <a:r>
              <a:rPr lang="en-US" sz="2400" err="1">
                <a:cs typeface="Calibri"/>
              </a:rPr>
              <a:t>marca</a:t>
            </a:r>
            <a:r>
              <a:rPr lang="en-US" sz="2400">
                <a:cs typeface="Calibri"/>
              </a:rPr>
              <a:t> 2023 v </a:t>
            </a:r>
            <a:r>
              <a:rPr lang="en-US" sz="2400" err="1">
                <a:cs typeface="Calibri"/>
              </a:rPr>
              <a:t>Solkanu</a:t>
            </a:r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  <a:p>
            <a:r>
              <a:rPr lang="en-US" sz="2400" err="1">
                <a:cs typeface="Calibri"/>
              </a:rPr>
              <a:t>Relativno</a:t>
            </a:r>
            <a:r>
              <a:rPr lang="en-US" sz="2400">
                <a:cs typeface="Calibri"/>
              </a:rPr>
              <a:t> </a:t>
            </a:r>
            <a:r>
              <a:rPr lang="en-US" sz="2400" err="1">
                <a:cs typeface="Calibri"/>
              </a:rPr>
              <a:t>enostavno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izvedljiva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videoanaliza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pojavov</a:t>
            </a:r>
            <a:r>
              <a:rPr lang="en-US" sz="2400">
                <a:cs typeface="Calibri"/>
              </a:rPr>
              <a:t>. </a:t>
            </a: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A8B5D7C-0422-D941-6569-5A416AF04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6262" y="4745551"/>
            <a:ext cx="2647950" cy="1009650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83BC93A1-3594-0397-2A8A-69EBDF88A4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172" y="99342"/>
            <a:ext cx="2072640" cy="2789884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526DB0E3-BC3A-7425-89DD-10F4ECC102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4915" y="3167380"/>
            <a:ext cx="1858010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07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2A1E3-5137-2FB3-A662-27EDF864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71121"/>
            <a:ext cx="6861810" cy="574627"/>
          </a:xfrm>
        </p:spPr>
        <p:txBody>
          <a:bodyPr/>
          <a:lstStyle/>
          <a:p>
            <a:r>
              <a:rPr lang="en-US" b="1" err="1">
                <a:ea typeface="Calibri Light"/>
                <a:cs typeface="Calibri Light"/>
              </a:rPr>
              <a:t>Uporaba</a:t>
            </a:r>
            <a:r>
              <a:rPr lang="en-US" b="1">
                <a:ea typeface="Calibri Light"/>
                <a:cs typeface="Calibri Light"/>
              </a:rPr>
              <a:t> </a:t>
            </a:r>
            <a:r>
              <a:rPr lang="en-US" b="1" err="1">
                <a:ea typeface="Calibri Light"/>
                <a:cs typeface="Calibri Light"/>
              </a:rPr>
              <a:t>odprtokodne</a:t>
            </a:r>
            <a:r>
              <a:rPr lang="en-US" b="1">
                <a:ea typeface="Calibri Light"/>
                <a:cs typeface="Calibri Light"/>
              </a:rPr>
              <a:t> </a:t>
            </a:r>
            <a:r>
              <a:rPr lang="en-US" b="1" err="1">
                <a:ea typeface="Calibri Light"/>
                <a:cs typeface="Calibri Light"/>
              </a:rPr>
              <a:t>platfome</a:t>
            </a:r>
            <a:r>
              <a:rPr lang="en-US" b="1">
                <a:ea typeface="Calibri Light"/>
                <a:cs typeface="Calibri Light"/>
              </a:rPr>
              <a:t> Arduino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B79066-AC61-531A-41DC-A5FD94D2C55F}"/>
              </a:ext>
            </a:extLst>
          </p:cNvPr>
          <p:cNvSpPr txBox="1">
            <a:spLocks/>
          </p:cNvSpPr>
          <p:nvPr/>
        </p:nvSpPr>
        <p:spPr>
          <a:xfrm>
            <a:off x="197395" y="2573527"/>
            <a:ext cx="9256876" cy="11817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>
              <a:cs typeface="Calibri Light" panose="020F03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11924C-A137-F67A-2C82-5C2892D8EDF5}"/>
              </a:ext>
            </a:extLst>
          </p:cNvPr>
          <p:cNvSpPr txBox="1"/>
          <p:nvPr/>
        </p:nvSpPr>
        <p:spPr>
          <a:xfrm>
            <a:off x="-1954" y="5393006"/>
            <a:ext cx="10094740" cy="148502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cs typeface="Calibri"/>
              </a:rPr>
              <a:t>Izpostavljeno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razvijanje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digitalnih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kompetenc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učencev</a:t>
            </a:r>
            <a:r>
              <a:rPr lang="en-US" sz="2400" b="1">
                <a:cs typeface="Calibri"/>
              </a:rPr>
              <a:t>:</a:t>
            </a:r>
            <a:endParaRPr lang="en-US" sz="2400"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pridobivanje informacij o možnostih realizacije idej s spleta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izdelovanje vsebin – programi oz. skice, dokumentiranje za odprtokodne spletne skupnosti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reševanje problemov  - DIY merilniki, fizično računalništvo (</a:t>
            </a:r>
            <a:r>
              <a:rPr lang="sl-SI" sz="2000" err="1">
                <a:latin typeface="Calibri Light"/>
                <a:ea typeface="Calibri Light"/>
                <a:cs typeface="Calibri Light"/>
              </a:rPr>
              <a:t>IoT</a:t>
            </a:r>
            <a:r>
              <a:rPr lang="sl-SI" sz="2000">
                <a:latin typeface="Calibri Light"/>
                <a:ea typeface="Calibri Light"/>
                <a:cs typeface="Calibri Light"/>
              </a:rPr>
              <a:t>) in interaktivni projekti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74B0A1-64F8-C29B-8B0C-07377C044230}"/>
              </a:ext>
            </a:extLst>
          </p:cNvPr>
          <p:cNvSpPr txBox="1"/>
          <p:nvPr/>
        </p:nvSpPr>
        <p:spPr>
          <a:xfrm>
            <a:off x="275492" y="857740"/>
            <a:ext cx="486156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Podpora PS za </a:t>
            </a:r>
            <a:r>
              <a:rPr lang="en-US" sz="2400" err="1">
                <a:cs typeface="Calibri"/>
              </a:rPr>
              <a:t>fiziko</a:t>
            </a:r>
            <a:r>
              <a:rPr lang="en-US" sz="2400">
                <a:cs typeface="Calibri"/>
              </a:rPr>
              <a:t>: v SU </a:t>
            </a:r>
            <a:r>
              <a:rPr lang="en-US" sz="2400" err="1">
                <a:cs typeface="Calibri"/>
              </a:rPr>
              <a:t>Sodelov@lnica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Fizika</a:t>
            </a:r>
            <a:r>
              <a:rPr lang="en-US" sz="2400">
                <a:cs typeface="Calibri"/>
              </a:rPr>
              <a:t> in </a:t>
            </a:r>
            <a:r>
              <a:rPr lang="en-US" sz="2400" err="1">
                <a:cs typeface="Calibri"/>
              </a:rPr>
              <a:t>na</a:t>
            </a:r>
            <a:r>
              <a:rPr lang="en-US" sz="2400">
                <a:cs typeface="Calibri"/>
              </a:rPr>
              <a:t> </a:t>
            </a:r>
            <a:r>
              <a:rPr lang="en-US" sz="2400" err="1">
                <a:cs typeface="Calibri"/>
              </a:rPr>
              <a:t>seminarjih</a:t>
            </a:r>
            <a:r>
              <a:rPr lang="en-US" sz="2400">
                <a:cs typeface="Calibri"/>
              </a:rPr>
              <a:t>, v </a:t>
            </a:r>
            <a:r>
              <a:rPr lang="en-US" sz="2400" err="1">
                <a:cs typeface="Calibri"/>
              </a:rPr>
              <a:t>reviji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Fizika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šoli</a:t>
            </a:r>
            <a:endParaRPr lang="en-US" sz="2400" err="1">
              <a:ea typeface="Calibri"/>
              <a:cs typeface="Calibri"/>
            </a:endParaRPr>
          </a:p>
          <a:p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Calibri"/>
                <a:cs typeface="Calibri"/>
              </a:rPr>
              <a:t>Specifična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raba</a:t>
            </a:r>
            <a:r>
              <a:rPr lang="en-US" sz="2400">
                <a:ea typeface="Calibri"/>
                <a:cs typeface="Calibri"/>
              </a:rPr>
              <a:t>: </a:t>
            </a:r>
            <a:r>
              <a:rPr lang="en-US" sz="2400" err="1">
                <a:ea typeface="Calibri"/>
                <a:cs typeface="Calibri"/>
              </a:rPr>
              <a:t>na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tekmovanjih</a:t>
            </a:r>
            <a:r>
              <a:rPr lang="en-US" sz="2400">
                <a:ea typeface="Calibri"/>
                <a:cs typeface="Calibri"/>
              </a:rPr>
              <a:t>, </a:t>
            </a:r>
            <a:r>
              <a:rPr lang="en-US" sz="2400" err="1">
                <a:ea typeface="Calibri"/>
                <a:cs typeface="Calibri"/>
              </a:rPr>
              <a:t>pri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dejavnostih</a:t>
            </a:r>
            <a:r>
              <a:rPr lang="en-US" sz="2400">
                <a:ea typeface="Calibri"/>
                <a:cs typeface="Calibri"/>
              </a:rPr>
              <a:t> in </a:t>
            </a:r>
            <a:r>
              <a:rPr lang="en-US" sz="2400" err="1">
                <a:ea typeface="Calibri"/>
                <a:cs typeface="Calibri"/>
              </a:rPr>
              <a:t>pripravi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raziskovalnih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nalog</a:t>
            </a:r>
            <a:r>
              <a:rPr lang="en-US" sz="2400">
                <a:ea typeface="Calibri"/>
                <a:cs typeface="Calibri"/>
              </a:rPr>
              <a:t>,</a:t>
            </a:r>
          </a:p>
          <a:p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Calibri"/>
                <a:cs typeface="Calibri"/>
              </a:rPr>
              <a:t>Izredno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veliko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idej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na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spletu</a:t>
            </a:r>
            <a:r>
              <a:rPr lang="en-US" sz="2400">
                <a:ea typeface="Calibri"/>
                <a:cs typeface="Calibri"/>
              </a:rPr>
              <a:t>.</a:t>
            </a:r>
          </a:p>
          <a:p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Calibri"/>
                <a:cs typeface="Calibri"/>
              </a:rPr>
              <a:t>Cenovno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ugodno</a:t>
            </a:r>
            <a:r>
              <a:rPr lang="en-US" sz="2400">
                <a:ea typeface="Calibri"/>
                <a:cs typeface="Calibri"/>
              </a:rPr>
              <a:t> a </a:t>
            </a:r>
            <a:r>
              <a:rPr lang="en-US" sz="2400" err="1">
                <a:ea typeface="Calibri"/>
                <a:cs typeface="Calibri"/>
              </a:rPr>
              <a:t>zahtevno</a:t>
            </a:r>
            <a:r>
              <a:rPr lang="en-US" sz="2400">
                <a:ea typeface="Calibri"/>
                <a:cs typeface="Calibri"/>
              </a:rPr>
              <a:t> za </a:t>
            </a:r>
            <a:r>
              <a:rPr lang="en-US" sz="2400" err="1">
                <a:ea typeface="Calibri"/>
                <a:cs typeface="Calibri"/>
              </a:rPr>
              <a:t>uporabo</a:t>
            </a:r>
            <a:r>
              <a:rPr lang="en-US" sz="2400">
                <a:ea typeface="Calibri"/>
                <a:cs typeface="Calibri"/>
              </a:rPr>
              <a:t>.</a:t>
            </a:r>
          </a:p>
        </p:txBody>
      </p:sp>
      <p:pic>
        <p:nvPicPr>
          <p:cNvPr id="14" name="Picture 14">
            <a:extLst>
              <a:ext uri="{FF2B5EF4-FFF2-40B4-BE49-F238E27FC236}">
                <a16:creationId xmlns:a16="http://schemas.microsoft.com/office/drawing/2014/main" id="{3A355B58-2BD0-9E53-0BB3-5307FBB84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1200" y="39675"/>
            <a:ext cx="5130800" cy="4502809"/>
          </a:xfrm>
          <a:prstGeom prst="rect">
            <a:avLst/>
          </a:prstGeom>
        </p:spPr>
      </p:pic>
      <p:pic>
        <p:nvPicPr>
          <p:cNvPr id="15" name="Picture 15">
            <a:extLst>
              <a:ext uri="{FF2B5EF4-FFF2-40B4-BE49-F238E27FC236}">
                <a16:creationId xmlns:a16="http://schemas.microsoft.com/office/drawing/2014/main" id="{E6FF30DD-54FA-3030-E1D8-52A44629A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743316"/>
            <a:ext cx="2479040" cy="3380008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79B5AD3C-C95A-7B25-F486-C0850F65A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8240" y="4261226"/>
            <a:ext cx="2052320" cy="1170188"/>
          </a:xfrm>
          <a:prstGeom prst="rect">
            <a:avLst/>
          </a:prstGeom>
        </p:spPr>
      </p:pic>
      <p:pic>
        <p:nvPicPr>
          <p:cNvPr id="17" name="Picture 17">
            <a:extLst>
              <a:ext uri="{FF2B5EF4-FFF2-40B4-BE49-F238E27FC236}">
                <a16:creationId xmlns:a16="http://schemas.microsoft.com/office/drawing/2014/main" id="{C3F05C31-B61F-9507-50F6-3C498A1FE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7600" y="4410919"/>
            <a:ext cx="2184400" cy="2465922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890282EF-6CFD-C7C7-C9E9-99C12DFBBB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4272" y="4587875"/>
            <a:ext cx="2060575" cy="152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7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>
            <a:extLst>
              <a:ext uri="{FF2B5EF4-FFF2-40B4-BE49-F238E27FC236}">
                <a16:creationId xmlns:a16="http://schemas.microsoft.com/office/drawing/2014/main" id="{64AEC234-9388-B60B-209C-BF5C62705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560" y="425704"/>
            <a:ext cx="3606800" cy="20238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E2A1E3-5137-2FB3-A662-27EDF8648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30481"/>
            <a:ext cx="11880850" cy="594947"/>
          </a:xfrm>
        </p:spPr>
        <p:txBody>
          <a:bodyPr/>
          <a:lstStyle/>
          <a:p>
            <a:r>
              <a:rPr lang="en-US" b="1" err="1">
                <a:cs typeface="Calibri Light"/>
              </a:rPr>
              <a:t>Uporaba</a:t>
            </a:r>
            <a:r>
              <a:rPr lang="en-US" b="1">
                <a:cs typeface="Calibri Light"/>
              </a:rPr>
              <a:t> </a:t>
            </a:r>
            <a:r>
              <a:rPr lang="en-US" b="1" err="1">
                <a:cs typeface="Calibri Light"/>
              </a:rPr>
              <a:t>računalnika</a:t>
            </a:r>
            <a:r>
              <a:rPr lang="en-US" b="1">
                <a:cs typeface="Calibri Light"/>
              </a:rPr>
              <a:t> in </a:t>
            </a:r>
            <a:r>
              <a:rPr lang="en-US" b="1" err="1">
                <a:cs typeface="Calibri Light"/>
              </a:rPr>
              <a:t>senzorjev</a:t>
            </a:r>
            <a:r>
              <a:rPr lang="en-US" b="1">
                <a:cs typeface="Calibri Light"/>
              </a:rPr>
              <a:t> </a:t>
            </a:r>
            <a:r>
              <a:rPr lang="en-US" b="1" err="1">
                <a:cs typeface="Calibri Light"/>
              </a:rPr>
              <a:t>micro:bit</a:t>
            </a:r>
            <a:endParaRPr lang="en-US" b="1" err="1">
              <a:ea typeface="Calibri Light"/>
              <a:cs typeface="Calibri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FB14E1-3EE7-CDEC-FA74-A0A9152C7CCF}"/>
              </a:ext>
            </a:extLst>
          </p:cNvPr>
          <p:cNvSpPr txBox="1"/>
          <p:nvPr/>
        </p:nvSpPr>
        <p:spPr>
          <a:xfrm>
            <a:off x="-1954" y="5372686"/>
            <a:ext cx="10724660" cy="148502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err="1">
                <a:cs typeface="Calibri"/>
              </a:rPr>
              <a:t>Izpostavljeno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razvijanje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digitalnih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kompetenc</a:t>
            </a:r>
            <a:r>
              <a:rPr lang="en-US" sz="2400" b="1">
                <a:cs typeface="Calibri"/>
              </a:rPr>
              <a:t> </a:t>
            </a:r>
            <a:r>
              <a:rPr lang="en-US" sz="2400" b="1" err="1">
                <a:cs typeface="Calibri"/>
              </a:rPr>
              <a:t>učencev</a:t>
            </a:r>
            <a:r>
              <a:rPr lang="en-US" sz="2400" b="1">
                <a:cs typeface="Calibri"/>
              </a:rPr>
              <a:t>:</a:t>
            </a:r>
            <a:endParaRPr lang="en-US" sz="2400">
              <a:cs typeface="Calibri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pridobivanje informacij o možnostih realizacije idej s spleta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izdelovanje vsebin – programi, dokumentiranje za odprtokodne spletne skupnosti</a:t>
            </a:r>
            <a:endParaRPr lang="en-US" sz="2000">
              <a:latin typeface="Calibri Light"/>
              <a:ea typeface="Calibri Light"/>
              <a:cs typeface="Calibri Light"/>
            </a:endParaRPr>
          </a:p>
          <a:p>
            <a:pPr marL="742950" lvl="1" indent="-285750">
              <a:lnSpc>
                <a:spcPct val="90000"/>
              </a:lnSpc>
              <a:spcBef>
                <a:spcPts val="500"/>
              </a:spcBef>
              <a:buFont typeface="Arial,Sans-Serif"/>
              <a:buChar char="•"/>
            </a:pPr>
            <a:r>
              <a:rPr lang="sl-SI" sz="2000">
                <a:latin typeface="Calibri Light"/>
                <a:ea typeface="Calibri Light"/>
                <a:cs typeface="Calibri Light"/>
              </a:rPr>
              <a:t>reševanje problemov  - DIY merilniki, fizično računalništvo (</a:t>
            </a:r>
            <a:r>
              <a:rPr lang="sl-SI" sz="2000" err="1">
                <a:latin typeface="Calibri Light"/>
                <a:ea typeface="Calibri Light"/>
                <a:cs typeface="Calibri Light"/>
              </a:rPr>
              <a:t>IoT</a:t>
            </a:r>
            <a:r>
              <a:rPr lang="sl-SI" sz="2000">
                <a:latin typeface="Calibri Light"/>
                <a:ea typeface="Calibri Light"/>
                <a:cs typeface="Calibri Light"/>
              </a:rPr>
              <a:t>) in interaktivni projekti</a:t>
            </a:r>
            <a:endParaRPr lang="en-US" sz="200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505E7B-CFD8-CA04-366A-9B7EB138C5AD}"/>
              </a:ext>
            </a:extLst>
          </p:cNvPr>
          <p:cNvSpPr txBox="1"/>
          <p:nvPr/>
        </p:nvSpPr>
        <p:spPr>
          <a:xfrm>
            <a:off x="62132" y="1020300"/>
            <a:ext cx="6558280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err="1">
                <a:ea typeface="Calibri"/>
                <a:cs typeface="Calibri"/>
              </a:rPr>
              <a:t>Računalnik</a:t>
            </a:r>
            <a:r>
              <a:rPr lang="en-US" sz="2400">
                <a:ea typeface="Calibri"/>
                <a:cs typeface="Calibri"/>
              </a:rPr>
              <a:t> in </a:t>
            </a:r>
            <a:r>
              <a:rPr lang="en-US" sz="2400" err="1">
                <a:ea typeface="Calibri"/>
                <a:cs typeface="Calibri"/>
              </a:rPr>
              <a:t>vgrajeni</a:t>
            </a:r>
            <a:r>
              <a:rPr lang="en-US" sz="2400">
                <a:ea typeface="Calibri"/>
                <a:cs typeface="Calibri"/>
              </a:rPr>
              <a:t> </a:t>
            </a:r>
            <a:r>
              <a:rPr lang="en-US" sz="2400" err="1">
                <a:ea typeface="Calibri"/>
                <a:cs typeface="Calibri"/>
              </a:rPr>
              <a:t>senzorji</a:t>
            </a:r>
            <a:r>
              <a:rPr lang="en-US" sz="2400">
                <a:ea typeface="Calibri"/>
                <a:cs typeface="Calibri"/>
              </a:rPr>
              <a:t> v </a:t>
            </a:r>
            <a:r>
              <a:rPr lang="en-US" sz="2400" err="1">
                <a:ea typeface="Calibri"/>
                <a:cs typeface="Calibri"/>
              </a:rPr>
              <a:t>velikosti</a:t>
            </a:r>
            <a:r>
              <a:rPr lang="en-US" sz="2400">
                <a:ea typeface="Calibri"/>
                <a:cs typeface="Calibri"/>
              </a:rPr>
              <a:t> ½ </a:t>
            </a:r>
            <a:r>
              <a:rPr lang="en-US" sz="2400" err="1">
                <a:ea typeface="Calibri"/>
                <a:cs typeface="Calibri"/>
              </a:rPr>
              <a:t>kreditne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kartice</a:t>
            </a:r>
            <a:r>
              <a:rPr lang="en-US" sz="2400">
                <a:ea typeface="Calibri"/>
                <a:cs typeface="Calibri"/>
              </a:rPr>
              <a:t>, </a:t>
            </a:r>
            <a:r>
              <a:rPr lang="en-US" sz="2400" err="1">
                <a:ea typeface="Calibri"/>
                <a:cs typeface="Calibri"/>
              </a:rPr>
              <a:t>odprtokodna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strojna</a:t>
            </a:r>
            <a:r>
              <a:rPr lang="en-US" sz="2400">
                <a:ea typeface="Calibri"/>
                <a:cs typeface="Calibri"/>
              </a:rPr>
              <a:t> in </a:t>
            </a:r>
            <a:r>
              <a:rPr lang="en-US" sz="2400" err="1">
                <a:ea typeface="Calibri"/>
                <a:cs typeface="Calibri"/>
              </a:rPr>
              <a:t>programska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oprema</a:t>
            </a:r>
            <a:r>
              <a:rPr lang="en-US" sz="2400">
                <a:ea typeface="Calibri"/>
                <a:cs typeface="Calibri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Calibri"/>
                <a:cs typeface="Calibri"/>
              </a:rPr>
              <a:t>Razvili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na</a:t>
            </a:r>
            <a:r>
              <a:rPr lang="en-US" sz="2400">
                <a:ea typeface="Calibri"/>
                <a:cs typeface="Calibri"/>
              </a:rPr>
              <a:t> BBC v </a:t>
            </a:r>
            <a:r>
              <a:rPr lang="en-US" sz="2400" err="1">
                <a:ea typeface="Calibri"/>
                <a:cs typeface="Calibri"/>
              </a:rPr>
              <a:t>Angliji</a:t>
            </a:r>
            <a:r>
              <a:rPr lang="en-US" sz="2400">
                <a:ea typeface="Calibri"/>
                <a:cs typeface="Calibri"/>
              </a:rPr>
              <a:t> za </a:t>
            </a:r>
            <a:r>
              <a:rPr lang="en-US" sz="2400" err="1">
                <a:ea typeface="Calibri"/>
                <a:cs typeface="Calibri"/>
              </a:rPr>
              <a:t>potrebe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izobraževanja</a:t>
            </a:r>
            <a:r>
              <a:rPr lang="en-US" sz="2400">
                <a:ea typeface="Calibri"/>
                <a:cs typeface="Calibri"/>
              </a:rPr>
              <a:t> </a:t>
            </a:r>
          </a:p>
          <a:p>
            <a:pPr marL="342900" indent="-342900">
              <a:buFont typeface="Arial"/>
              <a:buChar char="•"/>
            </a:pPr>
            <a:r>
              <a:rPr lang="en-US" sz="2400">
                <a:cs typeface="Calibri"/>
              </a:rPr>
              <a:t>Podpora </a:t>
            </a:r>
            <a:r>
              <a:rPr lang="en-US" sz="2400" err="1">
                <a:cs typeface="Calibri"/>
              </a:rPr>
              <a:t>učiteljem</a:t>
            </a:r>
            <a:r>
              <a:rPr lang="en-US" sz="2400">
                <a:cs typeface="Calibri"/>
              </a:rPr>
              <a:t> </a:t>
            </a:r>
            <a:r>
              <a:rPr lang="en-US" sz="2400" err="1">
                <a:cs typeface="Calibri"/>
              </a:rPr>
              <a:t>fizike</a:t>
            </a:r>
            <a:r>
              <a:rPr lang="en-US" sz="2400">
                <a:cs typeface="Calibri"/>
              </a:rPr>
              <a:t>: </a:t>
            </a:r>
            <a:r>
              <a:rPr lang="en-US" sz="2400" err="1">
                <a:cs typeface="Calibri"/>
              </a:rPr>
              <a:t>bo</a:t>
            </a:r>
            <a:r>
              <a:rPr lang="en-US" sz="2400">
                <a:cs typeface="Calibri"/>
              </a:rPr>
              <a:t> v </a:t>
            </a:r>
            <a:r>
              <a:rPr lang="en-US" sz="2400" err="1">
                <a:cs typeface="Calibri"/>
              </a:rPr>
              <a:t>dogovoru</a:t>
            </a:r>
            <a:r>
              <a:rPr lang="en-US" sz="2400">
                <a:cs typeface="Calibri"/>
              </a:rPr>
              <a:t> s PS za </a:t>
            </a:r>
            <a:r>
              <a:rPr lang="en-US" sz="2400" err="1">
                <a:cs typeface="Calibri"/>
              </a:rPr>
              <a:t>računalništvo</a:t>
            </a:r>
            <a:r>
              <a:rPr lang="en-US" sz="2400">
                <a:cs typeface="Calibri"/>
              </a:rPr>
              <a:t> in </a:t>
            </a:r>
            <a:r>
              <a:rPr lang="en-US" sz="2400" err="1">
                <a:cs typeface="Calibri"/>
              </a:rPr>
              <a:t>informatiko</a:t>
            </a:r>
            <a:r>
              <a:rPr lang="en-US" sz="2400">
                <a:cs typeface="Calibri"/>
              </a:rPr>
              <a:t>.</a:t>
            </a:r>
            <a:endParaRPr lang="en-US" sz="2400">
              <a:ea typeface="Calibri"/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Calibri"/>
                <a:cs typeface="Calibri"/>
              </a:rPr>
              <a:t>Blokovno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programiranje</a:t>
            </a:r>
            <a:r>
              <a:rPr lang="en-US" sz="2400">
                <a:ea typeface="Calibri"/>
                <a:cs typeface="Calibri"/>
              </a:rPr>
              <a:t> za </a:t>
            </a:r>
            <a:r>
              <a:rPr lang="en-US" sz="2400" err="1">
                <a:ea typeface="Calibri"/>
                <a:cs typeface="Calibri"/>
              </a:rPr>
              <a:t>razvoj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računalniškega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mišljenja</a:t>
            </a:r>
            <a:r>
              <a:rPr lang="en-US" sz="2400">
                <a:ea typeface="Calibri"/>
                <a:cs typeface="Calibri"/>
              </a:rPr>
              <a:t> (</a:t>
            </a:r>
            <a:r>
              <a:rPr lang="en-US" sz="2400" err="1">
                <a:ea typeface="Calibri"/>
                <a:cs typeface="Calibri"/>
              </a:rPr>
              <a:t>skoraj</a:t>
            </a:r>
            <a:r>
              <a:rPr lang="en-US" sz="2400">
                <a:ea typeface="Calibri"/>
                <a:cs typeface="Calibri"/>
              </a:rPr>
              <a:t> </a:t>
            </a:r>
            <a:r>
              <a:rPr lang="en-US" sz="2400" err="1">
                <a:ea typeface="Calibri"/>
                <a:cs typeface="Calibri"/>
              </a:rPr>
              <a:t>brez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težav</a:t>
            </a:r>
            <a:r>
              <a:rPr lang="en-US" sz="2400">
                <a:ea typeface="Calibri"/>
                <a:cs typeface="Calibri"/>
              </a:rPr>
              <a:t> s </a:t>
            </a:r>
            <a:r>
              <a:rPr lang="en-US" sz="2400" err="1">
                <a:ea typeface="Calibri"/>
                <a:cs typeface="Calibri"/>
              </a:rPr>
              <a:t>sintakso</a:t>
            </a:r>
            <a:r>
              <a:rPr lang="en-US" sz="2400">
                <a:ea typeface="Calibri"/>
                <a:cs typeface="Calibri"/>
              </a:rPr>
              <a:t>) .</a:t>
            </a: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Calibri"/>
                <a:cs typeface="Calibri"/>
              </a:rPr>
              <a:t>Veliko </a:t>
            </a:r>
            <a:r>
              <a:rPr lang="en-US" sz="2400" err="1">
                <a:ea typeface="Calibri"/>
                <a:cs typeface="Calibri"/>
              </a:rPr>
              <a:t>idej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na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spletu</a:t>
            </a:r>
            <a:r>
              <a:rPr lang="en-US" sz="2400">
                <a:ea typeface="Calibri"/>
                <a:cs typeface="Calibri"/>
              </a:rPr>
              <a:t>.</a:t>
            </a:r>
          </a:p>
          <a:p>
            <a:pPr marL="342900" indent="-342900">
              <a:buFont typeface="Arial"/>
              <a:buChar char="•"/>
            </a:pPr>
            <a:r>
              <a:rPr lang="en-US" sz="2400" err="1">
                <a:ea typeface="Calibri"/>
                <a:cs typeface="Calibri"/>
              </a:rPr>
              <a:t>Priklapljamo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lahko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zunanje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komponente</a:t>
            </a:r>
            <a:r>
              <a:rPr lang="en-US" sz="2400">
                <a:ea typeface="Calibri"/>
                <a:cs typeface="Calibri"/>
              </a:rPr>
              <a:t> - </a:t>
            </a:r>
            <a:r>
              <a:rPr lang="en-US" sz="2400" err="1">
                <a:ea typeface="Calibri"/>
                <a:cs typeface="Calibri"/>
              </a:rPr>
              <a:t>mnogokrat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iste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kot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na</a:t>
            </a:r>
            <a:r>
              <a:rPr lang="en-US" sz="2400">
                <a:ea typeface="Calibri"/>
                <a:cs typeface="Calibri"/>
              </a:rPr>
              <a:t> Arduino.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D51EA4E-E0A6-33BD-6051-9183F2D8C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62856"/>
            <a:ext cx="2743200" cy="717567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BD04B88A-8729-79EC-5BD4-441CDBF48E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8800" y="788775"/>
            <a:ext cx="2743200" cy="2557570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621118B-8363-88E3-C7A6-07F6A99AE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400" y="3343765"/>
            <a:ext cx="4927600" cy="284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6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 sz="2800"/>
              <a:t>06.Področje:</a:t>
            </a:r>
            <a:r>
              <a:rPr lang="sl-SI"/>
              <a:t> </a:t>
            </a:r>
            <a:r>
              <a:rPr lang="sl-SI" sz="2800" b="1">
                <a:ea typeface="+mj-lt"/>
                <a:cs typeface="+mj-lt"/>
              </a:rPr>
              <a:t>Vodenje in podpora učencem pri pridobivanju digitalnih kompetenc</a:t>
            </a:r>
            <a:endParaRPr lang="sl-SI" sz="2800" b="1">
              <a:cs typeface="Calibri Ligh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575" y="1660748"/>
            <a:ext cx="8954770" cy="404567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 b="1">
                <a:ea typeface="+mj-lt"/>
                <a:cs typeface="+mj-lt"/>
              </a:rPr>
              <a:t>Razvijanje digitalnih kompetenc učencev z izvajanjem računalniško podprtih merjenj z različnimi kompleti opreme</a:t>
            </a:r>
            <a:r>
              <a:rPr lang="sl-SI">
                <a:ea typeface="+mj-lt"/>
                <a:cs typeface="+mj-lt"/>
              </a:rPr>
              <a:t> (Upoštevati je potrebno specifike glede stopnje izobraževanja in izvajane aktivnosti.)</a:t>
            </a:r>
            <a:r>
              <a:rPr lang="sl-SI" b="1">
                <a:ea typeface="+mj-lt"/>
                <a:cs typeface="+mj-lt"/>
              </a:rPr>
              <a:t>:</a:t>
            </a:r>
            <a:r>
              <a:rPr lang="sl-SI">
                <a:ea typeface="+mj-lt"/>
                <a:cs typeface="+mj-lt"/>
              </a:rPr>
              <a:t> </a:t>
            </a:r>
            <a:endParaRPr lang="en-US">
              <a:ea typeface="+mj-lt"/>
              <a:cs typeface="+mj-lt"/>
            </a:endParaRPr>
          </a:p>
          <a:p>
            <a:pPr marL="0" indent="0">
              <a:buNone/>
            </a:pPr>
            <a:endParaRPr lang="sl-SI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ustvarjalna in odgovorna raba digitalnih tehnologij (vsi kompleti)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pridobivanje informacij (poudarjeno tel. in tablice, </a:t>
            </a:r>
            <a:r>
              <a:rPr lang="sl-SI" err="1">
                <a:ea typeface="+mj-lt"/>
                <a:cs typeface="+mj-lt"/>
              </a:rPr>
              <a:t>Arduino</a:t>
            </a:r>
            <a:r>
              <a:rPr lang="sl-SI">
                <a:ea typeface="+mj-lt"/>
                <a:cs typeface="+mj-lt"/>
              </a:rPr>
              <a:t>, </a:t>
            </a:r>
            <a:r>
              <a:rPr lang="sl-SI" err="1">
                <a:ea typeface="+mj-lt"/>
                <a:cs typeface="+mj-lt"/>
              </a:rPr>
              <a:t>Micro:bit</a:t>
            </a:r>
            <a:r>
              <a:rPr lang="sl-SI">
                <a:ea typeface="+mj-lt"/>
                <a:cs typeface="+mj-lt"/>
              </a:rPr>
              <a:t>)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komuniciranje (poudarjeno tel. in tablice, </a:t>
            </a:r>
            <a:r>
              <a:rPr lang="sl-SI" err="1">
                <a:ea typeface="+mj-lt"/>
                <a:cs typeface="+mj-lt"/>
              </a:rPr>
              <a:t>Vernier</a:t>
            </a:r>
            <a:r>
              <a:rPr lang="sl-SI">
                <a:ea typeface="+mj-lt"/>
                <a:cs typeface="+mj-lt"/>
              </a:rPr>
              <a:t>)</a:t>
            </a:r>
          </a:p>
          <a:p>
            <a:pPr lvl="1"/>
            <a:r>
              <a:rPr lang="sl-SI">
                <a:ea typeface="+mj-lt"/>
                <a:cs typeface="+mj-lt"/>
              </a:rPr>
              <a:t>izdelovanje vsebin (</a:t>
            </a:r>
            <a:r>
              <a:rPr lang="sl-SI" err="1">
                <a:ea typeface="+mj-lt"/>
                <a:cs typeface="+mj-lt"/>
              </a:rPr>
              <a:t>Vernier</a:t>
            </a:r>
            <a:r>
              <a:rPr lang="sl-SI">
                <a:ea typeface="+mj-lt"/>
                <a:cs typeface="+mj-lt"/>
              </a:rPr>
              <a:t>, </a:t>
            </a:r>
            <a:r>
              <a:rPr lang="sl-SI" err="1">
                <a:ea typeface="+mj-lt"/>
                <a:cs typeface="+mj-lt"/>
              </a:rPr>
              <a:t>Arduino</a:t>
            </a:r>
            <a:r>
              <a:rPr lang="sl-SI">
                <a:ea typeface="+mj-lt"/>
                <a:cs typeface="+mj-lt"/>
              </a:rPr>
              <a:t>, </a:t>
            </a:r>
            <a:r>
              <a:rPr lang="sl-SI" err="1">
                <a:ea typeface="+mj-lt"/>
                <a:cs typeface="+mj-lt"/>
              </a:rPr>
              <a:t>micro:bit</a:t>
            </a:r>
            <a:r>
              <a:rPr lang="sl-SI">
                <a:ea typeface="+mj-lt"/>
                <a:cs typeface="+mj-lt"/>
              </a:rPr>
              <a:t>)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dobro počutje (vsi kompleti po uspešno rešenih nalogah, aktivni pouk)</a:t>
            </a:r>
            <a:endParaRPr lang="en-US">
              <a:ea typeface="+mj-lt"/>
              <a:cs typeface="+mj-lt"/>
            </a:endParaRPr>
          </a:p>
          <a:p>
            <a:pPr lvl="1"/>
            <a:r>
              <a:rPr lang="sl-SI">
                <a:ea typeface="+mj-lt"/>
                <a:cs typeface="+mj-lt"/>
              </a:rPr>
              <a:t>reševanje problemov (</a:t>
            </a:r>
            <a:r>
              <a:rPr lang="sl-SI" err="1">
                <a:ea typeface="+mj-lt"/>
                <a:cs typeface="+mj-lt"/>
              </a:rPr>
              <a:t>Arduino</a:t>
            </a:r>
            <a:r>
              <a:rPr lang="sl-SI">
                <a:ea typeface="+mj-lt"/>
                <a:cs typeface="+mj-lt"/>
              </a:rPr>
              <a:t>, </a:t>
            </a:r>
            <a:r>
              <a:rPr lang="sl-SI" err="1">
                <a:ea typeface="+mj-lt"/>
                <a:cs typeface="+mj-lt"/>
              </a:rPr>
              <a:t>micro:bit</a:t>
            </a:r>
            <a:r>
              <a:rPr lang="sl-SI">
                <a:ea typeface="+mj-lt"/>
                <a:cs typeface="+mj-lt"/>
              </a:rPr>
              <a:t>)</a:t>
            </a:r>
            <a:endParaRPr lang="en-US">
              <a:cs typeface="Calibri Light"/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1A7214-9FDF-E23B-A408-7384C2F31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9566" y="1302439"/>
            <a:ext cx="1815123" cy="8260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40653B-174F-FF49-2CFD-3A75D2DF3A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3188" y="2379638"/>
            <a:ext cx="967154" cy="857250"/>
          </a:xfrm>
          <a:prstGeom prst="rect">
            <a:avLst/>
          </a:prstGeom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42763016-5D33-6E9F-C0B7-83367A4DCA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98015" y="2385573"/>
            <a:ext cx="824279" cy="843818"/>
          </a:xfrm>
          <a:prstGeom prst="rect">
            <a:avLst/>
          </a:prstGeom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25C60EA1-78DA-F583-1693-E38A91B4F4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6960" y="3610831"/>
            <a:ext cx="1164493" cy="824279"/>
          </a:xfrm>
          <a:prstGeom prst="rect">
            <a:avLst/>
          </a:prstGeom>
        </p:spPr>
      </p:pic>
      <p:pic>
        <p:nvPicPr>
          <p:cNvPr id="16" name="Picture 12">
            <a:extLst>
              <a:ext uri="{FF2B5EF4-FFF2-40B4-BE49-F238E27FC236}">
                <a16:creationId xmlns:a16="http://schemas.microsoft.com/office/drawing/2014/main" id="{629D22D9-844F-0450-05B8-3D2F4B9B9B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6185" y="4867473"/>
            <a:ext cx="1658815" cy="7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75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F4D54E-1021-4A20-BA30-1CD9827AA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1"/>
            <a:ext cx="11880850" cy="1028700"/>
          </a:xfrm>
        </p:spPr>
        <p:txBody>
          <a:bodyPr/>
          <a:lstStyle/>
          <a:p>
            <a:r>
              <a:rPr lang="sl-SI"/>
              <a:t>Digitalne kompetence izobraževalcev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8E24AAAF-7F8D-4316-A377-06D4C9B03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4229" y="1305148"/>
            <a:ext cx="11880850" cy="531759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sl-SI"/>
              <a:t>Hitro spreminjajoče zahteve poklicnih področij</a:t>
            </a:r>
          </a:p>
          <a:p>
            <a:r>
              <a:rPr lang="sl-SI"/>
              <a:t>Potreba po številnejših in drugačnih kompetencah kot v preteklosti</a:t>
            </a:r>
            <a:endParaRPr lang="sl-SI">
              <a:cs typeface="Calibri Light"/>
            </a:endParaRPr>
          </a:p>
          <a:p>
            <a:r>
              <a:rPr lang="sl-SI"/>
              <a:t>Potreba po digitalnih kompetencah izobraževalcev:</a:t>
            </a:r>
          </a:p>
          <a:p>
            <a:pPr lvl="1"/>
            <a:r>
              <a:rPr lang="sl-SI"/>
              <a:t>Razširjenost digitalnih naprav</a:t>
            </a:r>
          </a:p>
          <a:p>
            <a:pPr lvl="1"/>
            <a:r>
              <a:rPr lang="sl-SI"/>
              <a:t>Smiselne možnosti uporabe digitalnih naprav za poučevanje in pripravo na pouk</a:t>
            </a:r>
          </a:p>
          <a:p>
            <a:pPr lvl="1"/>
            <a:r>
              <a:rPr lang="sl-SI"/>
              <a:t>Dolžnost pomagati učečim se pri doseganju digitalne pismenosti</a:t>
            </a:r>
          </a:p>
          <a:p>
            <a:r>
              <a:rPr lang="sl-SI"/>
              <a:t>Evropski okvir digitalnih kompetenc izobraževalcev (</a:t>
            </a:r>
            <a:r>
              <a:rPr lang="sl-SI" err="1"/>
              <a:t>DigCompEdu</a:t>
            </a:r>
            <a:r>
              <a:rPr lang="sl-SI"/>
              <a:t>):</a:t>
            </a:r>
          </a:p>
          <a:p>
            <a:pPr lvl="1"/>
            <a:r>
              <a:rPr lang="sl-SI"/>
              <a:t>izhodišča na podlagi analiz:</a:t>
            </a:r>
          </a:p>
          <a:p>
            <a:pPr lvl="2"/>
            <a:r>
              <a:rPr lang="sl-SI"/>
              <a:t>številnih orodij za </a:t>
            </a:r>
            <a:r>
              <a:rPr lang="sl-SI" err="1"/>
              <a:t>samopreverjanje</a:t>
            </a:r>
            <a:r>
              <a:rPr lang="sl-SI"/>
              <a:t> za ugotavljanje potreb po usposabljanju na šibkih področjih</a:t>
            </a:r>
          </a:p>
          <a:p>
            <a:pPr lvl="2"/>
            <a:r>
              <a:rPr lang="sl-SI"/>
              <a:t>številnih programov usposabljanja na področju rabe digitalne tehnologije pri poučevanju in pripravi na pouk</a:t>
            </a:r>
          </a:p>
          <a:p>
            <a:pPr lvl="1"/>
            <a:r>
              <a:rPr lang="sl-SI"/>
              <a:t>Namen :</a:t>
            </a:r>
          </a:p>
          <a:p>
            <a:pPr lvl="2"/>
            <a:r>
              <a:rPr lang="sl-SI"/>
              <a:t>V podporo priprave strateških usmeritev v posamezni državi</a:t>
            </a:r>
          </a:p>
          <a:p>
            <a:pPr lvl="2"/>
            <a:r>
              <a:rPr lang="sl-SI"/>
              <a:t>Vpeljavi ustreznih orodij in programov usposabljanj na lokalni in državni ravni</a:t>
            </a:r>
          </a:p>
          <a:p>
            <a:pPr lvl="2"/>
            <a:r>
              <a:rPr lang="sl-SI"/>
              <a:t>Skrb za enotno strokovno izrazoslovje za uspešno čezmejno izmenjavo dobrih praks in dialogov med strokovnjaki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F5E91CAB-6508-47B8-8E6C-08F4C6E7B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8256" y="1145591"/>
            <a:ext cx="2618169" cy="3021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18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DF94492-B757-44C3-BC87-A1FBACFEE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Področja in obseg okvirja </a:t>
            </a:r>
            <a:r>
              <a:rPr lang="sl-SI" err="1"/>
              <a:t>DigCompEdu</a:t>
            </a:r>
            <a:endParaRPr lang="sl-SI"/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E6DE9180-2A18-4E10-9EDD-AD10F24A2D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E0BCCEC-83FC-44B8-8008-DEA6AF425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7218" y="1305148"/>
            <a:ext cx="8897205" cy="49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id="{4C468F07-F941-42DE-8B64-6DBCFD4A16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5"/>
          <a:stretch/>
        </p:blipFill>
        <p:spPr>
          <a:xfrm>
            <a:off x="0" y="1143370"/>
            <a:ext cx="11674136" cy="527214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7A2B8A6-3018-479E-8192-DD58B2095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Kompetence </a:t>
            </a:r>
            <a:r>
              <a:rPr lang="sl-SI" err="1"/>
              <a:t>DigCompEdu</a:t>
            </a:r>
            <a:r>
              <a:rPr lang="sl-SI"/>
              <a:t> in njihove povezave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142E73C0-0D29-4249-BE50-A79AED44E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12E3E25-296D-4E65-A3C1-6C6074C9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575" y="116890"/>
            <a:ext cx="11880850" cy="1028700"/>
          </a:xfrm>
        </p:spPr>
        <p:txBody>
          <a:bodyPr/>
          <a:lstStyle/>
          <a:p>
            <a:r>
              <a:rPr lang="sl-SI"/>
              <a:t>01.Področje: </a:t>
            </a:r>
            <a:r>
              <a:rPr lang="sl-SI" b="1"/>
              <a:t>Poklicno delovanje</a:t>
            </a:r>
            <a:endParaRPr lang="sl-SI" b="1">
              <a:cs typeface="Calibri Light"/>
            </a:endParaRP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F19E1F47-C48A-438F-96B1-49072EBBFB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Raba digitalnih tehnologij za komuniciranje, sodelovanje in strokovni razvoj</a:t>
            </a:r>
          </a:p>
          <a:p>
            <a:pPr marL="0" indent="0">
              <a:buNone/>
            </a:pPr>
            <a:endParaRPr lang="sl-SI"/>
          </a:p>
          <a:p>
            <a:pPr lvl="1"/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63D505FC-4E48-4E73-9B3D-CB8CE1CADC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64" b="4445"/>
          <a:stretch/>
        </p:blipFill>
        <p:spPr>
          <a:xfrm>
            <a:off x="0" y="1704513"/>
            <a:ext cx="12192000" cy="452761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FB6C81F0-10B9-457A-90F8-9888894AE8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630" y="5104945"/>
            <a:ext cx="1219370" cy="121937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2678156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B19A7BD-D051-4421-BFF9-65950D88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strokovno sodelovanje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178DE8E2-7204-47AF-94D7-DF0676BE04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/>
              <a:t>SU za fiziko v </a:t>
            </a:r>
            <a:r>
              <a:rPr lang="sl-SI">
                <a:hlinkClick r:id="rId2"/>
              </a:rPr>
              <a:t>OŠ</a:t>
            </a:r>
            <a:r>
              <a:rPr lang="sl-SI"/>
              <a:t> in </a:t>
            </a:r>
            <a:r>
              <a:rPr lang="sl-SI">
                <a:hlinkClick r:id="rId3"/>
              </a:rPr>
              <a:t>SŠ</a:t>
            </a:r>
            <a:endParaRPr lang="sl-SI"/>
          </a:p>
          <a:p>
            <a:endParaRPr lang="sl-SI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7F64B4E-C13E-4BCA-B8E6-903246955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464" y="1794804"/>
            <a:ext cx="9120325" cy="4531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7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309FEBD-EDA5-48FE-894F-8CAF115A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Kompetenca: </a:t>
            </a:r>
            <a:r>
              <a:rPr lang="sl-SI" b="1"/>
              <a:t>strokovno sodelovanje</a:t>
            </a:r>
            <a:r>
              <a:rPr lang="sl-SI"/>
              <a:t> – primeri fizika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A1393D45-F985-4D62-BD11-9E4621F55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err="1">
                <a:hlinkClick r:id="rId2"/>
              </a:rPr>
              <a:t>Sodelov@lnica</a:t>
            </a:r>
            <a:r>
              <a:rPr lang="sl-SI">
                <a:hlinkClick r:id="rId2"/>
              </a:rPr>
              <a:t> Fizika</a:t>
            </a:r>
            <a:endParaRPr lang="sl-SI"/>
          </a:p>
          <a:p>
            <a:endParaRPr lang="sl-SI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2C6D3D4-202D-7CCB-9C41-6C00D18218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0308" y="1260088"/>
            <a:ext cx="515386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012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6a04132-e56d-43c8-bc6a-fea848e3b2e8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DA560EFF5B77C4D816608FA20D4D85A" ma:contentTypeVersion="13" ma:contentTypeDescription="Create a new document." ma:contentTypeScope="" ma:versionID="a8181bf84eff33f094a3194b1eae78df">
  <xsd:schema xmlns:xsd="http://www.w3.org/2001/XMLSchema" xmlns:xs="http://www.w3.org/2001/XMLSchema" xmlns:p="http://schemas.microsoft.com/office/2006/metadata/properties" xmlns:ns3="46a04132-e56d-43c8-bc6a-fea848e3b2e8" xmlns:ns4="1c205c16-982d-4474-a8b8-69b11cf15120" targetNamespace="http://schemas.microsoft.com/office/2006/metadata/properties" ma:root="true" ma:fieldsID="21830c30f0d18eb2abb0042d47374a87" ns3:_="" ns4:_="">
    <xsd:import namespace="46a04132-e56d-43c8-bc6a-fea848e3b2e8"/>
    <xsd:import namespace="1c205c16-982d-4474-a8b8-69b11cf1512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_activity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a04132-e56d-43c8-bc6a-fea848e3b2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205c16-982d-4474-a8b8-69b11cf1512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200F94-7EE0-4429-9DA1-078B5BFCD2BC}">
  <ds:schemaRefs>
    <ds:schemaRef ds:uri="46a04132-e56d-43c8-bc6a-fea848e3b2e8"/>
    <ds:schemaRef ds:uri="1c205c16-982d-4474-a8b8-69b11cf15120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DB10313-4B86-42FA-91CB-C2316138400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1EAF1F-6BF7-497D-9F70-09625B8AAA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a04132-e56d-43c8-bc6a-fea848e3b2e8"/>
    <ds:schemaRef ds:uri="1c205c16-982d-4474-a8b8-69b11cf1512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1543</Words>
  <Application>Microsoft Office PowerPoint</Application>
  <PresentationFormat>Širokozaslonsko</PresentationFormat>
  <Paragraphs>191</Paragraphs>
  <Slides>36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36</vt:i4>
      </vt:variant>
    </vt:vector>
  </HeadingPairs>
  <TitlesOfParts>
    <vt:vector size="41" baseType="lpstr">
      <vt:lpstr>Arial</vt:lpstr>
      <vt:lpstr>Arial,Sans-Serif</vt:lpstr>
      <vt:lpstr>Calibri</vt:lpstr>
      <vt:lpstr>Calibri Light</vt:lpstr>
      <vt:lpstr>Officeova tema</vt:lpstr>
      <vt:lpstr>Razvoj digitalnih kompetenc z uporabo računalniške merilne opreme </vt:lpstr>
      <vt:lpstr>Pomen digitalnih kompetenc</vt:lpstr>
      <vt:lpstr>O digitalnih kompetencah</vt:lpstr>
      <vt:lpstr>Digitalne kompetence izobraževalcev</vt:lpstr>
      <vt:lpstr>Področja in obseg okvirja DigCompEdu</vt:lpstr>
      <vt:lpstr>Kompetence DigCompEdu in njihove povezave</vt:lpstr>
      <vt:lpstr>01.Področje: Poklicno delovanje</vt:lpstr>
      <vt:lpstr>Kompetenca: strokovno sodelovanje – primeri fizika</vt:lpstr>
      <vt:lpstr>Kompetenca: strokovno sodelovanje – primeri fizika</vt:lpstr>
      <vt:lpstr>Kompetenca: strokovno sodelovanje – primeri fizika</vt:lpstr>
      <vt:lpstr>Kompetenca: strokovno sodelovanje – primeri fizika</vt:lpstr>
      <vt:lpstr>Kompetenca: strokovno sodelovanje – primeri fizika</vt:lpstr>
      <vt:lpstr>Kompetenca: digitalno stalno strokovno izpopolnjevanje – primer fizika</vt:lpstr>
      <vt:lpstr>02.Področje: Digitalni viri</vt:lpstr>
      <vt:lpstr>PowerPointova predstavitev</vt:lpstr>
      <vt:lpstr>Kompetenca: izbiranje digitalnih virov – primeri fizika</vt:lpstr>
      <vt:lpstr>Kompetenca: izbiranje digitalnih virov – primeri fizika</vt:lpstr>
      <vt:lpstr>Kompetenca: izbiranje digitalnih virov – primeri fizika</vt:lpstr>
      <vt:lpstr>Kompetenca: izbiranje digitalnih virov – primeri fizika</vt:lpstr>
      <vt:lpstr>Kompetenca: izbiranje digitalnih virov – primeri fizika</vt:lpstr>
      <vt:lpstr>03.Področje: Poučevanje in učenje</vt:lpstr>
      <vt:lpstr>04.Področje: Vrednotenje</vt:lpstr>
      <vt:lpstr>Kompetenca: strategije vrednotenja – primeri fizika</vt:lpstr>
      <vt:lpstr>Kompetenca: strategije vrednotenja – primeri fizika</vt:lpstr>
      <vt:lpstr>05.Področje: Opolnomočenje učencev</vt:lpstr>
      <vt:lpstr>05.Področje: Opolnomočenje učencev</vt:lpstr>
      <vt:lpstr>06.Področje: Vodenje in podpora učencem pri pridobivanju digitalnih kompetenc</vt:lpstr>
      <vt:lpstr>Uporaba računalniške merilne opreme – zapisi v UN in KZ za pouk fizike</vt:lpstr>
      <vt:lpstr>Računalniški merilni sistemi v obstoječem UN za OŠ (2011):</vt:lpstr>
      <vt:lpstr>Iz obstoječega UN za OŠ (2011): poglavje 5 DIDAKTIČNA PRIPOROČILA, sklop 5.1 Uresničevanje ciljev predmeta  </vt:lpstr>
      <vt:lpstr>Oprema za računalniško podprta merjenja na šolah v Sloveniji</vt:lpstr>
      <vt:lpstr>Delo z opremo Vernier </vt:lpstr>
      <vt:lpstr>Delo s telefoni in tablicami</vt:lpstr>
      <vt:lpstr>Uporaba odprtokodne platfome Arduino</vt:lpstr>
      <vt:lpstr>Uporaba računalnika in senzorjev micro:bit</vt:lpstr>
      <vt:lpstr>06.Področje: Vodenje in podpora učencem pri pridobivanju digitalnih kompetenc</vt:lpstr>
    </vt:vector>
  </TitlesOfParts>
  <Company>Zavod RS za šolstvo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Primož Krašna</dc:creator>
  <cp:lastModifiedBy>Dušan Klemenčič</cp:lastModifiedBy>
  <cp:revision>3</cp:revision>
  <cp:lastPrinted>2023-04-08T07:39:59Z</cp:lastPrinted>
  <dcterms:created xsi:type="dcterms:W3CDTF">2023-03-20T13:12:53Z</dcterms:created>
  <dcterms:modified xsi:type="dcterms:W3CDTF">2023-04-14T15:11:13Z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0x0101005DA560EFF5B77C4D816608FA20D4D85A</vt:lpwstr>
  </property>
</Properties>
</file>