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1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</p:sldIdLst>
  <p:sldSz cy="5143500" cx="9144000"/>
  <p:notesSz cx="6858000" cy="9144000"/>
  <p:embeddedFontLst>
    <p:embeddedFont>
      <p:font typeface="Roboto Thin"/>
      <p:regular r:id="rId32"/>
      <p:bold r:id="rId33"/>
      <p:italic r:id="rId34"/>
      <p:boldItalic r:id="rId35"/>
    </p:embeddedFont>
    <p:embeddedFont>
      <p:font typeface="Roboto"/>
      <p:regular r:id="rId36"/>
      <p:bold r:id="rId37"/>
      <p:italic r:id="rId38"/>
      <p:boldItalic r:id="rId39"/>
    </p:embeddedFont>
    <p:embeddedFont>
      <p:font typeface="Roboto Condensed"/>
      <p:regular r:id="rId40"/>
      <p:bold r:id="rId41"/>
      <p:italic r:id="rId42"/>
      <p:boldItalic r:id="rId43"/>
    </p:embeddedFont>
    <p:embeddedFont>
      <p:font typeface="Roboto Light"/>
      <p:regular r:id="rId44"/>
      <p:bold r:id="rId45"/>
      <p:italic r:id="rId46"/>
      <p:boldItalic r:id="rId4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font" Target="fonts/RobotoCondensed-regular.fntdata"/><Relationship Id="rId20" Type="http://schemas.openxmlformats.org/officeDocument/2006/relationships/slide" Target="slides/slide15.xml"/><Relationship Id="rId42" Type="http://schemas.openxmlformats.org/officeDocument/2006/relationships/font" Target="fonts/RobotoCondensed-italic.fntdata"/><Relationship Id="rId41" Type="http://schemas.openxmlformats.org/officeDocument/2006/relationships/font" Target="fonts/RobotoCondensed-bold.fntdata"/><Relationship Id="rId22" Type="http://schemas.openxmlformats.org/officeDocument/2006/relationships/slide" Target="slides/slide17.xml"/><Relationship Id="rId44" Type="http://schemas.openxmlformats.org/officeDocument/2006/relationships/font" Target="fonts/RobotoLight-regular.fntdata"/><Relationship Id="rId21" Type="http://schemas.openxmlformats.org/officeDocument/2006/relationships/slide" Target="slides/slide16.xml"/><Relationship Id="rId43" Type="http://schemas.openxmlformats.org/officeDocument/2006/relationships/font" Target="fonts/RobotoCondensed-boldItalic.fntdata"/><Relationship Id="rId24" Type="http://schemas.openxmlformats.org/officeDocument/2006/relationships/slide" Target="slides/slide19.xml"/><Relationship Id="rId46" Type="http://schemas.openxmlformats.org/officeDocument/2006/relationships/font" Target="fonts/RobotoLight-italic.fntdata"/><Relationship Id="rId23" Type="http://schemas.openxmlformats.org/officeDocument/2006/relationships/slide" Target="slides/slide18.xml"/><Relationship Id="rId45" Type="http://schemas.openxmlformats.org/officeDocument/2006/relationships/font" Target="fonts/RobotoLight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47" Type="http://schemas.openxmlformats.org/officeDocument/2006/relationships/font" Target="fonts/RobotoLight-boldItalic.fntdata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font" Target="fonts/RobotoThin-bold.fntdata"/><Relationship Id="rId10" Type="http://schemas.openxmlformats.org/officeDocument/2006/relationships/slide" Target="slides/slide5.xml"/><Relationship Id="rId32" Type="http://schemas.openxmlformats.org/officeDocument/2006/relationships/font" Target="fonts/RobotoThin-regular.fntdata"/><Relationship Id="rId13" Type="http://schemas.openxmlformats.org/officeDocument/2006/relationships/slide" Target="slides/slide8.xml"/><Relationship Id="rId35" Type="http://schemas.openxmlformats.org/officeDocument/2006/relationships/font" Target="fonts/RobotoThin-boldItalic.fntdata"/><Relationship Id="rId12" Type="http://schemas.openxmlformats.org/officeDocument/2006/relationships/slide" Target="slides/slide7.xml"/><Relationship Id="rId34" Type="http://schemas.openxmlformats.org/officeDocument/2006/relationships/font" Target="fonts/RobotoThin-italic.fntdata"/><Relationship Id="rId15" Type="http://schemas.openxmlformats.org/officeDocument/2006/relationships/slide" Target="slides/slide10.xml"/><Relationship Id="rId37" Type="http://schemas.openxmlformats.org/officeDocument/2006/relationships/font" Target="fonts/Roboto-bold.fntdata"/><Relationship Id="rId14" Type="http://schemas.openxmlformats.org/officeDocument/2006/relationships/slide" Target="slides/slide9.xml"/><Relationship Id="rId36" Type="http://schemas.openxmlformats.org/officeDocument/2006/relationships/font" Target="fonts/Roboto-regular.fntdata"/><Relationship Id="rId17" Type="http://schemas.openxmlformats.org/officeDocument/2006/relationships/slide" Target="slides/slide12.xml"/><Relationship Id="rId39" Type="http://schemas.openxmlformats.org/officeDocument/2006/relationships/font" Target="fonts/Roboto-boldItalic.fntdata"/><Relationship Id="rId16" Type="http://schemas.openxmlformats.org/officeDocument/2006/relationships/slide" Target="slides/slide11.xml"/><Relationship Id="rId38" Type="http://schemas.openxmlformats.org/officeDocument/2006/relationships/font" Target="fonts/Roboto-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" name="Google Shape;29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ea2e40eb3d_0_12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ea2e40eb3d_0_12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ea2e40eb3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ea2e40eb3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ec610ff352_0_3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ec610ff352_0_3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ec6785761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ec6785761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ec610ff352_0_5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ec610ff352_0_5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5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ec6785761a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ec6785761a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ea2e40eb3d_0_1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ea2e40eb3d_0_1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ec6785761a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ec6785761a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2d96a87259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2d96a87259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22d96a87259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22d96a87259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gea2e40eb3d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" name="Google Shape;37;gea2e40eb3d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3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g22d96a87259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5" name="Google Shape;195;g22d96a87259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g22d96a87259_0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" name="Google Shape;203;g22d96a87259_0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9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g22d96a87259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1" name="Google Shape;211;g22d96a87259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22d96a87259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22d96a87259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6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g22d96a87259_0_6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8" name="Google Shape;228;g22d96a87259_0_6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22d96a87259_0_7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22d96a87259_0_7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g22d96a87259_0_8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" name="Google Shape;242;g22d96a87259_0_8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gec610ff352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" name="Google Shape;45;gec610ff352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gf89d8102c2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Google Shape;53;gf89d8102c2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gec610ff352_0_1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Google Shape;65;gec610ff352_0_1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ec610ff352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ec610ff352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2d96a87259_0_10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2d96a87259_0_1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f89d8102c2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gf89d8102c2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gec610ff352_0_3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0" name="Google Shape;100;gec610ff352_0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>
  <p:cSld name="Title and Conten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2"/>
          <p:cNvSpPr txBox="1"/>
          <p:nvPr>
            <p:ph type="title"/>
          </p:nvPr>
        </p:nvSpPr>
        <p:spPr>
          <a:xfrm>
            <a:off x="649754" y="1161000"/>
            <a:ext cx="784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2"/>
          <p:cNvSpPr txBox="1"/>
          <p:nvPr>
            <p:ph idx="10" type="dt"/>
          </p:nvPr>
        </p:nvSpPr>
        <p:spPr>
          <a:xfrm>
            <a:off x="649754" y="4767263"/>
            <a:ext cx="1582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6" name="Google Shape;16;p2"/>
          <p:cNvSpPr txBox="1"/>
          <p:nvPr>
            <p:ph idx="11" type="ftr"/>
          </p:nvPr>
        </p:nvSpPr>
        <p:spPr>
          <a:xfrm>
            <a:off x="3124200" y="4767263"/>
            <a:ext cx="28956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7" name="Google Shape;17;p2"/>
          <p:cNvSpPr txBox="1"/>
          <p:nvPr>
            <p:ph idx="12" type="sldNum"/>
          </p:nvPr>
        </p:nvSpPr>
        <p:spPr>
          <a:xfrm>
            <a:off x="6911451" y="4767275"/>
            <a:ext cx="207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algn="r">
              <a:spcBef>
                <a:spcPts val="0"/>
              </a:spcBef>
              <a:buNone/>
              <a:defRPr/>
            </a:lvl1pPr>
            <a:lvl2pPr indent="0" lvl="1" marL="0" algn="r">
              <a:spcBef>
                <a:spcPts val="0"/>
              </a:spcBef>
              <a:buNone/>
              <a:defRPr/>
            </a:lvl2pPr>
            <a:lvl3pPr indent="0" lvl="2" marL="0" algn="r">
              <a:spcBef>
                <a:spcPts val="0"/>
              </a:spcBef>
              <a:buNone/>
              <a:defRPr/>
            </a:lvl3pPr>
            <a:lvl4pPr indent="0" lvl="3" marL="0" algn="r">
              <a:spcBef>
                <a:spcPts val="0"/>
              </a:spcBef>
              <a:buNone/>
              <a:defRPr/>
            </a:lvl4pPr>
            <a:lvl5pPr indent="0" lvl="4" marL="0" algn="r">
              <a:spcBef>
                <a:spcPts val="0"/>
              </a:spcBef>
              <a:buNone/>
              <a:defRPr/>
            </a:lvl5pPr>
            <a:lvl6pPr indent="0" lvl="5" marL="0" algn="r">
              <a:spcBef>
                <a:spcPts val="0"/>
              </a:spcBef>
              <a:buNone/>
              <a:defRPr/>
            </a:lvl6pPr>
            <a:lvl7pPr indent="0" lvl="6" marL="0" algn="r">
              <a:spcBef>
                <a:spcPts val="0"/>
              </a:spcBef>
              <a:buNone/>
              <a:defRPr/>
            </a:lvl7pPr>
            <a:lvl8pPr indent="0" lvl="7" marL="0" algn="r">
              <a:spcBef>
                <a:spcPts val="0"/>
              </a:spcBef>
              <a:buNone/>
              <a:defRPr/>
            </a:lvl8pPr>
            <a:lvl9pPr indent="0" lvl="8" marL="0" algn="r">
              <a:spcBef>
                <a:spcPts val="0"/>
              </a:spcBef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" name="Google Shape;18;p2"/>
          <p:cNvSpPr txBox="1"/>
          <p:nvPr>
            <p:ph idx="1" type="body"/>
          </p:nvPr>
        </p:nvSpPr>
        <p:spPr>
          <a:xfrm>
            <a:off x="649755" y="2430066"/>
            <a:ext cx="7869000" cy="1970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342900" lvl="0" marL="457200" algn="l">
              <a:spcBef>
                <a:spcPts val="36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1pPr>
            <a:lvl2pPr indent="-342900" lvl="1" marL="914400" algn="l">
              <a:spcBef>
                <a:spcPts val="360"/>
              </a:spcBef>
              <a:spcAft>
                <a:spcPts val="0"/>
              </a:spcAft>
              <a:buClr>
                <a:srgbClr val="4C4C4C"/>
              </a:buClr>
              <a:buSzPts val="1800"/>
              <a:buChar char="–"/>
              <a:defRPr/>
            </a:lvl2pPr>
            <a:lvl3pPr indent="-342900" lvl="2" marL="1371600" algn="l">
              <a:spcBef>
                <a:spcPts val="360"/>
              </a:spcBef>
              <a:spcAft>
                <a:spcPts val="0"/>
              </a:spcAft>
              <a:buClr>
                <a:srgbClr val="4C4C4C"/>
              </a:buClr>
              <a:buSzPts val="1800"/>
              <a:buChar char="•"/>
              <a:defRPr/>
            </a:lvl3pPr>
            <a:lvl4pPr indent="-342900" lvl="3" marL="1828800" algn="l">
              <a:spcBef>
                <a:spcPts val="360"/>
              </a:spcBef>
              <a:spcAft>
                <a:spcPts val="0"/>
              </a:spcAft>
              <a:buClr>
                <a:srgbClr val="4C4C4C"/>
              </a:buClr>
              <a:buSzPts val="1800"/>
              <a:buChar char="–"/>
              <a:defRPr/>
            </a:lvl4pPr>
            <a:lvl5pPr indent="-342900" lvl="4" marL="2286000" algn="l">
              <a:spcBef>
                <a:spcPts val="360"/>
              </a:spcBef>
              <a:spcAft>
                <a:spcPts val="0"/>
              </a:spcAft>
              <a:buClr>
                <a:srgbClr val="4C4C4C"/>
              </a:buClr>
              <a:buSzPts val="1800"/>
              <a:buChar char="»"/>
              <a:defRPr/>
            </a:lvl5pPr>
            <a:lvl6pPr indent="-342900" lvl="5" marL="27432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21" name="Google Shape;21;p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lvl="0" rtl="0" algn="ctr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 algn="ctr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 algn="ctr">
              <a:lnSpc>
                <a:spcPct val="100000"/>
              </a:lnSpc>
              <a:spcBef>
                <a:spcPts val="48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 algn="ctr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22" name="Google Shape;22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5" name="Google Shape;25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rtl="0">
              <a:spcBef>
                <a:spcPts val="640"/>
              </a:spcBef>
              <a:spcAft>
                <a:spcPts val="0"/>
              </a:spcAft>
              <a:buSzPts val="3200"/>
              <a:buChar char="•"/>
              <a:defRPr/>
            </a:lvl1pPr>
            <a:lvl2pPr indent="-406400" lvl="1" marL="914400" rtl="0">
              <a:spcBef>
                <a:spcPts val="560"/>
              </a:spcBef>
              <a:spcAft>
                <a:spcPts val="0"/>
              </a:spcAft>
              <a:buSzPts val="2800"/>
              <a:buChar char="–"/>
              <a:defRPr/>
            </a:lvl2pPr>
            <a:lvl3pPr indent="-381000" lvl="2" marL="1371600" rtl="0">
              <a:spcBef>
                <a:spcPts val="480"/>
              </a:spcBef>
              <a:spcAft>
                <a:spcPts val="0"/>
              </a:spcAft>
              <a:buSzPts val="2400"/>
              <a:buChar char="•"/>
              <a:defRPr/>
            </a:lvl3pPr>
            <a:lvl4pPr indent="-355600" lvl="3" marL="1828800" rtl="0">
              <a:spcBef>
                <a:spcPts val="400"/>
              </a:spcBef>
              <a:spcAft>
                <a:spcPts val="0"/>
              </a:spcAft>
              <a:buSzPts val="2000"/>
              <a:buChar char="–"/>
              <a:defRPr/>
            </a:lvl4pPr>
            <a:lvl5pPr indent="-355600" lvl="4" marL="2286000" rtl="0">
              <a:spcBef>
                <a:spcPts val="400"/>
              </a:spcBef>
              <a:spcAft>
                <a:spcPts val="0"/>
              </a:spcAft>
              <a:buSzPts val="2000"/>
              <a:buChar char="»"/>
              <a:defRPr/>
            </a:lvl5pPr>
            <a:lvl6pPr indent="-355600" lvl="5" marL="27432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6pPr>
            <a:lvl7pPr indent="-355600" lvl="6" marL="32004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7pPr>
            <a:lvl8pPr indent="-355600" lvl="7" marL="36576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8pPr>
            <a:lvl9pPr indent="-355600" lvl="8" marL="4114800" rtl="0">
              <a:spcBef>
                <a:spcPts val="400"/>
              </a:spcBef>
              <a:spcAft>
                <a:spcPts val="0"/>
              </a:spcAft>
              <a:buSzPts val="2000"/>
              <a:buChar char="•"/>
              <a:defRPr/>
            </a:lvl9pPr>
          </a:lstStyle>
          <a:p/>
        </p:txBody>
      </p:sp>
      <p:sp>
        <p:nvSpPr>
          <p:cNvPr id="26" name="Google Shape;26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45700" lIns="91425" spcFirstLastPara="1" rIns="91425" wrap="square" tIns="4570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6.png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649754" y="1161000"/>
            <a:ext cx="7844400" cy="5079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sp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Clr>
                <a:srgbClr val="4C4C4C"/>
              </a:buClr>
              <a:buSzPts val="4400"/>
              <a:buFont typeface="Arial"/>
              <a:buNone/>
              <a:defRPr b="0" i="0" sz="44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649754" y="2430000"/>
            <a:ext cx="7844400" cy="1971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rmAutofit/>
          </a:bodyPr>
          <a:lstStyle>
            <a:lvl1pPr indent="-431800" lvl="0" marL="457200" marR="0" rtl="0" algn="l">
              <a:spcBef>
                <a:spcPts val="640"/>
              </a:spcBef>
              <a:spcAft>
                <a:spcPts val="0"/>
              </a:spcAft>
              <a:buClr>
                <a:srgbClr val="4C4C4C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406400" lvl="1" marL="914400" marR="0" rtl="0" algn="l">
              <a:spcBef>
                <a:spcPts val="560"/>
              </a:spcBef>
              <a:spcAft>
                <a:spcPts val="0"/>
              </a:spcAft>
              <a:buClr>
                <a:srgbClr val="4C4C4C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81000" lvl="2" marL="1371600" marR="0" rtl="0" algn="l">
              <a:spcBef>
                <a:spcPts val="480"/>
              </a:spcBef>
              <a:spcAft>
                <a:spcPts val="0"/>
              </a:spcAft>
              <a:buClr>
                <a:srgbClr val="4C4C4C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55600" lvl="3" marL="1828800" marR="0" rtl="0" algn="l"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55600" lvl="4" marL="2286000" marR="0" rtl="0" algn="l">
              <a:spcBef>
                <a:spcPts val="400"/>
              </a:spcBef>
              <a:spcAft>
                <a:spcPts val="0"/>
              </a:spcAft>
              <a:buClr>
                <a:srgbClr val="4C4C4C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rgbClr val="4C4C4C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55600" lvl="5" marL="27432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355600" lvl="6" marL="32004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355600" lvl="7" marL="36576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355600" lvl="8" marL="4114800" marR="0" rtl="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0" type="dt"/>
          </p:nvPr>
        </p:nvSpPr>
        <p:spPr>
          <a:xfrm>
            <a:off x="649754" y="4767263"/>
            <a:ext cx="1582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lvl="0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B9B9B9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" name="Google Shape;9;p1"/>
          <p:cNvSpPr txBox="1"/>
          <p:nvPr>
            <p:ph idx="12" type="sldNum"/>
          </p:nvPr>
        </p:nvSpPr>
        <p:spPr>
          <a:xfrm>
            <a:off x="6911451" y="4767275"/>
            <a:ext cx="2074800" cy="273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B9B9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B9B9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B9B9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B9B9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B9B9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B9B9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B9B9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B9B9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0" marR="0" rtl="0" algn="r">
              <a:spcBef>
                <a:spcPts val="0"/>
              </a:spcBef>
              <a:buNone/>
              <a:defRPr b="0" i="0" sz="1200" u="none" cap="none" strike="noStrike">
                <a:solidFill>
                  <a:srgbClr val="B9B9B9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descr="\\venera\users\spiller\My Documents\01_internet2\Netfork\GigoDesign\ARSO BrandCtrl\SharePoint\VSI_ZNAKI\ZNAKI_PNG\ARSO_vreme_basic_ENG.png" id="10" name="Google Shape;10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91925" y="4732798"/>
            <a:ext cx="1992224" cy="4108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Google Shape;11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7455948" y="4741037"/>
            <a:ext cx="1574248" cy="3263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Google Shape;12;p1"/>
          <p:cNvSpPr txBox="1"/>
          <p:nvPr/>
        </p:nvSpPr>
        <p:spPr>
          <a:xfrm>
            <a:off x="2084150" y="4767275"/>
            <a:ext cx="5371800" cy="64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00ABD4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7. KONFERENCA UČITELJEV/-IC NARAVOSLOVNIH PREDMETOV ‒ NAK 2023</a:t>
            </a:r>
            <a:endParaRPr sz="1300">
              <a:solidFill>
                <a:srgbClr val="00ABD4"/>
              </a:solidFill>
              <a:latin typeface="Roboto Condensed"/>
              <a:ea typeface="Roboto Condensed"/>
              <a:cs typeface="Roboto Condensed"/>
              <a:sym typeface="Roboto Condensed"/>
            </a:endParaRPr>
          </a:p>
          <a:p>
            <a:pPr indent="0" lvl="0" marL="0" rtl="0" algn="l">
              <a:lnSpc>
                <a:spcPct val="115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t/>
            </a:r>
            <a:endParaRPr sz="1100">
              <a:solidFill>
                <a:schemeClr val="dk2"/>
              </a:solidFill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6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4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1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3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3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6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5.png"/><Relationship Id="rId4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28.png"/><Relationship Id="rId4" Type="http://schemas.openxmlformats.org/officeDocument/2006/relationships/image" Target="../media/image7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9.png"/><Relationship Id="rId4" Type="http://schemas.openxmlformats.org/officeDocument/2006/relationships/image" Target="../media/image12.pn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37.png"/><Relationship Id="rId4" Type="http://schemas.openxmlformats.org/officeDocument/2006/relationships/image" Target="../media/image14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://drive.google.com/file/d/1ZDIdbGbxOiTgEuR-oVWWmS-XIj2pagiT/view" TargetMode="External"/><Relationship Id="rId4" Type="http://schemas.openxmlformats.org/officeDocument/2006/relationships/image" Target="../media/image15.jp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4.png"/><Relationship Id="rId4" Type="http://schemas.openxmlformats.org/officeDocument/2006/relationships/image" Target="../media/image2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30.png"/><Relationship Id="rId4" Type="http://schemas.openxmlformats.org/officeDocument/2006/relationships/image" Target="../media/image16.png"/><Relationship Id="rId5" Type="http://schemas.openxmlformats.org/officeDocument/2006/relationships/image" Target="../media/image17.png"/><Relationship Id="rId6" Type="http://schemas.openxmlformats.org/officeDocument/2006/relationships/image" Target="../media/image19.pn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33.png"/><Relationship Id="rId4" Type="http://schemas.openxmlformats.org/officeDocument/2006/relationships/image" Target="../media/image21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5.xm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6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18.png"/><Relationship Id="rId5" Type="http://schemas.openxmlformats.org/officeDocument/2006/relationships/image" Target="../media/image20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5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8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3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0.png"/><Relationship Id="rId4" Type="http://schemas.openxmlformats.org/officeDocument/2006/relationships/image" Target="../media/image5.png"/><Relationship Id="rId5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/>
          <p:nvPr>
            <p:ph type="ctrTitle"/>
          </p:nvPr>
        </p:nvSpPr>
        <p:spPr>
          <a:xfrm>
            <a:off x="311700" y="287375"/>
            <a:ext cx="8520600" cy="286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1700">
                <a:latin typeface="Roboto"/>
                <a:ea typeface="Roboto"/>
                <a:cs typeface="Roboto"/>
                <a:sym typeface="Roboto"/>
              </a:rPr>
              <a:t>Podnebne spremembe v severnem Jadranu: dvig srednje gladine morja ter morski vročinski valovi</a:t>
            </a:r>
            <a:endParaRPr sz="17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32" name="Google Shape;32;p5"/>
          <p:cNvSpPr txBox="1"/>
          <p:nvPr>
            <p:ph idx="1" type="subTitle"/>
          </p:nvPr>
        </p:nvSpPr>
        <p:spPr>
          <a:xfrm>
            <a:off x="2762550" y="772600"/>
            <a:ext cx="3618900" cy="525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688"/>
              <a:buNone/>
            </a:pPr>
            <a:r>
              <a:rPr lang="en" sz="95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Dr. Matjaž Ličer, </a:t>
            </a:r>
            <a:endParaRPr sz="95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688"/>
              <a:buNone/>
            </a:pPr>
            <a:r>
              <a:rPr lang="en" sz="95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Agencija RS za okolje, </a:t>
            </a:r>
            <a:endParaRPr sz="95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80000"/>
              </a:lnSpc>
              <a:spcBef>
                <a:spcPts val="640"/>
              </a:spcBef>
              <a:spcAft>
                <a:spcPts val="0"/>
              </a:spcAft>
              <a:buSzPts val="688"/>
              <a:buNone/>
            </a:pPr>
            <a:r>
              <a:rPr lang="en" sz="95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Nacionalni inštitut za biologijo</a:t>
            </a:r>
            <a:endParaRPr sz="95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33" name="Google Shape;33;p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33637" y="1342997"/>
            <a:ext cx="3676725" cy="2757551"/>
          </a:xfrm>
          <a:prstGeom prst="rect">
            <a:avLst/>
          </a:prstGeom>
          <a:noFill/>
          <a:ln>
            <a:noFill/>
          </a:ln>
        </p:spPr>
      </p:pic>
      <p:sp>
        <p:nvSpPr>
          <p:cNvPr id="34" name="Google Shape;34;p5"/>
          <p:cNvSpPr txBox="1"/>
          <p:nvPr/>
        </p:nvSpPr>
        <p:spPr>
          <a:xfrm>
            <a:off x="4973325" y="4129925"/>
            <a:ext cx="20034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latin typeface="Roboto"/>
                <a:ea typeface="Roboto"/>
                <a:cs typeface="Roboto"/>
                <a:sym typeface="Roboto"/>
              </a:rPr>
              <a:t>Foto: Janez Polajnar, ARSO</a:t>
            </a:r>
            <a:endParaRPr sz="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4"/>
          <p:cNvSpPr txBox="1"/>
          <p:nvPr>
            <p:ph type="title"/>
          </p:nvPr>
        </p:nvSpPr>
        <p:spPr>
          <a:xfrm>
            <a:off x="311700" y="1402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Projekcije temperature morja do leta 2100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4" name="Google Shape;114;p14"/>
          <p:cNvSpPr txBox="1"/>
          <p:nvPr/>
        </p:nvSpPr>
        <p:spPr>
          <a:xfrm>
            <a:off x="5402100" y="240525"/>
            <a:ext cx="3506400" cy="2893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Razlika med zelo slabim in manj slabim scenarijem je ogromna.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Nujno je narediti vse, da ujamemo manj slab scenarij in ustavimo segrevanje planeta pri 1.5 Celzija nad predindustrijsko temperaturo.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15" name="Google Shape;115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8663" y="484313"/>
            <a:ext cx="2951823" cy="248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7200" y="2971800"/>
            <a:ext cx="2855492" cy="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297628" y="1289312"/>
            <a:ext cx="19404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4"/>
          <p:cNvSpPr txBox="1"/>
          <p:nvPr/>
        </p:nvSpPr>
        <p:spPr>
          <a:xfrm>
            <a:off x="381000" y="3124200"/>
            <a:ext cx="3000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Vir: IPCC SR Ocean and Cryosphere</a:t>
            </a:r>
            <a:endParaRPr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15"/>
          <p:cNvSpPr txBox="1"/>
          <p:nvPr>
            <p:ph type="title"/>
          </p:nvPr>
        </p:nvSpPr>
        <p:spPr>
          <a:xfrm>
            <a:off x="311700" y="1402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/>
              <a:t>Zakaj je to pomembno?</a:t>
            </a:r>
            <a:endParaRPr sz="2000"/>
          </a:p>
        </p:txBody>
      </p:sp>
      <p:sp>
        <p:nvSpPr>
          <p:cNvPr id="124" name="Google Shape;124;p15"/>
          <p:cNvSpPr txBox="1"/>
          <p:nvPr>
            <p:ph idx="1" type="body"/>
          </p:nvPr>
        </p:nvSpPr>
        <p:spPr>
          <a:xfrm>
            <a:off x="311700" y="609150"/>
            <a:ext cx="4411500" cy="3557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rmAutofit lnSpcReduction="20000"/>
          </a:bodyPr>
          <a:lstStyle/>
          <a:p>
            <a:pPr indent="0" lvl="0" marL="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 Dvig temperature povzroča številne težave:</a:t>
            </a:r>
            <a:endParaRPr sz="1800">
              <a:solidFill>
                <a:srgbClr val="4C4C4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Slojevitost: otežen vertikalni transport hranil, pomanjkanje kisika pri dnu, manj ponora CO2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Množične pomore morskih organizmov</a:t>
            </a:r>
            <a:endParaRPr sz="1800">
              <a:solidFill>
                <a:srgbClr val="4C4C4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Premike vrst (prihod tujerodnih vrst, ki iščejo hladnejše morje)</a:t>
            </a:r>
            <a:endParaRPr sz="18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rgbClr val="4C4C4C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4C4C4C"/>
                </a:solidFill>
                <a:latin typeface="Roboto"/>
                <a:ea typeface="Roboto"/>
                <a:cs typeface="Roboto"/>
                <a:sym typeface="Roboto"/>
              </a:rPr>
              <a:t>Taljenje ledu, slabljenje atlantske cirkulacije, dvig gladine morja</a:t>
            </a:r>
            <a:endParaRPr sz="1800">
              <a:solidFill>
                <a:srgbClr val="4C4C4C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lnSpc>
                <a:spcPct val="100000"/>
              </a:lnSpc>
              <a:spcBef>
                <a:spcPts val="640"/>
              </a:spcBef>
              <a:spcAft>
                <a:spcPts val="0"/>
              </a:spcAft>
              <a:buClr>
                <a:schemeClr val="accent1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Vse te težave so ne le okoljski, temveč ekonomski in varnostni problem - in to ne le za obalne prebivalce.</a:t>
            </a:r>
            <a:endParaRPr sz="1800">
              <a:solidFill>
                <a:schemeClr val="accent1"/>
              </a:solidFill>
            </a:endParaRPr>
          </a:p>
        </p:txBody>
      </p:sp>
      <p:pic>
        <p:nvPicPr>
          <p:cNvPr id="125" name="Google Shape;125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75625" y="-1018650"/>
            <a:ext cx="4144950" cy="555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26" name="Google Shape;126;p15"/>
          <p:cNvSpPr txBox="1"/>
          <p:nvPr/>
        </p:nvSpPr>
        <p:spPr>
          <a:xfrm>
            <a:off x="7521000" y="3070225"/>
            <a:ext cx="1500600" cy="96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Vir: Fiona Martin</a:t>
            </a:r>
            <a:endParaRPr sz="110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/>
              <a:t>https://www.slideshare.net/visualcatalyst/coastal-upwelling-bay-nature</a:t>
            </a:r>
            <a:endParaRPr sz="10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6"/>
          <p:cNvSpPr txBox="1"/>
          <p:nvPr>
            <p:ph type="title"/>
          </p:nvPr>
        </p:nvSpPr>
        <p:spPr>
          <a:xfrm>
            <a:off x="311700" y="1402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Globalna gladina morja v preteklosti in prihodnosti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32" name="Google Shape;132;p16"/>
          <p:cNvSpPr txBox="1"/>
          <p:nvPr/>
        </p:nvSpPr>
        <p:spPr>
          <a:xfrm>
            <a:off x="2819400" y="3886200"/>
            <a:ext cx="3000000" cy="52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2"/>
                </a:solidFill>
                <a:latin typeface="Roboto"/>
                <a:ea typeface="Roboto"/>
                <a:cs typeface="Roboto"/>
                <a:sym typeface="Roboto"/>
              </a:rPr>
              <a:t>Vir podatkov: Evropska Okoljska Agencija; vrednosti glede na obdobje 1993-2012.</a:t>
            </a:r>
            <a:endParaRPr i="1" sz="1100">
              <a:solidFill>
                <a:schemeClr val="dk2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33" name="Google Shape;13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89891" y="520200"/>
            <a:ext cx="8169682" cy="3291638"/>
          </a:xfrm>
          <a:prstGeom prst="rect">
            <a:avLst/>
          </a:prstGeom>
          <a:noFill/>
          <a:ln>
            <a:noFill/>
          </a:ln>
        </p:spPr>
      </p:pic>
      <p:sp>
        <p:nvSpPr>
          <p:cNvPr id="134" name="Google Shape;134;p16"/>
          <p:cNvSpPr/>
          <p:nvPr/>
        </p:nvSpPr>
        <p:spPr>
          <a:xfrm>
            <a:off x="5078175" y="1977420"/>
            <a:ext cx="150000" cy="4590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6FA8DC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5" name="Google Shape;135;p16"/>
          <p:cNvSpPr/>
          <p:nvPr/>
        </p:nvSpPr>
        <p:spPr>
          <a:xfrm>
            <a:off x="5292375" y="1133153"/>
            <a:ext cx="150000" cy="900300"/>
          </a:xfrm>
          <a:prstGeom prst="upDownArrow">
            <a:avLst>
              <a:gd fmla="val 50000" name="adj1"/>
              <a:gd fmla="val 50000" name="adj2"/>
            </a:avLst>
          </a:prstGeom>
          <a:solidFill>
            <a:srgbClr val="B6D7A8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6" name="Google Shape;136;p16"/>
          <p:cNvSpPr txBox="1"/>
          <p:nvPr/>
        </p:nvSpPr>
        <p:spPr>
          <a:xfrm>
            <a:off x="5228175" y="1967025"/>
            <a:ext cx="87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A8DC"/>
                </a:solidFill>
              </a:rPr>
              <a:t>Pariz</a:t>
            </a:r>
            <a:endParaRPr sz="1800">
              <a:solidFill>
                <a:srgbClr val="6FA8DC"/>
              </a:solidFill>
            </a:endParaRPr>
          </a:p>
        </p:txBody>
      </p:sp>
      <p:sp>
        <p:nvSpPr>
          <p:cNvPr id="137" name="Google Shape;137;p16"/>
          <p:cNvSpPr txBox="1"/>
          <p:nvPr/>
        </p:nvSpPr>
        <p:spPr>
          <a:xfrm>
            <a:off x="5380575" y="1357425"/>
            <a:ext cx="871800" cy="461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strike="sngStrike">
                <a:solidFill>
                  <a:srgbClr val="93C47D"/>
                </a:solidFill>
              </a:rPr>
              <a:t>Pariz</a:t>
            </a:r>
            <a:endParaRPr sz="1800" strike="sngStrike">
              <a:solidFill>
                <a:srgbClr val="93C47D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7"/>
          <p:cNvSpPr txBox="1"/>
          <p:nvPr>
            <p:ph type="title"/>
          </p:nvPr>
        </p:nvSpPr>
        <p:spPr>
          <a:xfrm>
            <a:off x="311700" y="1402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Gladine morja ob slovenski obali v bližnji preteklosti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43" name="Google Shape;143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619025"/>
            <a:ext cx="4887999" cy="3598001"/>
          </a:xfrm>
          <a:prstGeom prst="rect">
            <a:avLst/>
          </a:prstGeom>
          <a:noFill/>
          <a:ln>
            <a:noFill/>
          </a:ln>
        </p:spPr>
      </p:pic>
      <p:sp>
        <p:nvSpPr>
          <p:cNvPr id="144" name="Google Shape;144;p17"/>
          <p:cNvSpPr txBox="1"/>
          <p:nvPr/>
        </p:nvSpPr>
        <p:spPr>
          <a:xfrm>
            <a:off x="5870500" y="494425"/>
            <a:ext cx="3141900" cy="2955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Na dvig gladine vplivajo: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segrevanje oceanov</a:t>
            </a:r>
            <a:endParaRPr sz="1800">
              <a:solidFill>
                <a:srgbClr val="FF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taljenje ledenikov</a:t>
            </a:r>
            <a:endParaRPr sz="180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Roboto"/>
              <a:buChar char="●"/>
            </a:pPr>
            <a:r>
              <a:rPr lang="en" sz="180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taljenje Antarktike in Grenlandije</a:t>
            </a:r>
            <a:endParaRPr sz="1800">
              <a:solidFill>
                <a:srgbClr val="0B5394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vertikalno gibanje tal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Font typeface="Roboto"/>
              <a:buChar char="●"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spremembe v Zemljini obliki zaradi prerazporeditve lednih mas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5" name="Google Shape;145;p17"/>
          <p:cNvSpPr txBox="1"/>
          <p:nvPr/>
        </p:nvSpPr>
        <p:spPr>
          <a:xfrm>
            <a:off x="1192575" y="821000"/>
            <a:ext cx="2562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Gladina v Kopru po 1990 raste s hitrostjo: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4-5 mm / leto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46" name="Google Shape;146;p17"/>
          <p:cNvSpPr txBox="1"/>
          <p:nvPr/>
        </p:nvSpPr>
        <p:spPr>
          <a:xfrm>
            <a:off x="4025200" y="4027500"/>
            <a:ext cx="2385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Vir podatkov: ARSO</a:t>
            </a:r>
            <a:endParaRPr sz="11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18"/>
          <p:cNvSpPr txBox="1"/>
          <p:nvPr>
            <p:ph type="title"/>
          </p:nvPr>
        </p:nvSpPr>
        <p:spPr>
          <a:xfrm>
            <a:off x="311700" y="640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Gladine morja ob slovenski obali v preteklosti (1961-2018)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52" name="Google Shape;152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7200" y="570575"/>
            <a:ext cx="4704050" cy="3398450"/>
          </a:xfrm>
          <a:prstGeom prst="rect">
            <a:avLst/>
          </a:prstGeom>
          <a:noFill/>
          <a:ln>
            <a:noFill/>
          </a:ln>
        </p:spPr>
      </p:pic>
      <p:sp>
        <p:nvSpPr>
          <p:cNvPr id="153" name="Google Shape;153;p18"/>
          <p:cNvSpPr txBox="1"/>
          <p:nvPr/>
        </p:nvSpPr>
        <p:spPr>
          <a:xfrm>
            <a:off x="5482950" y="1005600"/>
            <a:ext cx="3561900" cy="25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IPCC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poročilo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za globalni dvig gladine do 2100: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A8DC"/>
                </a:solidFill>
              </a:rPr>
              <a:t>Pariz: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+30 cm = 20x več poplav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100"/>
              <a:buFont typeface="Arial"/>
              <a:buNone/>
            </a:pPr>
            <a:r>
              <a:rPr lang="en" sz="1800" strike="sngStrike">
                <a:solidFill>
                  <a:srgbClr val="93C47D"/>
                </a:solidFill>
              </a:rPr>
              <a:t>Pariz: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+100 cm = Piran pod vodo vsak dan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 dvakrat tudi ob lepem vremenu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54" name="Google Shape;154;p18"/>
          <p:cNvSpPr txBox="1"/>
          <p:nvPr/>
        </p:nvSpPr>
        <p:spPr>
          <a:xfrm>
            <a:off x="4076875" y="3905100"/>
            <a:ext cx="2385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Vir: ARSO</a:t>
            </a:r>
            <a:endParaRPr sz="11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8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9"/>
          <p:cNvSpPr txBox="1"/>
          <p:nvPr>
            <p:ph type="title"/>
          </p:nvPr>
        </p:nvSpPr>
        <p:spPr>
          <a:xfrm>
            <a:off x="311700" y="1402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Gladine morja ob slovenski obali v prihodnosti?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0" name="Google Shape;16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7025" y="689825"/>
            <a:ext cx="4727650" cy="3424026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19"/>
          <p:cNvSpPr txBox="1"/>
          <p:nvPr/>
        </p:nvSpPr>
        <p:spPr>
          <a:xfrm>
            <a:off x="4021650" y="3981300"/>
            <a:ext cx="23859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/>
              <a:t>Vir: ARSO</a:t>
            </a:r>
            <a:endParaRPr sz="1100"/>
          </a:p>
        </p:txBody>
      </p:sp>
      <p:sp>
        <p:nvSpPr>
          <p:cNvPr id="162" name="Google Shape;162;p19"/>
          <p:cNvSpPr txBox="1"/>
          <p:nvPr/>
        </p:nvSpPr>
        <p:spPr>
          <a:xfrm>
            <a:off x="5482950" y="1081800"/>
            <a:ext cx="3561900" cy="2528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IPCC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poročilo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 za globalni dvig gladine do 2100: 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6FA8DC"/>
                </a:solidFill>
              </a:rPr>
              <a:t>Pariz: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+30 cm = 20x več poplav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strike="sngStrike">
                <a:solidFill>
                  <a:srgbClr val="93C47D"/>
                </a:solidFill>
              </a:rPr>
              <a:t>Pariz: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latin typeface="Roboto"/>
                <a:ea typeface="Roboto"/>
                <a:cs typeface="Roboto"/>
                <a:sym typeface="Roboto"/>
              </a:rPr>
              <a:t>+100 cm = Piran pod vodo vsak dan dvakrat tudi ob lepem vremenu</a:t>
            </a:r>
            <a:endParaRPr b="1" sz="18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20"/>
          <p:cNvSpPr txBox="1"/>
          <p:nvPr>
            <p:ph type="title"/>
          </p:nvPr>
        </p:nvSpPr>
        <p:spPr>
          <a:xfrm>
            <a:off x="311700" y="1402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Ilustracija severnojadranske obale ob dvigu gladine za 1 meter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68" name="Google Shape;168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782113"/>
            <a:ext cx="3996000" cy="3529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9" name="Google Shape;169;p20"/>
          <p:cNvSpPr txBox="1"/>
          <p:nvPr/>
        </p:nvSpPr>
        <p:spPr>
          <a:xfrm>
            <a:off x="4287575" y="4045925"/>
            <a:ext cx="39960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Vir: https://coastal.climatecentral.org/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70" name="Google Shape;170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536300" y="788014"/>
            <a:ext cx="3405330" cy="32931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1"/>
          <p:cNvSpPr txBox="1"/>
          <p:nvPr>
            <p:ph type="title"/>
          </p:nvPr>
        </p:nvSpPr>
        <p:spPr>
          <a:xfrm>
            <a:off x="311700" y="140225"/>
            <a:ext cx="8520600" cy="36942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D</a:t>
            </a:r>
            <a:r>
              <a:rPr lang="en" sz="20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vig gladine za 1 meter ni le dvig gladine za en meter.</a:t>
            </a:r>
            <a:endParaRPr sz="20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Dvig gladine za en meter pomeni obenem: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Več sto 100 milijonov podnebnih beguncev po svetu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Izgubo kopnih površin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Vdore morske vode v namakalne sisteme in sladkovodne rezervoarje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Več neurij in poplav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Pogostejše vročinske valove v Sredozemlju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Manj vodnih virov v Sredozemlju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Pogostejše požare v Sredozemlju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Nepredvidljive ekosistemske spremembe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  <a:p>
            <a:pPr indent="-355600" lvl="0" marL="457200" rtl="0" algn="l">
              <a:spcBef>
                <a:spcPts val="0"/>
              </a:spcBef>
              <a:spcAft>
                <a:spcPts val="0"/>
              </a:spcAft>
              <a:buSzPts val="2000"/>
              <a:buFont typeface="Roboto"/>
              <a:buChar char="●"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...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2"/>
          <p:cNvSpPr txBox="1"/>
          <p:nvPr/>
        </p:nvSpPr>
        <p:spPr>
          <a:xfrm>
            <a:off x="3117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Mehanizem nastanka Jadranskih obalnih poplav</a:t>
            </a:r>
            <a:endParaRPr sz="2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1" name="Google Shape;181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35500" y="1238700"/>
            <a:ext cx="4642425" cy="3481830"/>
          </a:xfrm>
          <a:prstGeom prst="rect">
            <a:avLst/>
          </a:prstGeom>
          <a:noFill/>
          <a:ln>
            <a:noFill/>
          </a:ln>
        </p:spPr>
      </p:pic>
      <p:sp>
        <p:nvSpPr>
          <p:cNvPr id="182" name="Google Shape;182;p22"/>
          <p:cNvSpPr txBox="1"/>
          <p:nvPr/>
        </p:nvSpPr>
        <p:spPr>
          <a:xfrm>
            <a:off x="4636850" y="1567725"/>
            <a:ext cx="43431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Char char="●"/>
            </a:pPr>
            <a:r>
              <a:rPr lang="en">
                <a:latin typeface="Roboto Thin"/>
                <a:ea typeface="Roboto Thin"/>
                <a:cs typeface="Roboto Thin"/>
                <a:sym typeface="Roboto Thin"/>
              </a:rPr>
              <a:t>Podolgovat, polzaprt bazen</a:t>
            </a:r>
            <a:endParaRPr>
              <a:latin typeface="Roboto Thin"/>
              <a:ea typeface="Roboto Thin"/>
              <a:cs typeface="Roboto Thin"/>
              <a:sym typeface="Roboto Th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Font typeface="Roboto Thin"/>
              <a:buChar char="●"/>
            </a:pPr>
            <a:r>
              <a:rPr lang="en">
                <a:latin typeface="Roboto Thin"/>
                <a:ea typeface="Roboto Thin"/>
                <a:cs typeface="Roboto Thin"/>
                <a:sym typeface="Roboto Thin"/>
              </a:rPr>
              <a:t>Globok na jugu, plitek na severu</a:t>
            </a:r>
            <a:endParaRPr>
              <a:latin typeface="Roboto Thin"/>
              <a:ea typeface="Roboto Thin"/>
              <a:cs typeface="Roboto Thin"/>
              <a:sym typeface="Roboto Thin"/>
            </a:endParaRPr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Roboto Thin"/>
              <a:buChar char="●"/>
            </a:pPr>
            <a:r>
              <a:rPr lang="en">
                <a:latin typeface="Roboto Thin"/>
                <a:ea typeface="Roboto Thin"/>
                <a:cs typeface="Roboto Thin"/>
                <a:sym typeface="Roboto Thin"/>
              </a:rPr>
              <a:t>Gorske pregrade na E, W, N</a:t>
            </a:r>
            <a:endParaRPr>
              <a:solidFill>
                <a:srgbClr val="000000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rgbClr val="000000"/>
              </a:solidFill>
              <a:latin typeface="Roboto Thin"/>
              <a:ea typeface="Roboto Thin"/>
              <a:cs typeface="Roboto Thin"/>
              <a:sym typeface="Roboto Thin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Thin"/>
                <a:ea typeface="Roboto Thin"/>
                <a:cs typeface="Roboto Thin"/>
                <a:sym typeface="Roboto Thin"/>
              </a:rPr>
              <a:t>Okrajšava</a:t>
            </a:r>
            <a:r>
              <a:rPr lang="en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: 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ea 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</a:t>
            </a:r>
            <a:r>
              <a:rPr lang="en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urface </a:t>
            </a:r>
            <a:r>
              <a:rPr lang="en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</a:t>
            </a:r>
            <a:r>
              <a:rPr lang="en">
                <a:solidFill>
                  <a:srgbClr val="000000"/>
                </a:solidFill>
                <a:latin typeface="Roboto Thin"/>
                <a:ea typeface="Roboto Thin"/>
                <a:cs typeface="Roboto Thin"/>
                <a:sym typeface="Roboto Thin"/>
              </a:rPr>
              <a:t>eight = </a:t>
            </a:r>
            <a:r>
              <a:rPr lang="en">
                <a:solidFill>
                  <a:srgbClr val="000000"/>
                </a:solidFill>
                <a:latin typeface="Roboto Light"/>
                <a:ea typeface="Roboto Light"/>
                <a:cs typeface="Roboto Light"/>
                <a:sym typeface="Roboto Light"/>
              </a:rPr>
              <a:t>SSH</a:t>
            </a:r>
            <a:endParaRPr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45720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Thin"/>
              <a:ea typeface="Roboto Thin"/>
              <a:cs typeface="Roboto Thin"/>
              <a:sym typeface="Roboto Thin"/>
            </a:endParaRPr>
          </a:p>
        </p:txBody>
      </p:sp>
      <p:pic>
        <p:nvPicPr>
          <p:cNvPr id="183" name="Google Shape;183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55407" y="3171526"/>
            <a:ext cx="3553577" cy="13779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3"/>
          <p:cNvSpPr txBox="1"/>
          <p:nvPr/>
        </p:nvSpPr>
        <p:spPr>
          <a:xfrm>
            <a:off x="3117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Mehanizem nastanka Jadranskih obalnih poplav: veter in pritisk</a:t>
            </a:r>
            <a:endParaRPr sz="2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89" name="Google Shape;189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2525" y="1093925"/>
            <a:ext cx="2008908" cy="3498251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23"/>
          <p:cNvSpPr txBox="1"/>
          <p:nvPr/>
        </p:nvSpPr>
        <p:spPr>
          <a:xfrm>
            <a:off x="3105875" y="1991450"/>
            <a:ext cx="5786400" cy="169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Ravnovesni odziv oceana na padec pritiska:</a:t>
            </a: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 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Ta člen prispeva</a:t>
            </a:r>
            <a:r>
              <a:rPr lang="en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~ 20 - 30 cm</a:t>
            </a:r>
            <a:r>
              <a:rPr lang="en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 dviga SSH med tipičnim ciklonom</a:t>
            </a:r>
            <a:endParaRPr>
              <a:solidFill>
                <a:srgbClr val="4285F4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191" name="Google Shape;191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55535" y="2456250"/>
            <a:ext cx="2378658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92" name="Google Shape;192;p23"/>
          <p:cNvSpPr txBox="1"/>
          <p:nvPr/>
        </p:nvSpPr>
        <p:spPr>
          <a:xfrm>
            <a:off x="2248670" y="4287373"/>
            <a:ext cx="4208100" cy="303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Medjugorac et al. Ocean Dynamics 2015</a:t>
            </a:r>
            <a:endParaRPr sz="80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" name="Google Shape;39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8600" y="174325"/>
            <a:ext cx="4926650" cy="3902374"/>
          </a:xfrm>
          <a:prstGeom prst="rect">
            <a:avLst/>
          </a:prstGeom>
          <a:noFill/>
          <a:ln>
            <a:noFill/>
          </a:ln>
        </p:spPr>
      </p:pic>
      <p:sp>
        <p:nvSpPr>
          <p:cNvPr id="40" name="Google Shape;40;p6"/>
          <p:cNvSpPr txBox="1"/>
          <p:nvPr/>
        </p:nvSpPr>
        <p:spPr>
          <a:xfrm>
            <a:off x="5323250" y="798013"/>
            <a:ext cx="3618900" cy="2724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Oceani so vsrkali 90 % presežne toplote zaradi antropogenih toplogrednih plinov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Oceani so vsrkali 25% antropogenih izpustov CO2</a:t>
            </a:r>
            <a:endParaRPr sz="15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SzPts val="1500"/>
              <a:buFont typeface="Roboto"/>
              <a:buChar char="●"/>
            </a:pPr>
            <a:r>
              <a:rPr lang="en" sz="1500">
                <a:latin typeface="Roboto"/>
                <a:ea typeface="Roboto"/>
                <a:cs typeface="Roboto"/>
                <a:sym typeface="Roboto"/>
              </a:rPr>
              <a:t>Oceanski tokovi so planetna centralna kurjava, ki skrbi za transport toplote od ekvatorja k polom</a:t>
            </a:r>
            <a:endParaRPr sz="1500">
              <a:latin typeface="Roboto"/>
              <a:ea typeface="Roboto"/>
              <a:cs typeface="Roboto"/>
              <a:sym typeface="Roboto"/>
            </a:endParaRPr>
          </a:p>
          <a:p>
            <a:pPr indent="-32385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500"/>
              <a:buFont typeface="Roboto"/>
              <a:buChar char="●"/>
            </a:pPr>
            <a:r>
              <a:rPr lang="en" sz="1500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Skoraj polovica prebivalcev EU živi manj kot 50 km od morja</a:t>
            </a:r>
            <a:endParaRPr sz="1500"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1" name="Google Shape;41;p6"/>
          <p:cNvSpPr txBox="1"/>
          <p:nvPr/>
        </p:nvSpPr>
        <p:spPr>
          <a:xfrm>
            <a:off x="5808700" y="175800"/>
            <a:ext cx="2612700" cy="49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Namesto uvoda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2" name="Google Shape;42;p6"/>
          <p:cNvSpPr txBox="1"/>
          <p:nvPr/>
        </p:nvSpPr>
        <p:spPr>
          <a:xfrm>
            <a:off x="147550" y="3996400"/>
            <a:ext cx="44187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https://earth.nullschool.net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6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24"/>
          <p:cNvSpPr txBox="1"/>
          <p:nvPr/>
        </p:nvSpPr>
        <p:spPr>
          <a:xfrm>
            <a:off x="3117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Mehanizem nastanka Jadranskih obalnih poplav: lastna stoječa valovanja</a:t>
            </a:r>
            <a:endParaRPr sz="2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descr="sbpom_el_2014021100.png" id="198" name="Google Shape;198;p24"/>
          <p:cNvPicPr preferRelativeResize="0"/>
          <p:nvPr/>
        </p:nvPicPr>
        <p:blipFill rotWithShape="1">
          <a:blip r:embed="rId3">
            <a:alphaModFix/>
          </a:blip>
          <a:srcRect b="13791" l="5855" r="3498" t="13776"/>
          <a:stretch/>
        </p:blipFill>
        <p:spPr>
          <a:xfrm>
            <a:off x="208350" y="1532925"/>
            <a:ext cx="3196928" cy="2561449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4"/>
          <p:cNvSpPr txBox="1"/>
          <p:nvPr/>
        </p:nvSpPr>
        <p:spPr>
          <a:xfrm>
            <a:off x="2948650" y="4216550"/>
            <a:ext cx="588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Ta člen prispeva </a:t>
            </a:r>
            <a:r>
              <a:rPr lang="en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~ 50 - 100 cm</a:t>
            </a:r>
            <a:r>
              <a:rPr lang="en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 SSH in razpada na skali nekaj dni!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0" name="Google Shape;200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4248" y="1365000"/>
            <a:ext cx="3629026" cy="280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25"/>
          <p:cNvSpPr txBox="1"/>
          <p:nvPr/>
        </p:nvSpPr>
        <p:spPr>
          <a:xfrm>
            <a:off x="3117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Mehanizem nastanka Jadranskih obalnih poplav: plimovanje</a:t>
            </a:r>
            <a:endParaRPr sz="2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06" name="Google Shape;206;p25"/>
          <p:cNvSpPr txBox="1"/>
          <p:nvPr/>
        </p:nvSpPr>
        <p:spPr>
          <a:xfrm>
            <a:off x="2948650" y="4216550"/>
            <a:ext cx="58839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Ta člen prispeva </a:t>
            </a:r>
            <a:r>
              <a:rPr lang="en">
                <a:solidFill>
                  <a:srgbClr val="4285F4"/>
                </a:solidFill>
                <a:latin typeface="Roboto"/>
                <a:ea typeface="Roboto"/>
                <a:cs typeface="Roboto"/>
                <a:sym typeface="Roboto"/>
              </a:rPr>
              <a:t>~ -80 do +80 cm</a:t>
            </a:r>
            <a:r>
              <a:rPr lang="en">
                <a:solidFill>
                  <a:srgbClr val="4285F4"/>
                </a:solidFill>
                <a:latin typeface="Roboto Light"/>
                <a:ea typeface="Roboto Light"/>
                <a:cs typeface="Roboto Light"/>
                <a:sym typeface="Roboto Light"/>
              </a:rPr>
              <a:t> SSH!</a:t>
            </a:r>
            <a:endParaRPr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207" name="Google Shape;207;p25" title="adr_tide_rotation.mp4">
            <a:hlinkClick r:id="rId3"/>
          </p:cNvPr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322525"/>
            <a:ext cx="3524945" cy="2741624"/>
          </a:xfrm>
          <a:prstGeom prst="rect">
            <a:avLst/>
          </a:prstGeom>
          <a:noFill/>
          <a:ln>
            <a:noFill/>
          </a:ln>
        </p:spPr>
      </p:pic>
      <p:sp>
        <p:nvSpPr>
          <p:cNvPr id="208" name="Google Shape;208;p25"/>
          <p:cNvSpPr txBox="1"/>
          <p:nvPr/>
        </p:nvSpPr>
        <p:spPr>
          <a:xfrm>
            <a:off x="4303750" y="1334850"/>
            <a:ext cx="4684800" cy="1477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Ključna težava: časovni zamik med vrhom gravitacijsko povzročene plime in vrhom meteorološko povzročenega stoječega valovanja!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4285F4"/>
                </a:solidFill>
              </a:rPr>
              <a:t>Solidna vremenska napoved → slaba napoved SSH</a:t>
            </a:r>
            <a:endParaRPr>
              <a:solidFill>
                <a:srgbClr val="4285F4"/>
              </a:solidFill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2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26"/>
          <p:cNvSpPr txBox="1"/>
          <p:nvPr/>
        </p:nvSpPr>
        <p:spPr>
          <a:xfrm>
            <a:off x="3117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Rešitev</a:t>
            </a: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: ansambelsko probabilistično modeliranje</a:t>
            </a:r>
            <a:endParaRPr sz="2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00" y="1464125"/>
            <a:ext cx="3163225" cy="2475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961625" y="1017725"/>
            <a:ext cx="4719626" cy="36685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7"/>
          <p:cNvSpPr txBox="1"/>
          <p:nvPr/>
        </p:nvSpPr>
        <p:spPr>
          <a:xfrm>
            <a:off x="3117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Rešitev: ansambelsko probabilistično modeliranje</a:t>
            </a:r>
            <a:endParaRPr sz="2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21" name="Google Shape;221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035900" y="1991125"/>
            <a:ext cx="5108100" cy="2422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2" name="Google Shape;222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25698" y="1991123"/>
            <a:ext cx="3554300" cy="738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-19050" y="2657475"/>
            <a:ext cx="3871599" cy="684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4" name="Google Shape;224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0" y="3341550"/>
            <a:ext cx="3871573" cy="684075"/>
          </a:xfrm>
          <a:prstGeom prst="rect">
            <a:avLst/>
          </a:prstGeom>
          <a:noFill/>
          <a:ln>
            <a:noFill/>
          </a:ln>
        </p:spPr>
      </p:pic>
      <p:sp>
        <p:nvSpPr>
          <p:cNvPr id="225" name="Google Shape;225;p27"/>
          <p:cNvSpPr txBox="1"/>
          <p:nvPr/>
        </p:nvSpPr>
        <p:spPr>
          <a:xfrm>
            <a:off x="242725" y="1454275"/>
            <a:ext cx="8825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Fizikalni modeli oceana:                                                    Umetna inteligenca: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28"/>
          <p:cNvSpPr txBox="1"/>
          <p:nvPr/>
        </p:nvSpPr>
        <p:spPr>
          <a:xfrm>
            <a:off x="3117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Rešitev: ansambelsko probabilistično modeliranje</a:t>
            </a:r>
            <a:endParaRPr sz="2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231" name="Google Shape;23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00" y="1330050"/>
            <a:ext cx="3858466" cy="2984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2" name="Google Shape;232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396400" y="3433375"/>
            <a:ext cx="4747599" cy="1033150"/>
          </a:xfrm>
          <a:prstGeom prst="rect">
            <a:avLst/>
          </a:prstGeom>
          <a:noFill/>
          <a:ln>
            <a:noFill/>
          </a:ln>
        </p:spPr>
      </p:pic>
      <p:sp>
        <p:nvSpPr>
          <p:cNvPr id="233" name="Google Shape;233;p28"/>
          <p:cNvSpPr txBox="1"/>
          <p:nvPr/>
        </p:nvSpPr>
        <p:spPr>
          <a:xfrm>
            <a:off x="4529375" y="2047175"/>
            <a:ext cx="4406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Umetna inteligenca je ob enaki zanesljivosti bistveno računsko hitrejša od klasičnih numeričnih modelov.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7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29"/>
          <p:cNvSpPr txBox="1"/>
          <p:nvPr/>
        </p:nvSpPr>
        <p:spPr>
          <a:xfrm>
            <a:off x="3117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Rešitev: ansambelsko probabilistično modeliranje</a:t>
            </a:r>
            <a:endParaRPr sz="2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39" name="Google Shape;239;p29"/>
          <p:cNvSpPr txBox="1"/>
          <p:nvPr/>
        </p:nvSpPr>
        <p:spPr>
          <a:xfrm>
            <a:off x="388700" y="1937575"/>
            <a:ext cx="8228400" cy="12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Trenutni razvoj v Sloveniji: 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Najsodobnejši fizikalni modeli gladine morja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Najsodobnejši algoritmi umetne inteligenci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Njuno povezovanje: fizikalno-informirani inteligentni sistemi, kjer umetno inteligenco med učenjem naučimo zakonov fizike, da so njene napovedi nato fizikalno smiselne!</a:t>
            </a:r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43" name="Shape 2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" name="Google Shape;244;p30"/>
          <p:cNvSpPr txBox="1"/>
          <p:nvPr/>
        </p:nvSpPr>
        <p:spPr>
          <a:xfrm>
            <a:off x="311700" y="5974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 Light"/>
                <a:ea typeface="Roboto Light"/>
                <a:cs typeface="Roboto Light"/>
                <a:sym typeface="Roboto Light"/>
              </a:rPr>
              <a:t>Namesto zaključka</a:t>
            </a:r>
            <a:endParaRPr sz="2000">
              <a:solidFill>
                <a:srgbClr val="000000"/>
              </a:solidFill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245" name="Google Shape;245;p30"/>
          <p:cNvSpPr txBox="1"/>
          <p:nvPr/>
        </p:nvSpPr>
        <p:spPr>
          <a:xfrm>
            <a:off x="388700" y="1937575"/>
            <a:ext cx="8228400" cy="190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Podnebne spremembe niso znanstveni problem. Večjih znanstvenih dilem ni več.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Znanost in tehnologija lahko igrata pomembno vlogo, ne moreta pa nadomestiti politike.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Podnebne spremembe so politični, odločevalski problem.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Tisti, ki so najodgovornejši za podnebne spremembe, bodo najmanj trpeli zaradi njih.</a:t>
            </a:r>
            <a:endParaRPr/>
          </a:p>
          <a:p>
            <a:pPr indent="-317500" lvl="0" marL="457200" rtl="0" algn="l">
              <a:spcBef>
                <a:spcPts val="0"/>
              </a:spcBef>
              <a:spcAft>
                <a:spcPts val="0"/>
              </a:spcAft>
              <a:buSzPts val="1400"/>
              <a:buChar char="●"/>
            </a:pPr>
            <a:r>
              <a:rPr lang="en"/>
              <a:t>Učitelji lahko odigrate pomembno vlogo, da bomo lahko v bodočih generacijah videli kompetentne in odgovorne ljudi, ki se bodo bolj od številnih trenutnih politikov zavedali težav, ki nas čakajo ob neukrepanju.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7"/>
          <p:cNvSpPr txBox="1"/>
          <p:nvPr>
            <p:ph type="title"/>
          </p:nvPr>
        </p:nvSpPr>
        <p:spPr>
          <a:xfrm>
            <a:off x="311700" y="1402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Temperature morja v Sredozemlju v preteklosti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8" name="Google Shape;48;p7"/>
          <p:cNvSpPr txBox="1"/>
          <p:nvPr/>
        </p:nvSpPr>
        <p:spPr>
          <a:xfrm>
            <a:off x="575925" y="4005500"/>
            <a:ext cx="6769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Vir podatkov: Evropska Okoljska Agencija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49" name="Google Shape;49;p7"/>
          <p:cNvSpPr txBox="1"/>
          <p:nvPr/>
        </p:nvSpPr>
        <p:spPr>
          <a:xfrm>
            <a:off x="5505075" y="1264650"/>
            <a:ext cx="32409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Sredozemsko morje se segreva hitreje od globalnega povprečja.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0" name="Google Shape;5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3574" y="630375"/>
            <a:ext cx="4737051" cy="31200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8"/>
          <p:cNvSpPr txBox="1"/>
          <p:nvPr>
            <p:ph type="title"/>
          </p:nvPr>
        </p:nvSpPr>
        <p:spPr>
          <a:xfrm>
            <a:off x="311700" y="1402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Temperature morja v severnem Jadranu v preteklosti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56" name="Google Shape;56;p8"/>
          <p:cNvSpPr txBox="1"/>
          <p:nvPr/>
        </p:nvSpPr>
        <p:spPr>
          <a:xfrm>
            <a:off x="575925" y="4005500"/>
            <a:ext cx="6769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Vir podatkov: Copernicus CMEMS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57" name="Google Shape;57;p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08850" y="1198290"/>
            <a:ext cx="2627596" cy="1774871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844756" y="1183325"/>
            <a:ext cx="2627594" cy="1828049"/>
          </a:xfrm>
          <a:prstGeom prst="rect">
            <a:avLst/>
          </a:prstGeom>
          <a:noFill/>
          <a:ln>
            <a:noFill/>
          </a:ln>
        </p:spPr>
      </p:pic>
      <p:sp>
        <p:nvSpPr>
          <p:cNvPr id="59" name="Google Shape;59;p8"/>
          <p:cNvSpPr txBox="1"/>
          <p:nvPr/>
        </p:nvSpPr>
        <p:spPr>
          <a:xfrm>
            <a:off x="575925" y="783125"/>
            <a:ext cx="207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1991-2001:</a:t>
            </a:r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3471525" y="783125"/>
            <a:ext cx="207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2006-2016</a:t>
            </a:r>
            <a:r>
              <a:rPr lang="en"/>
              <a:t>:</a:t>
            </a:r>
            <a:endParaRPr/>
          </a:p>
        </p:txBody>
      </p:sp>
      <p:pic>
        <p:nvPicPr>
          <p:cNvPr id="61" name="Google Shape;61;p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624750" y="1145100"/>
            <a:ext cx="2796589" cy="1828050"/>
          </a:xfrm>
          <a:prstGeom prst="rect">
            <a:avLst/>
          </a:prstGeom>
          <a:noFill/>
          <a:ln>
            <a:noFill/>
          </a:ln>
        </p:spPr>
      </p:pic>
      <p:sp>
        <p:nvSpPr>
          <p:cNvPr id="62" name="Google Shape;62;p8"/>
          <p:cNvSpPr txBox="1"/>
          <p:nvPr/>
        </p:nvSpPr>
        <p:spPr>
          <a:xfrm>
            <a:off x="6214725" y="783125"/>
            <a:ext cx="20733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Razlika</a:t>
            </a:r>
            <a:r>
              <a:rPr lang="en"/>
              <a:t>: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235500" y="640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Satelitske meritve t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emperature morja v Tržaškem zalivu v preteklosti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68" name="Google Shape;68;p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9963" y="223650"/>
            <a:ext cx="5731463" cy="3820975"/>
          </a:xfrm>
          <a:prstGeom prst="rect">
            <a:avLst/>
          </a:prstGeom>
          <a:noFill/>
          <a:ln>
            <a:noFill/>
          </a:ln>
        </p:spPr>
      </p:pic>
      <p:sp>
        <p:nvSpPr>
          <p:cNvPr id="69" name="Google Shape;69;p9"/>
          <p:cNvSpPr txBox="1"/>
          <p:nvPr/>
        </p:nvSpPr>
        <p:spPr>
          <a:xfrm>
            <a:off x="6047900" y="1610350"/>
            <a:ext cx="2691900" cy="129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Slovensko morje se je v preteklih 30 letih segrelo za kako stopinjo Celzija in pol.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0" name="Google Shape;70;p9"/>
          <p:cNvSpPr txBox="1"/>
          <p:nvPr/>
        </p:nvSpPr>
        <p:spPr>
          <a:xfrm>
            <a:off x="575925" y="3929300"/>
            <a:ext cx="6769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Vir podatkov: satelitske meritve temperature morja </a:t>
            </a: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Copernicus</a:t>
            </a:r>
            <a:endParaRPr i="1" sz="1100"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0"/>
          <p:cNvSpPr txBox="1"/>
          <p:nvPr>
            <p:ph type="title"/>
          </p:nvPr>
        </p:nvSpPr>
        <p:spPr>
          <a:xfrm>
            <a:off x="311700" y="1402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Morski vročinski valovi</a:t>
            </a:r>
            <a:r>
              <a:rPr lang="en" sz="2000">
                <a:latin typeface="Roboto"/>
                <a:ea typeface="Roboto"/>
                <a:cs typeface="Roboto"/>
                <a:sym typeface="Roboto"/>
              </a:rPr>
              <a:t> v severnem Jadranu v preteklosti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6" name="Google Shape;76;p10"/>
          <p:cNvSpPr txBox="1"/>
          <p:nvPr/>
        </p:nvSpPr>
        <p:spPr>
          <a:xfrm>
            <a:off x="5194000" y="1684488"/>
            <a:ext cx="3438600" cy="101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rgbClr val="FF0000"/>
                </a:solidFill>
                <a:latin typeface="Roboto"/>
                <a:ea typeface="Roboto"/>
                <a:cs typeface="Roboto"/>
                <a:sym typeface="Roboto"/>
              </a:rPr>
              <a:t>Vročinski valovi postajajo bolj pogosti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" sz="1800">
                <a:solidFill>
                  <a:srgbClr val="0B5394"/>
                </a:solidFill>
                <a:latin typeface="Roboto"/>
                <a:ea typeface="Roboto"/>
                <a:cs typeface="Roboto"/>
                <a:sym typeface="Roboto"/>
              </a:rPr>
              <a:t>hladna obdobja pa redkejša</a:t>
            </a:r>
            <a:r>
              <a:rPr lang="en" sz="1800">
                <a:latin typeface="Roboto"/>
                <a:ea typeface="Roboto"/>
                <a:cs typeface="Roboto"/>
                <a:sym typeface="Roboto"/>
              </a:rPr>
              <a:t>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77" name="Google Shape;77;p10"/>
          <p:cNvSpPr txBox="1"/>
          <p:nvPr/>
        </p:nvSpPr>
        <p:spPr>
          <a:xfrm>
            <a:off x="575925" y="4005500"/>
            <a:ext cx="6769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Vir podatkov: satelitske meritve temperature morja </a:t>
            </a: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Copernicus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, Nacionalni inštitut za biologijo, ARSO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78" name="Google Shape;78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925" y="622300"/>
            <a:ext cx="3907108" cy="34449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type="ctrTitle"/>
          </p:nvPr>
        </p:nvSpPr>
        <p:spPr>
          <a:xfrm>
            <a:off x="311700" y="134975"/>
            <a:ext cx="8520600" cy="369300"/>
          </a:xfrm>
          <a:prstGeom prst="rect">
            <a:avLst/>
          </a:prstGeom>
        </p:spPr>
        <p:txBody>
          <a:bodyPr anchorCtr="0" anchor="b" bIns="0" lIns="0" spcFirstLastPara="1" rIns="0" wrap="square" tIns="0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latin typeface="Roboto Light"/>
                <a:ea typeface="Roboto Light"/>
                <a:cs typeface="Roboto Light"/>
                <a:sym typeface="Roboto Light"/>
              </a:rPr>
              <a:t>Sredozemlje: povsod enaka slika</a:t>
            </a:r>
            <a:endParaRPr sz="2400">
              <a:latin typeface="Roboto Light"/>
              <a:ea typeface="Roboto Light"/>
              <a:cs typeface="Roboto Light"/>
              <a:sym typeface="Roboto Light"/>
            </a:endParaRPr>
          </a:p>
        </p:txBody>
      </p:sp>
      <p:pic>
        <p:nvPicPr>
          <p:cNvPr id="84" name="Google Shape;84;p1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052750" y="527025"/>
            <a:ext cx="4562490" cy="4044025"/>
          </a:xfrm>
          <a:prstGeom prst="rect">
            <a:avLst/>
          </a:prstGeom>
          <a:noFill/>
          <a:ln>
            <a:noFill/>
          </a:ln>
        </p:spPr>
      </p:pic>
      <p:sp>
        <p:nvSpPr>
          <p:cNvPr id="85" name="Google Shape;85;p11"/>
          <p:cNvSpPr txBox="1"/>
          <p:nvPr/>
        </p:nvSpPr>
        <p:spPr>
          <a:xfrm>
            <a:off x="192350" y="2258550"/>
            <a:ext cx="1775100" cy="1046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Roboto Light"/>
                <a:ea typeface="Roboto Light"/>
                <a:cs typeface="Roboto Light"/>
                <a:sym typeface="Roboto Light"/>
              </a:rPr>
              <a:t>Frekvenca vročinskih valov raste povsod po Sredozemlju</a:t>
            </a:r>
            <a:endParaRPr>
              <a:latin typeface="Roboto Light"/>
              <a:ea typeface="Roboto Light"/>
              <a:cs typeface="Roboto Light"/>
              <a:sym typeface="Roboto Light"/>
            </a:endParaRPr>
          </a:p>
        </p:txBody>
      </p:sp>
      <p:sp>
        <p:nvSpPr>
          <p:cNvPr id="86" name="Google Shape;86;p11"/>
          <p:cNvSpPr txBox="1"/>
          <p:nvPr/>
        </p:nvSpPr>
        <p:spPr>
          <a:xfrm>
            <a:off x="3526125" y="1433575"/>
            <a:ext cx="42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Alexandria             Algiers                  Ancona</a:t>
            </a:r>
            <a:endParaRPr/>
          </a:p>
        </p:txBody>
      </p:sp>
      <p:sp>
        <p:nvSpPr>
          <p:cNvPr id="87" name="Google Shape;87;p11"/>
          <p:cNvSpPr txBox="1"/>
          <p:nvPr/>
        </p:nvSpPr>
        <p:spPr>
          <a:xfrm>
            <a:off x="3526125" y="2881375"/>
            <a:ext cx="42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Bari                       Beirut                      Benghazi</a:t>
            </a:r>
            <a:endParaRPr/>
          </a:p>
        </p:txBody>
      </p:sp>
      <p:sp>
        <p:nvSpPr>
          <p:cNvPr id="88" name="Google Shape;88;p11"/>
          <p:cNvSpPr txBox="1"/>
          <p:nvPr/>
        </p:nvSpPr>
        <p:spPr>
          <a:xfrm>
            <a:off x="3526125" y="4481575"/>
            <a:ext cx="4223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Catania                   Dubrovnik               Genova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2"/>
          <p:cNvSpPr txBox="1"/>
          <p:nvPr>
            <p:ph type="title"/>
          </p:nvPr>
        </p:nvSpPr>
        <p:spPr>
          <a:xfrm>
            <a:off x="311700" y="1402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Morski vročinski valovi v severnem Jadranu v preteklosti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94" name="Google Shape;94;p12"/>
          <p:cNvSpPr txBox="1"/>
          <p:nvPr/>
        </p:nvSpPr>
        <p:spPr>
          <a:xfrm>
            <a:off x="575925" y="4005500"/>
            <a:ext cx="67698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Vir podatkov: satelitske meritve temperature morja </a:t>
            </a:r>
            <a:r>
              <a:rPr i="1" lang="en" sz="1100">
                <a:latin typeface="Roboto"/>
                <a:ea typeface="Roboto"/>
                <a:cs typeface="Roboto"/>
                <a:sym typeface="Roboto"/>
              </a:rPr>
              <a:t>Copernicus</a:t>
            </a:r>
            <a:r>
              <a:rPr lang="en" sz="1100">
                <a:latin typeface="Roboto"/>
                <a:ea typeface="Roboto"/>
                <a:cs typeface="Roboto"/>
                <a:sym typeface="Roboto"/>
              </a:rPr>
              <a:t>, Nacionalni inštitut za biologijo, ARSO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95" name="Google Shape;95;p1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78625" y="1065900"/>
            <a:ext cx="5606175" cy="2318576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2"/>
          <p:cNvSpPr txBox="1"/>
          <p:nvPr/>
        </p:nvSpPr>
        <p:spPr>
          <a:xfrm>
            <a:off x="969500" y="1202875"/>
            <a:ext cx="1234200" cy="22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Zima →  </a:t>
            </a:r>
            <a:endParaRPr/>
          </a:p>
          <a:p>
            <a:pPr indent="0" lvl="0" marL="0" rtl="0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Jesen → </a:t>
            </a:r>
            <a:endParaRPr/>
          </a:p>
          <a:p>
            <a:pPr indent="0" lvl="0" marL="0" rtl="0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Poletje → </a:t>
            </a:r>
            <a:endParaRPr/>
          </a:p>
          <a:p>
            <a:pPr indent="0" lvl="0" marL="0" rtl="0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Pomlad → </a:t>
            </a:r>
            <a:endParaRPr/>
          </a:p>
          <a:p>
            <a:pPr indent="0" lvl="0" marL="0" rtl="0" algn="r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Zima → 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2"/>
          <p:cNvSpPr txBox="1"/>
          <p:nvPr/>
        </p:nvSpPr>
        <p:spPr>
          <a:xfrm>
            <a:off x="1170325" y="3476950"/>
            <a:ext cx="77265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Osemdeseta so </a:t>
            </a:r>
            <a:r>
              <a:rPr lang="en">
                <a:solidFill>
                  <a:srgbClr val="0B5394"/>
                </a:solidFill>
              </a:rPr>
              <a:t>hladnejša,</a:t>
            </a:r>
            <a:r>
              <a:rPr lang="en"/>
              <a:t> zadnja leta so </a:t>
            </a:r>
            <a:r>
              <a:rPr lang="en">
                <a:solidFill>
                  <a:srgbClr val="CC0000"/>
                </a:solidFill>
              </a:rPr>
              <a:t>toplejša</a:t>
            </a:r>
            <a:r>
              <a:rPr lang="en"/>
              <a:t>. Anomalije so največje spomladi in poleti.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3"/>
          <p:cNvSpPr txBox="1"/>
          <p:nvPr>
            <p:ph type="title"/>
          </p:nvPr>
        </p:nvSpPr>
        <p:spPr>
          <a:xfrm>
            <a:off x="311700" y="64025"/>
            <a:ext cx="8520600" cy="307800"/>
          </a:xfrm>
          <a:prstGeom prst="rect">
            <a:avLst/>
          </a:prstGeom>
        </p:spPr>
        <p:txBody>
          <a:bodyPr anchorCtr="0" anchor="t" bIns="0" lIns="0" spcFirstLastPara="1" rIns="0" wrap="square" tIns="0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latin typeface="Roboto"/>
                <a:ea typeface="Roboto"/>
                <a:cs typeface="Roboto"/>
                <a:sym typeface="Roboto"/>
              </a:rPr>
              <a:t>Projekcije lastnosti morja do leta 2100</a:t>
            </a:r>
            <a:endParaRPr sz="2000"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03" name="Google Shape;103;p13"/>
          <p:cNvSpPr txBox="1"/>
          <p:nvPr/>
        </p:nvSpPr>
        <p:spPr>
          <a:xfrm>
            <a:off x="936200" y="3145520"/>
            <a:ext cx="7556100" cy="1400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latin typeface="Roboto"/>
                <a:ea typeface="Roboto"/>
                <a:cs typeface="Roboto"/>
                <a:sym typeface="Roboto"/>
              </a:rPr>
              <a:t>V oceanih lahko v 21. stoletju pričakujemo dvig temperature morja za 1.5 - 3 stopinje Celzija glede na obdobje 1986-2005, več vročinskih valov, bolj kislo morje.</a:t>
            </a:r>
            <a:endParaRPr sz="18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latin typeface="Roboto"/>
                <a:ea typeface="Roboto"/>
                <a:cs typeface="Roboto"/>
                <a:sym typeface="Roboto"/>
              </a:rPr>
              <a:t>Vir: IPCC SR Ocean and Cryosphere</a:t>
            </a:r>
            <a:endParaRPr sz="1100"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latin typeface="Roboto"/>
              <a:ea typeface="Roboto"/>
              <a:cs typeface="Roboto"/>
              <a:sym typeface="Roboto"/>
            </a:endParaRPr>
          </a:p>
        </p:txBody>
      </p:sp>
      <p:pic>
        <p:nvPicPr>
          <p:cNvPr id="104" name="Google Shape;10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462263" y="408113"/>
            <a:ext cx="2951823" cy="2485274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Google Shape;105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667000" y="2895600"/>
            <a:ext cx="2855492" cy="140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6" name="Google Shape;106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507428" y="1213112"/>
            <a:ext cx="1940471" cy="572700"/>
          </a:xfrm>
          <a:prstGeom prst="rect">
            <a:avLst/>
          </a:prstGeom>
          <a:noFill/>
          <a:ln>
            <a:noFill/>
          </a:ln>
        </p:spPr>
      </p:pic>
      <p:sp>
        <p:nvSpPr>
          <p:cNvPr id="107" name="Google Shape;107;p13"/>
          <p:cNvSpPr txBox="1"/>
          <p:nvPr/>
        </p:nvSpPr>
        <p:spPr>
          <a:xfrm>
            <a:off x="6877525" y="4116775"/>
            <a:ext cx="27432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8" name="Google Shape;108;p13"/>
          <p:cNvSpPr txBox="1"/>
          <p:nvPr/>
        </p:nvSpPr>
        <p:spPr>
          <a:xfrm>
            <a:off x="437500" y="612425"/>
            <a:ext cx="1887000" cy="212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Temperature 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Verjetnost vročinskih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valov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accent1"/>
                </a:solidFill>
                <a:latin typeface="Roboto"/>
                <a:ea typeface="Roboto"/>
                <a:cs typeface="Roboto"/>
                <a:sym typeface="Roboto"/>
              </a:rPr>
              <a:t>Kislost oceanov</a:t>
            </a:r>
            <a:endParaRPr>
              <a:solidFill>
                <a:schemeClr val="accent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Design">
  <a:themeElements>
    <a:clrScheme name="DU 2010">
      <a:dk1>
        <a:srgbClr val="999999"/>
      </a:dk1>
      <a:lt1>
        <a:srgbClr val="FFFFFF"/>
      </a:lt1>
      <a:dk2>
        <a:srgbClr val="000000"/>
      </a:dk2>
      <a:lt2>
        <a:srgbClr val="D8D8D8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