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256" r:id="rId5"/>
    <p:sldId id="257" r:id="rId6"/>
    <p:sldId id="258" r:id="rId7"/>
    <p:sldId id="259" r:id="rId8"/>
    <p:sldId id="262" r:id="rId9"/>
    <p:sldId id="260" r:id="rId10"/>
    <p:sldId id="263" r:id="rId11"/>
    <p:sldId id="261" r:id="rId12"/>
    <p:sldId id="264" r:id="rId13"/>
  </p:sldIdLst>
  <p:sldSz cx="12192000" cy="6858000"/>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5C8"/>
    <a:srgbClr val="27AA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7889" autoAdjust="0"/>
  </p:normalViewPr>
  <p:slideViewPr>
    <p:cSldViewPr snapToGrid="0">
      <p:cViewPr varScale="1">
        <p:scale>
          <a:sx n="144" d="100"/>
          <a:sy n="144" d="100"/>
        </p:scale>
        <p:origin x="870" y="120"/>
      </p:cViewPr>
      <p:guideLst/>
    </p:cSldViewPr>
  </p:slideViewPr>
  <p:notesTextViewPr>
    <p:cViewPr>
      <p:scale>
        <a:sx n="1" d="1"/>
        <a:sy n="1" d="1"/>
      </p:scale>
      <p:origin x="0" y="0"/>
    </p:cViewPr>
  </p:notesTextViewPr>
  <p:notesViewPr>
    <p:cSldViewPr snapToGrid="0">
      <p:cViewPr varScale="1">
        <p:scale>
          <a:sx n="57" d="100"/>
          <a:sy n="57" d="100"/>
        </p:scale>
        <p:origin x="283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4C9003B-B881-4914-BC25-C90D8C04A3FC}"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EBF8E9EB-4493-4006-A551-FC310B55EBFA}">
      <dgm:prSet phldrT="[Text]"/>
      <dgm:spPr/>
      <dgm:t>
        <a:bodyPr/>
        <a:lstStyle/>
        <a:p>
          <a:r>
            <a:rPr lang="bs-Latn-BA" dirty="0" smtClean="0"/>
            <a:t>7th grade (1 lesson/week)</a:t>
          </a:r>
          <a:endParaRPr lang="en-US" dirty="0"/>
        </a:p>
      </dgm:t>
    </dgm:pt>
    <dgm:pt modelId="{23F19029-07C1-4A56-8E10-3BC243680864}" type="parTrans" cxnId="{1E601BB7-8B08-482D-9746-5AC11AC38A59}">
      <dgm:prSet/>
      <dgm:spPr/>
      <dgm:t>
        <a:bodyPr/>
        <a:lstStyle/>
        <a:p>
          <a:endParaRPr lang="en-US"/>
        </a:p>
      </dgm:t>
    </dgm:pt>
    <dgm:pt modelId="{9D55CE37-FE82-4E8D-B6D4-F6325C6BE736}" type="sibTrans" cxnId="{1E601BB7-8B08-482D-9746-5AC11AC38A59}">
      <dgm:prSet/>
      <dgm:spPr/>
      <dgm:t>
        <a:bodyPr/>
        <a:lstStyle/>
        <a:p>
          <a:endParaRPr lang="en-US"/>
        </a:p>
      </dgm:t>
    </dgm:pt>
    <dgm:pt modelId="{E4D1EB18-8626-4FB2-914C-E7623734B5B3}">
      <dgm:prSet phldrT="[Text]"/>
      <dgm:spPr/>
      <dgm:t>
        <a:bodyPr/>
        <a:lstStyle/>
        <a:p>
          <a:r>
            <a:rPr lang="bs-Latn-BA" dirty="0" smtClean="0"/>
            <a:t>8th grade (2 lessons/week)</a:t>
          </a:r>
          <a:endParaRPr lang="en-US" dirty="0"/>
        </a:p>
      </dgm:t>
    </dgm:pt>
    <dgm:pt modelId="{00DD61BD-4BB0-4324-8F6A-8C350830F115}" type="parTrans" cxnId="{423C4ECC-4BAF-408B-A173-149573DA9753}">
      <dgm:prSet/>
      <dgm:spPr/>
      <dgm:t>
        <a:bodyPr/>
        <a:lstStyle/>
        <a:p>
          <a:endParaRPr lang="en-US"/>
        </a:p>
      </dgm:t>
    </dgm:pt>
    <dgm:pt modelId="{72417E0A-4C2E-47FA-AFC0-83BC9BF1EB6A}" type="sibTrans" cxnId="{423C4ECC-4BAF-408B-A173-149573DA9753}">
      <dgm:prSet/>
      <dgm:spPr/>
      <dgm:t>
        <a:bodyPr/>
        <a:lstStyle/>
        <a:p>
          <a:endParaRPr lang="en-US"/>
        </a:p>
      </dgm:t>
    </dgm:pt>
    <dgm:pt modelId="{B976E738-D868-4DB4-8862-3518A8494D11}">
      <dgm:prSet phldrT="[Text]"/>
      <dgm:spPr/>
      <dgm:t>
        <a:bodyPr/>
        <a:lstStyle/>
        <a:p>
          <a:r>
            <a:rPr lang="bs-Latn-BA" dirty="0" smtClean="0"/>
            <a:t>9th grade (2 lessons/week)</a:t>
          </a:r>
          <a:endParaRPr lang="en-US" dirty="0"/>
        </a:p>
      </dgm:t>
    </dgm:pt>
    <dgm:pt modelId="{8F078E8A-3377-4C3B-99D7-C228F0C9A093}" type="parTrans" cxnId="{E3353A11-A7DF-4080-963E-4FC983972E9C}">
      <dgm:prSet/>
      <dgm:spPr/>
      <dgm:t>
        <a:bodyPr/>
        <a:lstStyle/>
        <a:p>
          <a:endParaRPr lang="en-US"/>
        </a:p>
      </dgm:t>
    </dgm:pt>
    <dgm:pt modelId="{72ED3DB6-9027-4727-8C83-E4DF9CD542F1}" type="sibTrans" cxnId="{E3353A11-A7DF-4080-963E-4FC983972E9C}">
      <dgm:prSet/>
      <dgm:spPr/>
      <dgm:t>
        <a:bodyPr/>
        <a:lstStyle/>
        <a:p>
          <a:endParaRPr lang="en-US"/>
        </a:p>
      </dgm:t>
    </dgm:pt>
    <dgm:pt modelId="{6FE45BA3-1D2F-44E6-AD17-06682D7D30DB}" type="pres">
      <dgm:prSet presAssocID="{94C9003B-B881-4914-BC25-C90D8C04A3FC}" presName="linear" presStyleCnt="0">
        <dgm:presLayoutVars>
          <dgm:dir/>
          <dgm:animLvl val="lvl"/>
          <dgm:resizeHandles val="exact"/>
        </dgm:presLayoutVars>
      </dgm:prSet>
      <dgm:spPr/>
      <dgm:t>
        <a:bodyPr/>
        <a:lstStyle/>
        <a:p>
          <a:endParaRPr lang="en-US"/>
        </a:p>
      </dgm:t>
    </dgm:pt>
    <dgm:pt modelId="{F2D6FE65-2680-42AF-8477-06B0383906A4}" type="pres">
      <dgm:prSet presAssocID="{EBF8E9EB-4493-4006-A551-FC310B55EBFA}" presName="parentLin" presStyleCnt="0"/>
      <dgm:spPr/>
    </dgm:pt>
    <dgm:pt modelId="{6C92286D-8877-41FF-9637-AE1B40FCC649}" type="pres">
      <dgm:prSet presAssocID="{EBF8E9EB-4493-4006-A551-FC310B55EBFA}" presName="parentLeftMargin" presStyleLbl="node1" presStyleIdx="0" presStyleCnt="3"/>
      <dgm:spPr/>
      <dgm:t>
        <a:bodyPr/>
        <a:lstStyle/>
        <a:p>
          <a:endParaRPr lang="en-US"/>
        </a:p>
      </dgm:t>
    </dgm:pt>
    <dgm:pt modelId="{C16BC174-389D-4B0F-9CF6-1E36F7ECEBE2}" type="pres">
      <dgm:prSet presAssocID="{EBF8E9EB-4493-4006-A551-FC310B55EBFA}" presName="parentText" presStyleLbl="node1" presStyleIdx="0" presStyleCnt="3" custLinFactNeighborY="794">
        <dgm:presLayoutVars>
          <dgm:chMax val="0"/>
          <dgm:bulletEnabled val="1"/>
        </dgm:presLayoutVars>
      </dgm:prSet>
      <dgm:spPr/>
      <dgm:t>
        <a:bodyPr/>
        <a:lstStyle/>
        <a:p>
          <a:endParaRPr lang="en-US"/>
        </a:p>
      </dgm:t>
    </dgm:pt>
    <dgm:pt modelId="{6C279996-9EFA-4DB5-8E04-ED97EE433B87}" type="pres">
      <dgm:prSet presAssocID="{EBF8E9EB-4493-4006-A551-FC310B55EBFA}" presName="negativeSpace" presStyleCnt="0"/>
      <dgm:spPr/>
    </dgm:pt>
    <dgm:pt modelId="{58A29FEA-3D32-492F-8C77-1D33F4121F52}" type="pres">
      <dgm:prSet presAssocID="{EBF8E9EB-4493-4006-A551-FC310B55EBFA}" presName="childText" presStyleLbl="conFgAcc1" presStyleIdx="0" presStyleCnt="3">
        <dgm:presLayoutVars>
          <dgm:bulletEnabled val="1"/>
        </dgm:presLayoutVars>
      </dgm:prSet>
      <dgm:spPr/>
    </dgm:pt>
    <dgm:pt modelId="{AD1B63D7-4AF4-44E1-8676-01468013BB60}" type="pres">
      <dgm:prSet presAssocID="{9D55CE37-FE82-4E8D-B6D4-F6325C6BE736}" presName="spaceBetweenRectangles" presStyleCnt="0"/>
      <dgm:spPr/>
    </dgm:pt>
    <dgm:pt modelId="{995E0402-E2EC-4594-9781-0D1735D68487}" type="pres">
      <dgm:prSet presAssocID="{E4D1EB18-8626-4FB2-914C-E7623734B5B3}" presName="parentLin" presStyleCnt="0"/>
      <dgm:spPr/>
    </dgm:pt>
    <dgm:pt modelId="{B0CD6FEB-A420-48A5-9D75-594BF9DA4976}" type="pres">
      <dgm:prSet presAssocID="{E4D1EB18-8626-4FB2-914C-E7623734B5B3}" presName="parentLeftMargin" presStyleLbl="node1" presStyleIdx="0" presStyleCnt="3"/>
      <dgm:spPr/>
      <dgm:t>
        <a:bodyPr/>
        <a:lstStyle/>
        <a:p>
          <a:endParaRPr lang="en-US"/>
        </a:p>
      </dgm:t>
    </dgm:pt>
    <dgm:pt modelId="{1B256F2B-71D7-42B3-BD88-D3A452AFAF42}" type="pres">
      <dgm:prSet presAssocID="{E4D1EB18-8626-4FB2-914C-E7623734B5B3}" presName="parentText" presStyleLbl="node1" presStyleIdx="1" presStyleCnt="3">
        <dgm:presLayoutVars>
          <dgm:chMax val="0"/>
          <dgm:bulletEnabled val="1"/>
        </dgm:presLayoutVars>
      </dgm:prSet>
      <dgm:spPr/>
      <dgm:t>
        <a:bodyPr/>
        <a:lstStyle/>
        <a:p>
          <a:endParaRPr lang="en-US"/>
        </a:p>
      </dgm:t>
    </dgm:pt>
    <dgm:pt modelId="{264CBB3B-8E95-4A05-B489-043D5BF0AD1D}" type="pres">
      <dgm:prSet presAssocID="{E4D1EB18-8626-4FB2-914C-E7623734B5B3}" presName="negativeSpace" presStyleCnt="0"/>
      <dgm:spPr/>
    </dgm:pt>
    <dgm:pt modelId="{82D20CF2-714A-4467-AB51-2F4EC5C4793C}" type="pres">
      <dgm:prSet presAssocID="{E4D1EB18-8626-4FB2-914C-E7623734B5B3}" presName="childText" presStyleLbl="conFgAcc1" presStyleIdx="1" presStyleCnt="3">
        <dgm:presLayoutVars>
          <dgm:bulletEnabled val="1"/>
        </dgm:presLayoutVars>
      </dgm:prSet>
      <dgm:spPr/>
    </dgm:pt>
    <dgm:pt modelId="{68C368BD-0382-4E6F-9FA2-5A1FA478C01C}" type="pres">
      <dgm:prSet presAssocID="{72417E0A-4C2E-47FA-AFC0-83BC9BF1EB6A}" presName="spaceBetweenRectangles" presStyleCnt="0"/>
      <dgm:spPr/>
    </dgm:pt>
    <dgm:pt modelId="{47DFE860-B639-450E-9829-D572F6D18F19}" type="pres">
      <dgm:prSet presAssocID="{B976E738-D868-4DB4-8862-3518A8494D11}" presName="parentLin" presStyleCnt="0"/>
      <dgm:spPr/>
    </dgm:pt>
    <dgm:pt modelId="{6BEF80F1-48D3-4E67-A65A-E91ACB76A141}" type="pres">
      <dgm:prSet presAssocID="{B976E738-D868-4DB4-8862-3518A8494D11}" presName="parentLeftMargin" presStyleLbl="node1" presStyleIdx="1" presStyleCnt="3"/>
      <dgm:spPr/>
      <dgm:t>
        <a:bodyPr/>
        <a:lstStyle/>
        <a:p>
          <a:endParaRPr lang="en-US"/>
        </a:p>
      </dgm:t>
    </dgm:pt>
    <dgm:pt modelId="{3737451E-4FDA-41D6-A818-2BFA035F5239}" type="pres">
      <dgm:prSet presAssocID="{B976E738-D868-4DB4-8862-3518A8494D11}" presName="parentText" presStyleLbl="node1" presStyleIdx="2" presStyleCnt="3">
        <dgm:presLayoutVars>
          <dgm:chMax val="0"/>
          <dgm:bulletEnabled val="1"/>
        </dgm:presLayoutVars>
      </dgm:prSet>
      <dgm:spPr/>
      <dgm:t>
        <a:bodyPr/>
        <a:lstStyle/>
        <a:p>
          <a:endParaRPr lang="en-US"/>
        </a:p>
      </dgm:t>
    </dgm:pt>
    <dgm:pt modelId="{CC6CCB53-305C-45D1-81A0-1880F4854C91}" type="pres">
      <dgm:prSet presAssocID="{B976E738-D868-4DB4-8862-3518A8494D11}" presName="negativeSpace" presStyleCnt="0"/>
      <dgm:spPr/>
    </dgm:pt>
    <dgm:pt modelId="{20F04059-1677-4B31-819E-BAC40504A697}" type="pres">
      <dgm:prSet presAssocID="{B976E738-D868-4DB4-8862-3518A8494D11}" presName="childText" presStyleLbl="conFgAcc1" presStyleIdx="2" presStyleCnt="3">
        <dgm:presLayoutVars>
          <dgm:bulletEnabled val="1"/>
        </dgm:presLayoutVars>
      </dgm:prSet>
      <dgm:spPr/>
    </dgm:pt>
  </dgm:ptLst>
  <dgm:cxnLst>
    <dgm:cxn modelId="{2A1AE45D-9FC9-4133-813C-A5F579ED509D}" type="presOf" srcId="{E4D1EB18-8626-4FB2-914C-E7623734B5B3}" destId="{1B256F2B-71D7-42B3-BD88-D3A452AFAF42}" srcOrd="1" destOrd="0" presId="urn:microsoft.com/office/officeart/2005/8/layout/list1"/>
    <dgm:cxn modelId="{1E601BB7-8B08-482D-9746-5AC11AC38A59}" srcId="{94C9003B-B881-4914-BC25-C90D8C04A3FC}" destId="{EBF8E9EB-4493-4006-A551-FC310B55EBFA}" srcOrd="0" destOrd="0" parTransId="{23F19029-07C1-4A56-8E10-3BC243680864}" sibTransId="{9D55CE37-FE82-4E8D-B6D4-F6325C6BE736}"/>
    <dgm:cxn modelId="{9CD5566E-D9E5-4D56-898F-90A6F0DF4C7F}" type="presOf" srcId="{B976E738-D868-4DB4-8862-3518A8494D11}" destId="{3737451E-4FDA-41D6-A818-2BFA035F5239}" srcOrd="1" destOrd="0" presId="urn:microsoft.com/office/officeart/2005/8/layout/list1"/>
    <dgm:cxn modelId="{E3353A11-A7DF-4080-963E-4FC983972E9C}" srcId="{94C9003B-B881-4914-BC25-C90D8C04A3FC}" destId="{B976E738-D868-4DB4-8862-3518A8494D11}" srcOrd="2" destOrd="0" parTransId="{8F078E8A-3377-4C3B-99D7-C228F0C9A093}" sibTransId="{72ED3DB6-9027-4727-8C83-E4DF9CD542F1}"/>
    <dgm:cxn modelId="{73F0E6B4-79C2-4AC3-AE14-7E8D110AA867}" type="presOf" srcId="{E4D1EB18-8626-4FB2-914C-E7623734B5B3}" destId="{B0CD6FEB-A420-48A5-9D75-594BF9DA4976}" srcOrd="0" destOrd="0" presId="urn:microsoft.com/office/officeart/2005/8/layout/list1"/>
    <dgm:cxn modelId="{423C4ECC-4BAF-408B-A173-149573DA9753}" srcId="{94C9003B-B881-4914-BC25-C90D8C04A3FC}" destId="{E4D1EB18-8626-4FB2-914C-E7623734B5B3}" srcOrd="1" destOrd="0" parTransId="{00DD61BD-4BB0-4324-8F6A-8C350830F115}" sibTransId="{72417E0A-4C2E-47FA-AFC0-83BC9BF1EB6A}"/>
    <dgm:cxn modelId="{FDE996D1-4E9A-47CB-BD9C-9ECDB69084C0}" type="presOf" srcId="{B976E738-D868-4DB4-8862-3518A8494D11}" destId="{6BEF80F1-48D3-4E67-A65A-E91ACB76A141}" srcOrd="0" destOrd="0" presId="urn:microsoft.com/office/officeart/2005/8/layout/list1"/>
    <dgm:cxn modelId="{C6D4E4BE-56FE-4114-AA8F-317783C9CDEE}" type="presOf" srcId="{EBF8E9EB-4493-4006-A551-FC310B55EBFA}" destId="{6C92286D-8877-41FF-9637-AE1B40FCC649}" srcOrd="0" destOrd="0" presId="urn:microsoft.com/office/officeart/2005/8/layout/list1"/>
    <dgm:cxn modelId="{432391A0-5E59-4A3C-9799-53B4CAD01171}" type="presOf" srcId="{94C9003B-B881-4914-BC25-C90D8C04A3FC}" destId="{6FE45BA3-1D2F-44E6-AD17-06682D7D30DB}" srcOrd="0" destOrd="0" presId="urn:microsoft.com/office/officeart/2005/8/layout/list1"/>
    <dgm:cxn modelId="{B4EE0F56-2638-430C-9E19-C1B6E16DA247}" type="presOf" srcId="{EBF8E9EB-4493-4006-A551-FC310B55EBFA}" destId="{C16BC174-389D-4B0F-9CF6-1E36F7ECEBE2}" srcOrd="1" destOrd="0" presId="urn:microsoft.com/office/officeart/2005/8/layout/list1"/>
    <dgm:cxn modelId="{A9ABEC02-EFE5-4E9E-B019-F282BA7498B2}" type="presParOf" srcId="{6FE45BA3-1D2F-44E6-AD17-06682D7D30DB}" destId="{F2D6FE65-2680-42AF-8477-06B0383906A4}" srcOrd="0" destOrd="0" presId="urn:microsoft.com/office/officeart/2005/8/layout/list1"/>
    <dgm:cxn modelId="{0E5615D8-AC5D-497C-93E9-7DE10D81EDD9}" type="presParOf" srcId="{F2D6FE65-2680-42AF-8477-06B0383906A4}" destId="{6C92286D-8877-41FF-9637-AE1B40FCC649}" srcOrd="0" destOrd="0" presId="urn:microsoft.com/office/officeart/2005/8/layout/list1"/>
    <dgm:cxn modelId="{A42B5667-DBFF-4118-B908-84F3E0A22DF4}" type="presParOf" srcId="{F2D6FE65-2680-42AF-8477-06B0383906A4}" destId="{C16BC174-389D-4B0F-9CF6-1E36F7ECEBE2}" srcOrd="1" destOrd="0" presId="urn:microsoft.com/office/officeart/2005/8/layout/list1"/>
    <dgm:cxn modelId="{4EBBF975-D560-4594-A2AE-7E34BEBE940F}" type="presParOf" srcId="{6FE45BA3-1D2F-44E6-AD17-06682D7D30DB}" destId="{6C279996-9EFA-4DB5-8E04-ED97EE433B87}" srcOrd="1" destOrd="0" presId="urn:microsoft.com/office/officeart/2005/8/layout/list1"/>
    <dgm:cxn modelId="{F15C0D4F-E3C2-4B0E-ADC4-68D75AE1EFB2}" type="presParOf" srcId="{6FE45BA3-1D2F-44E6-AD17-06682D7D30DB}" destId="{58A29FEA-3D32-492F-8C77-1D33F4121F52}" srcOrd="2" destOrd="0" presId="urn:microsoft.com/office/officeart/2005/8/layout/list1"/>
    <dgm:cxn modelId="{509151CB-3B9C-446A-A7D1-52E9912FDD90}" type="presParOf" srcId="{6FE45BA3-1D2F-44E6-AD17-06682D7D30DB}" destId="{AD1B63D7-4AF4-44E1-8676-01468013BB60}" srcOrd="3" destOrd="0" presId="urn:microsoft.com/office/officeart/2005/8/layout/list1"/>
    <dgm:cxn modelId="{24583F6B-9941-4133-A79D-6EF2D91EEB44}" type="presParOf" srcId="{6FE45BA3-1D2F-44E6-AD17-06682D7D30DB}" destId="{995E0402-E2EC-4594-9781-0D1735D68487}" srcOrd="4" destOrd="0" presId="urn:microsoft.com/office/officeart/2005/8/layout/list1"/>
    <dgm:cxn modelId="{4C840399-A917-4146-984F-F38D332C5937}" type="presParOf" srcId="{995E0402-E2EC-4594-9781-0D1735D68487}" destId="{B0CD6FEB-A420-48A5-9D75-594BF9DA4976}" srcOrd="0" destOrd="0" presId="urn:microsoft.com/office/officeart/2005/8/layout/list1"/>
    <dgm:cxn modelId="{9568A5DC-451C-47B9-B9B4-2A05B49E99ED}" type="presParOf" srcId="{995E0402-E2EC-4594-9781-0D1735D68487}" destId="{1B256F2B-71D7-42B3-BD88-D3A452AFAF42}" srcOrd="1" destOrd="0" presId="urn:microsoft.com/office/officeart/2005/8/layout/list1"/>
    <dgm:cxn modelId="{CA683F6A-76EE-4988-8E0E-1A84412176CD}" type="presParOf" srcId="{6FE45BA3-1D2F-44E6-AD17-06682D7D30DB}" destId="{264CBB3B-8E95-4A05-B489-043D5BF0AD1D}" srcOrd="5" destOrd="0" presId="urn:microsoft.com/office/officeart/2005/8/layout/list1"/>
    <dgm:cxn modelId="{3934445E-073C-4547-9332-B17C1C80997F}" type="presParOf" srcId="{6FE45BA3-1D2F-44E6-AD17-06682D7D30DB}" destId="{82D20CF2-714A-4467-AB51-2F4EC5C4793C}" srcOrd="6" destOrd="0" presId="urn:microsoft.com/office/officeart/2005/8/layout/list1"/>
    <dgm:cxn modelId="{09F77724-F198-4297-9E12-BF737DBEAA1F}" type="presParOf" srcId="{6FE45BA3-1D2F-44E6-AD17-06682D7D30DB}" destId="{68C368BD-0382-4E6F-9FA2-5A1FA478C01C}" srcOrd="7" destOrd="0" presId="urn:microsoft.com/office/officeart/2005/8/layout/list1"/>
    <dgm:cxn modelId="{C4B0A43F-6C55-41E7-A3DC-60A9022E002F}" type="presParOf" srcId="{6FE45BA3-1D2F-44E6-AD17-06682D7D30DB}" destId="{47DFE860-B639-450E-9829-D572F6D18F19}" srcOrd="8" destOrd="0" presId="urn:microsoft.com/office/officeart/2005/8/layout/list1"/>
    <dgm:cxn modelId="{E25EA033-6FA8-422F-9970-0FDA4ED4893E}" type="presParOf" srcId="{47DFE860-B639-450E-9829-D572F6D18F19}" destId="{6BEF80F1-48D3-4E67-A65A-E91ACB76A141}" srcOrd="0" destOrd="0" presId="urn:microsoft.com/office/officeart/2005/8/layout/list1"/>
    <dgm:cxn modelId="{3A0E14A7-6C98-4B7B-8021-413F473DD942}" type="presParOf" srcId="{47DFE860-B639-450E-9829-D572F6D18F19}" destId="{3737451E-4FDA-41D6-A818-2BFA035F5239}" srcOrd="1" destOrd="0" presId="urn:microsoft.com/office/officeart/2005/8/layout/list1"/>
    <dgm:cxn modelId="{AD4CD018-AE37-4AFD-8509-A0F98F385DDB}" type="presParOf" srcId="{6FE45BA3-1D2F-44E6-AD17-06682D7D30DB}" destId="{CC6CCB53-305C-45D1-81A0-1880F4854C91}" srcOrd="9" destOrd="0" presId="urn:microsoft.com/office/officeart/2005/8/layout/list1"/>
    <dgm:cxn modelId="{4B49B9B7-5024-439E-AA41-D07AE2BECFCC}" type="presParOf" srcId="{6FE45BA3-1D2F-44E6-AD17-06682D7D30DB}" destId="{20F04059-1677-4B31-819E-BAC40504A697}"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A29FEA-3D32-492F-8C77-1D33F4121F52}">
      <dsp:nvSpPr>
        <dsp:cNvPr id="0" name=""/>
        <dsp:cNvSpPr/>
      </dsp:nvSpPr>
      <dsp:spPr>
        <a:xfrm>
          <a:off x="0" y="578381"/>
          <a:ext cx="3448537" cy="378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16BC174-389D-4B0F-9CF6-1E36F7ECEBE2}">
      <dsp:nvSpPr>
        <dsp:cNvPr id="0" name=""/>
        <dsp:cNvSpPr/>
      </dsp:nvSpPr>
      <dsp:spPr>
        <a:xfrm>
          <a:off x="172426" y="360497"/>
          <a:ext cx="2413975" cy="442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243" tIns="0" rIns="91243" bIns="0" numCol="1" spcCol="1270" anchor="ctr" anchorCtr="0">
          <a:noAutofit/>
        </a:bodyPr>
        <a:lstStyle/>
        <a:p>
          <a:pPr lvl="0" algn="l" defTabSz="666750">
            <a:lnSpc>
              <a:spcPct val="90000"/>
            </a:lnSpc>
            <a:spcBef>
              <a:spcPct val="0"/>
            </a:spcBef>
            <a:spcAft>
              <a:spcPct val="35000"/>
            </a:spcAft>
          </a:pPr>
          <a:r>
            <a:rPr lang="bs-Latn-BA" sz="1500" kern="1200" dirty="0" smtClean="0"/>
            <a:t>7th grade (1 lesson/week)</a:t>
          </a:r>
          <a:endParaRPr lang="en-US" sz="1500" kern="1200" dirty="0"/>
        </a:p>
      </dsp:txBody>
      <dsp:txXfrm>
        <a:off x="194042" y="382113"/>
        <a:ext cx="2370743" cy="399568"/>
      </dsp:txXfrm>
    </dsp:sp>
    <dsp:sp modelId="{82D20CF2-714A-4467-AB51-2F4EC5C4793C}">
      <dsp:nvSpPr>
        <dsp:cNvPr id="0" name=""/>
        <dsp:cNvSpPr/>
      </dsp:nvSpPr>
      <dsp:spPr>
        <a:xfrm>
          <a:off x="0" y="1258782"/>
          <a:ext cx="3448537" cy="378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B256F2B-71D7-42B3-BD88-D3A452AFAF42}">
      <dsp:nvSpPr>
        <dsp:cNvPr id="0" name=""/>
        <dsp:cNvSpPr/>
      </dsp:nvSpPr>
      <dsp:spPr>
        <a:xfrm>
          <a:off x="172426" y="1037381"/>
          <a:ext cx="2413975" cy="442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243" tIns="0" rIns="91243" bIns="0" numCol="1" spcCol="1270" anchor="ctr" anchorCtr="0">
          <a:noAutofit/>
        </a:bodyPr>
        <a:lstStyle/>
        <a:p>
          <a:pPr lvl="0" algn="l" defTabSz="666750">
            <a:lnSpc>
              <a:spcPct val="90000"/>
            </a:lnSpc>
            <a:spcBef>
              <a:spcPct val="0"/>
            </a:spcBef>
            <a:spcAft>
              <a:spcPct val="35000"/>
            </a:spcAft>
          </a:pPr>
          <a:r>
            <a:rPr lang="bs-Latn-BA" sz="1500" kern="1200" dirty="0" smtClean="0"/>
            <a:t>8th grade (2 lessons/week)</a:t>
          </a:r>
          <a:endParaRPr lang="en-US" sz="1500" kern="1200" dirty="0"/>
        </a:p>
      </dsp:txBody>
      <dsp:txXfrm>
        <a:off x="194042" y="1058997"/>
        <a:ext cx="2370743" cy="399568"/>
      </dsp:txXfrm>
    </dsp:sp>
    <dsp:sp modelId="{20F04059-1677-4B31-819E-BAC40504A697}">
      <dsp:nvSpPr>
        <dsp:cNvPr id="0" name=""/>
        <dsp:cNvSpPr/>
      </dsp:nvSpPr>
      <dsp:spPr>
        <a:xfrm>
          <a:off x="0" y="1939182"/>
          <a:ext cx="3448537" cy="378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737451E-4FDA-41D6-A818-2BFA035F5239}">
      <dsp:nvSpPr>
        <dsp:cNvPr id="0" name=""/>
        <dsp:cNvSpPr/>
      </dsp:nvSpPr>
      <dsp:spPr>
        <a:xfrm>
          <a:off x="172426" y="1717782"/>
          <a:ext cx="2413975" cy="442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243" tIns="0" rIns="91243" bIns="0" numCol="1" spcCol="1270" anchor="ctr" anchorCtr="0">
          <a:noAutofit/>
        </a:bodyPr>
        <a:lstStyle/>
        <a:p>
          <a:pPr lvl="0" algn="l" defTabSz="666750">
            <a:lnSpc>
              <a:spcPct val="90000"/>
            </a:lnSpc>
            <a:spcBef>
              <a:spcPct val="0"/>
            </a:spcBef>
            <a:spcAft>
              <a:spcPct val="35000"/>
            </a:spcAft>
          </a:pPr>
          <a:r>
            <a:rPr lang="bs-Latn-BA" sz="1500" kern="1200" dirty="0" smtClean="0"/>
            <a:t>9th grade (2 lessons/week)</a:t>
          </a:r>
          <a:endParaRPr lang="en-US" sz="1500" kern="1200" dirty="0"/>
        </a:p>
      </dsp:txBody>
      <dsp:txXfrm>
        <a:off x="194042" y="1739398"/>
        <a:ext cx="2370743" cy="399568"/>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glav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l-SI"/>
          </a:p>
        </p:txBody>
      </p:sp>
      <p:sp>
        <p:nvSpPr>
          <p:cNvPr id="3" name="Označba mesta datum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DADAEF-9719-4D5D-B75C-176BACDC9F72}" type="datetimeFigureOut">
              <a:rPr lang="sl-SI" smtClean="0"/>
              <a:t>13. 04. 2023</a:t>
            </a:fld>
            <a:endParaRPr lang="sl-SI"/>
          </a:p>
        </p:txBody>
      </p:sp>
      <p:sp>
        <p:nvSpPr>
          <p:cNvPr id="4" name="Označba mesta stranske slik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l-SI"/>
          </a:p>
        </p:txBody>
      </p:sp>
      <p:sp>
        <p:nvSpPr>
          <p:cNvPr id="5" name="Označba mesta opomb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6" name="Označba mesta no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l-SI"/>
          </a:p>
        </p:txBody>
      </p:sp>
      <p:sp>
        <p:nvSpPr>
          <p:cNvPr id="7" name="Označba mesta številke diapoz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F85C22-8D31-405A-8B57-3B338D5259C8}" type="slidenum">
              <a:rPr lang="sl-SI" smtClean="0"/>
              <a:t>‹#›</a:t>
            </a:fld>
            <a:endParaRPr lang="sl-SI"/>
          </a:p>
        </p:txBody>
      </p:sp>
    </p:spTree>
    <p:extLst>
      <p:ext uri="{BB962C8B-B14F-4D97-AF65-F5344CB8AC3E}">
        <p14:creationId xmlns:p14="http://schemas.microsoft.com/office/powerpoint/2010/main" val="13036559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sz="1200" b="0" i="0" u="none" strike="noStrike" kern="1200" dirty="0" smtClean="0">
                <a:solidFill>
                  <a:schemeClr val="tx1"/>
                </a:solidFill>
                <a:effectLst/>
                <a:latin typeface="+mn-lt"/>
                <a:ea typeface="+mn-ea"/>
                <a:cs typeface="+mn-cs"/>
              </a:rPr>
              <a:t>In our study, we aimed to compare the impact of simulations, sequences of printed simulation frames and conventional static diagrams on students' understanding of one-dimensional kinematics. Our student sample consisted of three classes of middle years students (N=63; mostly 15 year olds).</a:t>
            </a:r>
            <a:r>
              <a:rPr lang="bs-Latn-BA" sz="1200" b="0" i="0" u="none" strike="noStrike" kern="1200" dirty="0" smtClean="0">
                <a:solidFill>
                  <a:schemeClr val="tx1"/>
                </a:solidFill>
                <a:effectLst/>
                <a:latin typeface="+mn-lt"/>
                <a:ea typeface="+mn-ea"/>
                <a:cs typeface="+mn-cs"/>
              </a:rPr>
              <a:t> </a:t>
            </a:r>
            <a:r>
              <a:rPr lang="en-US" sz="1200" b="0" i="0" u="none" strike="noStrike" kern="1200" dirty="0" smtClean="0">
                <a:solidFill>
                  <a:schemeClr val="tx1"/>
                </a:solidFill>
                <a:effectLst/>
                <a:latin typeface="+mn-lt"/>
                <a:ea typeface="+mn-ea"/>
                <a:cs typeface="+mn-cs"/>
              </a:rPr>
              <a:t>These three classes served as comparison groups in our pre-post quasi-experiment, whereby each of them has been assigned to one of the experimental treatments, i.e. media types. The results of the ANCOVA showed that students who learned from simulations or from printed sequences of simulation frames significantly outperformed their peers who learned one-dimensional kinematics from conventional static diagrams. Thereby, we have found that learning from sequences of simulation frames seems to be particularly effective for girls. The use of simulations or printed simulation frames has also proved to be associated with more positive students' attitudes towards kinematics instruction.</a:t>
            </a:r>
            <a:endParaRPr lang="en-US" b="0" dirty="0" smtClean="0">
              <a:effectLst/>
            </a:endParaRPr>
          </a:p>
          <a:p>
            <a:r>
              <a:rPr lang="en-US" dirty="0" smtClean="0"/>
              <a:t/>
            </a:r>
            <a:br>
              <a:rPr lang="en-US" dirty="0" smtClean="0"/>
            </a:br>
            <a:endParaRPr lang="en-US" dirty="0"/>
          </a:p>
        </p:txBody>
      </p:sp>
      <p:sp>
        <p:nvSpPr>
          <p:cNvPr id="4" name="Slide Number Placeholder 3"/>
          <p:cNvSpPr>
            <a:spLocks noGrp="1"/>
          </p:cNvSpPr>
          <p:nvPr>
            <p:ph type="sldNum" sz="quarter" idx="10"/>
          </p:nvPr>
        </p:nvSpPr>
        <p:spPr/>
        <p:txBody>
          <a:bodyPr/>
          <a:lstStyle/>
          <a:p>
            <a:fld id="{01F85C22-8D31-405A-8B57-3B338D5259C8}" type="slidenum">
              <a:rPr lang="sl-SI" smtClean="0"/>
              <a:t>5</a:t>
            </a:fld>
            <a:endParaRPr lang="sl-SI"/>
          </a:p>
        </p:txBody>
      </p:sp>
    </p:spTree>
    <p:extLst>
      <p:ext uri="{BB962C8B-B14F-4D97-AF65-F5344CB8AC3E}">
        <p14:creationId xmlns:p14="http://schemas.microsoft.com/office/powerpoint/2010/main" val="19432348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sz="1200" b="0" i="1" u="none" strike="noStrike" kern="1200" dirty="0" smtClean="0">
                <a:solidFill>
                  <a:schemeClr val="tx1"/>
                </a:solidFill>
                <a:effectLst/>
                <a:latin typeface="+mn-lt"/>
                <a:ea typeface="+mn-ea"/>
                <a:cs typeface="+mn-cs"/>
              </a:rPr>
              <a:t>Within the teacher-centered approach the teacher ran and controlled the simulations, and students watched the simulations on the projection screen. In the student-centered approach the students had the opportunity to work through the simulations on their computers. At the posttest, students from the teacher-centered approach outperformed their peers when it comes to conceptual understanding of kinematics, but students from the students-centered approach were more successful in solving quantitative problems. The results of our study support the idea that a progression from teacher-centered to student-centered approach may be optimal for learning novel concepts.</a:t>
            </a:r>
            <a:endParaRPr lang="en-US" b="0" dirty="0" smtClean="0">
              <a:effectLst/>
            </a:endParaRPr>
          </a:p>
          <a:p>
            <a:r>
              <a:rPr lang="en-US" dirty="0" smtClean="0"/>
              <a:t/>
            </a:r>
            <a:br>
              <a:rPr lang="en-US" dirty="0" smtClean="0"/>
            </a:br>
            <a:endParaRPr lang="en-US" dirty="0"/>
          </a:p>
        </p:txBody>
      </p:sp>
      <p:sp>
        <p:nvSpPr>
          <p:cNvPr id="4" name="Slide Number Placeholder 3"/>
          <p:cNvSpPr>
            <a:spLocks noGrp="1"/>
          </p:cNvSpPr>
          <p:nvPr>
            <p:ph type="sldNum" sz="quarter" idx="10"/>
          </p:nvPr>
        </p:nvSpPr>
        <p:spPr/>
        <p:txBody>
          <a:bodyPr/>
          <a:lstStyle/>
          <a:p>
            <a:fld id="{01F85C22-8D31-405A-8B57-3B338D5259C8}" type="slidenum">
              <a:rPr lang="sl-SI" smtClean="0"/>
              <a:t>7</a:t>
            </a:fld>
            <a:endParaRPr lang="sl-SI"/>
          </a:p>
        </p:txBody>
      </p:sp>
    </p:spTree>
    <p:extLst>
      <p:ext uri="{BB962C8B-B14F-4D97-AF65-F5344CB8AC3E}">
        <p14:creationId xmlns:p14="http://schemas.microsoft.com/office/powerpoint/2010/main" val="27399684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F85C22-8D31-405A-8B57-3B338D5259C8}" type="slidenum">
              <a:rPr lang="sl-SI" smtClean="0"/>
              <a:t>8</a:t>
            </a:fld>
            <a:endParaRPr lang="sl-SI"/>
          </a:p>
        </p:txBody>
      </p:sp>
    </p:spTree>
    <p:extLst>
      <p:ext uri="{BB962C8B-B14F-4D97-AF65-F5344CB8AC3E}">
        <p14:creationId xmlns:p14="http://schemas.microsoft.com/office/powerpoint/2010/main" val="410938771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3" name="Podnaslov 2"/>
          <p:cNvSpPr>
            <a:spLocks noGrp="1"/>
          </p:cNvSpPr>
          <p:nvPr>
            <p:ph type="subTitle" idx="1"/>
          </p:nvPr>
        </p:nvSpPr>
        <p:spPr>
          <a:xfrm>
            <a:off x="165101" y="4862736"/>
            <a:ext cx="8083550" cy="709389"/>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dirty="0" smtClean="0"/>
              <a:t>Kliknite, da uredite slog podnaslova matrice</a:t>
            </a:r>
            <a:endParaRPr lang="sl-SI" dirty="0"/>
          </a:p>
        </p:txBody>
      </p:sp>
      <p:grpSp>
        <p:nvGrpSpPr>
          <p:cNvPr id="15" name="Skupina 14"/>
          <p:cNvGrpSpPr/>
          <p:nvPr userDrawn="1"/>
        </p:nvGrpSpPr>
        <p:grpSpPr>
          <a:xfrm>
            <a:off x="-1" y="6446505"/>
            <a:ext cx="12192001" cy="286695"/>
            <a:chOff x="-1" y="6424280"/>
            <a:chExt cx="12192001" cy="286695"/>
          </a:xfrm>
        </p:grpSpPr>
        <p:pic>
          <p:nvPicPr>
            <p:cNvPr id="8" name="Slika 7"/>
            <p:cNvPicPr>
              <a:picLocks noChangeAspect="1"/>
            </p:cNvPicPr>
            <p:nvPr userDrawn="1"/>
          </p:nvPicPr>
          <p:blipFill rotWithShape="1">
            <a:blip r:embed="rId2" cstate="print">
              <a:extLst>
                <a:ext uri="{28A0092B-C50C-407E-A947-70E740481C1C}">
                  <a14:useLocalDpi xmlns:a14="http://schemas.microsoft.com/office/drawing/2010/main" val="0"/>
                </a:ext>
              </a:extLst>
            </a:blip>
            <a:srcRect l="819" r="-1"/>
            <a:stretch/>
          </p:blipFill>
          <p:spPr>
            <a:xfrm>
              <a:off x="-1" y="6424836"/>
              <a:ext cx="4040661" cy="286139"/>
            </a:xfrm>
            <a:prstGeom prst="rect">
              <a:avLst/>
            </a:prstGeom>
          </p:spPr>
        </p:pic>
        <p:pic>
          <p:nvPicPr>
            <p:cNvPr id="9" name="Slika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58952" y="6424836"/>
              <a:ext cx="4074000" cy="286139"/>
            </a:xfrm>
            <a:prstGeom prst="rect">
              <a:avLst/>
            </a:prstGeom>
          </p:spPr>
        </p:pic>
        <p:pic>
          <p:nvPicPr>
            <p:cNvPr id="12" name="Slika 11"/>
            <p:cNvPicPr>
              <a:picLocks noChangeAspect="1"/>
            </p:cNvPicPr>
            <p:nvPr userDrawn="1"/>
          </p:nvPicPr>
          <p:blipFill rotWithShape="1">
            <a:blip r:embed="rId2" cstate="print">
              <a:extLst>
                <a:ext uri="{28A0092B-C50C-407E-A947-70E740481C1C}">
                  <a14:useLocalDpi xmlns:a14="http://schemas.microsoft.com/office/drawing/2010/main" val="0"/>
                </a:ext>
              </a:extLst>
            </a:blip>
            <a:srcRect r="760"/>
            <a:stretch/>
          </p:blipFill>
          <p:spPr>
            <a:xfrm>
              <a:off x="8148956" y="6424280"/>
              <a:ext cx="4043044" cy="286139"/>
            </a:xfrm>
            <a:prstGeom prst="rect">
              <a:avLst/>
            </a:prstGeom>
          </p:spPr>
        </p:pic>
      </p:grpSp>
      <p:pic>
        <p:nvPicPr>
          <p:cNvPr id="5" name="Slika 4"/>
          <p:cNvPicPr>
            <a:picLocks noChangeAspect="1"/>
          </p:cNvPicPr>
          <p:nvPr userDrawn="1"/>
        </p:nvPicPr>
        <p:blipFill>
          <a:blip r:embed="rId3"/>
          <a:stretch>
            <a:fillRect/>
          </a:stretch>
        </p:blipFill>
        <p:spPr>
          <a:xfrm>
            <a:off x="1980721" y="621199"/>
            <a:ext cx="6093855" cy="1293750"/>
          </a:xfrm>
          <a:prstGeom prst="rect">
            <a:avLst/>
          </a:prstGeom>
        </p:spPr>
      </p:pic>
      <p:pic>
        <p:nvPicPr>
          <p:cNvPr id="7" name="Slika 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639360" y="657948"/>
            <a:ext cx="3233641" cy="4265115"/>
          </a:xfrm>
          <a:prstGeom prst="rect">
            <a:avLst/>
          </a:prstGeom>
        </p:spPr>
      </p:pic>
      <p:pic>
        <p:nvPicPr>
          <p:cNvPr id="10" name="Picture 2" descr="Portal MIZŠ - Portal Ministrstvo za vzgojo in izobraževanje"/>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8690160" y="5772294"/>
            <a:ext cx="2285816" cy="470405"/>
          </a:xfrm>
          <a:prstGeom prst="rect">
            <a:avLst/>
          </a:prstGeom>
          <a:noFill/>
          <a:extLst>
            <a:ext uri="{909E8E84-426E-40DD-AFC4-6F175D3DCCD1}">
              <a14:hiddenFill xmlns:a14="http://schemas.microsoft.com/office/drawing/2010/main">
                <a:solidFill>
                  <a:srgbClr val="FFFFFF"/>
                </a:solidFill>
              </a14:hiddenFill>
            </a:ext>
          </a:extLst>
        </p:spPr>
      </p:pic>
      <p:sp>
        <p:nvSpPr>
          <p:cNvPr id="2" name="Naslov 1"/>
          <p:cNvSpPr>
            <a:spLocks noGrp="1"/>
          </p:cNvSpPr>
          <p:nvPr>
            <p:ph type="ctrTitle"/>
          </p:nvPr>
        </p:nvSpPr>
        <p:spPr>
          <a:xfrm>
            <a:off x="165100" y="2336800"/>
            <a:ext cx="8083551" cy="2387600"/>
          </a:xfrm>
        </p:spPr>
        <p:txBody>
          <a:bodyPr anchor="b">
            <a:normAutofit/>
          </a:bodyPr>
          <a:lstStyle>
            <a:lvl1pPr algn="l">
              <a:defRPr sz="4000"/>
            </a:lvl1pPr>
          </a:lstStyle>
          <a:p>
            <a:r>
              <a:rPr lang="sl-SI" dirty="0" smtClean="0"/>
              <a:t>Uredite slog naslova matrice</a:t>
            </a:r>
            <a:endParaRPr lang="sl-SI" dirty="0"/>
          </a:p>
        </p:txBody>
      </p:sp>
      <p:pic>
        <p:nvPicPr>
          <p:cNvPr id="1026" name="Slika 3"/>
          <p:cNvPicPr>
            <a:picLocks noChangeAspect="1" noChangeArrowheads="1"/>
          </p:cNvPicPr>
          <p:nvPr userDrawn="1"/>
        </p:nvPicPr>
        <p:blipFill rotWithShape="1">
          <a:blip r:embed="rId6">
            <a:extLst>
              <a:ext uri="{28A0092B-C50C-407E-A947-70E740481C1C}">
                <a14:useLocalDpi xmlns:a14="http://schemas.microsoft.com/office/drawing/2010/main" val="0"/>
              </a:ext>
            </a:extLst>
          </a:blip>
          <a:srcRect l="15997" t="7863" b="5635"/>
          <a:stretch/>
        </p:blipFill>
        <p:spPr bwMode="auto">
          <a:xfrm>
            <a:off x="424769" y="594831"/>
            <a:ext cx="1439157" cy="1314450"/>
          </a:xfrm>
          <a:prstGeom prst="rect">
            <a:avLst/>
          </a:prstGeom>
          <a:noFill/>
          <a:extLst>
            <a:ext uri="{909E8E84-426E-40DD-AFC4-6F175D3DCCD1}">
              <a14:hiddenFill xmlns:a14="http://schemas.microsoft.com/office/drawing/2010/main">
                <a:solidFill>
                  <a:srgbClr val="FFFFFF"/>
                </a:solidFill>
              </a14:hiddenFill>
            </a:ext>
          </a:extLst>
        </p:spPr>
      </p:pic>
      <p:sp>
        <p:nvSpPr>
          <p:cNvPr id="4" name="Pravokotnik 3"/>
          <p:cNvSpPr/>
          <p:nvPr userDrawn="1"/>
        </p:nvSpPr>
        <p:spPr>
          <a:xfrm>
            <a:off x="8521700" y="6106131"/>
            <a:ext cx="3124200" cy="276999"/>
          </a:xfrm>
          <a:prstGeom prst="rect">
            <a:avLst/>
          </a:prstGeom>
        </p:spPr>
        <p:txBody>
          <a:bodyPr wrap="square">
            <a:spAutoFit/>
          </a:bodyPr>
          <a:lstStyle/>
          <a:p>
            <a:pPr algn="just">
              <a:spcAft>
                <a:spcPts val="0"/>
              </a:spcAft>
            </a:pPr>
            <a:r>
              <a:rPr lang="sl-SI" sz="600" i="1" dirty="0" smtClean="0">
                <a:solidFill>
                  <a:srgbClr val="0070C0"/>
                </a:solidFill>
                <a:effectLst/>
                <a:latin typeface="Calibri" panose="020F0502020204030204" pitchFamily="34" charset="0"/>
                <a:ea typeface="Calibri" panose="020F0502020204030204" pitchFamily="34" charset="0"/>
              </a:rPr>
              <a:t>Dogodek delno financira Ministrstvo za okolje, podnebje in energijo s sredstvi Sklada</a:t>
            </a:r>
          </a:p>
          <a:p>
            <a:pPr algn="just">
              <a:spcAft>
                <a:spcPts val="0"/>
              </a:spcAft>
            </a:pPr>
            <a:r>
              <a:rPr lang="sl-SI" sz="600" i="1" dirty="0" smtClean="0">
                <a:solidFill>
                  <a:srgbClr val="0070C0"/>
                </a:solidFill>
                <a:effectLst/>
                <a:latin typeface="Calibri" panose="020F0502020204030204" pitchFamily="34" charset="0"/>
                <a:ea typeface="Calibri" panose="020F0502020204030204" pitchFamily="34" charset="0"/>
              </a:rPr>
              <a:t> za podnebne spremembe, v okviru projekta Podnebni cilji in vsebine v vzgoji in izobraževanju.</a:t>
            </a:r>
            <a:endParaRPr lang="sl-SI" sz="600" dirty="0">
              <a:effectLst/>
              <a:latin typeface="Calibri" panose="020F0502020204030204" pitchFamily="34" charset="0"/>
              <a:ea typeface="Calibri" panose="020F0502020204030204" pitchFamily="34" charset="0"/>
            </a:endParaRPr>
          </a:p>
        </p:txBody>
      </p:sp>
      <p:pic>
        <p:nvPicPr>
          <p:cNvPr id="11" name="Slika 10"/>
          <p:cNvPicPr>
            <a:picLocks noChangeAspect="1"/>
          </p:cNvPicPr>
          <p:nvPr userDrawn="1"/>
        </p:nvPicPr>
        <p:blipFill>
          <a:blip r:embed="rId7"/>
          <a:stretch>
            <a:fillRect/>
          </a:stretch>
        </p:blipFill>
        <p:spPr>
          <a:xfrm>
            <a:off x="8639360" y="5180237"/>
            <a:ext cx="1678336" cy="534764"/>
          </a:xfrm>
          <a:prstGeom prst="rect">
            <a:avLst/>
          </a:prstGeom>
        </p:spPr>
      </p:pic>
    </p:spTree>
    <p:extLst>
      <p:ext uri="{BB962C8B-B14F-4D97-AF65-F5344CB8AC3E}">
        <p14:creationId xmlns:p14="http://schemas.microsoft.com/office/powerpoint/2010/main" val="2281304032"/>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orient="horz" pos="96" userDrawn="1">
          <p15:clr>
            <a:srgbClr val="FBAE40"/>
          </p15:clr>
        </p15:guide>
        <p15:guide id="4" orient="horz" pos="4224" userDrawn="1">
          <p15:clr>
            <a:srgbClr val="FBAE40"/>
          </p15:clr>
        </p15:guide>
        <p15:guide id="5" pos="98" userDrawn="1">
          <p15:clr>
            <a:srgbClr val="FBAE40"/>
          </p15:clr>
        </p15:guide>
        <p15:guide id="6" pos="7582"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vsebine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Tree>
    <p:extLst>
      <p:ext uri="{BB962C8B-B14F-4D97-AF65-F5344CB8AC3E}">
        <p14:creationId xmlns:p14="http://schemas.microsoft.com/office/powerpoint/2010/main" val="96034923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155575" y="1709738"/>
            <a:ext cx="11880850" cy="2852737"/>
          </a:xfrm>
        </p:spPr>
        <p:txBody>
          <a:bodyPr anchor="b">
            <a:normAutofit/>
          </a:bodyPr>
          <a:lstStyle>
            <a:lvl1pPr>
              <a:defRPr sz="4000"/>
            </a:lvl1pPr>
          </a:lstStyle>
          <a:p>
            <a:r>
              <a:rPr lang="sl-SI" dirty="0" smtClean="0"/>
              <a:t>Uredite slog naslova matrice</a:t>
            </a:r>
            <a:endParaRPr lang="sl-SI" dirty="0"/>
          </a:p>
        </p:txBody>
      </p:sp>
      <p:sp>
        <p:nvSpPr>
          <p:cNvPr id="3" name="Označba mesta besedila 2"/>
          <p:cNvSpPr>
            <a:spLocks noGrp="1"/>
          </p:cNvSpPr>
          <p:nvPr>
            <p:ph type="body" idx="1"/>
          </p:nvPr>
        </p:nvSpPr>
        <p:spPr>
          <a:xfrm>
            <a:off x="155575" y="4589463"/>
            <a:ext cx="11880850" cy="1500187"/>
          </a:xfrm>
        </p:spPr>
        <p:txBody>
          <a:bodyPr>
            <a:normAutofit/>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dirty="0" smtClean="0"/>
              <a:t>Uredite sloge besedila matrice</a:t>
            </a:r>
          </a:p>
        </p:txBody>
      </p:sp>
    </p:spTree>
    <p:extLst>
      <p:ext uri="{BB962C8B-B14F-4D97-AF65-F5344CB8AC3E}">
        <p14:creationId xmlns:p14="http://schemas.microsoft.com/office/powerpoint/2010/main" val="428801843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vsebine 2"/>
          <p:cNvSpPr>
            <a:spLocks noGrp="1"/>
          </p:cNvSpPr>
          <p:nvPr>
            <p:ph sz="half" idx="1"/>
          </p:nvPr>
        </p:nvSpPr>
        <p:spPr>
          <a:xfrm>
            <a:off x="155575" y="1253330"/>
            <a:ext cx="5873750" cy="5103019"/>
          </a:xfrm>
        </p:spPr>
        <p:txBody>
          <a:bodyPr/>
          <a:lstStyle/>
          <a:p>
            <a:pPr lvl="0"/>
            <a:r>
              <a:rPr lang="sl-SI" dirty="0" smtClean="0"/>
              <a:t>Uredite sloge besedila matrice</a:t>
            </a:r>
          </a:p>
          <a:p>
            <a:pPr lvl="1"/>
            <a:r>
              <a:rPr lang="sl-SI" dirty="0" smtClean="0"/>
              <a:t>Druga raven</a:t>
            </a:r>
          </a:p>
          <a:p>
            <a:pPr lvl="2"/>
            <a:r>
              <a:rPr lang="sl-SI" dirty="0" smtClean="0"/>
              <a:t>Tretja raven</a:t>
            </a:r>
          </a:p>
          <a:p>
            <a:pPr lvl="3"/>
            <a:r>
              <a:rPr lang="sl-SI" dirty="0" smtClean="0"/>
              <a:t>Četrta raven</a:t>
            </a:r>
          </a:p>
          <a:p>
            <a:pPr lvl="4"/>
            <a:r>
              <a:rPr lang="sl-SI" dirty="0" smtClean="0"/>
              <a:t>Peta raven</a:t>
            </a:r>
            <a:endParaRPr lang="sl-SI" dirty="0"/>
          </a:p>
        </p:txBody>
      </p:sp>
      <p:sp>
        <p:nvSpPr>
          <p:cNvPr id="4" name="Označba mesta vsebine 3"/>
          <p:cNvSpPr>
            <a:spLocks noGrp="1"/>
          </p:cNvSpPr>
          <p:nvPr>
            <p:ph sz="half" idx="2"/>
          </p:nvPr>
        </p:nvSpPr>
        <p:spPr>
          <a:xfrm>
            <a:off x="6172199" y="1253331"/>
            <a:ext cx="5864225" cy="510301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Tree>
    <p:extLst>
      <p:ext uri="{BB962C8B-B14F-4D97-AF65-F5344CB8AC3E}">
        <p14:creationId xmlns:p14="http://schemas.microsoft.com/office/powerpoint/2010/main" val="336850653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155575" y="152400"/>
            <a:ext cx="11880850" cy="1057275"/>
          </a:xfrm>
        </p:spPr>
        <p:txBody>
          <a:bodyPr/>
          <a:lstStyle/>
          <a:p>
            <a:r>
              <a:rPr lang="sl-SI" smtClean="0"/>
              <a:t>Uredite slog naslova matrice</a:t>
            </a:r>
            <a:endParaRPr lang="sl-SI"/>
          </a:p>
        </p:txBody>
      </p:sp>
      <p:sp>
        <p:nvSpPr>
          <p:cNvPr id="3" name="Označba mesta besedila 2"/>
          <p:cNvSpPr>
            <a:spLocks noGrp="1"/>
          </p:cNvSpPr>
          <p:nvPr>
            <p:ph type="body" idx="1"/>
          </p:nvPr>
        </p:nvSpPr>
        <p:spPr>
          <a:xfrm>
            <a:off x="155575" y="1269207"/>
            <a:ext cx="5864225" cy="823912"/>
          </a:xfrm>
        </p:spPr>
        <p:txBody>
          <a:bodyPr anchor="b"/>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dirty="0" smtClean="0"/>
              <a:t>Uredite sloge besedila matrice</a:t>
            </a:r>
          </a:p>
        </p:txBody>
      </p:sp>
      <p:sp>
        <p:nvSpPr>
          <p:cNvPr id="4" name="Označba mesta vsebine 3"/>
          <p:cNvSpPr>
            <a:spLocks noGrp="1"/>
          </p:cNvSpPr>
          <p:nvPr>
            <p:ph sz="half" idx="2"/>
          </p:nvPr>
        </p:nvSpPr>
        <p:spPr>
          <a:xfrm>
            <a:off x="155575" y="2093118"/>
            <a:ext cx="5864225" cy="4263231"/>
          </a:xfr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značba mesta besedila 4"/>
          <p:cNvSpPr>
            <a:spLocks noGrp="1"/>
          </p:cNvSpPr>
          <p:nvPr>
            <p:ph type="body" sz="quarter" idx="3"/>
          </p:nvPr>
        </p:nvSpPr>
        <p:spPr>
          <a:xfrm>
            <a:off x="6172200" y="1269205"/>
            <a:ext cx="5864224"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Označba mesta vsebine 5"/>
          <p:cNvSpPr>
            <a:spLocks noGrp="1"/>
          </p:cNvSpPr>
          <p:nvPr>
            <p:ph sz="quarter" idx="4"/>
          </p:nvPr>
        </p:nvSpPr>
        <p:spPr>
          <a:xfrm>
            <a:off x="6172200" y="2093117"/>
            <a:ext cx="5864224" cy="4263232"/>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Tree>
    <p:extLst>
      <p:ext uri="{BB962C8B-B14F-4D97-AF65-F5344CB8AC3E}">
        <p14:creationId xmlns:p14="http://schemas.microsoft.com/office/powerpoint/2010/main" val="286905064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Tree>
    <p:extLst>
      <p:ext uri="{BB962C8B-B14F-4D97-AF65-F5344CB8AC3E}">
        <p14:creationId xmlns:p14="http://schemas.microsoft.com/office/powerpoint/2010/main" val="36027235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85121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Naslov 1"/>
          <p:cNvSpPr>
            <a:spLocks noGrp="1"/>
          </p:cNvSpPr>
          <p:nvPr>
            <p:ph type="title"/>
          </p:nvPr>
        </p:nvSpPr>
        <p:spPr>
          <a:xfrm>
            <a:off x="155575" y="152400"/>
            <a:ext cx="3932237" cy="1600200"/>
          </a:xfrm>
        </p:spPr>
        <p:txBody>
          <a:bodyPr anchor="b"/>
          <a:lstStyle>
            <a:lvl1pPr>
              <a:defRPr sz="3200"/>
            </a:lvl1pPr>
          </a:lstStyle>
          <a:p>
            <a:r>
              <a:rPr lang="sl-SI" smtClean="0"/>
              <a:t>Uredite slog naslova matrice</a:t>
            </a:r>
            <a:endParaRPr lang="sl-SI"/>
          </a:p>
        </p:txBody>
      </p:sp>
      <p:sp>
        <p:nvSpPr>
          <p:cNvPr id="3" name="Označba mesta vsebine 2"/>
          <p:cNvSpPr>
            <a:spLocks noGrp="1"/>
          </p:cNvSpPr>
          <p:nvPr>
            <p:ph idx="1"/>
          </p:nvPr>
        </p:nvSpPr>
        <p:spPr>
          <a:xfrm>
            <a:off x="4202113" y="152400"/>
            <a:ext cx="7834312" cy="6203950"/>
          </a:xfrm>
        </p:spPr>
        <p:txBody>
          <a:bodyPr/>
          <a:lstStyle>
            <a:lvl1pPr>
              <a:defRPr sz="24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sl-SI" dirty="0" smtClean="0"/>
              <a:t>Uredite sloge besedila matrice</a:t>
            </a:r>
          </a:p>
          <a:p>
            <a:pPr lvl="1"/>
            <a:r>
              <a:rPr lang="sl-SI" dirty="0" smtClean="0"/>
              <a:t>Druga raven</a:t>
            </a:r>
          </a:p>
          <a:p>
            <a:pPr lvl="2"/>
            <a:r>
              <a:rPr lang="sl-SI" dirty="0" smtClean="0"/>
              <a:t>Tretja raven</a:t>
            </a:r>
          </a:p>
          <a:p>
            <a:pPr lvl="3"/>
            <a:r>
              <a:rPr lang="sl-SI" dirty="0" smtClean="0"/>
              <a:t>Četrta raven</a:t>
            </a:r>
          </a:p>
          <a:p>
            <a:pPr lvl="4"/>
            <a:r>
              <a:rPr lang="sl-SI" dirty="0" smtClean="0"/>
              <a:t>Peta raven</a:t>
            </a:r>
            <a:endParaRPr lang="sl-SI" dirty="0"/>
          </a:p>
        </p:txBody>
      </p:sp>
      <p:sp>
        <p:nvSpPr>
          <p:cNvPr id="4" name="Označba mesta besedila 3"/>
          <p:cNvSpPr>
            <a:spLocks noGrp="1"/>
          </p:cNvSpPr>
          <p:nvPr>
            <p:ph type="body" sz="half" idx="2"/>
          </p:nvPr>
        </p:nvSpPr>
        <p:spPr>
          <a:xfrm>
            <a:off x="155575" y="1752600"/>
            <a:ext cx="3932237" cy="46037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dirty="0" smtClean="0"/>
              <a:t>Uredite sloge besedila matrice</a:t>
            </a:r>
          </a:p>
        </p:txBody>
      </p:sp>
    </p:spTree>
    <p:extLst>
      <p:ext uri="{BB962C8B-B14F-4D97-AF65-F5344CB8AC3E}">
        <p14:creationId xmlns:p14="http://schemas.microsoft.com/office/powerpoint/2010/main" val="287448331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Vsebina z naslovom">
    <p:spTree>
      <p:nvGrpSpPr>
        <p:cNvPr id="1" name=""/>
        <p:cNvGrpSpPr/>
        <p:nvPr/>
      </p:nvGrpSpPr>
      <p:grpSpPr>
        <a:xfrm>
          <a:off x="0" y="0"/>
          <a:ext cx="0" cy="0"/>
          <a:chOff x="0" y="0"/>
          <a:chExt cx="0" cy="0"/>
        </a:xfrm>
      </p:grpSpPr>
      <p:sp>
        <p:nvSpPr>
          <p:cNvPr id="2" name="Naslov 1"/>
          <p:cNvSpPr>
            <a:spLocks noGrp="1"/>
          </p:cNvSpPr>
          <p:nvPr>
            <p:ph type="title"/>
          </p:nvPr>
        </p:nvSpPr>
        <p:spPr>
          <a:xfrm>
            <a:off x="155575" y="152400"/>
            <a:ext cx="3932237" cy="1600200"/>
          </a:xfrm>
        </p:spPr>
        <p:txBody>
          <a:bodyPr anchor="b"/>
          <a:lstStyle>
            <a:lvl1pPr>
              <a:defRPr sz="3200"/>
            </a:lvl1pPr>
          </a:lstStyle>
          <a:p>
            <a:r>
              <a:rPr lang="sl-SI" smtClean="0"/>
              <a:t>Uredite slog naslova matrice</a:t>
            </a:r>
            <a:endParaRPr lang="sl-SI"/>
          </a:p>
        </p:txBody>
      </p:sp>
      <p:sp>
        <p:nvSpPr>
          <p:cNvPr id="4" name="Označba mesta besedila 3"/>
          <p:cNvSpPr>
            <a:spLocks noGrp="1"/>
          </p:cNvSpPr>
          <p:nvPr>
            <p:ph type="body" sz="half" idx="2"/>
          </p:nvPr>
        </p:nvSpPr>
        <p:spPr>
          <a:xfrm>
            <a:off x="155575" y="1752600"/>
            <a:ext cx="3932237" cy="46037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dirty="0" smtClean="0"/>
              <a:t>Uredite sloge besedila matrice</a:t>
            </a:r>
          </a:p>
        </p:txBody>
      </p:sp>
      <p:sp>
        <p:nvSpPr>
          <p:cNvPr id="5" name="Označba mesta slike 2"/>
          <p:cNvSpPr>
            <a:spLocks noGrp="1"/>
          </p:cNvSpPr>
          <p:nvPr>
            <p:ph type="pic" idx="1"/>
          </p:nvPr>
        </p:nvSpPr>
        <p:spPr>
          <a:xfrm>
            <a:off x="4183063" y="152400"/>
            <a:ext cx="7853362" cy="6203949"/>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dirty="0"/>
          </a:p>
        </p:txBody>
      </p:sp>
    </p:spTree>
    <p:extLst>
      <p:ext uri="{BB962C8B-B14F-4D97-AF65-F5344CB8AC3E}">
        <p14:creationId xmlns:p14="http://schemas.microsoft.com/office/powerpoint/2010/main" val="12869478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naslova 1"/>
          <p:cNvSpPr>
            <a:spLocks noGrp="1"/>
          </p:cNvSpPr>
          <p:nvPr>
            <p:ph type="title"/>
          </p:nvPr>
        </p:nvSpPr>
        <p:spPr>
          <a:xfrm>
            <a:off x="155575" y="152401"/>
            <a:ext cx="11880850" cy="1028700"/>
          </a:xfrm>
          <a:prstGeom prst="rect">
            <a:avLst/>
          </a:prstGeom>
        </p:spPr>
        <p:txBody>
          <a:bodyPr vert="horz" lIns="91440" tIns="45720" rIns="91440" bIns="45720" rtlCol="0" anchor="b">
            <a:normAutofit/>
          </a:bodyPr>
          <a:lstStyle/>
          <a:p>
            <a:r>
              <a:rPr lang="sl-SI" dirty="0" smtClean="0"/>
              <a:t>Uredite slog naslova matrice</a:t>
            </a:r>
            <a:endParaRPr lang="sl-SI" dirty="0"/>
          </a:p>
        </p:txBody>
      </p:sp>
      <p:sp>
        <p:nvSpPr>
          <p:cNvPr id="3" name="Označba mesta besedila 2"/>
          <p:cNvSpPr>
            <a:spLocks noGrp="1"/>
          </p:cNvSpPr>
          <p:nvPr>
            <p:ph type="body" idx="1"/>
          </p:nvPr>
        </p:nvSpPr>
        <p:spPr>
          <a:xfrm>
            <a:off x="155575" y="1305148"/>
            <a:ext cx="11880850" cy="5021039"/>
          </a:xfrm>
          <a:prstGeom prst="rect">
            <a:avLst/>
          </a:prstGeom>
        </p:spPr>
        <p:txBody>
          <a:bodyPr vert="horz" lIns="91440" tIns="45720" rIns="91440" bIns="45720" rtlCol="0">
            <a:normAutofit/>
          </a:bodyPr>
          <a:lstStyle/>
          <a:p>
            <a:pPr lvl="0"/>
            <a:r>
              <a:rPr lang="sl-SI" dirty="0" smtClean="0"/>
              <a:t>Uredite sloge besedila matrice</a:t>
            </a:r>
          </a:p>
          <a:p>
            <a:pPr lvl="1"/>
            <a:r>
              <a:rPr lang="sl-SI" dirty="0" smtClean="0"/>
              <a:t>Druga raven</a:t>
            </a:r>
          </a:p>
          <a:p>
            <a:pPr lvl="2"/>
            <a:r>
              <a:rPr lang="sl-SI" dirty="0" smtClean="0"/>
              <a:t>Tretja raven</a:t>
            </a:r>
          </a:p>
          <a:p>
            <a:pPr lvl="3"/>
            <a:r>
              <a:rPr lang="sl-SI" dirty="0" smtClean="0"/>
              <a:t>Četrta raven</a:t>
            </a:r>
          </a:p>
          <a:p>
            <a:pPr lvl="4"/>
            <a:r>
              <a:rPr lang="sl-SI" dirty="0" smtClean="0"/>
              <a:t>Peta raven</a:t>
            </a:r>
            <a:endParaRPr lang="sl-SI" dirty="0"/>
          </a:p>
        </p:txBody>
      </p:sp>
      <p:grpSp>
        <p:nvGrpSpPr>
          <p:cNvPr id="10" name="Skupina 9"/>
          <p:cNvGrpSpPr/>
          <p:nvPr userDrawn="1"/>
        </p:nvGrpSpPr>
        <p:grpSpPr>
          <a:xfrm>
            <a:off x="-1" y="6433805"/>
            <a:ext cx="12192001" cy="286695"/>
            <a:chOff x="-1" y="6424280"/>
            <a:chExt cx="12192001" cy="286695"/>
          </a:xfrm>
        </p:grpSpPr>
        <p:pic>
          <p:nvPicPr>
            <p:cNvPr id="11" name="Slika 10"/>
            <p:cNvPicPr>
              <a:picLocks noChangeAspect="1"/>
            </p:cNvPicPr>
            <p:nvPr userDrawn="1"/>
          </p:nvPicPr>
          <p:blipFill rotWithShape="1">
            <a:blip r:embed="rId11" cstate="print">
              <a:extLst>
                <a:ext uri="{28A0092B-C50C-407E-A947-70E740481C1C}">
                  <a14:useLocalDpi xmlns:a14="http://schemas.microsoft.com/office/drawing/2010/main" val="0"/>
                </a:ext>
              </a:extLst>
            </a:blip>
            <a:srcRect l="819" r="-1"/>
            <a:stretch/>
          </p:blipFill>
          <p:spPr>
            <a:xfrm>
              <a:off x="-1" y="6424836"/>
              <a:ext cx="4040661" cy="286139"/>
            </a:xfrm>
            <a:prstGeom prst="rect">
              <a:avLst/>
            </a:prstGeom>
          </p:spPr>
        </p:pic>
        <p:pic>
          <p:nvPicPr>
            <p:cNvPr id="12" name="Slika 11"/>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4058952" y="6424836"/>
              <a:ext cx="4074000" cy="286139"/>
            </a:xfrm>
            <a:prstGeom prst="rect">
              <a:avLst/>
            </a:prstGeom>
          </p:spPr>
        </p:pic>
        <p:pic>
          <p:nvPicPr>
            <p:cNvPr id="13" name="Slika 12"/>
            <p:cNvPicPr>
              <a:picLocks noChangeAspect="1"/>
            </p:cNvPicPr>
            <p:nvPr userDrawn="1"/>
          </p:nvPicPr>
          <p:blipFill rotWithShape="1">
            <a:blip r:embed="rId11" cstate="print">
              <a:extLst>
                <a:ext uri="{28A0092B-C50C-407E-A947-70E740481C1C}">
                  <a14:useLocalDpi xmlns:a14="http://schemas.microsoft.com/office/drawing/2010/main" val="0"/>
                </a:ext>
              </a:extLst>
            </a:blip>
            <a:srcRect r="760"/>
            <a:stretch/>
          </p:blipFill>
          <p:spPr>
            <a:xfrm>
              <a:off x="8148956" y="6424280"/>
              <a:ext cx="4043044" cy="286139"/>
            </a:xfrm>
            <a:prstGeom prst="rect">
              <a:avLst/>
            </a:prstGeom>
          </p:spPr>
        </p:pic>
      </p:grpSp>
      <p:pic>
        <p:nvPicPr>
          <p:cNvPr id="15" name="Slika 14"/>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1321415" y="5409772"/>
            <a:ext cx="585470" cy="782748"/>
          </a:xfrm>
          <a:prstGeom prst="rect">
            <a:avLst/>
          </a:prstGeom>
        </p:spPr>
      </p:pic>
    </p:spTree>
    <p:extLst>
      <p:ext uri="{BB962C8B-B14F-4D97-AF65-F5344CB8AC3E}">
        <p14:creationId xmlns:p14="http://schemas.microsoft.com/office/powerpoint/2010/main" val="6332293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8" r:id="rId9"/>
  </p:sldLayoutIdLst>
  <p:timing>
    <p:tnLst>
      <p:par>
        <p:cTn id="1" dur="indefinite" restart="never" nodeType="tmRoot"/>
      </p:par>
    </p:tnLst>
  </p:timing>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7582" userDrawn="1">
          <p15:clr>
            <a:srgbClr val="F26B43"/>
          </p15:clr>
        </p15:guide>
        <p15:guide id="4" orient="horz" pos="96" userDrawn="1">
          <p15:clr>
            <a:srgbClr val="F26B43"/>
          </p15:clr>
        </p15:guide>
        <p15:guide id="5" orient="horz" pos="4224" userDrawn="1">
          <p15:clr>
            <a:srgbClr val="F26B43"/>
          </p15:clr>
        </p15:guide>
        <p15:guide id="6" pos="9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Naslov 8"/>
          <p:cNvSpPr>
            <a:spLocks noGrp="1"/>
          </p:cNvSpPr>
          <p:nvPr>
            <p:ph type="ctrTitle"/>
          </p:nvPr>
        </p:nvSpPr>
        <p:spPr/>
        <p:txBody>
          <a:bodyPr>
            <a:normAutofit/>
          </a:bodyPr>
          <a:lstStyle/>
          <a:p>
            <a:r>
              <a:rPr lang="en-US" sz="2800" b="1" dirty="0"/>
              <a:t>Physics education in Bosnia and Herzegovina with emphasis on the effects of using</a:t>
            </a:r>
            <a:br>
              <a:rPr lang="en-US" sz="2800" b="1" dirty="0"/>
            </a:br>
            <a:r>
              <a:rPr lang="en-US" sz="2800" b="1" dirty="0"/>
              <a:t>static and dynamic visualizations in physics education</a:t>
            </a:r>
            <a:endParaRPr lang="sl-SI" sz="2800" b="1" dirty="0"/>
          </a:p>
        </p:txBody>
      </p:sp>
      <p:sp>
        <p:nvSpPr>
          <p:cNvPr id="10" name="Podnaslov 9"/>
          <p:cNvSpPr>
            <a:spLocks noGrp="1"/>
          </p:cNvSpPr>
          <p:nvPr>
            <p:ph type="subTitle" idx="1"/>
          </p:nvPr>
        </p:nvSpPr>
        <p:spPr/>
        <p:txBody>
          <a:bodyPr/>
          <a:lstStyle/>
          <a:p>
            <a:r>
              <a:rPr lang="sl-SI" dirty="0" smtClean="0"/>
              <a:t>Dževdeta Dervić, Druga gimnazija Sarajevo</a:t>
            </a:r>
            <a:endParaRPr lang="sl-SI" dirty="0"/>
          </a:p>
        </p:txBody>
      </p:sp>
    </p:spTree>
    <p:extLst>
      <p:ext uri="{BB962C8B-B14F-4D97-AF65-F5344CB8AC3E}">
        <p14:creationId xmlns:p14="http://schemas.microsoft.com/office/powerpoint/2010/main" val="5590072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55575" y="592015"/>
            <a:ext cx="11880850" cy="589086"/>
          </a:xfrm>
        </p:spPr>
        <p:txBody>
          <a:bodyPr/>
          <a:lstStyle/>
          <a:p>
            <a:r>
              <a:rPr lang="sl-SI" dirty="0" smtClean="0"/>
              <a:t>Physics as a school subject </a:t>
            </a:r>
            <a:endParaRPr lang="sl-SI" dirty="0"/>
          </a:p>
        </p:txBody>
      </p:sp>
      <p:sp>
        <p:nvSpPr>
          <p:cNvPr id="3" name="Označba mesta vsebine 2"/>
          <p:cNvSpPr>
            <a:spLocks noGrp="1"/>
          </p:cNvSpPr>
          <p:nvPr>
            <p:ph idx="1"/>
          </p:nvPr>
        </p:nvSpPr>
        <p:spPr/>
        <p:txBody>
          <a:bodyPr/>
          <a:lstStyle/>
          <a:p>
            <a:pPr marL="0" indent="0">
              <a:buNone/>
            </a:pPr>
            <a:r>
              <a:rPr lang="sl-SI" dirty="0"/>
              <a:t>e</a:t>
            </a:r>
            <a:r>
              <a:rPr lang="sl-SI" dirty="0" smtClean="0"/>
              <a:t>lementary school						high school </a:t>
            </a:r>
          </a:p>
          <a:p>
            <a:endParaRPr lang="sl-SI" dirty="0"/>
          </a:p>
          <a:p>
            <a:endParaRPr lang="sl-SI" dirty="0" smtClean="0"/>
          </a:p>
        </p:txBody>
      </p:sp>
      <p:graphicFrame>
        <p:nvGraphicFramePr>
          <p:cNvPr id="4" name="Diagram 3"/>
          <p:cNvGraphicFramePr/>
          <p:nvPr>
            <p:extLst>
              <p:ext uri="{D42A27DB-BD31-4B8C-83A1-F6EECF244321}">
                <p14:modId xmlns:p14="http://schemas.microsoft.com/office/powerpoint/2010/main" val="3895356480"/>
              </p:ext>
            </p:extLst>
          </p:nvPr>
        </p:nvGraphicFramePr>
        <p:xfrm>
          <a:off x="308709" y="1899138"/>
          <a:ext cx="3448537" cy="26741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908347142"/>
              </p:ext>
            </p:extLst>
          </p:nvPr>
        </p:nvGraphicFramePr>
        <p:xfrm>
          <a:off x="5931877" y="2546382"/>
          <a:ext cx="5398477" cy="1706880"/>
        </p:xfrm>
        <a:graphic>
          <a:graphicData uri="http://schemas.openxmlformats.org/drawingml/2006/table">
            <a:tbl>
              <a:tblPr firstRow="1" bandRow="1">
                <a:tableStyleId>{7DF18680-E054-41AD-8BC1-D1AEF772440D}</a:tableStyleId>
              </a:tblPr>
              <a:tblGrid>
                <a:gridCol w="984738">
                  <a:extLst>
                    <a:ext uri="{9D8B030D-6E8A-4147-A177-3AD203B41FA5}">
                      <a16:colId xmlns:a16="http://schemas.microsoft.com/office/drawing/2014/main" val="3815843975"/>
                    </a:ext>
                  </a:extLst>
                </a:gridCol>
                <a:gridCol w="1078523">
                  <a:extLst>
                    <a:ext uri="{9D8B030D-6E8A-4147-A177-3AD203B41FA5}">
                      <a16:colId xmlns:a16="http://schemas.microsoft.com/office/drawing/2014/main" val="4184371538"/>
                    </a:ext>
                  </a:extLst>
                </a:gridCol>
                <a:gridCol w="1073833">
                  <a:extLst>
                    <a:ext uri="{9D8B030D-6E8A-4147-A177-3AD203B41FA5}">
                      <a16:colId xmlns:a16="http://schemas.microsoft.com/office/drawing/2014/main" val="4185454961"/>
                    </a:ext>
                  </a:extLst>
                </a:gridCol>
                <a:gridCol w="1159414">
                  <a:extLst>
                    <a:ext uri="{9D8B030D-6E8A-4147-A177-3AD203B41FA5}">
                      <a16:colId xmlns:a16="http://schemas.microsoft.com/office/drawing/2014/main" val="794356243"/>
                    </a:ext>
                  </a:extLst>
                </a:gridCol>
                <a:gridCol w="1101969">
                  <a:extLst>
                    <a:ext uri="{9D8B030D-6E8A-4147-A177-3AD203B41FA5}">
                      <a16:colId xmlns:a16="http://schemas.microsoft.com/office/drawing/2014/main" val="3164983275"/>
                    </a:ext>
                  </a:extLst>
                </a:gridCol>
              </a:tblGrid>
              <a:tr h="158801">
                <a:tc>
                  <a:txBody>
                    <a:bodyPr/>
                    <a:lstStyle/>
                    <a:p>
                      <a:endParaRPr lang="en-US" dirty="0"/>
                    </a:p>
                  </a:txBody>
                  <a:tcPr/>
                </a:tc>
                <a:tc>
                  <a:txBody>
                    <a:bodyPr/>
                    <a:lstStyle/>
                    <a:p>
                      <a:r>
                        <a:rPr lang="bs-Latn-BA" sz="1200" dirty="0" smtClean="0"/>
                        <a:t>1st grade</a:t>
                      </a:r>
                      <a:endParaRPr lang="en-US" sz="1200" dirty="0"/>
                    </a:p>
                  </a:txBody>
                  <a:tcPr/>
                </a:tc>
                <a:tc>
                  <a:txBody>
                    <a:bodyPr/>
                    <a:lstStyle/>
                    <a:p>
                      <a:r>
                        <a:rPr lang="bs-Latn-BA" sz="1200" dirty="0" smtClean="0"/>
                        <a:t>2nd grade</a:t>
                      </a:r>
                      <a:endParaRPr lang="en-US" sz="1200" dirty="0"/>
                    </a:p>
                  </a:txBody>
                  <a:tcPr/>
                </a:tc>
                <a:tc>
                  <a:txBody>
                    <a:bodyPr/>
                    <a:lstStyle/>
                    <a:p>
                      <a:r>
                        <a:rPr lang="bs-Latn-BA" sz="1200" dirty="0" smtClean="0"/>
                        <a:t>3rd grade</a:t>
                      </a:r>
                      <a:endParaRPr lang="en-US" sz="1200" dirty="0"/>
                    </a:p>
                  </a:txBody>
                  <a:tcPr/>
                </a:tc>
                <a:tc>
                  <a:txBody>
                    <a:bodyPr/>
                    <a:lstStyle/>
                    <a:p>
                      <a:r>
                        <a:rPr lang="bs-Latn-BA" sz="1200" dirty="0" smtClean="0"/>
                        <a:t>4th</a:t>
                      </a:r>
                      <a:r>
                        <a:rPr lang="bs-Latn-BA" sz="1200" baseline="0" dirty="0" smtClean="0"/>
                        <a:t> grade</a:t>
                      </a:r>
                      <a:endParaRPr lang="en-US" sz="1200" dirty="0"/>
                    </a:p>
                  </a:txBody>
                  <a:tcPr/>
                </a:tc>
                <a:extLst>
                  <a:ext uri="{0D108BD9-81ED-4DB2-BD59-A6C34878D82A}">
                    <a16:rowId xmlns:a16="http://schemas.microsoft.com/office/drawing/2014/main" val="3649715627"/>
                  </a:ext>
                </a:extLst>
              </a:tr>
              <a:tr h="158801">
                <a:tc>
                  <a:txBody>
                    <a:bodyPr/>
                    <a:lstStyle/>
                    <a:p>
                      <a:r>
                        <a:rPr lang="bs-Latn-BA" sz="1200" dirty="0" smtClean="0"/>
                        <a:t>gymnasium</a:t>
                      </a:r>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bs-Latn-BA" sz="1100" dirty="0" smtClean="0"/>
                        <a:t>2 lessons/week</a:t>
                      </a:r>
                      <a:endParaRPr 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bs-Latn-BA" sz="1100" dirty="0" smtClean="0"/>
                        <a:t>2 lessons/week</a:t>
                      </a:r>
                      <a:endParaRPr lang="en-US" sz="11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bs-Latn-BA" sz="1100" dirty="0" smtClean="0"/>
                        <a:t>3 lessons/week</a:t>
                      </a:r>
                    </a:p>
                    <a:p>
                      <a:pPr marL="0" marR="0" indent="0" algn="l" defTabSz="914400" rtl="0" eaLnBrk="1" fontAlgn="auto" latinLnBrk="0" hangingPunct="1">
                        <a:lnSpc>
                          <a:spcPct val="100000"/>
                        </a:lnSpc>
                        <a:spcBef>
                          <a:spcPts val="0"/>
                        </a:spcBef>
                        <a:spcAft>
                          <a:spcPts val="0"/>
                        </a:spcAft>
                        <a:buClrTx/>
                        <a:buSzTx/>
                        <a:buFontTx/>
                        <a:buNone/>
                        <a:tabLst/>
                        <a:defRPr/>
                      </a:pPr>
                      <a:r>
                        <a:rPr lang="bs-Latn-BA" sz="1100" dirty="0" smtClean="0"/>
                        <a:t>(optional)</a:t>
                      </a:r>
                      <a:endParaRPr lang="en-US" sz="11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bs-Latn-BA" sz="1100" dirty="0" smtClean="0"/>
                        <a:t>3 lessons/week</a:t>
                      </a:r>
                    </a:p>
                    <a:p>
                      <a:pPr marL="0" marR="0" indent="0" algn="l" defTabSz="914400" rtl="0" eaLnBrk="1" fontAlgn="auto" latinLnBrk="0" hangingPunct="1">
                        <a:lnSpc>
                          <a:spcPct val="100000"/>
                        </a:lnSpc>
                        <a:spcBef>
                          <a:spcPts val="0"/>
                        </a:spcBef>
                        <a:spcAft>
                          <a:spcPts val="0"/>
                        </a:spcAft>
                        <a:buClrTx/>
                        <a:buSzTx/>
                        <a:buFontTx/>
                        <a:buNone/>
                        <a:tabLst/>
                        <a:defRPr/>
                      </a:pPr>
                      <a:r>
                        <a:rPr lang="bs-Latn-BA" sz="1100" dirty="0" smtClean="0"/>
                        <a:t>(optional)</a:t>
                      </a:r>
                      <a:endParaRPr lang="en-US" sz="1100" dirty="0" smtClean="0"/>
                    </a:p>
                  </a:txBody>
                  <a:tcPr/>
                </a:tc>
                <a:extLst>
                  <a:ext uri="{0D108BD9-81ED-4DB2-BD59-A6C34878D82A}">
                    <a16:rowId xmlns:a16="http://schemas.microsoft.com/office/drawing/2014/main" val="813419161"/>
                  </a:ext>
                </a:extLst>
              </a:tr>
              <a:tr h="158801">
                <a:tc>
                  <a:txBody>
                    <a:bodyPr/>
                    <a:lstStyle/>
                    <a:p>
                      <a:r>
                        <a:rPr lang="en-US" sz="1200" dirty="0" smtClean="0"/>
                        <a:t>technical schools</a:t>
                      </a:r>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s-Latn-BA" sz="1100" b="0" i="0" u="none" strike="noStrike" kern="1200" cap="none" spc="0" normalizeH="0" baseline="0" noProof="0" dirty="0" smtClean="0">
                          <a:ln>
                            <a:noFill/>
                          </a:ln>
                          <a:solidFill>
                            <a:prstClr val="black"/>
                          </a:solidFill>
                          <a:effectLst/>
                          <a:uLnTx/>
                          <a:uFillTx/>
                          <a:latin typeface="Calibri" panose="020F0502020204030204"/>
                          <a:ea typeface="+mn-ea"/>
                          <a:cs typeface="+mn-cs"/>
                        </a:rPr>
                        <a:t>2 </a:t>
                      </a:r>
                      <a:r>
                        <a:rPr lang="bs-Latn-BA" sz="1100" dirty="0" smtClean="0"/>
                        <a:t>lessons</a:t>
                      </a:r>
                      <a:endParaRPr lang="en-US" sz="11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bs-Latn-BA" sz="1100" b="0" i="0" u="none" strike="noStrike" kern="1200" cap="none" spc="0" normalizeH="0" baseline="0" noProof="0" dirty="0" smtClean="0">
                          <a:ln>
                            <a:noFill/>
                          </a:ln>
                          <a:solidFill>
                            <a:prstClr val="black"/>
                          </a:solidFill>
                          <a:effectLst/>
                          <a:uLnTx/>
                          <a:uFillTx/>
                          <a:latin typeface="Calibri" panose="020F0502020204030204"/>
                          <a:ea typeface="+mn-ea"/>
                          <a:cs typeface="+mn-cs"/>
                        </a:rPr>
                        <a:t>/week</a:t>
                      </a: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s-Latn-BA" sz="1100" b="0" i="0" u="none" strike="noStrike" kern="1200" cap="none" spc="0" normalizeH="0" baseline="0" noProof="0" dirty="0" smtClean="0">
                          <a:ln>
                            <a:noFill/>
                          </a:ln>
                          <a:solidFill>
                            <a:prstClr val="black"/>
                          </a:solidFill>
                          <a:effectLst/>
                          <a:uLnTx/>
                          <a:uFillTx/>
                          <a:latin typeface="Calibri" panose="020F0502020204030204"/>
                          <a:ea typeface="+mn-ea"/>
                          <a:cs typeface="+mn-cs"/>
                        </a:rPr>
                        <a:t>2 </a:t>
                      </a:r>
                      <a:r>
                        <a:rPr lang="bs-Latn-BA" sz="1100" dirty="0" smtClean="0"/>
                        <a:t>lessons</a:t>
                      </a:r>
                      <a:endParaRPr lang="en-US" sz="11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bs-Latn-BA" sz="1100" b="0" i="0" u="none" strike="noStrike" kern="1200" cap="none" spc="0" normalizeH="0" baseline="0" noProof="0" dirty="0" smtClean="0">
                          <a:ln>
                            <a:noFill/>
                          </a:ln>
                          <a:solidFill>
                            <a:prstClr val="black"/>
                          </a:solidFill>
                          <a:effectLst/>
                          <a:uLnTx/>
                          <a:uFillTx/>
                          <a:latin typeface="Calibri" panose="020F0502020204030204"/>
                          <a:ea typeface="+mn-ea"/>
                          <a:cs typeface="+mn-cs"/>
                        </a:rPr>
                        <a:t>/week</a:t>
                      </a: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s-Latn-BA" sz="1100" b="0" i="0" u="none" strike="noStrike" kern="1200" cap="none" spc="0" normalizeH="0" baseline="0" noProof="0" dirty="0" smtClean="0">
                          <a:ln>
                            <a:noFill/>
                          </a:ln>
                          <a:solidFill>
                            <a:prstClr val="black"/>
                          </a:solidFill>
                          <a:effectLst/>
                          <a:uLnTx/>
                          <a:uFillTx/>
                          <a:latin typeface="Calibri" panose="020F0502020204030204"/>
                          <a:ea typeface="+mn-ea"/>
                          <a:cs typeface="+mn-cs"/>
                        </a:rPr>
                        <a:t>2 </a:t>
                      </a:r>
                      <a:r>
                        <a:rPr lang="bs-Latn-BA" sz="1100" dirty="0" smtClean="0"/>
                        <a:t>lessons</a:t>
                      </a:r>
                      <a:endParaRPr lang="en-US" sz="11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bs-Latn-BA" sz="1100" b="0" i="0" u="none" strike="noStrike" kern="1200" cap="none" spc="0" normalizeH="0" baseline="0" noProof="0" dirty="0" smtClean="0">
                          <a:ln>
                            <a:noFill/>
                          </a:ln>
                          <a:solidFill>
                            <a:prstClr val="black"/>
                          </a:solidFill>
                          <a:effectLst/>
                          <a:uLnTx/>
                          <a:uFillTx/>
                          <a:latin typeface="Calibri" panose="020F0502020204030204"/>
                          <a:ea typeface="+mn-ea"/>
                          <a:cs typeface="+mn-cs"/>
                        </a:rPr>
                        <a:t>/week</a:t>
                      </a: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s-Latn-BA" sz="1100" b="0" i="0" u="none" strike="noStrike" kern="1200" cap="none" spc="0" normalizeH="0" baseline="0" noProof="0" dirty="0" smtClean="0">
                          <a:ln>
                            <a:noFill/>
                          </a:ln>
                          <a:solidFill>
                            <a:prstClr val="black"/>
                          </a:solidFill>
                          <a:effectLst/>
                          <a:uLnTx/>
                          <a:uFillTx/>
                          <a:latin typeface="Calibri" panose="020F0502020204030204"/>
                          <a:ea typeface="+mn-ea"/>
                          <a:cs typeface="+mn-cs"/>
                        </a:rPr>
                        <a:t>2 </a:t>
                      </a:r>
                      <a:r>
                        <a:rPr lang="bs-Latn-BA" sz="1100" dirty="0" smtClean="0"/>
                        <a:t>lessons</a:t>
                      </a:r>
                      <a:endParaRPr lang="en-US" sz="11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bs-Latn-BA" sz="1100" b="0" i="0" u="none" strike="noStrike" kern="1200" cap="none" spc="0" normalizeH="0" baseline="0" noProof="0" dirty="0" smtClean="0">
                          <a:ln>
                            <a:noFill/>
                          </a:ln>
                          <a:solidFill>
                            <a:prstClr val="black"/>
                          </a:solidFill>
                          <a:effectLst/>
                          <a:uLnTx/>
                          <a:uFillTx/>
                          <a:latin typeface="Calibri" panose="020F0502020204030204"/>
                          <a:ea typeface="+mn-ea"/>
                          <a:cs typeface="+mn-cs"/>
                        </a:rPr>
                        <a:t>/week</a:t>
                      </a: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extLst>
                  <a:ext uri="{0D108BD9-81ED-4DB2-BD59-A6C34878D82A}">
                    <a16:rowId xmlns:a16="http://schemas.microsoft.com/office/drawing/2014/main" val="2183100455"/>
                  </a:ext>
                </a:extLst>
              </a:tr>
              <a:tr h="158801">
                <a:tc>
                  <a:txBody>
                    <a:bodyPr/>
                    <a:lstStyle/>
                    <a:p>
                      <a:r>
                        <a:rPr lang="en-US" sz="1200" dirty="0" smtClean="0"/>
                        <a:t>professional school</a:t>
                      </a:r>
                      <a:r>
                        <a:rPr lang="bs-Latn-BA" sz="1200" dirty="0" smtClean="0"/>
                        <a:t>s</a:t>
                      </a:r>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s-Latn-BA" sz="1100" b="0" i="0" u="none" strike="noStrike" kern="1200" cap="none" spc="0" normalizeH="0" baseline="0" noProof="0" dirty="0" smtClean="0">
                          <a:ln>
                            <a:noFill/>
                          </a:ln>
                          <a:solidFill>
                            <a:prstClr val="black"/>
                          </a:solidFill>
                          <a:effectLst/>
                          <a:uLnTx/>
                          <a:uFillTx/>
                          <a:latin typeface="Calibri" panose="020F0502020204030204"/>
                          <a:ea typeface="+mn-ea"/>
                          <a:cs typeface="+mn-cs"/>
                        </a:rPr>
                        <a:t>2 </a:t>
                      </a:r>
                      <a:r>
                        <a:rPr lang="bs-Latn-BA" sz="1100" dirty="0" smtClean="0"/>
                        <a:t>lessons</a:t>
                      </a:r>
                      <a:endParaRPr lang="en-US" sz="11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bs-Latn-BA" sz="1100" b="0" i="0" u="none" strike="noStrike" kern="1200" cap="none" spc="0" normalizeH="0" baseline="0" noProof="0" dirty="0" smtClean="0">
                          <a:ln>
                            <a:noFill/>
                          </a:ln>
                          <a:solidFill>
                            <a:prstClr val="black"/>
                          </a:solidFill>
                          <a:effectLst/>
                          <a:uLnTx/>
                          <a:uFillTx/>
                          <a:latin typeface="Calibri" panose="020F0502020204030204"/>
                          <a:ea typeface="+mn-ea"/>
                          <a:cs typeface="+mn-cs"/>
                        </a:rPr>
                        <a:t>/week</a:t>
                      </a: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s-Latn-BA" sz="1100" b="0" i="0" u="none" strike="noStrike" kern="1200" cap="none" spc="0" normalizeH="0" baseline="0" noProof="0" dirty="0" smtClean="0">
                          <a:ln>
                            <a:noFill/>
                          </a:ln>
                          <a:solidFill>
                            <a:prstClr val="black"/>
                          </a:solidFill>
                          <a:effectLst/>
                          <a:uLnTx/>
                          <a:uFillTx/>
                          <a:latin typeface="Calibri" panose="020F0502020204030204"/>
                          <a:ea typeface="+mn-ea"/>
                          <a:cs typeface="+mn-cs"/>
                        </a:rPr>
                        <a:t>2 or 3 </a:t>
                      </a:r>
                      <a:r>
                        <a:rPr lang="bs-Latn-BA" sz="1100" dirty="0" smtClean="0"/>
                        <a:t>lessons</a:t>
                      </a:r>
                      <a:endParaRPr lang="en-US" sz="11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bs-Latn-BA" sz="1100" b="0" i="0" u="none" strike="noStrike" kern="1200" cap="none" spc="0" normalizeH="0" baseline="0" noProof="0" dirty="0" smtClean="0">
                          <a:ln>
                            <a:noFill/>
                          </a:ln>
                          <a:solidFill>
                            <a:prstClr val="black"/>
                          </a:solidFill>
                          <a:effectLst/>
                          <a:uLnTx/>
                          <a:uFillTx/>
                          <a:latin typeface="Calibri" panose="020F0502020204030204"/>
                          <a:ea typeface="+mn-ea"/>
                          <a:cs typeface="+mn-cs"/>
                        </a:rPr>
                        <a:t>/week</a:t>
                      </a: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endParaRPr lang="en-US" sz="1200"/>
                    </a:p>
                  </a:txBody>
                  <a:tcPr/>
                </a:tc>
                <a:tc>
                  <a:txBody>
                    <a:bodyPr/>
                    <a:lstStyle/>
                    <a:p>
                      <a:endParaRPr lang="en-US" sz="1200" dirty="0"/>
                    </a:p>
                  </a:txBody>
                  <a:tcPr/>
                </a:tc>
                <a:extLst>
                  <a:ext uri="{0D108BD9-81ED-4DB2-BD59-A6C34878D82A}">
                    <a16:rowId xmlns:a16="http://schemas.microsoft.com/office/drawing/2014/main" val="3061696497"/>
                  </a:ext>
                </a:extLst>
              </a:tr>
            </a:tbl>
          </a:graphicData>
        </a:graphic>
      </p:graphicFrame>
    </p:spTree>
    <p:extLst>
      <p:ext uri="{BB962C8B-B14F-4D97-AF65-F5344CB8AC3E}">
        <p14:creationId xmlns:p14="http://schemas.microsoft.com/office/powerpoint/2010/main" val="850290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s-Latn-BA" dirty="0" smtClean="0"/>
              <a:t>	</a:t>
            </a:r>
            <a:r>
              <a:rPr lang="en-US" dirty="0" smtClean="0"/>
              <a:t>obstacles</a:t>
            </a:r>
            <a:r>
              <a:rPr lang="bs-Latn-BA" dirty="0" smtClean="0"/>
              <a:t> 					</a:t>
            </a:r>
            <a:r>
              <a:rPr lang="bs-Latn-BA" dirty="0"/>
              <a:t> </a:t>
            </a:r>
            <a:r>
              <a:rPr lang="bs-Latn-BA" dirty="0" smtClean="0"/>
              <a:t>  improvement</a:t>
            </a:r>
            <a:endParaRPr lang="en-US" dirty="0"/>
          </a:p>
        </p:txBody>
      </p:sp>
      <p:sp>
        <p:nvSpPr>
          <p:cNvPr id="4" name="Content Placeholder 2"/>
          <p:cNvSpPr txBox="1">
            <a:spLocks/>
          </p:cNvSpPr>
          <p:nvPr/>
        </p:nvSpPr>
        <p:spPr>
          <a:xfrm>
            <a:off x="5940914" y="1240671"/>
            <a:ext cx="4404702" cy="502103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bs-Latn-BA" dirty="0" smtClean="0"/>
          </a:p>
          <a:p>
            <a:endParaRPr lang="en-US" dirty="0"/>
          </a:p>
        </p:txBody>
      </p:sp>
      <p:sp>
        <p:nvSpPr>
          <p:cNvPr id="5" name="Rectangle 4"/>
          <p:cNvSpPr/>
          <p:nvPr/>
        </p:nvSpPr>
        <p:spPr>
          <a:xfrm>
            <a:off x="910950" y="1240669"/>
            <a:ext cx="4730262" cy="5021039"/>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r>
              <a:rPr lang="en-US" sz="2800" dirty="0"/>
              <a:t>insufficient support</a:t>
            </a:r>
            <a:r>
              <a:rPr lang="bs-Latn-BA" sz="2800" dirty="0"/>
              <a:t> for students</a:t>
            </a:r>
          </a:p>
          <a:p>
            <a:r>
              <a:rPr lang="bs-Latn-BA" sz="2800" dirty="0"/>
              <a:t>(</a:t>
            </a:r>
            <a:r>
              <a:rPr lang="bs-Latn-BA" sz="2800" b="1" dirty="0"/>
              <a:t>insufficiently educated teaching staff</a:t>
            </a:r>
            <a:r>
              <a:rPr lang="bs-Latn-BA" sz="2800" dirty="0" smtClean="0"/>
              <a:t>)</a:t>
            </a:r>
          </a:p>
          <a:p>
            <a:endParaRPr lang="bs-Latn-BA" sz="2800" dirty="0"/>
          </a:p>
          <a:p>
            <a:r>
              <a:rPr lang="en-US" sz="2800" dirty="0"/>
              <a:t>insufficient </a:t>
            </a:r>
            <a:r>
              <a:rPr lang="bs-Latn-BA" sz="2800" dirty="0"/>
              <a:t>equipment in</a:t>
            </a:r>
            <a:r>
              <a:rPr lang="en-US" sz="2800" dirty="0"/>
              <a:t> the classrooms </a:t>
            </a:r>
            <a:endParaRPr lang="bs-Latn-BA" sz="2800" dirty="0" smtClean="0"/>
          </a:p>
          <a:p>
            <a:endParaRPr lang="bs-Latn-BA" sz="2800" dirty="0"/>
          </a:p>
          <a:p>
            <a:r>
              <a:rPr lang="bs-Latn-BA" sz="2800" dirty="0"/>
              <a:t>not </a:t>
            </a:r>
            <a:r>
              <a:rPr lang="en-US" sz="2800" dirty="0"/>
              <a:t>interesting and interactive</a:t>
            </a:r>
            <a:r>
              <a:rPr lang="bs-Latn-BA" sz="2800" dirty="0"/>
              <a:t> lessons</a:t>
            </a:r>
          </a:p>
          <a:p>
            <a:pPr algn="ctr"/>
            <a:endParaRPr lang="en-US" sz="2800" dirty="0"/>
          </a:p>
        </p:txBody>
      </p:sp>
      <p:sp>
        <p:nvSpPr>
          <p:cNvPr id="6" name="Rectangle 5"/>
          <p:cNvSpPr/>
          <p:nvPr/>
        </p:nvSpPr>
        <p:spPr>
          <a:xfrm>
            <a:off x="6828809" y="1240670"/>
            <a:ext cx="4730262" cy="5021039"/>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r>
              <a:rPr lang="en-US" sz="2000" dirty="0"/>
              <a:t>number of initiatives to improve the conditions for learning physics</a:t>
            </a:r>
            <a:endParaRPr lang="bs-Latn-BA" sz="2000" dirty="0"/>
          </a:p>
          <a:p>
            <a:r>
              <a:rPr lang="en-US" sz="2000" dirty="0"/>
              <a:t>increasing funds for the purchase of </a:t>
            </a:r>
            <a:r>
              <a:rPr lang="en-US" sz="2000" dirty="0" smtClean="0"/>
              <a:t>equipment</a:t>
            </a:r>
            <a:endParaRPr lang="bs-Latn-BA" sz="2000" dirty="0" smtClean="0"/>
          </a:p>
          <a:p>
            <a:endParaRPr lang="bs-Latn-BA" sz="2000" dirty="0"/>
          </a:p>
          <a:p>
            <a:r>
              <a:rPr lang="en-US" sz="2000" dirty="0"/>
              <a:t>reorganizing the school schedule to better allocate time to different subjects and </a:t>
            </a:r>
            <a:r>
              <a:rPr lang="en-US" sz="2000" dirty="0" smtClean="0"/>
              <a:t>weights</a:t>
            </a:r>
            <a:endParaRPr lang="bs-Latn-BA" sz="2000" dirty="0" smtClean="0"/>
          </a:p>
          <a:p>
            <a:endParaRPr lang="bs-Latn-BA" sz="2000" dirty="0"/>
          </a:p>
          <a:p>
            <a:r>
              <a:rPr lang="en-US" sz="2000" dirty="0"/>
              <a:t>individual steps </a:t>
            </a:r>
            <a:r>
              <a:rPr lang="bs-Latn-BA" sz="2000" dirty="0"/>
              <a:t>by</a:t>
            </a:r>
            <a:r>
              <a:rPr lang="en-US" sz="2000" dirty="0"/>
              <a:t> physics tea</a:t>
            </a:r>
            <a:r>
              <a:rPr lang="bs-Latn-BA" sz="2000" dirty="0"/>
              <a:t>chers (</a:t>
            </a:r>
            <a:r>
              <a:rPr lang="en-US" sz="2000" dirty="0"/>
              <a:t>creating engaging and interactive lessons</a:t>
            </a:r>
            <a:r>
              <a:rPr lang="bs-Latn-BA" sz="2000" dirty="0"/>
              <a:t>, </a:t>
            </a:r>
            <a:r>
              <a:rPr lang="en-US" sz="2000" dirty="0"/>
              <a:t>meeting regularly with colleagues to share experiences and ideas, and using </a:t>
            </a:r>
            <a:r>
              <a:rPr lang="en-US" sz="2000" b="1" dirty="0"/>
              <a:t>online resources </a:t>
            </a:r>
            <a:r>
              <a:rPr lang="en-US" sz="2000" dirty="0"/>
              <a:t>to supplement training</a:t>
            </a:r>
            <a:r>
              <a:rPr lang="bs-Latn-BA" sz="2000" dirty="0"/>
              <a:t>,...)</a:t>
            </a:r>
            <a:endParaRPr lang="en-US" sz="2000" dirty="0"/>
          </a:p>
          <a:p>
            <a:pPr algn="ctr"/>
            <a:endParaRPr lang="en-US" sz="2800" dirty="0"/>
          </a:p>
        </p:txBody>
      </p:sp>
    </p:spTree>
    <p:extLst>
      <p:ext uri="{BB962C8B-B14F-4D97-AF65-F5344CB8AC3E}">
        <p14:creationId xmlns:p14="http://schemas.microsoft.com/office/powerpoint/2010/main" val="3831112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s-Latn-BA" b="1" dirty="0" smtClean="0"/>
              <a:t>Visualisations in Physics education</a:t>
            </a:r>
            <a:endParaRPr lang="en-US" b="1" dirty="0"/>
          </a:p>
        </p:txBody>
      </p:sp>
      <p:sp>
        <p:nvSpPr>
          <p:cNvPr id="3" name="Content Placeholder 2"/>
          <p:cNvSpPr>
            <a:spLocks noGrp="1"/>
          </p:cNvSpPr>
          <p:nvPr>
            <p:ph idx="1"/>
          </p:nvPr>
        </p:nvSpPr>
        <p:spPr/>
        <p:txBody>
          <a:bodyPr/>
          <a:lstStyle/>
          <a:p>
            <a:r>
              <a:rPr lang="bs-Latn-BA" dirty="0" smtClean="0"/>
              <a:t>Kinematics and optics</a:t>
            </a:r>
          </a:p>
          <a:p>
            <a:endParaRPr lang="bs-Latn-BA" dirty="0" smtClean="0"/>
          </a:p>
          <a:p>
            <a:r>
              <a:rPr lang="bs-Latn-BA" dirty="0" smtClean="0"/>
              <a:t>High-school students (15-16 years old)</a:t>
            </a:r>
          </a:p>
          <a:p>
            <a:endParaRPr lang="bs-Latn-BA" dirty="0"/>
          </a:p>
          <a:p>
            <a:r>
              <a:rPr lang="bs-Latn-BA" dirty="0" smtClean="0"/>
              <a:t>Multimedia learning</a:t>
            </a:r>
          </a:p>
          <a:p>
            <a:endParaRPr lang="bs-Latn-BA" dirty="0" smtClean="0"/>
          </a:p>
          <a:p>
            <a:r>
              <a:rPr lang="bs-Latn-BA" dirty="0" smtClean="0"/>
              <a:t>Stimulating learning environment</a:t>
            </a:r>
          </a:p>
          <a:p>
            <a:endParaRPr lang="bs-Latn-BA" dirty="0" smtClean="0"/>
          </a:p>
          <a:p>
            <a:r>
              <a:rPr lang="bs-Latn-BA" dirty="0" smtClean="0"/>
              <a:t>Cognitive load theory</a:t>
            </a:r>
            <a:endParaRPr lang="bs-Latn-BA" dirty="0" smtClean="0"/>
          </a:p>
          <a:p>
            <a:endParaRPr lang="en-US" dirty="0"/>
          </a:p>
        </p:txBody>
      </p:sp>
    </p:spTree>
    <p:extLst>
      <p:ext uri="{BB962C8B-B14F-4D97-AF65-F5344CB8AC3E}">
        <p14:creationId xmlns:p14="http://schemas.microsoft.com/office/powerpoint/2010/main" val="30550452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s-Latn-BA" b="1" dirty="0"/>
              <a:t>The first study </a:t>
            </a:r>
            <a:endParaRPr lang="en-US" dirty="0"/>
          </a:p>
        </p:txBody>
      </p:sp>
      <p:sp>
        <p:nvSpPr>
          <p:cNvPr id="3" name="Content Placeholder 2"/>
          <p:cNvSpPr>
            <a:spLocks noGrp="1"/>
          </p:cNvSpPr>
          <p:nvPr>
            <p:ph idx="1"/>
          </p:nvPr>
        </p:nvSpPr>
        <p:spPr/>
        <p:txBody>
          <a:bodyPr/>
          <a:lstStyle/>
          <a:p>
            <a:r>
              <a:rPr lang="en-US" dirty="0"/>
              <a:t>to compare the impact of simulations, sequences of printed simulation frames and conventional static diagrams on students' understanding of one-dimensional </a:t>
            </a:r>
            <a:r>
              <a:rPr lang="en-US" dirty="0" smtClean="0"/>
              <a:t>kinematics</a:t>
            </a:r>
            <a:endParaRPr lang="bs-Latn-BA" dirty="0" smtClean="0"/>
          </a:p>
          <a:p>
            <a:pPr marL="0" indent="0">
              <a:buNone/>
            </a:pPr>
            <a:endParaRPr lang="bs-Latn-BA" dirty="0" smtClean="0"/>
          </a:p>
          <a:p>
            <a:r>
              <a:rPr lang="en-US" dirty="0"/>
              <a:t>pre-post </a:t>
            </a:r>
            <a:r>
              <a:rPr lang="en-US" dirty="0" smtClean="0"/>
              <a:t>quasi-experiment</a:t>
            </a:r>
            <a:endParaRPr lang="bs-Latn-BA" dirty="0" smtClean="0"/>
          </a:p>
          <a:p>
            <a:pPr marL="0" indent="0">
              <a:buNone/>
            </a:pPr>
            <a:endParaRPr lang="bs-Latn-BA" dirty="0" smtClean="0"/>
          </a:p>
          <a:p>
            <a:pPr marL="0" indent="0">
              <a:buNone/>
            </a:pPr>
            <a:endParaRPr lang="bs-Latn-BA" dirty="0" smtClean="0"/>
          </a:p>
          <a:p>
            <a:r>
              <a:rPr lang="en-US" dirty="0"/>
              <a:t>students who learned from simulations or from printed sequences of simulation frames significantly outperformed their peers who learned one-dimensional kinematics from conventional static </a:t>
            </a:r>
            <a:r>
              <a:rPr lang="en-US" dirty="0" smtClean="0"/>
              <a:t>diagrams</a:t>
            </a:r>
            <a:endParaRPr lang="bs-Latn-BA" dirty="0" smtClean="0"/>
          </a:p>
          <a:p>
            <a:pPr marL="0" indent="0">
              <a:buNone/>
            </a:pPr>
            <a:endParaRPr lang="bs-Latn-BA" dirty="0" smtClean="0"/>
          </a:p>
          <a:p>
            <a:r>
              <a:rPr lang="en-US" dirty="0"/>
              <a:t>more positive students' attitudes </a:t>
            </a:r>
            <a:r>
              <a:rPr lang="bs-Latn-BA" dirty="0" smtClean="0"/>
              <a:t>toward</a:t>
            </a:r>
            <a:r>
              <a:rPr lang="en-US" dirty="0" smtClean="0"/>
              <a:t> </a:t>
            </a:r>
            <a:r>
              <a:rPr lang="en-US" dirty="0"/>
              <a:t>kinematics instruction</a:t>
            </a:r>
            <a:endParaRPr lang="bs-Latn-BA" dirty="0" smtClean="0"/>
          </a:p>
          <a:p>
            <a:endParaRPr lang="bs-Latn-BA" dirty="0" smtClean="0"/>
          </a:p>
          <a:p>
            <a:endParaRPr lang="bs-Latn-BA" dirty="0"/>
          </a:p>
          <a:p>
            <a:endParaRPr lang="en-US" dirty="0"/>
          </a:p>
        </p:txBody>
      </p:sp>
      <p:pic>
        <p:nvPicPr>
          <p:cNvPr id="4" name="Picture 3"/>
          <p:cNvPicPr>
            <a:picLocks noChangeAspect="1"/>
          </p:cNvPicPr>
          <p:nvPr/>
        </p:nvPicPr>
        <p:blipFill>
          <a:blip r:embed="rId3"/>
          <a:stretch>
            <a:fillRect/>
          </a:stretch>
        </p:blipFill>
        <p:spPr>
          <a:xfrm>
            <a:off x="7188269" y="2033587"/>
            <a:ext cx="4600575" cy="1876425"/>
          </a:xfrm>
          <a:prstGeom prst="rect">
            <a:avLst/>
          </a:prstGeom>
        </p:spPr>
      </p:pic>
    </p:spTree>
    <p:extLst>
      <p:ext uri="{BB962C8B-B14F-4D97-AF65-F5344CB8AC3E}">
        <p14:creationId xmlns:p14="http://schemas.microsoft.com/office/powerpoint/2010/main" val="27721151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s-Latn-BA" b="1" dirty="0"/>
              <a:t>The </a:t>
            </a:r>
            <a:r>
              <a:rPr lang="bs-Latn-BA" b="1" dirty="0" smtClean="0"/>
              <a:t>second </a:t>
            </a:r>
            <a:r>
              <a:rPr lang="bs-Latn-BA" b="1" dirty="0"/>
              <a:t>study </a:t>
            </a:r>
            <a:endParaRPr lang="en-US" dirty="0"/>
          </a:p>
        </p:txBody>
      </p:sp>
      <p:sp>
        <p:nvSpPr>
          <p:cNvPr id="3" name="Content Placeholder 2"/>
          <p:cNvSpPr>
            <a:spLocks noGrp="1"/>
          </p:cNvSpPr>
          <p:nvPr>
            <p:ph idx="1"/>
          </p:nvPr>
        </p:nvSpPr>
        <p:spPr>
          <a:xfrm>
            <a:off x="155575" y="1305148"/>
            <a:ext cx="11546095" cy="5021039"/>
          </a:xfrm>
        </p:spPr>
        <p:txBody>
          <a:bodyPr>
            <a:normAutofit/>
          </a:bodyPr>
          <a:lstStyle/>
          <a:p>
            <a:r>
              <a:rPr lang="bs-Latn-BA" dirty="0"/>
              <a:t>t</a:t>
            </a:r>
            <a:r>
              <a:rPr lang="bs-Latn-BA" dirty="0" smtClean="0"/>
              <a:t>o explore </a:t>
            </a:r>
            <a:r>
              <a:rPr lang="en-US" dirty="0" smtClean="0"/>
              <a:t>the </a:t>
            </a:r>
            <a:r>
              <a:rPr lang="en-US" dirty="0"/>
              <a:t>effect of teaching </a:t>
            </a:r>
            <a:r>
              <a:rPr lang="bs-Latn-BA" dirty="0" smtClean="0"/>
              <a:t>methods</a:t>
            </a:r>
            <a:r>
              <a:rPr lang="en-US" dirty="0" smtClean="0"/>
              <a:t> </a:t>
            </a:r>
            <a:r>
              <a:rPr lang="en-US" dirty="0"/>
              <a:t>(traditional, </a:t>
            </a:r>
            <a:r>
              <a:rPr lang="bs-Latn-BA" dirty="0" smtClean="0"/>
              <a:t>                                                             </a:t>
            </a:r>
            <a:r>
              <a:rPr lang="en-US" dirty="0" smtClean="0"/>
              <a:t>static </a:t>
            </a:r>
            <a:r>
              <a:rPr lang="bs-Latn-BA" dirty="0" smtClean="0"/>
              <a:t>diagrams and interactive computer simulations</a:t>
            </a:r>
            <a:r>
              <a:rPr lang="en-US" dirty="0" smtClean="0"/>
              <a:t>) </a:t>
            </a:r>
            <a:r>
              <a:rPr lang="bs-Latn-BA" dirty="0" smtClean="0"/>
              <a:t>                                                                                   </a:t>
            </a:r>
            <a:r>
              <a:rPr lang="en-US" dirty="0" smtClean="0"/>
              <a:t>on </a:t>
            </a:r>
            <a:r>
              <a:rPr lang="bs-Latn-BA" dirty="0" smtClean="0"/>
              <a:t>student‘s </a:t>
            </a:r>
            <a:r>
              <a:rPr lang="en-US" dirty="0" smtClean="0"/>
              <a:t>understanding </a:t>
            </a:r>
            <a:r>
              <a:rPr lang="en-US" dirty="0"/>
              <a:t>of </a:t>
            </a:r>
            <a:r>
              <a:rPr lang="en-US" dirty="0" smtClean="0"/>
              <a:t>lenses</a:t>
            </a:r>
            <a:endParaRPr lang="bs-Latn-BA" dirty="0" smtClean="0"/>
          </a:p>
          <a:p>
            <a:r>
              <a:rPr lang="en-US" dirty="0"/>
              <a:t>pre-post </a:t>
            </a:r>
            <a:r>
              <a:rPr lang="en-US" dirty="0" smtClean="0"/>
              <a:t>quasi-experiment</a:t>
            </a:r>
            <a:endParaRPr lang="bs-Latn-BA" dirty="0" smtClean="0"/>
          </a:p>
          <a:p>
            <a:r>
              <a:rPr lang="en-US" dirty="0"/>
              <a:t>statistically significant differences between the traditional teaching methods and </a:t>
            </a:r>
            <a:r>
              <a:rPr lang="bs-Latn-BA" dirty="0" smtClean="0"/>
              <a:t>simulation-based</a:t>
            </a:r>
            <a:r>
              <a:rPr lang="en-US" dirty="0" smtClean="0"/>
              <a:t> method</a:t>
            </a:r>
            <a:endParaRPr lang="bs-Latn-BA" dirty="0" smtClean="0"/>
          </a:p>
          <a:p>
            <a:r>
              <a:rPr lang="en-US" dirty="0"/>
              <a:t>comparison between the traditional teaching method and static </a:t>
            </a:r>
            <a:r>
              <a:rPr lang="bs-Latn-BA" dirty="0" smtClean="0"/>
              <a:t>diagrams</a:t>
            </a:r>
            <a:r>
              <a:rPr lang="en-US" dirty="0" smtClean="0"/>
              <a:t> statistically non-significant</a:t>
            </a:r>
            <a:endParaRPr lang="bs-Latn-BA" dirty="0" smtClean="0"/>
          </a:p>
          <a:p>
            <a:r>
              <a:rPr lang="en-US" dirty="0"/>
              <a:t>the interaction between </a:t>
            </a:r>
            <a:r>
              <a:rPr lang="bs-Latn-BA" dirty="0" smtClean="0"/>
              <a:t>the </a:t>
            </a:r>
            <a:r>
              <a:rPr lang="en-US" dirty="0" smtClean="0"/>
              <a:t>type </a:t>
            </a:r>
            <a:r>
              <a:rPr lang="en-US" dirty="0"/>
              <a:t>of cognitive load and teaching method proved to be statistically </a:t>
            </a:r>
            <a:r>
              <a:rPr lang="en-US" dirty="0" smtClean="0"/>
              <a:t>significant</a:t>
            </a:r>
            <a:endParaRPr lang="bs-Latn-BA" dirty="0" smtClean="0"/>
          </a:p>
          <a:p>
            <a:r>
              <a:rPr lang="en-US" dirty="0" smtClean="0"/>
              <a:t>statistically </a:t>
            </a:r>
            <a:r>
              <a:rPr lang="en-US" dirty="0"/>
              <a:t>significant effect </a:t>
            </a:r>
            <a:r>
              <a:rPr lang="en-US" dirty="0" smtClean="0"/>
              <a:t>has </a:t>
            </a:r>
            <a:r>
              <a:rPr lang="en-US" dirty="0"/>
              <a:t>been found for the </a:t>
            </a:r>
            <a:r>
              <a:rPr lang="bs-Latn-BA" dirty="0" smtClean="0"/>
              <a:t>relevant cognitive</a:t>
            </a:r>
            <a:r>
              <a:rPr lang="en-US" dirty="0" smtClean="0"/>
              <a:t> </a:t>
            </a:r>
            <a:r>
              <a:rPr lang="en-US" dirty="0"/>
              <a:t>load comparison between the </a:t>
            </a:r>
            <a:r>
              <a:rPr lang="bs-Latn-BA" dirty="0" smtClean="0"/>
              <a:t>traditional</a:t>
            </a:r>
            <a:r>
              <a:rPr lang="en-US" dirty="0" smtClean="0"/>
              <a:t> </a:t>
            </a:r>
            <a:r>
              <a:rPr lang="en-US" dirty="0"/>
              <a:t>and </a:t>
            </a:r>
            <a:r>
              <a:rPr lang="bs-Latn-BA" dirty="0" smtClean="0"/>
              <a:t>simulation-based</a:t>
            </a:r>
            <a:r>
              <a:rPr lang="en-US" dirty="0" smtClean="0"/>
              <a:t> </a:t>
            </a:r>
            <a:r>
              <a:rPr lang="bs-Latn-BA" dirty="0" smtClean="0"/>
              <a:t>approaches</a:t>
            </a:r>
            <a:r>
              <a:rPr lang="en-US" dirty="0" smtClean="0"/>
              <a:t>.</a:t>
            </a:r>
            <a:endParaRPr lang="en-US" dirty="0"/>
          </a:p>
          <a:p>
            <a:pPr marL="0" indent="0">
              <a:buNone/>
            </a:pPr>
            <a:endParaRPr lang="bs-Latn-BA" dirty="0"/>
          </a:p>
          <a:p>
            <a:pPr marL="0" indent="0">
              <a:buNone/>
            </a:pPr>
            <a:endParaRPr lang="bs-Latn-BA" dirty="0"/>
          </a:p>
          <a:p>
            <a:endParaRPr lang="bs-Latn-BA" dirty="0" smtClean="0"/>
          </a:p>
          <a:p>
            <a:endParaRPr lang="en-US" dirty="0"/>
          </a:p>
        </p:txBody>
      </p:sp>
      <p:pic>
        <p:nvPicPr>
          <p:cNvPr id="6" name="Picture 5"/>
          <p:cNvPicPr>
            <a:picLocks noChangeAspect="1"/>
          </p:cNvPicPr>
          <p:nvPr/>
        </p:nvPicPr>
        <p:blipFill>
          <a:blip r:embed="rId2"/>
          <a:stretch>
            <a:fillRect/>
          </a:stretch>
        </p:blipFill>
        <p:spPr>
          <a:xfrm>
            <a:off x="7112068" y="1026853"/>
            <a:ext cx="4338747" cy="1786543"/>
          </a:xfrm>
          <a:prstGeom prst="rect">
            <a:avLst/>
          </a:prstGeom>
        </p:spPr>
      </p:pic>
    </p:spTree>
    <p:extLst>
      <p:ext uri="{BB962C8B-B14F-4D97-AF65-F5344CB8AC3E}">
        <p14:creationId xmlns:p14="http://schemas.microsoft.com/office/powerpoint/2010/main" val="9065540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s-Latn-BA" b="1" dirty="0"/>
              <a:t>The </a:t>
            </a:r>
            <a:r>
              <a:rPr lang="bs-Latn-BA" b="1" dirty="0" smtClean="0"/>
              <a:t>third </a:t>
            </a:r>
            <a:r>
              <a:rPr lang="bs-Latn-BA" b="1" dirty="0"/>
              <a:t>study </a:t>
            </a:r>
            <a:endParaRPr lang="en-US" dirty="0"/>
          </a:p>
        </p:txBody>
      </p:sp>
      <p:sp>
        <p:nvSpPr>
          <p:cNvPr id="3" name="Content Placeholder 2"/>
          <p:cNvSpPr>
            <a:spLocks noGrp="1"/>
          </p:cNvSpPr>
          <p:nvPr>
            <p:ph idx="1"/>
          </p:nvPr>
        </p:nvSpPr>
        <p:spPr/>
        <p:txBody>
          <a:bodyPr>
            <a:normAutofit lnSpcReduction="10000"/>
          </a:bodyPr>
          <a:lstStyle/>
          <a:p>
            <a:r>
              <a:rPr lang="bs-Latn-BA" dirty="0"/>
              <a:t>t</a:t>
            </a:r>
            <a:r>
              <a:rPr lang="bs-Latn-BA" dirty="0" smtClean="0"/>
              <a:t>o </a:t>
            </a:r>
            <a:r>
              <a:rPr lang="en-US" dirty="0" smtClean="0"/>
              <a:t>investigate </a:t>
            </a:r>
            <a:r>
              <a:rPr lang="en-US" dirty="0"/>
              <a:t>the factors that potentially influence the effectiveness of simulation-based </a:t>
            </a:r>
            <a:r>
              <a:rPr lang="en-US" dirty="0" smtClean="0"/>
              <a:t>learning</a:t>
            </a:r>
            <a:r>
              <a:rPr lang="bs-Latn-BA" dirty="0" smtClean="0"/>
              <a:t> (</a:t>
            </a:r>
            <a:r>
              <a:rPr lang="en-US" i="1" dirty="0"/>
              <a:t>the effectiveness of teacher-centered and student-centered </a:t>
            </a:r>
            <a:r>
              <a:rPr lang="en-US" i="1" dirty="0" err="1"/>
              <a:t>Physlet</a:t>
            </a:r>
            <a:r>
              <a:rPr lang="en-US" i="1" dirty="0"/>
              <a:t>-based instruction about one-dimensional </a:t>
            </a:r>
            <a:r>
              <a:rPr lang="en-US" i="1" dirty="0" smtClean="0"/>
              <a:t>kinematics</a:t>
            </a:r>
            <a:r>
              <a:rPr lang="bs-Latn-BA" i="1" dirty="0" smtClean="0"/>
              <a:t>)</a:t>
            </a:r>
          </a:p>
          <a:p>
            <a:endParaRPr lang="bs-Latn-BA" dirty="0" smtClean="0"/>
          </a:p>
          <a:p>
            <a:r>
              <a:rPr lang="en-US" dirty="0"/>
              <a:t>students from the </a:t>
            </a:r>
            <a:r>
              <a:rPr lang="bs-Latn-BA" dirty="0" smtClean="0"/>
              <a:t>TC</a:t>
            </a:r>
            <a:r>
              <a:rPr lang="en-US" dirty="0" smtClean="0"/>
              <a:t> </a:t>
            </a:r>
            <a:r>
              <a:rPr lang="en-US" dirty="0"/>
              <a:t>approach outperformed their peers when it comes to conceptual understanding of </a:t>
            </a:r>
            <a:r>
              <a:rPr lang="en-US" dirty="0" smtClean="0"/>
              <a:t>kinematics</a:t>
            </a:r>
            <a:endParaRPr lang="bs-Latn-BA" dirty="0" smtClean="0"/>
          </a:p>
          <a:p>
            <a:endParaRPr lang="bs-Latn-BA" dirty="0" smtClean="0"/>
          </a:p>
          <a:p>
            <a:r>
              <a:rPr lang="en-US" dirty="0"/>
              <a:t>students from the students-centered approach were more </a:t>
            </a:r>
            <a:r>
              <a:rPr lang="bs-Latn-BA" dirty="0" smtClean="0"/>
              <a:t>                                                               </a:t>
            </a:r>
            <a:r>
              <a:rPr lang="en-US" dirty="0" smtClean="0"/>
              <a:t>successful </a:t>
            </a:r>
            <a:r>
              <a:rPr lang="en-US" dirty="0"/>
              <a:t>in solving quantitative </a:t>
            </a:r>
            <a:r>
              <a:rPr lang="en-US" dirty="0" smtClean="0"/>
              <a:t>problems</a:t>
            </a:r>
            <a:endParaRPr lang="bs-Latn-BA" dirty="0" smtClean="0"/>
          </a:p>
          <a:p>
            <a:endParaRPr lang="bs-Latn-BA" dirty="0" smtClean="0"/>
          </a:p>
          <a:p>
            <a:r>
              <a:rPr lang="en-US" dirty="0"/>
              <a:t>The results of our study support the idea that a progression </a:t>
            </a:r>
            <a:r>
              <a:rPr lang="bs-Latn-BA" dirty="0" smtClean="0"/>
              <a:t>                                                          </a:t>
            </a:r>
            <a:r>
              <a:rPr lang="en-US" dirty="0" smtClean="0"/>
              <a:t>from </a:t>
            </a:r>
            <a:r>
              <a:rPr lang="bs-Latn-BA" dirty="0" smtClean="0"/>
              <a:t>TC</a:t>
            </a:r>
            <a:r>
              <a:rPr lang="en-US" dirty="0" smtClean="0"/>
              <a:t> </a:t>
            </a:r>
            <a:r>
              <a:rPr lang="en-US" dirty="0"/>
              <a:t>to </a:t>
            </a:r>
            <a:r>
              <a:rPr lang="bs-Latn-BA" dirty="0" smtClean="0"/>
              <a:t>SC</a:t>
            </a:r>
            <a:r>
              <a:rPr lang="en-US" dirty="0" smtClean="0"/>
              <a:t> </a:t>
            </a:r>
            <a:r>
              <a:rPr lang="en-US" dirty="0"/>
              <a:t>approach may be optimal for learning novel </a:t>
            </a:r>
            <a:r>
              <a:rPr lang="bs-Latn-BA" dirty="0" smtClean="0"/>
              <a:t>                                                             </a:t>
            </a:r>
            <a:r>
              <a:rPr lang="en-US" dirty="0" smtClean="0"/>
              <a:t>concepts</a:t>
            </a:r>
            <a:r>
              <a:rPr lang="en-US" dirty="0"/>
              <a:t>.</a:t>
            </a:r>
            <a:endParaRPr lang="bs-Latn-BA" dirty="0" smtClean="0"/>
          </a:p>
          <a:p>
            <a:endParaRPr lang="en-US" dirty="0"/>
          </a:p>
        </p:txBody>
      </p:sp>
      <p:pic>
        <p:nvPicPr>
          <p:cNvPr id="4" name="Picture 3"/>
          <p:cNvPicPr>
            <a:picLocks noChangeAspect="1"/>
          </p:cNvPicPr>
          <p:nvPr/>
        </p:nvPicPr>
        <p:blipFill>
          <a:blip r:embed="rId3"/>
          <a:stretch>
            <a:fillRect/>
          </a:stretch>
        </p:blipFill>
        <p:spPr>
          <a:xfrm>
            <a:off x="8058700" y="3364532"/>
            <a:ext cx="3354942" cy="3014663"/>
          </a:xfrm>
          <a:prstGeom prst="rect">
            <a:avLst/>
          </a:prstGeom>
        </p:spPr>
      </p:pic>
    </p:spTree>
    <p:extLst>
      <p:ext uri="{BB962C8B-B14F-4D97-AF65-F5344CB8AC3E}">
        <p14:creationId xmlns:p14="http://schemas.microsoft.com/office/powerpoint/2010/main" val="1134765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s-Latn-BA" b="1" dirty="0" smtClean="0"/>
              <a:t>Conclusion</a:t>
            </a:r>
            <a:r>
              <a:rPr lang="bs-Latn-BA" dirty="0" smtClean="0"/>
              <a:t> </a:t>
            </a:r>
            <a:endParaRPr lang="en-US" dirty="0"/>
          </a:p>
        </p:txBody>
      </p:sp>
      <p:sp>
        <p:nvSpPr>
          <p:cNvPr id="3" name="Content Placeholder 2"/>
          <p:cNvSpPr>
            <a:spLocks noGrp="1"/>
          </p:cNvSpPr>
          <p:nvPr>
            <p:ph idx="1"/>
          </p:nvPr>
        </p:nvSpPr>
        <p:spPr>
          <a:xfrm>
            <a:off x="155575" y="1729217"/>
            <a:ext cx="11880850" cy="5021039"/>
          </a:xfrm>
        </p:spPr>
        <p:txBody>
          <a:bodyPr/>
          <a:lstStyle/>
          <a:p>
            <a:r>
              <a:rPr lang="bs-Latn-BA" dirty="0" smtClean="0"/>
              <a:t>Using visualizations in physics education</a:t>
            </a:r>
          </a:p>
          <a:p>
            <a:endParaRPr lang="bs-Latn-BA" dirty="0" smtClean="0"/>
          </a:p>
          <a:p>
            <a:r>
              <a:rPr lang="bs-Latn-BA" dirty="0" smtClean="0"/>
              <a:t>Cognitive load</a:t>
            </a:r>
          </a:p>
          <a:p>
            <a:endParaRPr lang="bs-Latn-BA" dirty="0" smtClean="0"/>
          </a:p>
          <a:p>
            <a:r>
              <a:rPr lang="bs-Latn-BA" dirty="0" smtClean="0"/>
              <a:t>Multimedia learning environment</a:t>
            </a:r>
          </a:p>
          <a:p>
            <a:endParaRPr lang="bs-Latn-BA" dirty="0" smtClean="0"/>
          </a:p>
          <a:p>
            <a:r>
              <a:rPr lang="bs-Latn-BA" dirty="0"/>
              <a:t>P</a:t>
            </a:r>
            <a:r>
              <a:rPr lang="en-US" dirty="0" err="1" smtClean="0"/>
              <a:t>rogression</a:t>
            </a:r>
            <a:r>
              <a:rPr lang="en-US" dirty="0" smtClean="0"/>
              <a:t> </a:t>
            </a:r>
            <a:r>
              <a:rPr lang="en-US" dirty="0"/>
              <a:t>from </a:t>
            </a:r>
            <a:r>
              <a:rPr lang="bs-Latn-BA" dirty="0"/>
              <a:t>TC</a:t>
            </a:r>
            <a:r>
              <a:rPr lang="en-US" dirty="0"/>
              <a:t> to </a:t>
            </a:r>
            <a:r>
              <a:rPr lang="bs-Latn-BA" dirty="0"/>
              <a:t>SC</a:t>
            </a:r>
            <a:r>
              <a:rPr lang="en-US" dirty="0"/>
              <a:t> approach</a:t>
            </a:r>
          </a:p>
        </p:txBody>
      </p:sp>
    </p:spTree>
    <p:extLst>
      <p:ext uri="{BB962C8B-B14F-4D97-AF65-F5344CB8AC3E}">
        <p14:creationId xmlns:p14="http://schemas.microsoft.com/office/powerpoint/2010/main" val="143397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31766" y="695740"/>
            <a:ext cx="11880850" cy="1028700"/>
          </a:xfrm>
        </p:spPr>
        <p:txBody>
          <a:bodyPr/>
          <a:lstStyle/>
          <a:p>
            <a:r>
              <a:rPr lang="bs-Latn-BA" b="1" dirty="0" smtClean="0"/>
              <a:t>Thank you </a:t>
            </a:r>
            <a:r>
              <a:rPr lang="bs-Latn-BA" b="1" dirty="0" smtClean="0">
                <a:sym typeface="Wingdings" panose="05000000000000000000" pitchFamily="2" charset="2"/>
              </a:rPr>
              <a:t></a:t>
            </a:r>
            <a:endParaRPr lang="en-US" b="1" dirty="0"/>
          </a:p>
        </p:txBody>
      </p:sp>
      <p:pic>
        <p:nvPicPr>
          <p:cNvPr id="1026" name="Picture 2" descr="Question mark - Free shapes and symbols icon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889513" y="1609069"/>
            <a:ext cx="4644582" cy="46445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9894507"/>
      </p:ext>
    </p:extLst>
  </p:cSld>
  <p:clrMapOvr>
    <a:masterClrMapping/>
  </p:clrMapOvr>
</p:sld>
</file>

<file path=ppt/theme/theme1.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D5DD6FF8994924A91046684A356AC54" ma:contentTypeVersion="15" ma:contentTypeDescription="Create a new document." ma:contentTypeScope="" ma:versionID="f3deeba0095815f10104a1851aeed220">
  <xsd:schema xmlns:xsd="http://www.w3.org/2001/XMLSchema" xmlns:xs="http://www.w3.org/2001/XMLSchema" xmlns:p="http://schemas.microsoft.com/office/2006/metadata/properties" xmlns:ns3="83d6499c-a84d-4d49-82a2-af88d7506870" xmlns:ns4="50233e6d-0d9e-4c89-84bc-aa7c2bb910fb" targetNamespace="http://schemas.microsoft.com/office/2006/metadata/properties" ma:root="true" ma:fieldsID="eadb7cd1cf973ff1f1e9713970e3f923" ns3:_="" ns4:_="">
    <xsd:import namespace="83d6499c-a84d-4d49-82a2-af88d7506870"/>
    <xsd:import namespace="50233e6d-0d9e-4c89-84bc-aa7c2bb910fb"/>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Location" minOccurs="0"/>
                <xsd:element ref="ns3:MediaServiceOCR" minOccurs="0"/>
                <xsd:element ref="ns3:MediaServiceAutoKeyPoints" minOccurs="0"/>
                <xsd:element ref="ns3:MediaServiceKeyPoints" minOccurs="0"/>
                <xsd:element ref="ns4:SharedWithDetails" minOccurs="0"/>
                <xsd:element ref="ns4:SharingHintHash" minOccurs="0"/>
                <xsd:element ref="ns4:SharedWithUsers" minOccurs="0"/>
                <xsd:element ref="ns3:MediaLengthInSecond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d6499c-a84d-4d49-82a2-af88d750687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0233e6d-0d9e-4c89-84bc-aa7c2bb910fb" elementFormDefault="qualified">
    <xsd:import namespace="http://schemas.microsoft.com/office/2006/documentManagement/types"/>
    <xsd:import namespace="http://schemas.microsoft.com/office/infopath/2007/PartnerControls"/>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83d6499c-a84d-4d49-82a2-af88d7506870" xsi:nil="true"/>
  </documentManagement>
</p:properties>
</file>

<file path=customXml/itemProps1.xml><?xml version="1.0" encoding="utf-8"?>
<ds:datastoreItem xmlns:ds="http://schemas.openxmlformats.org/officeDocument/2006/customXml" ds:itemID="{EF3E8E68-9832-4FC0-BA34-A0557C3B284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3d6499c-a84d-4d49-82a2-af88d7506870"/>
    <ds:schemaRef ds:uri="50233e6d-0d9e-4c89-84bc-aa7c2bb910f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DB10313-4B86-42FA-91CB-C2316138400A}">
  <ds:schemaRefs>
    <ds:schemaRef ds:uri="http://schemas.microsoft.com/sharepoint/v3/contenttype/forms"/>
  </ds:schemaRefs>
</ds:datastoreItem>
</file>

<file path=customXml/itemProps3.xml><?xml version="1.0" encoding="utf-8"?>
<ds:datastoreItem xmlns:ds="http://schemas.openxmlformats.org/officeDocument/2006/customXml" ds:itemID="{74200F94-7EE0-4429-9DA1-078B5BFCD2BC}">
  <ds:schemaRefs>
    <ds:schemaRef ds:uri="http://purl.org/dc/terms/"/>
    <ds:schemaRef ds:uri="http://schemas.microsoft.com/office/2006/documentManagement/types"/>
    <ds:schemaRef ds:uri="http://schemas.openxmlformats.org/package/2006/metadata/core-properties"/>
    <ds:schemaRef ds:uri="http://purl.org/dc/elements/1.1/"/>
    <ds:schemaRef ds:uri="http://schemas.microsoft.com/office/2006/metadata/properties"/>
    <ds:schemaRef ds:uri="http://schemas.microsoft.com/office/infopath/2007/PartnerControls"/>
    <ds:schemaRef ds:uri="50233e6d-0d9e-4c89-84bc-aa7c2bb910fb"/>
    <ds:schemaRef ds:uri="83d6499c-a84d-4d49-82a2-af88d7506870"/>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218</TotalTime>
  <Words>704</Words>
  <Application>Microsoft Office PowerPoint</Application>
  <PresentationFormat>Widescreen</PresentationFormat>
  <Paragraphs>98</Paragraphs>
  <Slides>9</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Wingdings</vt:lpstr>
      <vt:lpstr>Officeova tema</vt:lpstr>
      <vt:lpstr>Physics education in Bosnia and Herzegovina with emphasis on the effects of using static and dynamic visualizations in physics education</vt:lpstr>
      <vt:lpstr>Physics as a school subject </vt:lpstr>
      <vt:lpstr> obstacles         improvement</vt:lpstr>
      <vt:lpstr>Visualisations in Physics education</vt:lpstr>
      <vt:lpstr>The first study </vt:lpstr>
      <vt:lpstr>The second study </vt:lpstr>
      <vt:lpstr>The third study </vt:lpstr>
      <vt:lpstr>Conclusion </vt:lpstr>
      <vt:lpstr>Thank you </vt:lpstr>
    </vt:vector>
  </TitlesOfParts>
  <Company>Zavod RS za šolstvo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PowerPointova predstavitev</dc:title>
  <dc:creator>Primož Krašna</dc:creator>
  <cp:lastModifiedBy>Korisnik</cp:lastModifiedBy>
  <cp:revision>27</cp:revision>
  <dcterms:created xsi:type="dcterms:W3CDTF">2023-03-20T13:12:53Z</dcterms:created>
  <dcterms:modified xsi:type="dcterms:W3CDTF">2023-04-13T08:24:14Z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0x0101006D5DD6FF8994924A91046684A356AC54</vt:lpwstr>
  </property>
</Properties>
</file>