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332" r:id="rId6"/>
    <p:sldId id="295" r:id="rId7"/>
    <p:sldId id="297" r:id="rId8"/>
    <p:sldId id="362" r:id="rId9"/>
    <p:sldId id="363" r:id="rId10"/>
    <p:sldId id="296" r:id="rId11"/>
    <p:sldId id="361" r:id="rId12"/>
    <p:sldId id="342" r:id="rId13"/>
    <p:sldId id="350" r:id="rId14"/>
    <p:sldId id="356" r:id="rId15"/>
    <p:sldId id="357" r:id="rId16"/>
    <p:sldId id="364" r:id="rId17"/>
    <p:sldId id="365" r:id="rId18"/>
    <p:sldId id="366" r:id="rId19"/>
    <p:sldId id="368" r:id="rId20"/>
    <p:sldId id="370" r:id="rId21"/>
    <p:sldId id="371" r:id="rId22"/>
    <p:sldId id="348" r:id="rId23"/>
    <p:sldId id="343" r:id="rId24"/>
    <p:sldId id="347" r:id="rId25"/>
    <p:sldId id="327" r:id="rId26"/>
    <p:sldId id="344" r:id="rId27"/>
    <p:sldId id="345" r:id="rId28"/>
    <p:sldId id="341" r:id="rId2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8AA9E"/>
    <a:srgbClr val="203864"/>
    <a:srgbClr val="C00000"/>
    <a:srgbClr val="70AD47"/>
    <a:srgbClr val="27AAE1"/>
    <a:srgbClr val="009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730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DAEF-9719-4D5D-B75C-176BACDC9F72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5C22-8D31-405A-8B57-3B338D5259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36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D in L atrij-PREDDVOR; D in L ventrikel –PREKAT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D atrij in D ventrikel ločuje </a:t>
            </a:r>
            <a:r>
              <a:rPr lang="sl-SI" b="1" dirty="0"/>
              <a:t>TRIKUSPIDALNA ZAKLOPKA</a:t>
            </a:r>
            <a:r>
              <a:rPr lang="sl-SI" dirty="0"/>
              <a:t>, L atrij in L ventrikel </a:t>
            </a:r>
            <a:r>
              <a:rPr lang="sl-SI" b="1" dirty="0"/>
              <a:t>pa BIKUSPIDALNA ali MITRALNA</a:t>
            </a:r>
            <a:r>
              <a:rPr lang="sl-SI" dirty="0"/>
              <a:t>….ime po škofovski kapi MITRI.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Iz D ventrikla gre </a:t>
            </a:r>
            <a:r>
              <a:rPr lang="sl-SI" b="1" dirty="0" err="1"/>
              <a:t>deoksigenirana</a:t>
            </a:r>
            <a:r>
              <a:rPr lang="sl-SI" dirty="0"/>
              <a:t> kri skozi </a:t>
            </a:r>
            <a:r>
              <a:rPr lang="sl-SI" b="1" dirty="0"/>
              <a:t>PLJUČNO ZAKLOPKO </a:t>
            </a:r>
            <a:r>
              <a:rPr lang="sl-SI" dirty="0"/>
              <a:t>v PLJUČNI ARTERIJI (DEOKSI) na </a:t>
            </a:r>
            <a:r>
              <a:rPr lang="sl-SI" dirty="0" err="1"/>
              <a:t>oksigenacijo</a:t>
            </a:r>
            <a:r>
              <a:rPr lang="sl-SI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Iz L ventrikla gre </a:t>
            </a:r>
            <a:r>
              <a:rPr lang="sl-SI" b="1" dirty="0" err="1"/>
              <a:t>oksigenirana</a:t>
            </a:r>
            <a:r>
              <a:rPr lang="sl-SI" dirty="0"/>
              <a:t> kri skozi </a:t>
            </a:r>
            <a:r>
              <a:rPr lang="sl-SI" b="1" dirty="0"/>
              <a:t>AORTNO ZAKLOPKO </a:t>
            </a:r>
            <a:r>
              <a:rPr lang="sl-SI" dirty="0"/>
              <a:t>v AORTO in sistemski krvni obtok, da prehrani tkiva in jih oskrbi s kisikom.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85C22-8D31-405A-8B57-3B338D5259C8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9421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T</a:t>
            </a:r>
            <a:r>
              <a:rPr lang="en-SI" dirty="0" err="1"/>
              <a:t>em</a:t>
            </a:r>
            <a:r>
              <a:rPr lang="en-SI" dirty="0"/>
              <a:t> </a:t>
            </a:r>
            <a:r>
              <a:rPr lang="en-SI" dirty="0" err="1"/>
              <a:t>času</a:t>
            </a:r>
            <a:r>
              <a:rPr lang="en-SI" dirty="0"/>
              <a:t> je </a:t>
            </a:r>
            <a:r>
              <a:rPr lang="en-SI" dirty="0" err="1"/>
              <a:t>ventrikel</a:t>
            </a:r>
            <a:r>
              <a:rPr lang="en-SI" dirty="0"/>
              <a:t> </a:t>
            </a:r>
            <a:r>
              <a:rPr lang="en-SI" dirty="0" err="1"/>
              <a:t>že</a:t>
            </a:r>
            <a:r>
              <a:rPr lang="en-SI" dirty="0"/>
              <a:t> </a:t>
            </a:r>
            <a:r>
              <a:rPr lang="en-SI" dirty="0" err="1"/>
              <a:t>precej</a:t>
            </a:r>
            <a:r>
              <a:rPr lang="en-SI" dirty="0"/>
              <a:t> </a:t>
            </a:r>
            <a:r>
              <a:rPr lang="en-SI" dirty="0" err="1"/>
              <a:t>poln</a:t>
            </a:r>
            <a:r>
              <a:rPr lang="en-SI" dirty="0"/>
              <a:t> in se je </a:t>
            </a:r>
            <a:r>
              <a:rPr lang="en-SI" dirty="0" err="1"/>
              <a:t>hitrost</a:t>
            </a:r>
            <a:r>
              <a:rPr lang="en-SI" dirty="0"/>
              <a:t> </a:t>
            </a:r>
            <a:r>
              <a:rPr lang="en-SI" dirty="0" err="1"/>
              <a:t>njegovega</a:t>
            </a:r>
            <a:r>
              <a:rPr lang="en-SI" dirty="0"/>
              <a:t> </a:t>
            </a:r>
            <a:r>
              <a:rPr lang="en-SI" dirty="0" err="1"/>
              <a:t>polnjenja</a:t>
            </a:r>
            <a:r>
              <a:rPr lang="en-SI" dirty="0"/>
              <a:t> </a:t>
            </a:r>
            <a:r>
              <a:rPr lang="en-SI" dirty="0" err="1"/>
              <a:t>že</a:t>
            </a:r>
            <a:r>
              <a:rPr lang="en-SI" dirty="0"/>
              <a:t> </a:t>
            </a:r>
            <a:r>
              <a:rPr lang="en-SI" dirty="0" err="1"/>
              <a:t>zelo</a:t>
            </a:r>
            <a:r>
              <a:rPr lang="en-SI" dirty="0"/>
              <a:t> </a:t>
            </a:r>
            <a:r>
              <a:rPr lang="en-SI" dirty="0" err="1"/>
              <a:t>zmanjšala</a:t>
            </a:r>
            <a:r>
              <a:rPr lang="en-SI" dirty="0"/>
              <a:t>. </a:t>
            </a:r>
            <a:r>
              <a:rPr lang="en-SI" dirty="0" err="1"/>
              <a:t>Pritisk</a:t>
            </a:r>
            <a:r>
              <a:rPr lang="en-SI" dirty="0"/>
              <a:t> </a:t>
            </a:r>
            <a:r>
              <a:rPr lang="en-SI" dirty="0" err="1"/>
              <a:t>znaša</a:t>
            </a:r>
            <a:r>
              <a:rPr lang="en-SI" dirty="0"/>
              <a:t> </a:t>
            </a:r>
            <a:r>
              <a:rPr lang="en-SI" dirty="0" err="1"/>
              <a:t>okoli</a:t>
            </a:r>
            <a:r>
              <a:rPr lang="en-SI" dirty="0"/>
              <a:t> 10 mmHg in le </a:t>
            </a:r>
            <a:r>
              <a:rPr lang="en-SI" dirty="0" err="1"/>
              <a:t>počasi</a:t>
            </a:r>
            <a:r>
              <a:rPr lang="en-SI" dirty="0"/>
              <a:t> </a:t>
            </a:r>
            <a:r>
              <a:rPr lang="en-SI" dirty="0" err="1"/>
              <a:t>narašča</a:t>
            </a:r>
            <a:r>
              <a:rPr lang="en-SI" dirty="0"/>
              <a:t>. T</a:t>
            </a:r>
            <a:r>
              <a:rPr lang="sl-SI" dirty="0" err="1"/>
              <a:t>al</a:t>
            </a:r>
            <a:r>
              <a:rPr lang="en-SI" dirty="0"/>
              <a:t>k v </a:t>
            </a:r>
            <a:r>
              <a:rPr lang="en-SI" dirty="0" err="1"/>
              <a:t>atriju</a:t>
            </a:r>
            <a:r>
              <a:rPr lang="en-SI" dirty="0"/>
              <a:t> je le </a:t>
            </a:r>
            <a:r>
              <a:rPr lang="en-SI" dirty="0" err="1"/>
              <a:t>rahlo</a:t>
            </a:r>
            <a:r>
              <a:rPr lang="en-SI" dirty="0"/>
              <a:t> </a:t>
            </a:r>
            <a:r>
              <a:rPr lang="en-SI" dirty="0" err="1"/>
              <a:t>višji</a:t>
            </a:r>
            <a:r>
              <a:rPr lang="en-SI" dirty="0"/>
              <a:t> od </a:t>
            </a:r>
            <a:r>
              <a:rPr lang="en-SI" dirty="0" err="1"/>
              <a:t>ventrikularnega</a:t>
            </a:r>
            <a:r>
              <a:rPr lang="en-SI" dirty="0"/>
              <a:t> in </a:t>
            </a:r>
            <a:r>
              <a:rPr lang="en-SI" dirty="0" err="1"/>
              <a:t>omogoča</a:t>
            </a:r>
            <a:r>
              <a:rPr lang="en-SI" dirty="0"/>
              <a:t> </a:t>
            </a:r>
            <a:r>
              <a:rPr lang="en-SI" dirty="0" err="1"/>
              <a:t>počasen</a:t>
            </a:r>
            <a:r>
              <a:rPr lang="en-SI" dirty="0"/>
              <a:t> </a:t>
            </a:r>
            <a:r>
              <a:rPr lang="en-SI" dirty="0" err="1"/>
              <a:t>dotok</a:t>
            </a:r>
            <a:r>
              <a:rPr lang="en-SI" dirty="0"/>
              <a:t> </a:t>
            </a:r>
            <a:r>
              <a:rPr lang="en-SI" dirty="0" err="1"/>
              <a:t>krvi</a:t>
            </a:r>
            <a:r>
              <a:rPr lang="en-SI" dirty="0"/>
              <a:t>, </a:t>
            </a:r>
            <a:r>
              <a:rPr lang="en-SI" dirty="0" err="1"/>
              <a:t>zato</a:t>
            </a:r>
            <a:r>
              <a:rPr lang="en-SI" dirty="0"/>
              <a:t> se </a:t>
            </a:r>
            <a:r>
              <a:rPr lang="en-SI" dirty="0" err="1"/>
              <a:t>volumen</a:t>
            </a:r>
            <a:r>
              <a:rPr lang="en-SI" dirty="0"/>
              <a:t> </a:t>
            </a:r>
            <a:r>
              <a:rPr lang="en-SI" dirty="0" err="1"/>
              <a:t>ventrikla</a:t>
            </a:r>
            <a:r>
              <a:rPr lang="en-SI" dirty="0"/>
              <a:t> le </a:t>
            </a:r>
            <a:r>
              <a:rPr lang="en-SI" dirty="0" err="1"/>
              <a:t>minimalno</a:t>
            </a:r>
            <a:r>
              <a:rPr lang="en-SI" dirty="0"/>
              <a:t> </a:t>
            </a:r>
            <a:r>
              <a:rPr lang="en-SI" dirty="0" err="1"/>
              <a:t>povečuje</a:t>
            </a:r>
            <a:r>
              <a:rPr lang="en-SI" dirty="0"/>
              <a:t>. </a:t>
            </a:r>
          </a:p>
          <a:p>
            <a:r>
              <a:rPr lang="en-SI" dirty="0"/>
              <a:t>Zaradi električnih sprememb v celicah SA vozla pride do depolarizacije atrijskih kardiomiocit in atrij se skrči ter potisne še nekaj krvi v ventrikel, t</a:t>
            </a:r>
            <a:r>
              <a:rPr lang="sl-SI" dirty="0"/>
              <a:t>la</a:t>
            </a:r>
            <a:r>
              <a:rPr lang="en-SI" dirty="0"/>
              <a:t>k pa še malo zraste - “naredi grbinico”.</a:t>
            </a:r>
          </a:p>
          <a:p>
            <a:r>
              <a:rPr lang="en-SI" dirty="0"/>
              <a:t>T</a:t>
            </a:r>
            <a:r>
              <a:rPr lang="sl-SI" dirty="0"/>
              <a:t>la</a:t>
            </a:r>
            <a:r>
              <a:rPr lang="en-SI" dirty="0"/>
              <a:t>k v aorti je medtem dosti višji od ventrikularnega</a:t>
            </a:r>
            <a:r>
              <a:rPr lang="sl-SI" dirty="0"/>
              <a:t>, zato je aortna zaklopka zaprta</a:t>
            </a:r>
            <a:r>
              <a:rPr lang="en-SI" dirty="0"/>
              <a:t>.</a:t>
            </a:r>
          </a:p>
          <a:p>
            <a:endParaRPr lang="en-SI" dirty="0"/>
          </a:p>
          <a:p>
            <a:r>
              <a:rPr lang="en-SI" dirty="0"/>
              <a:t>Ko </a:t>
            </a:r>
            <a:r>
              <a:rPr lang="en-SI" dirty="0" err="1"/>
              <a:t>postane</a:t>
            </a:r>
            <a:r>
              <a:rPr lang="en-SI" dirty="0"/>
              <a:t> </a:t>
            </a:r>
            <a:r>
              <a:rPr lang="en-SI" dirty="0" err="1"/>
              <a:t>višji</a:t>
            </a:r>
            <a:r>
              <a:rPr lang="en-SI" dirty="0"/>
              <a:t> v </a:t>
            </a:r>
            <a:r>
              <a:rPr lang="en-SI" dirty="0" err="1"/>
              <a:t>ventriklu</a:t>
            </a:r>
            <a:r>
              <a:rPr lang="en-SI" dirty="0"/>
              <a:t> </a:t>
            </a:r>
            <a:r>
              <a:rPr lang="en-SI" dirty="0" err="1"/>
              <a:t>kot</a:t>
            </a:r>
            <a:r>
              <a:rPr lang="en-SI" dirty="0"/>
              <a:t> v </a:t>
            </a:r>
            <a:r>
              <a:rPr lang="en-SI" dirty="0" err="1"/>
              <a:t>atriju</a:t>
            </a:r>
            <a:r>
              <a:rPr lang="en-SI" dirty="0"/>
              <a:t>, se MITRALNA ZAKLOPKA </a:t>
            </a:r>
            <a:r>
              <a:rPr lang="en-SI" dirty="0" err="1"/>
              <a:t>zapre</a:t>
            </a:r>
            <a:r>
              <a:rPr lang="en-SI" dirty="0"/>
              <a:t>. </a:t>
            </a:r>
          </a:p>
          <a:p>
            <a:endParaRPr lang="en-SI" dirty="0"/>
          </a:p>
          <a:p>
            <a:r>
              <a:rPr lang="en-SI" baseline="0" dirty="0"/>
              <a:t>P – </a:t>
            </a:r>
            <a:r>
              <a:rPr lang="en-SI" baseline="0" dirty="0" err="1"/>
              <a:t>depol</a:t>
            </a:r>
            <a:r>
              <a:rPr lang="en-SI" baseline="0" dirty="0"/>
              <a:t>. </a:t>
            </a:r>
            <a:r>
              <a:rPr lang="en-SI" baseline="0" dirty="0" err="1"/>
              <a:t>atrijev</a:t>
            </a:r>
            <a:endParaRPr lang="en-SI" baseline="0" dirty="0"/>
          </a:p>
          <a:p>
            <a:r>
              <a:rPr lang="en-SI" baseline="0" dirty="0"/>
              <a:t>Q – </a:t>
            </a:r>
            <a:r>
              <a:rPr lang="en-SI" baseline="0" dirty="0" err="1"/>
              <a:t>depol</a:t>
            </a:r>
            <a:r>
              <a:rPr lang="en-SI" baseline="0" dirty="0"/>
              <a:t>. </a:t>
            </a:r>
            <a:r>
              <a:rPr lang="en-SI" baseline="0" dirty="0" err="1"/>
              <a:t>medprekatnega</a:t>
            </a:r>
            <a:r>
              <a:rPr lang="en-SI" baseline="0" dirty="0"/>
              <a:t> </a:t>
            </a:r>
            <a:r>
              <a:rPr lang="en-SI" baseline="0" dirty="0" err="1"/>
              <a:t>pretina</a:t>
            </a:r>
            <a:r>
              <a:rPr lang="en-SI" b="1" baseline="0" dirty="0"/>
              <a:t>; </a:t>
            </a:r>
            <a:r>
              <a:rPr lang="en-SI" b="1" u="sng" baseline="0" dirty="0" err="1"/>
              <a:t>Električna</a:t>
            </a:r>
            <a:r>
              <a:rPr lang="en-SI" b="1" baseline="0" dirty="0"/>
              <a:t> </a:t>
            </a:r>
            <a:r>
              <a:rPr lang="en-SI" b="1" baseline="0" dirty="0" err="1"/>
              <a:t>sistola</a:t>
            </a:r>
            <a:r>
              <a:rPr lang="en-SI" b="1" baseline="0" dirty="0"/>
              <a:t> se </a:t>
            </a:r>
            <a:r>
              <a:rPr lang="en-SI" b="1" baseline="0" dirty="0" err="1"/>
              <a:t>začne</a:t>
            </a:r>
            <a:r>
              <a:rPr lang="en-SI" b="1" baseline="0" dirty="0"/>
              <a:t>, ko se </a:t>
            </a:r>
            <a:r>
              <a:rPr lang="en-SI" b="1" baseline="0" dirty="0" err="1"/>
              <a:t>začne</a:t>
            </a:r>
            <a:r>
              <a:rPr lang="en-SI" b="1" baseline="0" dirty="0"/>
              <a:t> </a:t>
            </a:r>
            <a:r>
              <a:rPr lang="en-SI" b="1" baseline="0" dirty="0" err="1"/>
              <a:t>zobec</a:t>
            </a:r>
            <a:r>
              <a:rPr lang="en-SI" b="1" baseline="0" dirty="0"/>
              <a:t> Q </a:t>
            </a:r>
            <a:r>
              <a:rPr lang="en-SI" baseline="0" dirty="0"/>
              <a:t>(</a:t>
            </a:r>
            <a:r>
              <a:rPr lang="en-SI" baseline="0" dirty="0" err="1"/>
              <a:t>pri</a:t>
            </a:r>
            <a:r>
              <a:rPr lang="en-SI" baseline="0" dirty="0"/>
              <a:t> </a:t>
            </a:r>
            <a:r>
              <a:rPr lang="en-SI" baseline="0" dirty="0" err="1"/>
              <a:t>času</a:t>
            </a:r>
            <a:r>
              <a:rPr lang="en-SI" baseline="0" dirty="0"/>
              <a:t> 0.15s).</a:t>
            </a:r>
          </a:p>
          <a:p>
            <a:r>
              <a:rPr lang="en-SI" baseline="0" dirty="0"/>
              <a:t>R – </a:t>
            </a:r>
            <a:r>
              <a:rPr lang="en-SI" baseline="0" dirty="0" err="1"/>
              <a:t>depol.vrha</a:t>
            </a:r>
            <a:r>
              <a:rPr lang="en-SI" baseline="0" dirty="0"/>
              <a:t> in </a:t>
            </a:r>
            <a:r>
              <a:rPr lang="en-SI" baseline="0" dirty="0" err="1"/>
              <a:t>prostih</a:t>
            </a:r>
            <a:r>
              <a:rPr lang="en-SI" baseline="0" dirty="0"/>
              <a:t> </a:t>
            </a:r>
            <a:r>
              <a:rPr lang="en-SI" baseline="0" dirty="0" err="1"/>
              <a:t>sten</a:t>
            </a:r>
            <a:r>
              <a:rPr lang="en-SI" baseline="0" dirty="0"/>
              <a:t> </a:t>
            </a:r>
            <a:r>
              <a:rPr lang="en-SI" baseline="0" dirty="0" err="1"/>
              <a:t>srca</a:t>
            </a:r>
            <a:r>
              <a:rPr lang="en-SI" baseline="0" dirty="0"/>
              <a:t>; </a:t>
            </a:r>
            <a:r>
              <a:rPr lang="en-SI" b="1" u="sng" baseline="0" dirty="0" err="1"/>
              <a:t>Mehanska</a:t>
            </a:r>
            <a:r>
              <a:rPr lang="en-SI" b="1" baseline="0" dirty="0"/>
              <a:t> </a:t>
            </a:r>
            <a:r>
              <a:rPr lang="en-SI" b="1" baseline="0" dirty="0" err="1"/>
              <a:t>sistola</a:t>
            </a:r>
            <a:r>
              <a:rPr lang="en-SI" b="1" baseline="0" dirty="0"/>
              <a:t> se </a:t>
            </a:r>
            <a:r>
              <a:rPr lang="en-SI" b="1" baseline="0" dirty="0" err="1"/>
              <a:t>začne</a:t>
            </a:r>
            <a:r>
              <a:rPr lang="en-SI" b="1" baseline="0" dirty="0"/>
              <a:t> </a:t>
            </a:r>
            <a:r>
              <a:rPr lang="en-SI" b="1" baseline="0" dirty="0" err="1"/>
              <a:t>na</a:t>
            </a:r>
            <a:r>
              <a:rPr lang="en-SI" b="1" baseline="0" dirty="0"/>
              <a:t> </a:t>
            </a:r>
            <a:r>
              <a:rPr lang="en-SI" b="1" baseline="0" dirty="0" err="1"/>
              <a:t>vrhu</a:t>
            </a:r>
            <a:r>
              <a:rPr lang="en-SI" b="1" baseline="0" dirty="0"/>
              <a:t> R</a:t>
            </a:r>
            <a:r>
              <a:rPr lang="en-SI" baseline="0" dirty="0"/>
              <a:t>.</a:t>
            </a:r>
          </a:p>
          <a:p>
            <a:r>
              <a:rPr lang="en-SI" baseline="0" dirty="0"/>
              <a:t>S – </a:t>
            </a:r>
            <a:r>
              <a:rPr lang="en-SI" baseline="0" dirty="0" err="1"/>
              <a:t>depol.baze</a:t>
            </a:r>
            <a:r>
              <a:rPr lang="en-SI" baseline="0" dirty="0"/>
              <a:t> </a:t>
            </a:r>
            <a:r>
              <a:rPr lang="en-SI" baseline="0" dirty="0" err="1"/>
              <a:t>srca</a:t>
            </a:r>
            <a:endParaRPr lang="en-SI" baseline="0" dirty="0"/>
          </a:p>
          <a:p>
            <a:r>
              <a:rPr lang="en-SI" baseline="0" dirty="0"/>
              <a:t>    -v QRS </a:t>
            </a:r>
            <a:r>
              <a:rPr lang="en-SI" baseline="0" dirty="0" err="1"/>
              <a:t>kompleksu</a:t>
            </a:r>
            <a:r>
              <a:rPr lang="en-SI" baseline="0" dirty="0"/>
              <a:t> je </a:t>
            </a:r>
            <a:r>
              <a:rPr lang="en-SI" baseline="0" dirty="0" err="1"/>
              <a:t>skrita</a:t>
            </a:r>
            <a:r>
              <a:rPr lang="en-SI" baseline="0" dirty="0"/>
              <a:t> </a:t>
            </a:r>
            <a:r>
              <a:rPr lang="en-SI" baseline="0" dirty="0" err="1"/>
              <a:t>tudi</a:t>
            </a:r>
            <a:r>
              <a:rPr lang="en-SI" baseline="0" dirty="0"/>
              <a:t> R</a:t>
            </a:r>
            <a:r>
              <a:rPr lang="sl-SI" baseline="0" dirty="0"/>
              <a:t>e</a:t>
            </a:r>
            <a:r>
              <a:rPr lang="en-SI" baseline="0" dirty="0" err="1"/>
              <a:t>pol.atrijev</a:t>
            </a:r>
            <a:endParaRPr lang="en-SI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baseline="0" dirty="0"/>
              <a:t>T – R</a:t>
            </a:r>
            <a:r>
              <a:rPr lang="sl-SI" baseline="0" dirty="0"/>
              <a:t>e</a:t>
            </a:r>
            <a:r>
              <a:rPr lang="en-SI" baseline="0" dirty="0" err="1"/>
              <a:t>pol.ventriklov</a:t>
            </a:r>
            <a:r>
              <a:rPr lang="en-SI" baseline="0" dirty="0"/>
              <a:t>; KONEC </a:t>
            </a:r>
            <a:r>
              <a:rPr lang="en-SI" baseline="0" dirty="0" err="1"/>
              <a:t>vala</a:t>
            </a:r>
            <a:r>
              <a:rPr lang="en-SI" baseline="0" dirty="0"/>
              <a:t> T je </a:t>
            </a:r>
            <a:r>
              <a:rPr lang="en-SI" baseline="0" dirty="0" err="1"/>
              <a:t>konec</a:t>
            </a:r>
            <a:r>
              <a:rPr lang="en-SI" baseline="0" dirty="0"/>
              <a:t> </a:t>
            </a:r>
            <a:r>
              <a:rPr lang="en-SI" baseline="0" dirty="0" err="1"/>
              <a:t>električne</a:t>
            </a:r>
            <a:r>
              <a:rPr lang="en-SI" baseline="0" dirty="0"/>
              <a:t> IN </a:t>
            </a:r>
            <a:r>
              <a:rPr lang="en-SI" baseline="0" dirty="0" err="1"/>
              <a:t>mehanske</a:t>
            </a:r>
            <a:r>
              <a:rPr lang="en-SI" baseline="0" dirty="0"/>
              <a:t> </a:t>
            </a:r>
            <a:r>
              <a:rPr lang="en-SI" baseline="0" dirty="0" err="1"/>
              <a:t>sistole</a:t>
            </a:r>
            <a:r>
              <a:rPr lang="en-SI" baseline="0" dirty="0"/>
              <a:t> (</a:t>
            </a:r>
            <a:r>
              <a:rPr lang="en-SI" baseline="0" dirty="0" err="1"/>
              <a:t>obe</a:t>
            </a:r>
            <a:r>
              <a:rPr lang="en-SI" baseline="0" dirty="0"/>
              <a:t> </a:t>
            </a:r>
            <a:r>
              <a:rPr lang="en-SI" baseline="0" dirty="0" err="1"/>
              <a:t>hkrati</a:t>
            </a:r>
            <a:r>
              <a:rPr lang="en-SI" baseline="0" dirty="0"/>
              <a:t>; </a:t>
            </a:r>
            <a:r>
              <a:rPr lang="en-SI" baseline="0" dirty="0" err="1"/>
              <a:t>električna</a:t>
            </a:r>
            <a:r>
              <a:rPr lang="en-SI" baseline="0" dirty="0"/>
              <a:t> je </a:t>
            </a:r>
            <a:r>
              <a:rPr lang="en-SI" baseline="0" dirty="0" err="1"/>
              <a:t>daljša</a:t>
            </a:r>
            <a:r>
              <a:rPr lang="en-SI" baseline="0" dirty="0"/>
              <a:t>, </a:t>
            </a:r>
            <a:r>
              <a:rPr lang="en-SI" baseline="0" dirty="0" err="1"/>
              <a:t>ker</a:t>
            </a:r>
            <a:r>
              <a:rPr lang="en-SI" baseline="0" dirty="0"/>
              <a:t> se </a:t>
            </a:r>
            <a:r>
              <a:rPr lang="en-SI" baseline="0" dirty="0" err="1"/>
              <a:t>začne</a:t>
            </a:r>
            <a:r>
              <a:rPr lang="en-SI" baseline="0" dirty="0"/>
              <a:t> </a:t>
            </a:r>
            <a:r>
              <a:rPr lang="en-SI" baseline="0" dirty="0" err="1"/>
              <a:t>prej-na</a:t>
            </a:r>
            <a:r>
              <a:rPr lang="en-SI" baseline="0" dirty="0"/>
              <a:t> </a:t>
            </a:r>
            <a:r>
              <a:rPr lang="en-SI" baseline="0" dirty="0" err="1"/>
              <a:t>začetku</a:t>
            </a:r>
            <a:r>
              <a:rPr lang="en-SI" baseline="0" dirty="0"/>
              <a:t> </a:t>
            </a:r>
            <a:r>
              <a:rPr lang="en-SI" baseline="0" dirty="0" err="1"/>
              <a:t>zobca</a:t>
            </a:r>
            <a:r>
              <a:rPr lang="en-SI" baseline="0" dirty="0"/>
              <a:t> Q, ko se </a:t>
            </a:r>
            <a:r>
              <a:rPr lang="en-SI" baseline="0" dirty="0" err="1"/>
              <a:t>depolarizira</a:t>
            </a:r>
            <a:r>
              <a:rPr lang="en-SI" baseline="0" dirty="0"/>
              <a:t> </a:t>
            </a:r>
            <a:r>
              <a:rPr lang="en-SI" baseline="0" dirty="0" err="1"/>
              <a:t>medprekatni</a:t>
            </a:r>
            <a:r>
              <a:rPr lang="en-SI" baseline="0" dirty="0"/>
              <a:t> </a:t>
            </a:r>
            <a:r>
              <a:rPr lang="en-SI" baseline="0" dirty="0" err="1"/>
              <a:t>pretin</a:t>
            </a:r>
            <a:r>
              <a:rPr lang="en-SI" baseline="0" dirty="0"/>
              <a:t>...</a:t>
            </a:r>
            <a:r>
              <a:rPr lang="en-SI" baseline="0" dirty="0" err="1"/>
              <a:t>tu</a:t>
            </a:r>
            <a:r>
              <a:rPr lang="en-SI" baseline="0" dirty="0"/>
              <a:t> se </a:t>
            </a:r>
            <a:r>
              <a:rPr lang="en-SI" baseline="0" dirty="0" err="1"/>
              <a:t>še</a:t>
            </a:r>
            <a:r>
              <a:rPr lang="en-SI" baseline="0" dirty="0"/>
              <a:t> ne </a:t>
            </a:r>
            <a:r>
              <a:rPr lang="en-SI" baseline="0" dirty="0" err="1"/>
              <a:t>krčijo</a:t>
            </a:r>
            <a:r>
              <a:rPr lang="en-SI" baseline="0" dirty="0"/>
              <a:t> </a:t>
            </a:r>
            <a:r>
              <a:rPr lang="en-SI" baseline="0" dirty="0" err="1"/>
              <a:t>stene</a:t>
            </a:r>
            <a:r>
              <a:rPr lang="en-SI" baseline="0" dirty="0"/>
              <a:t> </a:t>
            </a:r>
            <a:r>
              <a:rPr lang="en-SI" baseline="0" dirty="0" err="1"/>
              <a:t>ventriklov</a:t>
            </a:r>
            <a:r>
              <a:rPr lang="en-SI" baseline="0" dirty="0"/>
              <a:t>, ki so </a:t>
            </a:r>
            <a:r>
              <a:rPr lang="en-SI" baseline="0" dirty="0" err="1"/>
              <a:t>dejanska</a:t>
            </a:r>
            <a:r>
              <a:rPr lang="en-SI" baseline="0" dirty="0"/>
              <a:t> </a:t>
            </a:r>
            <a:r>
              <a:rPr lang="en-SI" baseline="0" dirty="0" err="1"/>
              <a:t>črpalka</a:t>
            </a:r>
            <a:r>
              <a:rPr lang="en-SI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aseline="0" dirty="0"/>
              <a:t>Hkrati lahko omeniš očitno dejstvo, da je električna diastola krajša od mehanske, se pa začne hkrati z njo (a prej konča).</a:t>
            </a:r>
            <a:endParaRPr lang="en-SI" baseline="0" dirty="0"/>
          </a:p>
          <a:p>
            <a:endParaRPr lang="en-SI" dirty="0"/>
          </a:p>
          <a:p>
            <a:r>
              <a:rPr lang="sl-SI" dirty="0"/>
              <a:t>Dodatno omeni RR, kot tehniko zaznavanja pulza pa deformacijo,</a:t>
            </a:r>
            <a:r>
              <a:rPr lang="sl-SI" baseline="0" dirty="0"/>
              <a:t> ki se širi po žilnem sistemu! Interval RR je seveda trajanje sistole in diastole skupaj.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B7C7E-7EFE-4689-BF15-8685FB70E39F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5592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I" b="1" u="sng" baseline="0" dirty="0"/>
              <a:t>Mehanska</a:t>
            </a:r>
            <a:r>
              <a:rPr lang="en-SI" b="1" baseline="0" dirty="0"/>
              <a:t> sistola se začne na vrhu R</a:t>
            </a:r>
            <a:r>
              <a:rPr lang="en-SI" baseline="0" dirty="0"/>
              <a:t>.</a:t>
            </a:r>
            <a:endParaRPr lang="sl-SI" baseline="0" dirty="0"/>
          </a:p>
          <a:p>
            <a:endParaRPr lang="en-SI" baseline="0" dirty="0"/>
          </a:p>
          <a:p>
            <a:r>
              <a:rPr lang="sl-SI" dirty="0"/>
              <a:t>T</a:t>
            </a:r>
            <a:r>
              <a:rPr lang="en-SI" dirty="0"/>
              <a:t>em času je ventrikel že precej poln in se je hitrost njegovega polnjenja že zelo zmanjšala. Pritisk znaša okoli 10 mmHg in le počasi narašča. T</a:t>
            </a:r>
            <a:r>
              <a:rPr lang="sl-SI" dirty="0" err="1"/>
              <a:t>al</a:t>
            </a:r>
            <a:r>
              <a:rPr lang="en-SI" dirty="0"/>
              <a:t>k v atriju je le rahlo višji od ventrikularnega in omogoča počasen dotok krvi, zato se volumen ventrikla le minimalno povečuje. </a:t>
            </a:r>
          </a:p>
          <a:p>
            <a:r>
              <a:rPr lang="en-SI" dirty="0"/>
              <a:t>Zaradi električnih sprememb v celicah SA vozla pride do depolarizacije atrijskih kardiomiocit in atrij se skrči ter potisne še nekaj krvi v ventrikel, t</a:t>
            </a:r>
            <a:r>
              <a:rPr lang="sl-SI" dirty="0"/>
              <a:t>la</a:t>
            </a:r>
            <a:r>
              <a:rPr lang="en-SI" dirty="0"/>
              <a:t>k pa še malo zraste - “naredi grbinico”.</a:t>
            </a:r>
          </a:p>
          <a:p>
            <a:r>
              <a:rPr lang="en-SI" dirty="0"/>
              <a:t>T</a:t>
            </a:r>
            <a:r>
              <a:rPr lang="sl-SI" dirty="0" err="1"/>
              <a:t>al</a:t>
            </a:r>
            <a:r>
              <a:rPr lang="en-SI" dirty="0"/>
              <a:t>k v aorti je medtem dosti višji od ventrikularnega</a:t>
            </a:r>
            <a:r>
              <a:rPr lang="sl-SI" dirty="0"/>
              <a:t>, zato je aortna zaklopka zaprta</a:t>
            </a:r>
            <a:r>
              <a:rPr lang="en-SI" dirty="0"/>
              <a:t>.</a:t>
            </a:r>
          </a:p>
          <a:p>
            <a:endParaRPr lang="en-SI" dirty="0"/>
          </a:p>
          <a:p>
            <a:r>
              <a:rPr lang="en-SI" dirty="0"/>
              <a:t>Ko postane višji v ventriklu kot v atriju, se MITRALNA ZAKLOPKA zapre. 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B7C7E-7EFE-4689-BF15-8685FB70E39F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6955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I" b="1" u="sng" baseline="0" dirty="0"/>
              <a:t>Mehanska</a:t>
            </a:r>
            <a:r>
              <a:rPr lang="en-SI" b="1" baseline="0" dirty="0"/>
              <a:t> sistola se začne na vrhu R</a:t>
            </a:r>
            <a:r>
              <a:rPr lang="en-SI" baseline="0" dirty="0"/>
              <a:t>.</a:t>
            </a:r>
          </a:p>
          <a:p>
            <a:endParaRPr lang="en-SI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dirty="0"/>
              <a:t>S</a:t>
            </a:r>
            <a:r>
              <a:rPr lang="en-SI" sz="1200" dirty="0"/>
              <a:t> </a:t>
            </a:r>
            <a:r>
              <a:rPr lang="en-SI" sz="1200" dirty="0" err="1"/>
              <a:t>tlakom</a:t>
            </a:r>
            <a:r>
              <a:rPr lang="en-SI" sz="1200" dirty="0"/>
              <a:t> se </a:t>
            </a:r>
            <a:r>
              <a:rPr lang="en-SI" sz="1200" dirty="0" err="1"/>
              <a:t>pri</a:t>
            </a:r>
            <a:r>
              <a:rPr lang="en-SI" sz="1200" dirty="0"/>
              <a:t> </a:t>
            </a:r>
            <a:r>
              <a:rPr lang="en-SI" sz="1200" dirty="0" err="1"/>
              <a:t>iztisu</a:t>
            </a:r>
            <a:r>
              <a:rPr lang="en-SI" sz="1200" dirty="0"/>
              <a:t> </a:t>
            </a:r>
            <a:r>
              <a:rPr lang="en-SI" sz="1200" dirty="0" err="1"/>
              <a:t>dogajajo</a:t>
            </a:r>
            <a:r>
              <a:rPr lang="en-SI" sz="1200" dirty="0"/>
              <a:t> </a:t>
            </a:r>
            <a:r>
              <a:rPr lang="en-SI" sz="1200" dirty="0" err="1"/>
              <a:t>čudne</a:t>
            </a:r>
            <a:r>
              <a:rPr lang="en-SI" sz="1200" dirty="0"/>
              <a:t> </a:t>
            </a:r>
            <a:r>
              <a:rPr lang="en-SI" sz="1200" dirty="0" err="1"/>
              <a:t>reči</a:t>
            </a:r>
            <a:r>
              <a:rPr lang="en-SI" sz="1200" dirty="0"/>
              <a:t>: </a:t>
            </a:r>
            <a:r>
              <a:rPr lang="en-SI" sz="1200" dirty="0" err="1"/>
              <a:t>čeprav</a:t>
            </a:r>
            <a:r>
              <a:rPr lang="en-SI" sz="1200" dirty="0"/>
              <a:t> se </a:t>
            </a:r>
            <a:r>
              <a:rPr lang="en-SI" sz="1200" dirty="0" err="1"/>
              <a:t>srce</a:t>
            </a:r>
            <a:r>
              <a:rPr lang="en-SI" sz="1200" dirty="0"/>
              <a:t> </a:t>
            </a:r>
            <a:r>
              <a:rPr lang="en-SI" sz="1200" dirty="0" err="1"/>
              <a:t>že</a:t>
            </a:r>
            <a:r>
              <a:rPr lang="en-SI" sz="1200" dirty="0"/>
              <a:t> </a:t>
            </a:r>
            <a:r>
              <a:rPr lang="en-SI" sz="1200" dirty="0" err="1"/>
              <a:t>prazni</a:t>
            </a:r>
            <a:r>
              <a:rPr lang="en-SI" sz="1200" dirty="0"/>
              <a:t>, se t</a:t>
            </a:r>
            <a:r>
              <a:rPr lang="sl-SI" sz="1200" dirty="0" err="1"/>
              <a:t>al</a:t>
            </a:r>
            <a:r>
              <a:rPr lang="en-SI" sz="1200" dirty="0"/>
              <a:t>k </a:t>
            </a:r>
            <a:r>
              <a:rPr lang="en-SI" sz="1200" dirty="0" err="1"/>
              <a:t>še</a:t>
            </a:r>
            <a:r>
              <a:rPr lang="en-SI" sz="1200" dirty="0"/>
              <a:t> </a:t>
            </a:r>
            <a:r>
              <a:rPr lang="en-SI" sz="1200" dirty="0" err="1"/>
              <a:t>vedno</a:t>
            </a:r>
            <a:r>
              <a:rPr lang="en-SI" sz="1200" dirty="0"/>
              <a:t> </a:t>
            </a:r>
            <a:r>
              <a:rPr lang="en-SI" sz="1200" dirty="0" err="1"/>
              <a:t>zvišuje</a:t>
            </a:r>
            <a:r>
              <a:rPr lang="en-SI" sz="1200" dirty="0"/>
              <a:t> od 80 do 120 mmHg. To je </a:t>
            </a:r>
            <a:r>
              <a:rPr lang="en-SI" sz="1200" dirty="0" err="1"/>
              <a:t>zato</a:t>
            </a:r>
            <a:r>
              <a:rPr lang="en-SI" sz="1200" dirty="0"/>
              <a:t>, </a:t>
            </a:r>
            <a:r>
              <a:rPr lang="en-SI" sz="1200" dirty="0" err="1"/>
              <a:t>ker</a:t>
            </a:r>
            <a:r>
              <a:rPr lang="en-SI" sz="1200" dirty="0"/>
              <a:t> se PODAJNOST </a:t>
            </a:r>
            <a:r>
              <a:rPr lang="en-SI" sz="1200" dirty="0" err="1"/>
              <a:t>zmanjšuje</a:t>
            </a:r>
            <a:r>
              <a:rPr lang="en-SI" sz="1200" dirty="0"/>
              <a:t>, </a:t>
            </a:r>
            <a:r>
              <a:rPr lang="en-SI" sz="1200" dirty="0" err="1"/>
              <a:t>mišične</a:t>
            </a:r>
            <a:r>
              <a:rPr lang="en-SI" sz="1200" dirty="0"/>
              <a:t> </a:t>
            </a:r>
            <a:r>
              <a:rPr lang="en-SI" sz="1200" dirty="0" err="1"/>
              <a:t>stene</a:t>
            </a:r>
            <a:r>
              <a:rPr lang="en-SI" sz="1200" dirty="0"/>
              <a:t> </a:t>
            </a:r>
            <a:r>
              <a:rPr lang="en-SI" sz="1200" dirty="0" err="1"/>
              <a:t>ventrikla</a:t>
            </a:r>
            <a:r>
              <a:rPr lang="en-SI" sz="1200" dirty="0"/>
              <a:t> se </a:t>
            </a:r>
            <a:r>
              <a:rPr lang="en-SI" sz="1200" dirty="0" err="1"/>
              <a:t>zaradi</a:t>
            </a:r>
            <a:r>
              <a:rPr lang="en-SI" sz="1200" dirty="0"/>
              <a:t> </a:t>
            </a:r>
            <a:r>
              <a:rPr lang="en-SI" sz="1200" dirty="0" err="1"/>
              <a:t>električne</a:t>
            </a:r>
            <a:r>
              <a:rPr lang="en-SI" sz="1200" dirty="0"/>
              <a:t> </a:t>
            </a:r>
            <a:r>
              <a:rPr lang="en-SI" sz="1200" dirty="0" err="1"/>
              <a:t>stimulacije</a:t>
            </a:r>
            <a:r>
              <a:rPr lang="en-SI" sz="1200" dirty="0"/>
              <a:t> </a:t>
            </a:r>
            <a:r>
              <a:rPr lang="en-SI" sz="1200" dirty="0" err="1"/>
              <a:t>krčijo</a:t>
            </a:r>
            <a:r>
              <a:rPr lang="en-SI" sz="1200" dirty="0"/>
              <a:t> in </a:t>
            </a:r>
            <a:r>
              <a:rPr lang="en-SI" sz="1200" dirty="0" err="1"/>
              <a:t>delajo</a:t>
            </a:r>
            <a:r>
              <a:rPr lang="en-SI" sz="1200" dirty="0"/>
              <a:t> </a:t>
            </a:r>
            <a:r>
              <a:rPr lang="en-SI" sz="1200" dirty="0" err="1"/>
              <a:t>ventrikel</a:t>
            </a:r>
            <a:r>
              <a:rPr lang="en-SI" sz="1200" dirty="0"/>
              <a:t> </a:t>
            </a:r>
            <a:r>
              <a:rPr lang="en-SI" sz="1200" dirty="0" err="1"/>
              <a:t>vse</a:t>
            </a:r>
            <a:r>
              <a:rPr lang="en-SI" sz="1200" dirty="0"/>
              <a:t> </a:t>
            </a:r>
            <a:r>
              <a:rPr lang="en-SI" sz="1200" dirty="0" err="1"/>
              <a:t>bolj</a:t>
            </a:r>
            <a:r>
              <a:rPr lang="en-SI" sz="1200" dirty="0"/>
              <a:t> tog.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I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sz="1200" dirty="0" err="1"/>
              <a:t>Pri</a:t>
            </a:r>
            <a:r>
              <a:rPr lang="en-SI" sz="1200" dirty="0"/>
              <a:t> 120 mmHg </a:t>
            </a:r>
            <a:r>
              <a:rPr lang="en-SI" sz="1200" dirty="0" err="1"/>
              <a:t>ventrikla</a:t>
            </a:r>
            <a:r>
              <a:rPr lang="en-SI" sz="1200" dirty="0"/>
              <a:t> “</a:t>
            </a:r>
            <a:r>
              <a:rPr lang="en-SI" sz="1200" dirty="0" err="1"/>
              <a:t>zmanjka</a:t>
            </a:r>
            <a:r>
              <a:rPr lang="en-SI" sz="1200" dirty="0"/>
              <a:t>”.....</a:t>
            </a:r>
            <a:r>
              <a:rPr lang="en-SI" sz="1200" dirty="0" err="1"/>
              <a:t>depolarizacija</a:t>
            </a:r>
            <a:r>
              <a:rPr lang="en-SI" sz="1200" dirty="0"/>
              <a:t> se </a:t>
            </a:r>
            <a:r>
              <a:rPr lang="en-SI" sz="1200" dirty="0" err="1"/>
              <a:t>neha</a:t>
            </a:r>
            <a:r>
              <a:rPr lang="en-SI" sz="1200" dirty="0"/>
              <a:t> in </a:t>
            </a:r>
            <a:r>
              <a:rPr lang="en-SI" sz="1200" dirty="0" err="1"/>
              <a:t>prične</a:t>
            </a:r>
            <a:r>
              <a:rPr lang="en-SI" sz="1200" dirty="0"/>
              <a:t> </a:t>
            </a:r>
            <a:r>
              <a:rPr lang="en-SI" sz="1200" dirty="0" err="1"/>
              <a:t>repolarizacija</a:t>
            </a:r>
            <a:r>
              <a:rPr lang="en-SI" sz="1200" dirty="0"/>
              <a:t> </a:t>
            </a:r>
            <a:r>
              <a:rPr lang="en-SI" sz="1200" dirty="0" err="1"/>
              <a:t>kardiomiocitov</a:t>
            </a:r>
            <a:r>
              <a:rPr lang="en-SI" sz="120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sz="1200" dirty="0" err="1"/>
              <a:t>Ventrikel</a:t>
            </a:r>
            <a:r>
              <a:rPr lang="en-SI" sz="1200" dirty="0"/>
              <a:t> se </a:t>
            </a:r>
            <a:r>
              <a:rPr lang="en-SI" sz="1200" dirty="0" err="1"/>
              <a:t>prične</a:t>
            </a:r>
            <a:r>
              <a:rPr lang="en-SI" sz="1200" dirty="0"/>
              <a:t> </a:t>
            </a:r>
            <a:r>
              <a:rPr lang="en-SI" sz="1200" b="1" dirty="0"/>
              <a:t>AKTIVNO</a:t>
            </a:r>
            <a:r>
              <a:rPr lang="en-SI" sz="1200" dirty="0"/>
              <a:t> RELAKSIRATI 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I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sz="1200" dirty="0"/>
              <a:t>T</a:t>
            </a:r>
            <a:r>
              <a:rPr lang="sl-SI" sz="1200" dirty="0"/>
              <a:t>l</a:t>
            </a:r>
            <a:r>
              <a:rPr lang="en-SI" sz="1200" dirty="0" err="1"/>
              <a:t>ak</a:t>
            </a:r>
            <a:r>
              <a:rPr lang="en-SI" sz="1200" dirty="0"/>
              <a:t> v </a:t>
            </a:r>
            <a:r>
              <a:rPr lang="en-SI" sz="1200" dirty="0" err="1"/>
              <a:t>aorti</a:t>
            </a:r>
            <a:r>
              <a:rPr lang="en-SI" sz="1200" dirty="0"/>
              <a:t> se ne </a:t>
            </a:r>
            <a:r>
              <a:rPr lang="en-SI" sz="1200" dirty="0" err="1"/>
              <a:t>znižuje</a:t>
            </a:r>
            <a:r>
              <a:rPr lang="en-SI" sz="1200" dirty="0"/>
              <a:t> </a:t>
            </a:r>
            <a:r>
              <a:rPr lang="en-SI" sz="1200" dirty="0" err="1"/>
              <a:t>zaradi</a:t>
            </a:r>
            <a:r>
              <a:rPr lang="en-SI" sz="1200" dirty="0"/>
              <a:t> </a:t>
            </a:r>
            <a:r>
              <a:rPr lang="en-SI" sz="1200" dirty="0" err="1"/>
              <a:t>aktivne</a:t>
            </a:r>
            <a:r>
              <a:rPr lang="en-SI" sz="1200" dirty="0"/>
              <a:t> </a:t>
            </a:r>
            <a:r>
              <a:rPr lang="en-SI" sz="1200" dirty="0" err="1"/>
              <a:t>relaksacije</a:t>
            </a:r>
            <a:r>
              <a:rPr lang="en-SI" sz="1200" dirty="0"/>
              <a:t> </a:t>
            </a:r>
            <a:r>
              <a:rPr lang="en-SI" sz="1200" dirty="0" err="1"/>
              <a:t>ampak</a:t>
            </a:r>
            <a:r>
              <a:rPr lang="en-SI" sz="1200" dirty="0"/>
              <a:t> </a:t>
            </a:r>
            <a:r>
              <a:rPr lang="en-SI" sz="1200" dirty="0" err="1"/>
              <a:t>zaradi</a:t>
            </a:r>
            <a:r>
              <a:rPr lang="en-SI" sz="1200" dirty="0"/>
              <a:t> PASIVNEGA </a:t>
            </a:r>
            <a:r>
              <a:rPr lang="en-SI" sz="1200" dirty="0" err="1"/>
              <a:t>odtekanja</a:t>
            </a:r>
            <a:r>
              <a:rPr lang="en-SI" sz="1200" dirty="0"/>
              <a:t> </a:t>
            </a:r>
            <a:r>
              <a:rPr lang="en-SI" sz="1200" dirty="0" err="1"/>
              <a:t>krvi</a:t>
            </a:r>
            <a:r>
              <a:rPr lang="en-SI" sz="1200" dirty="0"/>
              <a:t> v </a:t>
            </a:r>
            <a:r>
              <a:rPr lang="en-SI" sz="1200" dirty="0" err="1"/>
              <a:t>bolj</a:t>
            </a:r>
            <a:r>
              <a:rPr lang="en-SI" sz="1200" dirty="0"/>
              <a:t> </a:t>
            </a:r>
            <a:r>
              <a:rPr lang="en-SI" sz="1200" dirty="0" err="1"/>
              <a:t>periferne</a:t>
            </a:r>
            <a:r>
              <a:rPr lang="en-SI" sz="1200" dirty="0"/>
              <a:t> </a:t>
            </a:r>
            <a:r>
              <a:rPr lang="en-SI" sz="1200" dirty="0" err="1"/>
              <a:t>žile</a:t>
            </a:r>
            <a:r>
              <a:rPr lang="en-SI" sz="1200" dirty="0"/>
              <a:t>. </a:t>
            </a:r>
            <a:r>
              <a:rPr lang="en-SI" sz="1200" dirty="0" err="1"/>
              <a:t>Zato</a:t>
            </a:r>
            <a:r>
              <a:rPr lang="en-SI" sz="1200" dirty="0"/>
              <a:t> pada </a:t>
            </a:r>
            <a:r>
              <a:rPr lang="en-SI" sz="1200" dirty="0" err="1"/>
              <a:t>bistveno</a:t>
            </a:r>
            <a:r>
              <a:rPr lang="en-SI" sz="1200" dirty="0"/>
              <a:t> </a:t>
            </a:r>
            <a:r>
              <a:rPr lang="en-SI" sz="1200" dirty="0" err="1"/>
              <a:t>počasneje</a:t>
            </a:r>
            <a:r>
              <a:rPr lang="en-SI" sz="1200" dirty="0"/>
              <a:t> </a:t>
            </a:r>
            <a:r>
              <a:rPr lang="en-SI" sz="1200" dirty="0" err="1"/>
              <a:t>kot</a:t>
            </a:r>
            <a:r>
              <a:rPr lang="en-SI" sz="1200" dirty="0"/>
              <a:t> t</a:t>
            </a:r>
            <a:r>
              <a:rPr lang="sl-SI" sz="1200" dirty="0" err="1"/>
              <a:t>al</a:t>
            </a:r>
            <a:r>
              <a:rPr lang="en-SI" sz="1200" dirty="0"/>
              <a:t>k v </a:t>
            </a:r>
            <a:r>
              <a:rPr lang="en-SI" sz="1200" dirty="0" err="1"/>
              <a:t>ventriklu</a:t>
            </a:r>
            <a:r>
              <a:rPr lang="en-SI" sz="1200" dirty="0"/>
              <a:t>. V </a:t>
            </a:r>
            <a:r>
              <a:rPr lang="en-SI" sz="1200" dirty="0" err="1"/>
              <a:t>začetnem</a:t>
            </a:r>
            <a:r>
              <a:rPr lang="en-SI" sz="1200" dirty="0"/>
              <a:t> delo </a:t>
            </a:r>
            <a:r>
              <a:rPr lang="en-SI" sz="1200" dirty="0" err="1"/>
              <a:t>zniževanja</a:t>
            </a:r>
            <a:r>
              <a:rPr lang="en-SI" sz="1200" dirty="0"/>
              <a:t> </a:t>
            </a:r>
            <a:r>
              <a:rPr lang="en-SI" sz="1200" dirty="0" err="1"/>
              <a:t>tlaka</a:t>
            </a:r>
            <a:r>
              <a:rPr lang="en-SI" sz="1200" dirty="0"/>
              <a:t>, se </a:t>
            </a:r>
            <a:r>
              <a:rPr lang="en-SI" sz="1200" dirty="0" err="1"/>
              <a:t>tako</a:t>
            </a:r>
            <a:r>
              <a:rPr lang="en-SI" sz="1200" dirty="0"/>
              <a:t> v </a:t>
            </a:r>
            <a:r>
              <a:rPr lang="en-SI" sz="1200" dirty="0" err="1"/>
              <a:t>aorti</a:t>
            </a:r>
            <a:r>
              <a:rPr lang="en-SI" sz="1200" dirty="0"/>
              <a:t> </a:t>
            </a:r>
            <a:r>
              <a:rPr lang="en-SI" sz="1200" dirty="0" err="1"/>
              <a:t>kot</a:t>
            </a:r>
            <a:r>
              <a:rPr lang="en-SI" sz="1200" dirty="0"/>
              <a:t> </a:t>
            </a:r>
            <a:r>
              <a:rPr lang="en-SI" sz="1200" dirty="0" err="1"/>
              <a:t>ventriklu</a:t>
            </a:r>
            <a:r>
              <a:rPr lang="en-SI" sz="1200" dirty="0"/>
              <a:t> </a:t>
            </a:r>
            <a:r>
              <a:rPr lang="en-SI" sz="1200" dirty="0" err="1"/>
              <a:t>tlaka</a:t>
            </a:r>
            <a:r>
              <a:rPr lang="en-SI" sz="1200" dirty="0"/>
              <a:t> </a:t>
            </a:r>
            <a:r>
              <a:rPr lang="en-SI" sz="1200" dirty="0" err="1"/>
              <a:t>približno</a:t>
            </a:r>
            <a:r>
              <a:rPr lang="en-SI" sz="1200" dirty="0"/>
              <a:t> </a:t>
            </a:r>
            <a:r>
              <a:rPr lang="en-SI" sz="1200" dirty="0" err="1"/>
              <a:t>enako</a:t>
            </a:r>
            <a:r>
              <a:rPr lang="en-SI" sz="1200" dirty="0"/>
              <a:t> </a:t>
            </a:r>
            <a:r>
              <a:rPr lang="en-SI" sz="1200" dirty="0" err="1"/>
              <a:t>hitro</a:t>
            </a:r>
            <a:r>
              <a:rPr lang="en-SI" sz="1200" dirty="0"/>
              <a:t> </a:t>
            </a:r>
            <a:r>
              <a:rPr lang="en-SI" sz="1200" dirty="0" err="1"/>
              <a:t>znižujeta</a:t>
            </a:r>
            <a:r>
              <a:rPr lang="en-SI" sz="1200" dirty="0"/>
              <a:t>, VENDAR se </a:t>
            </a:r>
            <a:r>
              <a:rPr lang="en-SI" sz="1200" dirty="0" err="1"/>
              <a:t>malo</a:t>
            </a:r>
            <a:r>
              <a:rPr lang="en-SI" sz="1200" dirty="0"/>
              <a:t> </a:t>
            </a:r>
            <a:r>
              <a:rPr lang="en-SI" sz="1200" dirty="0" err="1"/>
              <a:t>kasneje</a:t>
            </a:r>
            <a:r>
              <a:rPr lang="en-SI" sz="1200" dirty="0"/>
              <a:t> t</a:t>
            </a:r>
            <a:r>
              <a:rPr lang="sl-SI" sz="1200" dirty="0" err="1"/>
              <a:t>al</a:t>
            </a:r>
            <a:r>
              <a:rPr lang="en-SI" sz="1200" dirty="0"/>
              <a:t>k v </a:t>
            </a:r>
            <a:r>
              <a:rPr lang="en-SI" sz="1200" dirty="0" err="1"/>
              <a:t>aorti</a:t>
            </a:r>
            <a:r>
              <a:rPr lang="en-SI" sz="1200" dirty="0"/>
              <a:t> </a:t>
            </a:r>
            <a:r>
              <a:rPr lang="en-SI" sz="1200" dirty="0" err="1"/>
              <a:t>znižuje</a:t>
            </a:r>
            <a:r>
              <a:rPr lang="en-SI" sz="1200" dirty="0"/>
              <a:t> </a:t>
            </a:r>
            <a:r>
              <a:rPr lang="en-SI" sz="1200" dirty="0" err="1"/>
              <a:t>počasneje</a:t>
            </a:r>
            <a:r>
              <a:rPr lang="en-SI" sz="1200" dirty="0"/>
              <a:t> in </a:t>
            </a:r>
            <a:r>
              <a:rPr lang="en-SI" sz="1200" dirty="0" err="1"/>
              <a:t>postane</a:t>
            </a:r>
            <a:r>
              <a:rPr lang="en-SI" sz="1200" dirty="0"/>
              <a:t> </a:t>
            </a:r>
            <a:r>
              <a:rPr lang="en-SI" sz="1200" dirty="0" err="1"/>
              <a:t>višji</a:t>
            </a:r>
            <a:r>
              <a:rPr lang="en-SI" sz="1200" dirty="0"/>
              <a:t> </a:t>
            </a:r>
            <a:r>
              <a:rPr lang="en-SI" sz="1200" dirty="0" err="1"/>
              <a:t>kot</a:t>
            </a:r>
            <a:r>
              <a:rPr lang="en-SI" sz="1200" dirty="0"/>
              <a:t> v </a:t>
            </a:r>
            <a:r>
              <a:rPr lang="en-SI" sz="1200" dirty="0" err="1"/>
              <a:t>ventriklu</a:t>
            </a:r>
            <a:r>
              <a:rPr lang="en-SI" sz="1200" dirty="0"/>
              <a:t>. .... </a:t>
            </a:r>
            <a:r>
              <a:rPr lang="en-SI" baseline="0" dirty="0"/>
              <a:t>AORTNA </a:t>
            </a:r>
            <a:r>
              <a:rPr lang="en-SI" baseline="0" dirty="0" err="1"/>
              <a:t>zaklopka</a:t>
            </a:r>
            <a:r>
              <a:rPr lang="en-SI" baseline="0" dirty="0"/>
              <a:t> se </a:t>
            </a:r>
            <a:r>
              <a:rPr lang="en-SI" baseline="0" dirty="0" err="1"/>
              <a:t>zapre</a:t>
            </a:r>
            <a:r>
              <a:rPr lang="en-SI" baseline="0" dirty="0"/>
              <a:t>.</a:t>
            </a:r>
            <a:endParaRPr lang="sl-SI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B7C7E-7EFE-4689-BF15-8685FB70E39F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8141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I" b="1" u="sng" baseline="0" dirty="0"/>
              <a:t>Mehanska</a:t>
            </a:r>
            <a:r>
              <a:rPr lang="en-SI" b="1" baseline="0" dirty="0"/>
              <a:t> sistola se začne na vrhu R</a:t>
            </a:r>
            <a:r>
              <a:rPr lang="en-SI" baseline="0" dirty="0"/>
              <a:t>.</a:t>
            </a:r>
          </a:p>
          <a:p>
            <a:endParaRPr lang="en-SI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dirty="0"/>
              <a:t>S</a:t>
            </a:r>
            <a:r>
              <a:rPr lang="en-SI" sz="1200" dirty="0"/>
              <a:t> </a:t>
            </a:r>
            <a:r>
              <a:rPr lang="en-SI" sz="1200" dirty="0" err="1"/>
              <a:t>tlakom</a:t>
            </a:r>
            <a:r>
              <a:rPr lang="en-SI" sz="1200" dirty="0"/>
              <a:t> se </a:t>
            </a:r>
            <a:r>
              <a:rPr lang="en-SI" sz="1200" dirty="0" err="1"/>
              <a:t>pri</a:t>
            </a:r>
            <a:r>
              <a:rPr lang="en-SI" sz="1200" dirty="0"/>
              <a:t> </a:t>
            </a:r>
            <a:r>
              <a:rPr lang="en-SI" sz="1200" dirty="0" err="1"/>
              <a:t>iztisu</a:t>
            </a:r>
            <a:r>
              <a:rPr lang="en-SI" sz="1200" dirty="0"/>
              <a:t> </a:t>
            </a:r>
            <a:r>
              <a:rPr lang="en-SI" sz="1200" dirty="0" err="1"/>
              <a:t>dogajajo</a:t>
            </a:r>
            <a:r>
              <a:rPr lang="en-SI" sz="1200" dirty="0"/>
              <a:t> </a:t>
            </a:r>
            <a:r>
              <a:rPr lang="en-SI" sz="1200" dirty="0" err="1"/>
              <a:t>čudne</a:t>
            </a:r>
            <a:r>
              <a:rPr lang="en-SI" sz="1200" dirty="0"/>
              <a:t> </a:t>
            </a:r>
            <a:r>
              <a:rPr lang="en-SI" sz="1200" dirty="0" err="1"/>
              <a:t>reči</a:t>
            </a:r>
            <a:r>
              <a:rPr lang="en-SI" sz="1200" dirty="0"/>
              <a:t>: </a:t>
            </a:r>
            <a:r>
              <a:rPr lang="en-SI" sz="1200" dirty="0" err="1"/>
              <a:t>čeprav</a:t>
            </a:r>
            <a:r>
              <a:rPr lang="en-SI" sz="1200" dirty="0"/>
              <a:t> se </a:t>
            </a:r>
            <a:r>
              <a:rPr lang="en-SI" sz="1200" dirty="0" err="1"/>
              <a:t>srce</a:t>
            </a:r>
            <a:r>
              <a:rPr lang="en-SI" sz="1200" dirty="0"/>
              <a:t> </a:t>
            </a:r>
            <a:r>
              <a:rPr lang="en-SI" sz="1200" dirty="0" err="1"/>
              <a:t>že</a:t>
            </a:r>
            <a:r>
              <a:rPr lang="en-SI" sz="1200" dirty="0"/>
              <a:t> </a:t>
            </a:r>
            <a:r>
              <a:rPr lang="en-SI" sz="1200" dirty="0" err="1"/>
              <a:t>prazni</a:t>
            </a:r>
            <a:r>
              <a:rPr lang="en-SI" sz="1200" dirty="0"/>
              <a:t>, se t</a:t>
            </a:r>
            <a:r>
              <a:rPr lang="sl-SI" sz="1200" dirty="0" err="1"/>
              <a:t>al</a:t>
            </a:r>
            <a:r>
              <a:rPr lang="en-SI" sz="1200" dirty="0"/>
              <a:t>k </a:t>
            </a:r>
            <a:r>
              <a:rPr lang="en-SI" sz="1200" dirty="0" err="1"/>
              <a:t>še</a:t>
            </a:r>
            <a:r>
              <a:rPr lang="en-SI" sz="1200" dirty="0"/>
              <a:t> </a:t>
            </a:r>
            <a:r>
              <a:rPr lang="en-SI" sz="1200" dirty="0" err="1"/>
              <a:t>vedno</a:t>
            </a:r>
            <a:r>
              <a:rPr lang="en-SI" sz="1200" dirty="0"/>
              <a:t> </a:t>
            </a:r>
            <a:r>
              <a:rPr lang="en-SI" sz="1200" dirty="0" err="1"/>
              <a:t>zvišuje</a:t>
            </a:r>
            <a:r>
              <a:rPr lang="en-SI" sz="1200" dirty="0"/>
              <a:t> od 80 do 120 mmHg. To je </a:t>
            </a:r>
            <a:r>
              <a:rPr lang="en-SI" sz="1200" dirty="0" err="1"/>
              <a:t>zato</a:t>
            </a:r>
            <a:r>
              <a:rPr lang="en-SI" sz="1200" dirty="0"/>
              <a:t>, </a:t>
            </a:r>
            <a:r>
              <a:rPr lang="en-SI" sz="1200" dirty="0" err="1"/>
              <a:t>ker</a:t>
            </a:r>
            <a:r>
              <a:rPr lang="en-SI" sz="1200" dirty="0"/>
              <a:t> se PODAJNOST </a:t>
            </a:r>
            <a:r>
              <a:rPr lang="en-SI" sz="1200" dirty="0" err="1"/>
              <a:t>zmanjšuje</a:t>
            </a:r>
            <a:r>
              <a:rPr lang="en-SI" sz="1200" dirty="0"/>
              <a:t>, </a:t>
            </a:r>
            <a:r>
              <a:rPr lang="en-SI" sz="1200" dirty="0" err="1"/>
              <a:t>mišične</a:t>
            </a:r>
            <a:r>
              <a:rPr lang="en-SI" sz="1200" dirty="0"/>
              <a:t> </a:t>
            </a:r>
            <a:r>
              <a:rPr lang="en-SI" sz="1200" dirty="0" err="1"/>
              <a:t>stene</a:t>
            </a:r>
            <a:r>
              <a:rPr lang="en-SI" sz="1200" dirty="0"/>
              <a:t> </a:t>
            </a:r>
            <a:r>
              <a:rPr lang="en-SI" sz="1200" dirty="0" err="1"/>
              <a:t>ventrikla</a:t>
            </a:r>
            <a:r>
              <a:rPr lang="en-SI" sz="1200" dirty="0"/>
              <a:t> se </a:t>
            </a:r>
            <a:r>
              <a:rPr lang="en-SI" sz="1200" dirty="0" err="1"/>
              <a:t>zaradi</a:t>
            </a:r>
            <a:r>
              <a:rPr lang="en-SI" sz="1200" dirty="0"/>
              <a:t> </a:t>
            </a:r>
            <a:r>
              <a:rPr lang="en-SI" sz="1200" dirty="0" err="1"/>
              <a:t>električne</a:t>
            </a:r>
            <a:r>
              <a:rPr lang="en-SI" sz="1200" dirty="0"/>
              <a:t> </a:t>
            </a:r>
            <a:r>
              <a:rPr lang="en-SI" sz="1200" dirty="0" err="1"/>
              <a:t>stimulacije</a:t>
            </a:r>
            <a:r>
              <a:rPr lang="en-SI" sz="1200" dirty="0"/>
              <a:t> </a:t>
            </a:r>
            <a:r>
              <a:rPr lang="en-SI" sz="1200" dirty="0" err="1"/>
              <a:t>krčijo</a:t>
            </a:r>
            <a:r>
              <a:rPr lang="en-SI" sz="1200" dirty="0"/>
              <a:t> in </a:t>
            </a:r>
            <a:r>
              <a:rPr lang="en-SI" sz="1200" dirty="0" err="1"/>
              <a:t>delajo</a:t>
            </a:r>
            <a:r>
              <a:rPr lang="en-SI" sz="1200" dirty="0"/>
              <a:t> </a:t>
            </a:r>
            <a:r>
              <a:rPr lang="en-SI" sz="1200" dirty="0" err="1"/>
              <a:t>ventrikel</a:t>
            </a:r>
            <a:r>
              <a:rPr lang="en-SI" sz="1200" dirty="0"/>
              <a:t> </a:t>
            </a:r>
            <a:r>
              <a:rPr lang="en-SI" sz="1200" dirty="0" err="1"/>
              <a:t>vse</a:t>
            </a:r>
            <a:r>
              <a:rPr lang="en-SI" sz="1200" dirty="0"/>
              <a:t> </a:t>
            </a:r>
            <a:r>
              <a:rPr lang="en-SI" sz="1200" dirty="0" err="1"/>
              <a:t>bolj</a:t>
            </a:r>
            <a:r>
              <a:rPr lang="en-SI" sz="1200" dirty="0"/>
              <a:t> tog.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I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sz="1200" dirty="0" err="1"/>
              <a:t>Pri</a:t>
            </a:r>
            <a:r>
              <a:rPr lang="en-SI" sz="1200" dirty="0"/>
              <a:t> 120 mmHg </a:t>
            </a:r>
            <a:r>
              <a:rPr lang="en-SI" sz="1200" dirty="0" err="1"/>
              <a:t>ventrikla</a:t>
            </a:r>
            <a:r>
              <a:rPr lang="en-SI" sz="1200" dirty="0"/>
              <a:t> “</a:t>
            </a:r>
            <a:r>
              <a:rPr lang="en-SI" sz="1200" dirty="0" err="1"/>
              <a:t>zmanjka</a:t>
            </a:r>
            <a:r>
              <a:rPr lang="en-SI" sz="1200" dirty="0"/>
              <a:t>”.....</a:t>
            </a:r>
            <a:r>
              <a:rPr lang="en-SI" sz="1200" dirty="0" err="1"/>
              <a:t>depolarizacija</a:t>
            </a:r>
            <a:r>
              <a:rPr lang="en-SI" sz="1200" dirty="0"/>
              <a:t> se </a:t>
            </a:r>
            <a:r>
              <a:rPr lang="en-SI" sz="1200" dirty="0" err="1"/>
              <a:t>neha</a:t>
            </a:r>
            <a:r>
              <a:rPr lang="en-SI" sz="1200" dirty="0"/>
              <a:t> in </a:t>
            </a:r>
            <a:r>
              <a:rPr lang="en-SI" sz="1200" dirty="0" err="1"/>
              <a:t>prične</a:t>
            </a:r>
            <a:r>
              <a:rPr lang="en-SI" sz="1200" dirty="0"/>
              <a:t> </a:t>
            </a:r>
            <a:r>
              <a:rPr lang="en-SI" sz="1200" dirty="0" err="1"/>
              <a:t>repolarizacija</a:t>
            </a:r>
            <a:r>
              <a:rPr lang="en-SI" sz="1200" dirty="0"/>
              <a:t> </a:t>
            </a:r>
            <a:r>
              <a:rPr lang="en-SI" sz="1200" dirty="0" err="1"/>
              <a:t>kardiomiocitov</a:t>
            </a:r>
            <a:r>
              <a:rPr lang="en-SI" sz="120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sz="1200" dirty="0" err="1"/>
              <a:t>Ventrikel</a:t>
            </a:r>
            <a:r>
              <a:rPr lang="en-SI" sz="1200" dirty="0"/>
              <a:t> se </a:t>
            </a:r>
            <a:r>
              <a:rPr lang="en-SI" sz="1200" dirty="0" err="1"/>
              <a:t>prične</a:t>
            </a:r>
            <a:r>
              <a:rPr lang="en-SI" sz="1200" dirty="0"/>
              <a:t> </a:t>
            </a:r>
            <a:r>
              <a:rPr lang="en-SI" sz="1200" b="1" dirty="0"/>
              <a:t>AKTIVNO</a:t>
            </a:r>
            <a:r>
              <a:rPr lang="en-SI" sz="1200" dirty="0"/>
              <a:t> RELAKSIRATI 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I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sz="1200" dirty="0"/>
              <a:t>T</a:t>
            </a:r>
            <a:r>
              <a:rPr lang="sl-SI" sz="1200" dirty="0"/>
              <a:t>l</a:t>
            </a:r>
            <a:r>
              <a:rPr lang="en-SI" sz="1200" dirty="0" err="1"/>
              <a:t>ak</a:t>
            </a:r>
            <a:r>
              <a:rPr lang="en-SI" sz="1200" dirty="0"/>
              <a:t> v </a:t>
            </a:r>
            <a:r>
              <a:rPr lang="en-SI" sz="1200" dirty="0" err="1"/>
              <a:t>aorti</a:t>
            </a:r>
            <a:r>
              <a:rPr lang="en-SI" sz="1200" dirty="0"/>
              <a:t> se ne </a:t>
            </a:r>
            <a:r>
              <a:rPr lang="en-SI" sz="1200" dirty="0" err="1"/>
              <a:t>znižuje</a:t>
            </a:r>
            <a:r>
              <a:rPr lang="en-SI" sz="1200" dirty="0"/>
              <a:t> </a:t>
            </a:r>
            <a:r>
              <a:rPr lang="en-SI" sz="1200" dirty="0" err="1"/>
              <a:t>zaradi</a:t>
            </a:r>
            <a:r>
              <a:rPr lang="en-SI" sz="1200" dirty="0"/>
              <a:t> </a:t>
            </a:r>
            <a:r>
              <a:rPr lang="en-SI" sz="1200" dirty="0" err="1"/>
              <a:t>aktivne</a:t>
            </a:r>
            <a:r>
              <a:rPr lang="en-SI" sz="1200" dirty="0"/>
              <a:t> </a:t>
            </a:r>
            <a:r>
              <a:rPr lang="en-SI" sz="1200" dirty="0" err="1"/>
              <a:t>relaksacije</a:t>
            </a:r>
            <a:r>
              <a:rPr lang="en-SI" sz="1200" dirty="0"/>
              <a:t> </a:t>
            </a:r>
            <a:r>
              <a:rPr lang="en-SI" sz="1200" dirty="0" err="1"/>
              <a:t>ampak</a:t>
            </a:r>
            <a:r>
              <a:rPr lang="en-SI" sz="1200" dirty="0"/>
              <a:t> </a:t>
            </a:r>
            <a:r>
              <a:rPr lang="en-SI" sz="1200" dirty="0" err="1"/>
              <a:t>zaradi</a:t>
            </a:r>
            <a:r>
              <a:rPr lang="en-SI" sz="1200" dirty="0"/>
              <a:t> PASIVNEGA </a:t>
            </a:r>
            <a:r>
              <a:rPr lang="en-SI" sz="1200" dirty="0" err="1"/>
              <a:t>odtekanja</a:t>
            </a:r>
            <a:r>
              <a:rPr lang="en-SI" sz="1200" dirty="0"/>
              <a:t> </a:t>
            </a:r>
            <a:r>
              <a:rPr lang="en-SI" sz="1200" dirty="0" err="1"/>
              <a:t>krvi</a:t>
            </a:r>
            <a:r>
              <a:rPr lang="en-SI" sz="1200" dirty="0"/>
              <a:t> v </a:t>
            </a:r>
            <a:r>
              <a:rPr lang="en-SI" sz="1200" dirty="0" err="1"/>
              <a:t>bolj</a:t>
            </a:r>
            <a:r>
              <a:rPr lang="en-SI" sz="1200" dirty="0"/>
              <a:t> </a:t>
            </a:r>
            <a:r>
              <a:rPr lang="en-SI" sz="1200" dirty="0" err="1"/>
              <a:t>periferne</a:t>
            </a:r>
            <a:r>
              <a:rPr lang="en-SI" sz="1200" dirty="0"/>
              <a:t> </a:t>
            </a:r>
            <a:r>
              <a:rPr lang="en-SI" sz="1200" dirty="0" err="1"/>
              <a:t>žile</a:t>
            </a:r>
            <a:r>
              <a:rPr lang="en-SI" sz="1200" dirty="0"/>
              <a:t>. </a:t>
            </a:r>
            <a:r>
              <a:rPr lang="en-SI" sz="1200" dirty="0" err="1"/>
              <a:t>Zato</a:t>
            </a:r>
            <a:r>
              <a:rPr lang="en-SI" sz="1200" dirty="0"/>
              <a:t> pada </a:t>
            </a:r>
            <a:r>
              <a:rPr lang="en-SI" sz="1200" dirty="0" err="1"/>
              <a:t>bistveno</a:t>
            </a:r>
            <a:r>
              <a:rPr lang="en-SI" sz="1200" dirty="0"/>
              <a:t> </a:t>
            </a:r>
            <a:r>
              <a:rPr lang="en-SI" sz="1200" dirty="0" err="1"/>
              <a:t>počasneje</a:t>
            </a:r>
            <a:r>
              <a:rPr lang="en-SI" sz="1200" dirty="0"/>
              <a:t> </a:t>
            </a:r>
            <a:r>
              <a:rPr lang="en-SI" sz="1200" dirty="0" err="1"/>
              <a:t>kot</a:t>
            </a:r>
            <a:r>
              <a:rPr lang="en-SI" sz="1200" dirty="0"/>
              <a:t> t</a:t>
            </a:r>
            <a:r>
              <a:rPr lang="sl-SI" sz="1200" dirty="0" err="1"/>
              <a:t>al</a:t>
            </a:r>
            <a:r>
              <a:rPr lang="en-SI" sz="1200" dirty="0"/>
              <a:t>k v </a:t>
            </a:r>
            <a:r>
              <a:rPr lang="en-SI" sz="1200" dirty="0" err="1"/>
              <a:t>ventriklu</a:t>
            </a:r>
            <a:r>
              <a:rPr lang="en-SI" sz="1200" dirty="0"/>
              <a:t>. V </a:t>
            </a:r>
            <a:r>
              <a:rPr lang="en-SI" sz="1200" dirty="0" err="1"/>
              <a:t>začetnem</a:t>
            </a:r>
            <a:r>
              <a:rPr lang="en-SI" sz="1200" dirty="0"/>
              <a:t> delo </a:t>
            </a:r>
            <a:r>
              <a:rPr lang="en-SI" sz="1200" dirty="0" err="1"/>
              <a:t>zniževanja</a:t>
            </a:r>
            <a:r>
              <a:rPr lang="en-SI" sz="1200" dirty="0"/>
              <a:t> </a:t>
            </a:r>
            <a:r>
              <a:rPr lang="en-SI" sz="1200" dirty="0" err="1"/>
              <a:t>tlaka</a:t>
            </a:r>
            <a:r>
              <a:rPr lang="en-SI" sz="1200" dirty="0"/>
              <a:t>, se </a:t>
            </a:r>
            <a:r>
              <a:rPr lang="en-SI" sz="1200" dirty="0" err="1"/>
              <a:t>tako</a:t>
            </a:r>
            <a:r>
              <a:rPr lang="en-SI" sz="1200" dirty="0"/>
              <a:t> v </a:t>
            </a:r>
            <a:r>
              <a:rPr lang="en-SI" sz="1200" dirty="0" err="1"/>
              <a:t>aorti</a:t>
            </a:r>
            <a:r>
              <a:rPr lang="en-SI" sz="1200" dirty="0"/>
              <a:t> </a:t>
            </a:r>
            <a:r>
              <a:rPr lang="en-SI" sz="1200" dirty="0" err="1"/>
              <a:t>kot</a:t>
            </a:r>
            <a:r>
              <a:rPr lang="en-SI" sz="1200" dirty="0"/>
              <a:t> </a:t>
            </a:r>
            <a:r>
              <a:rPr lang="en-SI" sz="1200" dirty="0" err="1"/>
              <a:t>ventriklu</a:t>
            </a:r>
            <a:r>
              <a:rPr lang="en-SI" sz="1200" dirty="0"/>
              <a:t> </a:t>
            </a:r>
            <a:r>
              <a:rPr lang="en-SI" sz="1200" dirty="0" err="1"/>
              <a:t>tlaka</a:t>
            </a:r>
            <a:r>
              <a:rPr lang="en-SI" sz="1200" dirty="0"/>
              <a:t> </a:t>
            </a:r>
            <a:r>
              <a:rPr lang="en-SI" sz="1200" dirty="0" err="1"/>
              <a:t>približno</a:t>
            </a:r>
            <a:r>
              <a:rPr lang="en-SI" sz="1200" dirty="0"/>
              <a:t> </a:t>
            </a:r>
            <a:r>
              <a:rPr lang="en-SI" sz="1200" dirty="0" err="1"/>
              <a:t>enako</a:t>
            </a:r>
            <a:r>
              <a:rPr lang="en-SI" sz="1200" dirty="0"/>
              <a:t> </a:t>
            </a:r>
            <a:r>
              <a:rPr lang="en-SI" sz="1200" dirty="0" err="1"/>
              <a:t>hitro</a:t>
            </a:r>
            <a:r>
              <a:rPr lang="en-SI" sz="1200" dirty="0"/>
              <a:t> </a:t>
            </a:r>
            <a:r>
              <a:rPr lang="en-SI" sz="1200" dirty="0" err="1"/>
              <a:t>znižujeta</a:t>
            </a:r>
            <a:r>
              <a:rPr lang="en-SI" sz="1200" dirty="0"/>
              <a:t>, VENDAR se </a:t>
            </a:r>
            <a:r>
              <a:rPr lang="en-SI" sz="1200" dirty="0" err="1"/>
              <a:t>malo</a:t>
            </a:r>
            <a:r>
              <a:rPr lang="en-SI" sz="1200" dirty="0"/>
              <a:t> </a:t>
            </a:r>
            <a:r>
              <a:rPr lang="en-SI" sz="1200" dirty="0" err="1"/>
              <a:t>kasneje</a:t>
            </a:r>
            <a:r>
              <a:rPr lang="en-SI" sz="1200" dirty="0"/>
              <a:t> t</a:t>
            </a:r>
            <a:r>
              <a:rPr lang="sl-SI" sz="1200" dirty="0" err="1"/>
              <a:t>al</a:t>
            </a:r>
            <a:r>
              <a:rPr lang="en-SI" sz="1200" dirty="0"/>
              <a:t>k v </a:t>
            </a:r>
            <a:r>
              <a:rPr lang="en-SI" sz="1200" dirty="0" err="1"/>
              <a:t>aorti</a:t>
            </a:r>
            <a:r>
              <a:rPr lang="en-SI" sz="1200" dirty="0"/>
              <a:t> </a:t>
            </a:r>
            <a:r>
              <a:rPr lang="en-SI" sz="1200" dirty="0" err="1"/>
              <a:t>znižuje</a:t>
            </a:r>
            <a:r>
              <a:rPr lang="en-SI" sz="1200" dirty="0"/>
              <a:t> </a:t>
            </a:r>
            <a:r>
              <a:rPr lang="en-SI" sz="1200" dirty="0" err="1"/>
              <a:t>počasneje</a:t>
            </a:r>
            <a:r>
              <a:rPr lang="en-SI" sz="1200" dirty="0"/>
              <a:t> in </a:t>
            </a:r>
            <a:r>
              <a:rPr lang="en-SI" sz="1200" dirty="0" err="1"/>
              <a:t>postane</a:t>
            </a:r>
            <a:r>
              <a:rPr lang="en-SI" sz="1200" dirty="0"/>
              <a:t> </a:t>
            </a:r>
            <a:r>
              <a:rPr lang="en-SI" sz="1200" dirty="0" err="1"/>
              <a:t>višji</a:t>
            </a:r>
            <a:r>
              <a:rPr lang="en-SI" sz="1200" dirty="0"/>
              <a:t> </a:t>
            </a:r>
            <a:r>
              <a:rPr lang="en-SI" sz="1200" dirty="0" err="1"/>
              <a:t>kot</a:t>
            </a:r>
            <a:r>
              <a:rPr lang="en-SI" sz="1200" dirty="0"/>
              <a:t> v </a:t>
            </a:r>
            <a:r>
              <a:rPr lang="en-SI" sz="1200" dirty="0" err="1"/>
              <a:t>ventriklu</a:t>
            </a:r>
            <a:r>
              <a:rPr lang="en-SI" sz="1200" dirty="0"/>
              <a:t>. .... </a:t>
            </a:r>
            <a:r>
              <a:rPr lang="en-SI" baseline="0" dirty="0"/>
              <a:t>AORTNA </a:t>
            </a:r>
            <a:r>
              <a:rPr lang="en-SI" baseline="0" dirty="0" err="1"/>
              <a:t>zaklopka</a:t>
            </a:r>
            <a:r>
              <a:rPr lang="en-SI" baseline="0" dirty="0"/>
              <a:t> se </a:t>
            </a:r>
            <a:r>
              <a:rPr lang="en-SI" baseline="0" dirty="0" err="1"/>
              <a:t>zapre</a:t>
            </a:r>
            <a:r>
              <a:rPr lang="en-SI" baseline="0" dirty="0"/>
              <a:t>.</a:t>
            </a:r>
            <a:endParaRPr lang="sl-SI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B7C7E-7EFE-4689-BF15-8685FB70E39F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0829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I" b="1" u="sng" baseline="0" dirty="0"/>
              <a:t>Mehanska</a:t>
            </a:r>
            <a:r>
              <a:rPr lang="en-SI" b="1" baseline="0" dirty="0"/>
              <a:t> sistola se začne na vrhu R</a:t>
            </a:r>
            <a:r>
              <a:rPr lang="en-SI" baseline="0" dirty="0"/>
              <a:t>.</a:t>
            </a:r>
          </a:p>
          <a:p>
            <a:endParaRPr lang="en-SI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dirty="0"/>
              <a:t>S</a:t>
            </a:r>
            <a:r>
              <a:rPr lang="en-SI" sz="1200" dirty="0"/>
              <a:t> </a:t>
            </a:r>
            <a:r>
              <a:rPr lang="en-SI" sz="1200" dirty="0" err="1"/>
              <a:t>tlakom</a:t>
            </a:r>
            <a:r>
              <a:rPr lang="en-SI" sz="1200" dirty="0"/>
              <a:t> se </a:t>
            </a:r>
            <a:r>
              <a:rPr lang="en-SI" sz="1200" dirty="0" err="1"/>
              <a:t>pri</a:t>
            </a:r>
            <a:r>
              <a:rPr lang="en-SI" sz="1200" dirty="0"/>
              <a:t> </a:t>
            </a:r>
            <a:r>
              <a:rPr lang="en-SI" sz="1200" dirty="0" err="1"/>
              <a:t>iztisu</a:t>
            </a:r>
            <a:r>
              <a:rPr lang="en-SI" sz="1200" dirty="0"/>
              <a:t> </a:t>
            </a:r>
            <a:r>
              <a:rPr lang="en-SI" sz="1200" dirty="0" err="1"/>
              <a:t>dogajajo</a:t>
            </a:r>
            <a:r>
              <a:rPr lang="en-SI" sz="1200" dirty="0"/>
              <a:t> </a:t>
            </a:r>
            <a:r>
              <a:rPr lang="en-SI" sz="1200" dirty="0" err="1"/>
              <a:t>čudne</a:t>
            </a:r>
            <a:r>
              <a:rPr lang="en-SI" sz="1200" dirty="0"/>
              <a:t> </a:t>
            </a:r>
            <a:r>
              <a:rPr lang="en-SI" sz="1200" dirty="0" err="1"/>
              <a:t>reči</a:t>
            </a:r>
            <a:r>
              <a:rPr lang="en-SI" sz="1200" dirty="0"/>
              <a:t>: </a:t>
            </a:r>
            <a:r>
              <a:rPr lang="en-SI" sz="1200" dirty="0" err="1"/>
              <a:t>čeprav</a:t>
            </a:r>
            <a:r>
              <a:rPr lang="en-SI" sz="1200" dirty="0"/>
              <a:t> se </a:t>
            </a:r>
            <a:r>
              <a:rPr lang="en-SI" sz="1200" dirty="0" err="1"/>
              <a:t>srce</a:t>
            </a:r>
            <a:r>
              <a:rPr lang="en-SI" sz="1200" dirty="0"/>
              <a:t> </a:t>
            </a:r>
            <a:r>
              <a:rPr lang="en-SI" sz="1200" dirty="0" err="1"/>
              <a:t>že</a:t>
            </a:r>
            <a:r>
              <a:rPr lang="en-SI" sz="1200" dirty="0"/>
              <a:t> </a:t>
            </a:r>
            <a:r>
              <a:rPr lang="en-SI" sz="1200" dirty="0" err="1"/>
              <a:t>prazni</a:t>
            </a:r>
            <a:r>
              <a:rPr lang="en-SI" sz="1200" dirty="0"/>
              <a:t>, se t</a:t>
            </a:r>
            <a:r>
              <a:rPr lang="sl-SI" sz="1200" dirty="0" err="1"/>
              <a:t>al</a:t>
            </a:r>
            <a:r>
              <a:rPr lang="en-SI" sz="1200" dirty="0"/>
              <a:t>k </a:t>
            </a:r>
            <a:r>
              <a:rPr lang="en-SI" sz="1200" dirty="0" err="1"/>
              <a:t>še</a:t>
            </a:r>
            <a:r>
              <a:rPr lang="en-SI" sz="1200" dirty="0"/>
              <a:t> </a:t>
            </a:r>
            <a:r>
              <a:rPr lang="en-SI" sz="1200" dirty="0" err="1"/>
              <a:t>vedno</a:t>
            </a:r>
            <a:r>
              <a:rPr lang="en-SI" sz="1200" dirty="0"/>
              <a:t> </a:t>
            </a:r>
            <a:r>
              <a:rPr lang="en-SI" sz="1200" dirty="0" err="1"/>
              <a:t>zvišuje</a:t>
            </a:r>
            <a:r>
              <a:rPr lang="en-SI" sz="1200" dirty="0"/>
              <a:t> od 80 do 120 mmHg. To je </a:t>
            </a:r>
            <a:r>
              <a:rPr lang="en-SI" sz="1200" dirty="0" err="1"/>
              <a:t>zato</a:t>
            </a:r>
            <a:r>
              <a:rPr lang="en-SI" sz="1200" dirty="0"/>
              <a:t>, </a:t>
            </a:r>
            <a:r>
              <a:rPr lang="en-SI" sz="1200" dirty="0" err="1"/>
              <a:t>ker</a:t>
            </a:r>
            <a:r>
              <a:rPr lang="en-SI" sz="1200" dirty="0"/>
              <a:t> se PODAJNOST </a:t>
            </a:r>
            <a:r>
              <a:rPr lang="en-SI" sz="1200" dirty="0" err="1"/>
              <a:t>zmanjšuje</a:t>
            </a:r>
            <a:r>
              <a:rPr lang="en-SI" sz="1200" dirty="0"/>
              <a:t>, </a:t>
            </a:r>
            <a:r>
              <a:rPr lang="en-SI" sz="1200" dirty="0" err="1"/>
              <a:t>mišične</a:t>
            </a:r>
            <a:r>
              <a:rPr lang="en-SI" sz="1200" dirty="0"/>
              <a:t> </a:t>
            </a:r>
            <a:r>
              <a:rPr lang="en-SI" sz="1200" dirty="0" err="1"/>
              <a:t>stene</a:t>
            </a:r>
            <a:r>
              <a:rPr lang="en-SI" sz="1200" dirty="0"/>
              <a:t> </a:t>
            </a:r>
            <a:r>
              <a:rPr lang="en-SI" sz="1200" dirty="0" err="1"/>
              <a:t>ventrikla</a:t>
            </a:r>
            <a:r>
              <a:rPr lang="en-SI" sz="1200" dirty="0"/>
              <a:t> se </a:t>
            </a:r>
            <a:r>
              <a:rPr lang="en-SI" sz="1200" dirty="0" err="1"/>
              <a:t>zaradi</a:t>
            </a:r>
            <a:r>
              <a:rPr lang="en-SI" sz="1200" dirty="0"/>
              <a:t> </a:t>
            </a:r>
            <a:r>
              <a:rPr lang="en-SI" sz="1200" dirty="0" err="1"/>
              <a:t>električne</a:t>
            </a:r>
            <a:r>
              <a:rPr lang="en-SI" sz="1200" dirty="0"/>
              <a:t> </a:t>
            </a:r>
            <a:r>
              <a:rPr lang="en-SI" sz="1200" dirty="0" err="1"/>
              <a:t>stimulacije</a:t>
            </a:r>
            <a:r>
              <a:rPr lang="en-SI" sz="1200" dirty="0"/>
              <a:t> </a:t>
            </a:r>
            <a:r>
              <a:rPr lang="en-SI" sz="1200" dirty="0" err="1"/>
              <a:t>krčijo</a:t>
            </a:r>
            <a:r>
              <a:rPr lang="en-SI" sz="1200" dirty="0"/>
              <a:t> in </a:t>
            </a:r>
            <a:r>
              <a:rPr lang="en-SI" sz="1200" dirty="0" err="1"/>
              <a:t>delajo</a:t>
            </a:r>
            <a:r>
              <a:rPr lang="en-SI" sz="1200" dirty="0"/>
              <a:t> </a:t>
            </a:r>
            <a:r>
              <a:rPr lang="en-SI" sz="1200" dirty="0" err="1"/>
              <a:t>ventrikel</a:t>
            </a:r>
            <a:r>
              <a:rPr lang="en-SI" sz="1200" dirty="0"/>
              <a:t> </a:t>
            </a:r>
            <a:r>
              <a:rPr lang="en-SI" sz="1200" dirty="0" err="1"/>
              <a:t>vse</a:t>
            </a:r>
            <a:r>
              <a:rPr lang="en-SI" sz="1200" dirty="0"/>
              <a:t> </a:t>
            </a:r>
            <a:r>
              <a:rPr lang="en-SI" sz="1200" dirty="0" err="1"/>
              <a:t>bolj</a:t>
            </a:r>
            <a:r>
              <a:rPr lang="en-SI" sz="1200" dirty="0"/>
              <a:t> tog.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I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sz="1200" dirty="0" err="1"/>
              <a:t>Pri</a:t>
            </a:r>
            <a:r>
              <a:rPr lang="en-SI" sz="1200" dirty="0"/>
              <a:t> 120 mmHg </a:t>
            </a:r>
            <a:r>
              <a:rPr lang="en-SI" sz="1200" dirty="0" err="1"/>
              <a:t>ventrikla</a:t>
            </a:r>
            <a:r>
              <a:rPr lang="en-SI" sz="1200" dirty="0"/>
              <a:t> “</a:t>
            </a:r>
            <a:r>
              <a:rPr lang="en-SI" sz="1200" dirty="0" err="1"/>
              <a:t>zmanjka</a:t>
            </a:r>
            <a:r>
              <a:rPr lang="en-SI" sz="1200" dirty="0"/>
              <a:t>”.....</a:t>
            </a:r>
            <a:r>
              <a:rPr lang="en-SI" sz="1200" dirty="0" err="1"/>
              <a:t>depolarizacija</a:t>
            </a:r>
            <a:r>
              <a:rPr lang="en-SI" sz="1200" dirty="0"/>
              <a:t> se </a:t>
            </a:r>
            <a:r>
              <a:rPr lang="en-SI" sz="1200" dirty="0" err="1"/>
              <a:t>neha</a:t>
            </a:r>
            <a:r>
              <a:rPr lang="en-SI" sz="1200" dirty="0"/>
              <a:t> in </a:t>
            </a:r>
            <a:r>
              <a:rPr lang="en-SI" sz="1200" dirty="0" err="1"/>
              <a:t>prične</a:t>
            </a:r>
            <a:r>
              <a:rPr lang="en-SI" sz="1200" dirty="0"/>
              <a:t> </a:t>
            </a:r>
            <a:r>
              <a:rPr lang="en-SI" sz="1200" dirty="0" err="1"/>
              <a:t>repolarizacija</a:t>
            </a:r>
            <a:r>
              <a:rPr lang="en-SI" sz="1200" dirty="0"/>
              <a:t> </a:t>
            </a:r>
            <a:r>
              <a:rPr lang="en-SI" sz="1200" dirty="0" err="1"/>
              <a:t>kardiomiocitov</a:t>
            </a:r>
            <a:r>
              <a:rPr lang="en-SI" sz="120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sz="1200" dirty="0" err="1"/>
              <a:t>Ventrikel</a:t>
            </a:r>
            <a:r>
              <a:rPr lang="en-SI" sz="1200" dirty="0"/>
              <a:t> se </a:t>
            </a:r>
            <a:r>
              <a:rPr lang="en-SI" sz="1200" dirty="0" err="1"/>
              <a:t>prične</a:t>
            </a:r>
            <a:r>
              <a:rPr lang="en-SI" sz="1200" dirty="0"/>
              <a:t> </a:t>
            </a:r>
            <a:r>
              <a:rPr lang="en-SI" sz="1200" b="1" dirty="0"/>
              <a:t>AKTIVNO</a:t>
            </a:r>
            <a:r>
              <a:rPr lang="en-SI" sz="1200" dirty="0"/>
              <a:t> RELAKSIRATI 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I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sz="1200" dirty="0"/>
              <a:t>T</a:t>
            </a:r>
            <a:r>
              <a:rPr lang="sl-SI" sz="1200" dirty="0"/>
              <a:t>l</a:t>
            </a:r>
            <a:r>
              <a:rPr lang="en-SI" sz="1200" dirty="0" err="1"/>
              <a:t>ak</a:t>
            </a:r>
            <a:r>
              <a:rPr lang="en-SI" sz="1200" dirty="0"/>
              <a:t> v </a:t>
            </a:r>
            <a:r>
              <a:rPr lang="en-SI" sz="1200" dirty="0" err="1"/>
              <a:t>aorti</a:t>
            </a:r>
            <a:r>
              <a:rPr lang="en-SI" sz="1200" dirty="0"/>
              <a:t> se ne </a:t>
            </a:r>
            <a:r>
              <a:rPr lang="en-SI" sz="1200" dirty="0" err="1"/>
              <a:t>znižuje</a:t>
            </a:r>
            <a:r>
              <a:rPr lang="en-SI" sz="1200" dirty="0"/>
              <a:t> </a:t>
            </a:r>
            <a:r>
              <a:rPr lang="en-SI" sz="1200" dirty="0" err="1"/>
              <a:t>zaradi</a:t>
            </a:r>
            <a:r>
              <a:rPr lang="en-SI" sz="1200" dirty="0"/>
              <a:t> </a:t>
            </a:r>
            <a:r>
              <a:rPr lang="en-SI" sz="1200" dirty="0" err="1"/>
              <a:t>aktivne</a:t>
            </a:r>
            <a:r>
              <a:rPr lang="en-SI" sz="1200" dirty="0"/>
              <a:t> </a:t>
            </a:r>
            <a:r>
              <a:rPr lang="en-SI" sz="1200" dirty="0" err="1"/>
              <a:t>relaksacije</a:t>
            </a:r>
            <a:r>
              <a:rPr lang="en-SI" sz="1200" dirty="0"/>
              <a:t> </a:t>
            </a:r>
            <a:r>
              <a:rPr lang="en-SI" sz="1200" dirty="0" err="1"/>
              <a:t>ampak</a:t>
            </a:r>
            <a:r>
              <a:rPr lang="en-SI" sz="1200" dirty="0"/>
              <a:t> </a:t>
            </a:r>
            <a:r>
              <a:rPr lang="en-SI" sz="1200" dirty="0" err="1"/>
              <a:t>zaradi</a:t>
            </a:r>
            <a:r>
              <a:rPr lang="en-SI" sz="1200" dirty="0"/>
              <a:t> PASIVNEGA </a:t>
            </a:r>
            <a:r>
              <a:rPr lang="en-SI" sz="1200" dirty="0" err="1"/>
              <a:t>odtekanja</a:t>
            </a:r>
            <a:r>
              <a:rPr lang="en-SI" sz="1200" dirty="0"/>
              <a:t> </a:t>
            </a:r>
            <a:r>
              <a:rPr lang="en-SI" sz="1200" dirty="0" err="1"/>
              <a:t>krvi</a:t>
            </a:r>
            <a:r>
              <a:rPr lang="en-SI" sz="1200" dirty="0"/>
              <a:t> v </a:t>
            </a:r>
            <a:r>
              <a:rPr lang="en-SI" sz="1200" dirty="0" err="1"/>
              <a:t>bolj</a:t>
            </a:r>
            <a:r>
              <a:rPr lang="en-SI" sz="1200" dirty="0"/>
              <a:t> </a:t>
            </a:r>
            <a:r>
              <a:rPr lang="en-SI" sz="1200" dirty="0" err="1"/>
              <a:t>periferne</a:t>
            </a:r>
            <a:r>
              <a:rPr lang="en-SI" sz="1200" dirty="0"/>
              <a:t> </a:t>
            </a:r>
            <a:r>
              <a:rPr lang="en-SI" sz="1200" dirty="0" err="1"/>
              <a:t>žile</a:t>
            </a:r>
            <a:r>
              <a:rPr lang="en-SI" sz="1200" dirty="0"/>
              <a:t>. </a:t>
            </a:r>
            <a:r>
              <a:rPr lang="en-SI" sz="1200" dirty="0" err="1"/>
              <a:t>Zato</a:t>
            </a:r>
            <a:r>
              <a:rPr lang="en-SI" sz="1200" dirty="0"/>
              <a:t> pada </a:t>
            </a:r>
            <a:r>
              <a:rPr lang="en-SI" sz="1200" dirty="0" err="1"/>
              <a:t>bistveno</a:t>
            </a:r>
            <a:r>
              <a:rPr lang="en-SI" sz="1200" dirty="0"/>
              <a:t> </a:t>
            </a:r>
            <a:r>
              <a:rPr lang="en-SI" sz="1200" dirty="0" err="1"/>
              <a:t>počasneje</a:t>
            </a:r>
            <a:r>
              <a:rPr lang="en-SI" sz="1200" dirty="0"/>
              <a:t> </a:t>
            </a:r>
            <a:r>
              <a:rPr lang="en-SI" sz="1200" dirty="0" err="1"/>
              <a:t>kot</a:t>
            </a:r>
            <a:r>
              <a:rPr lang="en-SI" sz="1200" dirty="0"/>
              <a:t> t</a:t>
            </a:r>
            <a:r>
              <a:rPr lang="sl-SI" sz="1200" dirty="0" err="1"/>
              <a:t>al</a:t>
            </a:r>
            <a:r>
              <a:rPr lang="en-SI" sz="1200" dirty="0"/>
              <a:t>k v </a:t>
            </a:r>
            <a:r>
              <a:rPr lang="en-SI" sz="1200" dirty="0" err="1"/>
              <a:t>ventriklu</a:t>
            </a:r>
            <a:r>
              <a:rPr lang="en-SI" sz="1200" dirty="0"/>
              <a:t>. V </a:t>
            </a:r>
            <a:r>
              <a:rPr lang="en-SI" sz="1200" dirty="0" err="1"/>
              <a:t>začetnem</a:t>
            </a:r>
            <a:r>
              <a:rPr lang="en-SI" sz="1200" dirty="0"/>
              <a:t> delo </a:t>
            </a:r>
            <a:r>
              <a:rPr lang="en-SI" sz="1200" dirty="0" err="1"/>
              <a:t>zniževanja</a:t>
            </a:r>
            <a:r>
              <a:rPr lang="en-SI" sz="1200" dirty="0"/>
              <a:t> </a:t>
            </a:r>
            <a:r>
              <a:rPr lang="en-SI" sz="1200" dirty="0" err="1"/>
              <a:t>tlaka</a:t>
            </a:r>
            <a:r>
              <a:rPr lang="en-SI" sz="1200" dirty="0"/>
              <a:t>, se </a:t>
            </a:r>
            <a:r>
              <a:rPr lang="en-SI" sz="1200" dirty="0" err="1"/>
              <a:t>tako</a:t>
            </a:r>
            <a:r>
              <a:rPr lang="en-SI" sz="1200" dirty="0"/>
              <a:t> v </a:t>
            </a:r>
            <a:r>
              <a:rPr lang="en-SI" sz="1200" dirty="0" err="1"/>
              <a:t>aorti</a:t>
            </a:r>
            <a:r>
              <a:rPr lang="en-SI" sz="1200" dirty="0"/>
              <a:t> </a:t>
            </a:r>
            <a:r>
              <a:rPr lang="en-SI" sz="1200" dirty="0" err="1"/>
              <a:t>kot</a:t>
            </a:r>
            <a:r>
              <a:rPr lang="en-SI" sz="1200" dirty="0"/>
              <a:t> </a:t>
            </a:r>
            <a:r>
              <a:rPr lang="en-SI" sz="1200" dirty="0" err="1"/>
              <a:t>ventriklu</a:t>
            </a:r>
            <a:r>
              <a:rPr lang="en-SI" sz="1200" dirty="0"/>
              <a:t> </a:t>
            </a:r>
            <a:r>
              <a:rPr lang="en-SI" sz="1200" dirty="0" err="1"/>
              <a:t>tlaka</a:t>
            </a:r>
            <a:r>
              <a:rPr lang="en-SI" sz="1200" dirty="0"/>
              <a:t> </a:t>
            </a:r>
            <a:r>
              <a:rPr lang="en-SI" sz="1200" dirty="0" err="1"/>
              <a:t>približno</a:t>
            </a:r>
            <a:r>
              <a:rPr lang="en-SI" sz="1200" dirty="0"/>
              <a:t> </a:t>
            </a:r>
            <a:r>
              <a:rPr lang="en-SI" sz="1200" dirty="0" err="1"/>
              <a:t>enako</a:t>
            </a:r>
            <a:r>
              <a:rPr lang="en-SI" sz="1200" dirty="0"/>
              <a:t> </a:t>
            </a:r>
            <a:r>
              <a:rPr lang="en-SI" sz="1200" dirty="0" err="1"/>
              <a:t>hitro</a:t>
            </a:r>
            <a:r>
              <a:rPr lang="en-SI" sz="1200" dirty="0"/>
              <a:t> </a:t>
            </a:r>
            <a:r>
              <a:rPr lang="en-SI" sz="1200" dirty="0" err="1"/>
              <a:t>znižujeta</a:t>
            </a:r>
            <a:r>
              <a:rPr lang="en-SI" sz="1200" dirty="0"/>
              <a:t>, VENDAR se </a:t>
            </a:r>
            <a:r>
              <a:rPr lang="en-SI" sz="1200" dirty="0" err="1"/>
              <a:t>malo</a:t>
            </a:r>
            <a:r>
              <a:rPr lang="en-SI" sz="1200" dirty="0"/>
              <a:t> </a:t>
            </a:r>
            <a:r>
              <a:rPr lang="en-SI" sz="1200" dirty="0" err="1"/>
              <a:t>kasneje</a:t>
            </a:r>
            <a:r>
              <a:rPr lang="en-SI" sz="1200" dirty="0"/>
              <a:t> t</a:t>
            </a:r>
            <a:r>
              <a:rPr lang="sl-SI" sz="1200" dirty="0" err="1"/>
              <a:t>al</a:t>
            </a:r>
            <a:r>
              <a:rPr lang="en-SI" sz="1200" dirty="0"/>
              <a:t>k v </a:t>
            </a:r>
            <a:r>
              <a:rPr lang="en-SI" sz="1200" dirty="0" err="1"/>
              <a:t>aorti</a:t>
            </a:r>
            <a:r>
              <a:rPr lang="en-SI" sz="1200" dirty="0"/>
              <a:t> </a:t>
            </a:r>
            <a:r>
              <a:rPr lang="en-SI" sz="1200" dirty="0" err="1"/>
              <a:t>znižuje</a:t>
            </a:r>
            <a:r>
              <a:rPr lang="en-SI" sz="1200" dirty="0"/>
              <a:t> </a:t>
            </a:r>
            <a:r>
              <a:rPr lang="en-SI" sz="1200" dirty="0" err="1"/>
              <a:t>počasneje</a:t>
            </a:r>
            <a:r>
              <a:rPr lang="en-SI" sz="1200" dirty="0"/>
              <a:t> in </a:t>
            </a:r>
            <a:r>
              <a:rPr lang="en-SI" sz="1200" dirty="0" err="1"/>
              <a:t>postane</a:t>
            </a:r>
            <a:r>
              <a:rPr lang="en-SI" sz="1200" dirty="0"/>
              <a:t> </a:t>
            </a:r>
            <a:r>
              <a:rPr lang="en-SI" sz="1200" dirty="0" err="1"/>
              <a:t>višji</a:t>
            </a:r>
            <a:r>
              <a:rPr lang="en-SI" sz="1200" dirty="0"/>
              <a:t> </a:t>
            </a:r>
            <a:r>
              <a:rPr lang="en-SI" sz="1200" dirty="0" err="1"/>
              <a:t>kot</a:t>
            </a:r>
            <a:r>
              <a:rPr lang="en-SI" sz="1200" dirty="0"/>
              <a:t> v </a:t>
            </a:r>
            <a:r>
              <a:rPr lang="en-SI" sz="1200" dirty="0" err="1"/>
              <a:t>ventriklu</a:t>
            </a:r>
            <a:r>
              <a:rPr lang="en-SI" sz="1200" dirty="0"/>
              <a:t>. .... </a:t>
            </a:r>
            <a:r>
              <a:rPr lang="en-SI" baseline="0" dirty="0"/>
              <a:t>AORTNA </a:t>
            </a:r>
            <a:r>
              <a:rPr lang="en-SI" baseline="0" dirty="0" err="1"/>
              <a:t>zaklopka</a:t>
            </a:r>
            <a:r>
              <a:rPr lang="en-SI" baseline="0" dirty="0"/>
              <a:t> se </a:t>
            </a:r>
            <a:r>
              <a:rPr lang="en-SI" baseline="0" dirty="0" err="1"/>
              <a:t>zapre</a:t>
            </a:r>
            <a:r>
              <a:rPr lang="en-SI" baseline="0" dirty="0"/>
              <a:t>.</a:t>
            </a:r>
            <a:endParaRPr lang="sl-SI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B7C7E-7EFE-4689-BF15-8685FB70E39F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365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I" b="1" u="sng" baseline="0" dirty="0"/>
              <a:t>Mehanska</a:t>
            </a:r>
            <a:r>
              <a:rPr lang="en-SI" b="1" baseline="0" dirty="0"/>
              <a:t> sistola se začne na vrhu R</a:t>
            </a:r>
            <a:r>
              <a:rPr lang="en-SI" baseline="0" dirty="0"/>
              <a:t>.</a:t>
            </a:r>
          </a:p>
          <a:p>
            <a:endParaRPr lang="en-SI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dirty="0"/>
              <a:t>S</a:t>
            </a:r>
            <a:r>
              <a:rPr lang="en-SI" sz="1200" dirty="0"/>
              <a:t> </a:t>
            </a:r>
            <a:r>
              <a:rPr lang="en-SI" sz="1200" dirty="0" err="1"/>
              <a:t>tlakom</a:t>
            </a:r>
            <a:r>
              <a:rPr lang="en-SI" sz="1200" dirty="0"/>
              <a:t> se </a:t>
            </a:r>
            <a:r>
              <a:rPr lang="en-SI" sz="1200" dirty="0" err="1"/>
              <a:t>pri</a:t>
            </a:r>
            <a:r>
              <a:rPr lang="en-SI" sz="1200" dirty="0"/>
              <a:t> </a:t>
            </a:r>
            <a:r>
              <a:rPr lang="en-SI" sz="1200" dirty="0" err="1"/>
              <a:t>iztisu</a:t>
            </a:r>
            <a:r>
              <a:rPr lang="en-SI" sz="1200" dirty="0"/>
              <a:t> </a:t>
            </a:r>
            <a:r>
              <a:rPr lang="en-SI" sz="1200" dirty="0" err="1"/>
              <a:t>dogajajo</a:t>
            </a:r>
            <a:r>
              <a:rPr lang="en-SI" sz="1200" dirty="0"/>
              <a:t> </a:t>
            </a:r>
            <a:r>
              <a:rPr lang="en-SI" sz="1200" dirty="0" err="1"/>
              <a:t>čudne</a:t>
            </a:r>
            <a:r>
              <a:rPr lang="en-SI" sz="1200" dirty="0"/>
              <a:t> </a:t>
            </a:r>
            <a:r>
              <a:rPr lang="en-SI" sz="1200" dirty="0" err="1"/>
              <a:t>reči</a:t>
            </a:r>
            <a:r>
              <a:rPr lang="en-SI" sz="1200" dirty="0"/>
              <a:t>: </a:t>
            </a:r>
            <a:r>
              <a:rPr lang="en-SI" sz="1200" dirty="0" err="1"/>
              <a:t>čeprav</a:t>
            </a:r>
            <a:r>
              <a:rPr lang="en-SI" sz="1200" dirty="0"/>
              <a:t> se </a:t>
            </a:r>
            <a:r>
              <a:rPr lang="en-SI" sz="1200" dirty="0" err="1"/>
              <a:t>srce</a:t>
            </a:r>
            <a:r>
              <a:rPr lang="en-SI" sz="1200" dirty="0"/>
              <a:t> </a:t>
            </a:r>
            <a:r>
              <a:rPr lang="en-SI" sz="1200" dirty="0" err="1"/>
              <a:t>že</a:t>
            </a:r>
            <a:r>
              <a:rPr lang="en-SI" sz="1200" dirty="0"/>
              <a:t> </a:t>
            </a:r>
            <a:r>
              <a:rPr lang="en-SI" sz="1200" dirty="0" err="1"/>
              <a:t>prazni</a:t>
            </a:r>
            <a:r>
              <a:rPr lang="en-SI" sz="1200" dirty="0"/>
              <a:t>, se t</a:t>
            </a:r>
            <a:r>
              <a:rPr lang="sl-SI" sz="1200" dirty="0" err="1"/>
              <a:t>al</a:t>
            </a:r>
            <a:r>
              <a:rPr lang="en-SI" sz="1200" dirty="0"/>
              <a:t>k </a:t>
            </a:r>
            <a:r>
              <a:rPr lang="en-SI" sz="1200" dirty="0" err="1"/>
              <a:t>še</a:t>
            </a:r>
            <a:r>
              <a:rPr lang="en-SI" sz="1200" dirty="0"/>
              <a:t> </a:t>
            </a:r>
            <a:r>
              <a:rPr lang="en-SI" sz="1200" dirty="0" err="1"/>
              <a:t>vedno</a:t>
            </a:r>
            <a:r>
              <a:rPr lang="en-SI" sz="1200" dirty="0"/>
              <a:t> </a:t>
            </a:r>
            <a:r>
              <a:rPr lang="en-SI" sz="1200" dirty="0" err="1"/>
              <a:t>zvišuje</a:t>
            </a:r>
            <a:r>
              <a:rPr lang="en-SI" sz="1200" dirty="0"/>
              <a:t> od 80 do 120 mmHg. To je </a:t>
            </a:r>
            <a:r>
              <a:rPr lang="en-SI" sz="1200" dirty="0" err="1"/>
              <a:t>zato</a:t>
            </a:r>
            <a:r>
              <a:rPr lang="en-SI" sz="1200" dirty="0"/>
              <a:t>, </a:t>
            </a:r>
            <a:r>
              <a:rPr lang="en-SI" sz="1200" dirty="0" err="1"/>
              <a:t>ker</a:t>
            </a:r>
            <a:r>
              <a:rPr lang="en-SI" sz="1200" dirty="0"/>
              <a:t> se PODAJNOST </a:t>
            </a:r>
            <a:r>
              <a:rPr lang="en-SI" sz="1200" dirty="0" err="1"/>
              <a:t>zmanjšuje</a:t>
            </a:r>
            <a:r>
              <a:rPr lang="en-SI" sz="1200" dirty="0"/>
              <a:t>, </a:t>
            </a:r>
            <a:r>
              <a:rPr lang="en-SI" sz="1200" dirty="0" err="1"/>
              <a:t>mišične</a:t>
            </a:r>
            <a:r>
              <a:rPr lang="en-SI" sz="1200" dirty="0"/>
              <a:t> </a:t>
            </a:r>
            <a:r>
              <a:rPr lang="en-SI" sz="1200" dirty="0" err="1"/>
              <a:t>stene</a:t>
            </a:r>
            <a:r>
              <a:rPr lang="en-SI" sz="1200" dirty="0"/>
              <a:t> </a:t>
            </a:r>
            <a:r>
              <a:rPr lang="en-SI" sz="1200" dirty="0" err="1"/>
              <a:t>ventrikla</a:t>
            </a:r>
            <a:r>
              <a:rPr lang="en-SI" sz="1200" dirty="0"/>
              <a:t> se </a:t>
            </a:r>
            <a:r>
              <a:rPr lang="en-SI" sz="1200" dirty="0" err="1"/>
              <a:t>zaradi</a:t>
            </a:r>
            <a:r>
              <a:rPr lang="en-SI" sz="1200" dirty="0"/>
              <a:t> </a:t>
            </a:r>
            <a:r>
              <a:rPr lang="en-SI" sz="1200" dirty="0" err="1"/>
              <a:t>električne</a:t>
            </a:r>
            <a:r>
              <a:rPr lang="en-SI" sz="1200" dirty="0"/>
              <a:t> </a:t>
            </a:r>
            <a:r>
              <a:rPr lang="en-SI" sz="1200" dirty="0" err="1"/>
              <a:t>stimulacije</a:t>
            </a:r>
            <a:r>
              <a:rPr lang="en-SI" sz="1200" dirty="0"/>
              <a:t> </a:t>
            </a:r>
            <a:r>
              <a:rPr lang="en-SI" sz="1200" dirty="0" err="1"/>
              <a:t>krčijo</a:t>
            </a:r>
            <a:r>
              <a:rPr lang="en-SI" sz="1200" dirty="0"/>
              <a:t> in </a:t>
            </a:r>
            <a:r>
              <a:rPr lang="en-SI" sz="1200" dirty="0" err="1"/>
              <a:t>delajo</a:t>
            </a:r>
            <a:r>
              <a:rPr lang="en-SI" sz="1200" dirty="0"/>
              <a:t> </a:t>
            </a:r>
            <a:r>
              <a:rPr lang="en-SI" sz="1200" dirty="0" err="1"/>
              <a:t>ventrikel</a:t>
            </a:r>
            <a:r>
              <a:rPr lang="en-SI" sz="1200" dirty="0"/>
              <a:t> </a:t>
            </a:r>
            <a:r>
              <a:rPr lang="en-SI" sz="1200" dirty="0" err="1"/>
              <a:t>vse</a:t>
            </a:r>
            <a:r>
              <a:rPr lang="en-SI" sz="1200" dirty="0"/>
              <a:t> </a:t>
            </a:r>
            <a:r>
              <a:rPr lang="en-SI" sz="1200" dirty="0" err="1"/>
              <a:t>bolj</a:t>
            </a:r>
            <a:r>
              <a:rPr lang="en-SI" sz="1200" dirty="0"/>
              <a:t> tog.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I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sz="1200" dirty="0" err="1"/>
              <a:t>Pri</a:t>
            </a:r>
            <a:r>
              <a:rPr lang="en-SI" sz="1200" dirty="0"/>
              <a:t> 120 mmHg </a:t>
            </a:r>
            <a:r>
              <a:rPr lang="en-SI" sz="1200" dirty="0" err="1"/>
              <a:t>ventrikla</a:t>
            </a:r>
            <a:r>
              <a:rPr lang="en-SI" sz="1200" dirty="0"/>
              <a:t> “</a:t>
            </a:r>
            <a:r>
              <a:rPr lang="en-SI" sz="1200" dirty="0" err="1"/>
              <a:t>zmanjka</a:t>
            </a:r>
            <a:r>
              <a:rPr lang="en-SI" sz="1200" dirty="0"/>
              <a:t>”.....</a:t>
            </a:r>
            <a:r>
              <a:rPr lang="en-SI" sz="1200" dirty="0" err="1"/>
              <a:t>depolarizacija</a:t>
            </a:r>
            <a:r>
              <a:rPr lang="en-SI" sz="1200" dirty="0"/>
              <a:t> se </a:t>
            </a:r>
            <a:r>
              <a:rPr lang="en-SI" sz="1200" dirty="0" err="1"/>
              <a:t>neha</a:t>
            </a:r>
            <a:r>
              <a:rPr lang="en-SI" sz="1200" dirty="0"/>
              <a:t> in </a:t>
            </a:r>
            <a:r>
              <a:rPr lang="en-SI" sz="1200" dirty="0" err="1"/>
              <a:t>prične</a:t>
            </a:r>
            <a:r>
              <a:rPr lang="en-SI" sz="1200" dirty="0"/>
              <a:t> </a:t>
            </a:r>
            <a:r>
              <a:rPr lang="en-SI" sz="1200" dirty="0" err="1"/>
              <a:t>repolarizacija</a:t>
            </a:r>
            <a:r>
              <a:rPr lang="en-SI" sz="1200" dirty="0"/>
              <a:t> </a:t>
            </a:r>
            <a:r>
              <a:rPr lang="en-SI" sz="1200" dirty="0" err="1"/>
              <a:t>kardiomiocitov</a:t>
            </a:r>
            <a:r>
              <a:rPr lang="en-SI" sz="120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sz="1200" dirty="0" err="1"/>
              <a:t>Ventrikel</a:t>
            </a:r>
            <a:r>
              <a:rPr lang="en-SI" sz="1200" dirty="0"/>
              <a:t> se </a:t>
            </a:r>
            <a:r>
              <a:rPr lang="en-SI" sz="1200" dirty="0" err="1"/>
              <a:t>prične</a:t>
            </a:r>
            <a:r>
              <a:rPr lang="en-SI" sz="1200" dirty="0"/>
              <a:t> </a:t>
            </a:r>
            <a:r>
              <a:rPr lang="en-SI" sz="1200" b="1" dirty="0"/>
              <a:t>AKTIVNO</a:t>
            </a:r>
            <a:r>
              <a:rPr lang="en-SI" sz="1200" dirty="0"/>
              <a:t> RELAKSIRATI 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I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sz="1200" dirty="0"/>
              <a:t>T</a:t>
            </a:r>
            <a:r>
              <a:rPr lang="sl-SI" sz="1200" dirty="0"/>
              <a:t>l</a:t>
            </a:r>
            <a:r>
              <a:rPr lang="en-SI" sz="1200" dirty="0" err="1"/>
              <a:t>ak</a:t>
            </a:r>
            <a:r>
              <a:rPr lang="en-SI" sz="1200" dirty="0"/>
              <a:t> v </a:t>
            </a:r>
            <a:r>
              <a:rPr lang="en-SI" sz="1200" dirty="0" err="1"/>
              <a:t>aorti</a:t>
            </a:r>
            <a:r>
              <a:rPr lang="en-SI" sz="1200" dirty="0"/>
              <a:t> se ne </a:t>
            </a:r>
            <a:r>
              <a:rPr lang="en-SI" sz="1200" dirty="0" err="1"/>
              <a:t>znižuje</a:t>
            </a:r>
            <a:r>
              <a:rPr lang="en-SI" sz="1200" dirty="0"/>
              <a:t> </a:t>
            </a:r>
            <a:r>
              <a:rPr lang="en-SI" sz="1200" dirty="0" err="1"/>
              <a:t>zaradi</a:t>
            </a:r>
            <a:r>
              <a:rPr lang="en-SI" sz="1200" dirty="0"/>
              <a:t> </a:t>
            </a:r>
            <a:r>
              <a:rPr lang="en-SI" sz="1200" dirty="0" err="1"/>
              <a:t>aktivne</a:t>
            </a:r>
            <a:r>
              <a:rPr lang="en-SI" sz="1200" dirty="0"/>
              <a:t> </a:t>
            </a:r>
            <a:r>
              <a:rPr lang="en-SI" sz="1200" dirty="0" err="1"/>
              <a:t>relaksacije</a:t>
            </a:r>
            <a:r>
              <a:rPr lang="en-SI" sz="1200" dirty="0"/>
              <a:t> </a:t>
            </a:r>
            <a:r>
              <a:rPr lang="en-SI" sz="1200" dirty="0" err="1"/>
              <a:t>ampak</a:t>
            </a:r>
            <a:r>
              <a:rPr lang="en-SI" sz="1200" dirty="0"/>
              <a:t> </a:t>
            </a:r>
            <a:r>
              <a:rPr lang="en-SI" sz="1200" dirty="0" err="1"/>
              <a:t>zaradi</a:t>
            </a:r>
            <a:r>
              <a:rPr lang="en-SI" sz="1200" dirty="0"/>
              <a:t> PASIVNEGA </a:t>
            </a:r>
            <a:r>
              <a:rPr lang="en-SI" sz="1200" dirty="0" err="1"/>
              <a:t>odtekanja</a:t>
            </a:r>
            <a:r>
              <a:rPr lang="en-SI" sz="1200" dirty="0"/>
              <a:t> </a:t>
            </a:r>
            <a:r>
              <a:rPr lang="en-SI" sz="1200" dirty="0" err="1"/>
              <a:t>krvi</a:t>
            </a:r>
            <a:r>
              <a:rPr lang="en-SI" sz="1200" dirty="0"/>
              <a:t> v </a:t>
            </a:r>
            <a:r>
              <a:rPr lang="en-SI" sz="1200" dirty="0" err="1"/>
              <a:t>bolj</a:t>
            </a:r>
            <a:r>
              <a:rPr lang="en-SI" sz="1200" dirty="0"/>
              <a:t> </a:t>
            </a:r>
            <a:r>
              <a:rPr lang="en-SI" sz="1200" dirty="0" err="1"/>
              <a:t>periferne</a:t>
            </a:r>
            <a:r>
              <a:rPr lang="en-SI" sz="1200" dirty="0"/>
              <a:t> </a:t>
            </a:r>
            <a:r>
              <a:rPr lang="en-SI" sz="1200" dirty="0" err="1"/>
              <a:t>žile</a:t>
            </a:r>
            <a:r>
              <a:rPr lang="en-SI" sz="1200" dirty="0"/>
              <a:t>. </a:t>
            </a:r>
            <a:r>
              <a:rPr lang="en-SI" sz="1200" dirty="0" err="1"/>
              <a:t>Zato</a:t>
            </a:r>
            <a:r>
              <a:rPr lang="en-SI" sz="1200" dirty="0"/>
              <a:t> pada </a:t>
            </a:r>
            <a:r>
              <a:rPr lang="en-SI" sz="1200" dirty="0" err="1"/>
              <a:t>bistveno</a:t>
            </a:r>
            <a:r>
              <a:rPr lang="en-SI" sz="1200" dirty="0"/>
              <a:t> </a:t>
            </a:r>
            <a:r>
              <a:rPr lang="en-SI" sz="1200" dirty="0" err="1"/>
              <a:t>počasneje</a:t>
            </a:r>
            <a:r>
              <a:rPr lang="en-SI" sz="1200" dirty="0"/>
              <a:t> </a:t>
            </a:r>
            <a:r>
              <a:rPr lang="en-SI" sz="1200" dirty="0" err="1"/>
              <a:t>kot</a:t>
            </a:r>
            <a:r>
              <a:rPr lang="en-SI" sz="1200" dirty="0"/>
              <a:t> t</a:t>
            </a:r>
            <a:r>
              <a:rPr lang="sl-SI" sz="1200" dirty="0" err="1"/>
              <a:t>al</a:t>
            </a:r>
            <a:r>
              <a:rPr lang="en-SI" sz="1200" dirty="0"/>
              <a:t>k v </a:t>
            </a:r>
            <a:r>
              <a:rPr lang="en-SI" sz="1200" dirty="0" err="1"/>
              <a:t>ventriklu</a:t>
            </a:r>
            <a:r>
              <a:rPr lang="en-SI" sz="1200" dirty="0"/>
              <a:t>. V </a:t>
            </a:r>
            <a:r>
              <a:rPr lang="en-SI" sz="1200" dirty="0" err="1"/>
              <a:t>začetnem</a:t>
            </a:r>
            <a:r>
              <a:rPr lang="en-SI" sz="1200" dirty="0"/>
              <a:t> delo </a:t>
            </a:r>
            <a:r>
              <a:rPr lang="en-SI" sz="1200" dirty="0" err="1"/>
              <a:t>zniževanja</a:t>
            </a:r>
            <a:r>
              <a:rPr lang="en-SI" sz="1200" dirty="0"/>
              <a:t> </a:t>
            </a:r>
            <a:r>
              <a:rPr lang="en-SI" sz="1200" dirty="0" err="1"/>
              <a:t>tlaka</a:t>
            </a:r>
            <a:r>
              <a:rPr lang="en-SI" sz="1200" dirty="0"/>
              <a:t>, se </a:t>
            </a:r>
            <a:r>
              <a:rPr lang="en-SI" sz="1200" dirty="0" err="1"/>
              <a:t>tako</a:t>
            </a:r>
            <a:r>
              <a:rPr lang="en-SI" sz="1200" dirty="0"/>
              <a:t> v </a:t>
            </a:r>
            <a:r>
              <a:rPr lang="en-SI" sz="1200" dirty="0" err="1"/>
              <a:t>aorti</a:t>
            </a:r>
            <a:r>
              <a:rPr lang="en-SI" sz="1200" dirty="0"/>
              <a:t> </a:t>
            </a:r>
            <a:r>
              <a:rPr lang="en-SI" sz="1200" dirty="0" err="1"/>
              <a:t>kot</a:t>
            </a:r>
            <a:r>
              <a:rPr lang="en-SI" sz="1200" dirty="0"/>
              <a:t> </a:t>
            </a:r>
            <a:r>
              <a:rPr lang="en-SI" sz="1200" dirty="0" err="1"/>
              <a:t>ventriklu</a:t>
            </a:r>
            <a:r>
              <a:rPr lang="en-SI" sz="1200" dirty="0"/>
              <a:t> </a:t>
            </a:r>
            <a:r>
              <a:rPr lang="en-SI" sz="1200" dirty="0" err="1"/>
              <a:t>tlaka</a:t>
            </a:r>
            <a:r>
              <a:rPr lang="en-SI" sz="1200" dirty="0"/>
              <a:t> </a:t>
            </a:r>
            <a:r>
              <a:rPr lang="en-SI" sz="1200" dirty="0" err="1"/>
              <a:t>približno</a:t>
            </a:r>
            <a:r>
              <a:rPr lang="en-SI" sz="1200" dirty="0"/>
              <a:t> </a:t>
            </a:r>
            <a:r>
              <a:rPr lang="en-SI" sz="1200" dirty="0" err="1"/>
              <a:t>enako</a:t>
            </a:r>
            <a:r>
              <a:rPr lang="en-SI" sz="1200" dirty="0"/>
              <a:t> </a:t>
            </a:r>
            <a:r>
              <a:rPr lang="en-SI" sz="1200" dirty="0" err="1"/>
              <a:t>hitro</a:t>
            </a:r>
            <a:r>
              <a:rPr lang="en-SI" sz="1200" dirty="0"/>
              <a:t> </a:t>
            </a:r>
            <a:r>
              <a:rPr lang="en-SI" sz="1200" dirty="0" err="1"/>
              <a:t>znižujeta</a:t>
            </a:r>
            <a:r>
              <a:rPr lang="en-SI" sz="1200" dirty="0"/>
              <a:t>, VENDAR se </a:t>
            </a:r>
            <a:r>
              <a:rPr lang="en-SI" sz="1200" dirty="0" err="1"/>
              <a:t>malo</a:t>
            </a:r>
            <a:r>
              <a:rPr lang="en-SI" sz="1200" dirty="0"/>
              <a:t> </a:t>
            </a:r>
            <a:r>
              <a:rPr lang="en-SI" sz="1200" dirty="0" err="1"/>
              <a:t>kasneje</a:t>
            </a:r>
            <a:r>
              <a:rPr lang="en-SI" sz="1200" dirty="0"/>
              <a:t> t</a:t>
            </a:r>
            <a:r>
              <a:rPr lang="sl-SI" sz="1200" dirty="0" err="1"/>
              <a:t>al</a:t>
            </a:r>
            <a:r>
              <a:rPr lang="en-SI" sz="1200" dirty="0"/>
              <a:t>k v </a:t>
            </a:r>
            <a:r>
              <a:rPr lang="en-SI" sz="1200" dirty="0" err="1"/>
              <a:t>aorti</a:t>
            </a:r>
            <a:r>
              <a:rPr lang="en-SI" sz="1200" dirty="0"/>
              <a:t> </a:t>
            </a:r>
            <a:r>
              <a:rPr lang="en-SI" sz="1200" dirty="0" err="1"/>
              <a:t>znižuje</a:t>
            </a:r>
            <a:r>
              <a:rPr lang="en-SI" sz="1200" dirty="0"/>
              <a:t> </a:t>
            </a:r>
            <a:r>
              <a:rPr lang="en-SI" sz="1200" dirty="0" err="1"/>
              <a:t>počasneje</a:t>
            </a:r>
            <a:r>
              <a:rPr lang="en-SI" sz="1200" dirty="0"/>
              <a:t> in </a:t>
            </a:r>
            <a:r>
              <a:rPr lang="en-SI" sz="1200" dirty="0" err="1"/>
              <a:t>postane</a:t>
            </a:r>
            <a:r>
              <a:rPr lang="en-SI" sz="1200" dirty="0"/>
              <a:t> </a:t>
            </a:r>
            <a:r>
              <a:rPr lang="en-SI" sz="1200" dirty="0" err="1"/>
              <a:t>višji</a:t>
            </a:r>
            <a:r>
              <a:rPr lang="en-SI" sz="1200" dirty="0"/>
              <a:t> </a:t>
            </a:r>
            <a:r>
              <a:rPr lang="en-SI" sz="1200" dirty="0" err="1"/>
              <a:t>kot</a:t>
            </a:r>
            <a:r>
              <a:rPr lang="en-SI" sz="1200" dirty="0"/>
              <a:t> v </a:t>
            </a:r>
            <a:r>
              <a:rPr lang="en-SI" sz="1200" dirty="0" err="1"/>
              <a:t>ventriklu</a:t>
            </a:r>
            <a:r>
              <a:rPr lang="en-SI" sz="1200" dirty="0"/>
              <a:t>. .... </a:t>
            </a:r>
            <a:r>
              <a:rPr lang="en-SI" baseline="0" dirty="0"/>
              <a:t>AORTNA </a:t>
            </a:r>
            <a:r>
              <a:rPr lang="en-SI" baseline="0" dirty="0" err="1"/>
              <a:t>zaklopka</a:t>
            </a:r>
            <a:r>
              <a:rPr lang="en-SI" baseline="0" dirty="0"/>
              <a:t> se </a:t>
            </a:r>
            <a:r>
              <a:rPr lang="en-SI" baseline="0" dirty="0" err="1"/>
              <a:t>zapre</a:t>
            </a:r>
            <a:r>
              <a:rPr lang="en-SI" baseline="0" dirty="0"/>
              <a:t>.</a:t>
            </a:r>
            <a:endParaRPr lang="sl-SI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B7C7E-7EFE-4689-BF15-8685FB70E39F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388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Tukaj naveži na miselni poskus</a:t>
            </a:r>
            <a:r>
              <a:rPr lang="sl-SI" baseline="0" dirty="0"/>
              <a:t> – relaksirano srce obravnavamo kot balon.</a:t>
            </a:r>
            <a:endParaRPr lang="en-SI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I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baseline="0" dirty="0" err="1"/>
              <a:t>Kri</a:t>
            </a:r>
            <a:r>
              <a:rPr lang="en-SI" baseline="0" dirty="0"/>
              <a:t> </a:t>
            </a:r>
            <a:r>
              <a:rPr lang="en-SI" baseline="0" dirty="0" err="1"/>
              <a:t>pasivno</a:t>
            </a:r>
            <a:r>
              <a:rPr lang="en-SI" baseline="0" dirty="0"/>
              <a:t> </a:t>
            </a:r>
            <a:r>
              <a:rPr lang="en-SI" baseline="0" dirty="0" err="1"/>
              <a:t>teče</a:t>
            </a:r>
            <a:r>
              <a:rPr lang="en-SI" baseline="0" dirty="0"/>
              <a:t> </a:t>
            </a:r>
            <a:r>
              <a:rPr lang="en-SI" baseline="0" dirty="0" err="1"/>
              <a:t>skozi</a:t>
            </a:r>
            <a:r>
              <a:rPr lang="en-SI" baseline="0" dirty="0"/>
              <a:t> </a:t>
            </a:r>
            <a:r>
              <a:rPr lang="en-SI" baseline="0" dirty="0" err="1"/>
              <a:t>atrija</a:t>
            </a:r>
            <a:r>
              <a:rPr lang="en-SI" baseline="0" dirty="0"/>
              <a:t> v </a:t>
            </a:r>
            <a:r>
              <a:rPr lang="en-SI" baseline="0" dirty="0" err="1"/>
              <a:t>ventrikla</a:t>
            </a:r>
            <a:r>
              <a:rPr lang="en-SI" baseline="0" dirty="0"/>
              <a:t> – 80% </a:t>
            </a:r>
            <a:r>
              <a:rPr lang="en-SI" baseline="0" dirty="0" err="1"/>
              <a:t>polnitve</a:t>
            </a:r>
            <a:endParaRPr lang="en-SI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baseline="0" dirty="0"/>
              <a:t>NISTA ATRIJA TISTA, KI S ČRPANJEM POLNITA VENTRIKLE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baseline="0" dirty="0"/>
              <a:t>(</a:t>
            </a:r>
            <a:r>
              <a:rPr lang="en-SI" baseline="0" dirty="0" err="1"/>
              <a:t>kar</a:t>
            </a:r>
            <a:r>
              <a:rPr lang="en-SI" baseline="0" dirty="0"/>
              <a:t> </a:t>
            </a:r>
            <a:r>
              <a:rPr lang="en-SI" baseline="0" dirty="0" err="1"/>
              <a:t>še</a:t>
            </a:r>
            <a:r>
              <a:rPr lang="en-SI" baseline="0" dirty="0"/>
              <a:t> </a:t>
            </a:r>
            <a:r>
              <a:rPr lang="en-SI" baseline="0" dirty="0" err="1"/>
              <a:t>vedno</a:t>
            </a:r>
            <a:r>
              <a:rPr lang="en-SI" baseline="0" dirty="0"/>
              <a:t> </a:t>
            </a:r>
            <a:r>
              <a:rPr lang="en-SI" baseline="0" dirty="0" err="1"/>
              <a:t>včasih</a:t>
            </a:r>
            <a:r>
              <a:rPr lang="en-SI" baseline="0" dirty="0"/>
              <a:t> </a:t>
            </a:r>
            <a:r>
              <a:rPr lang="en-SI" baseline="0" dirty="0" err="1"/>
              <a:t>kje</a:t>
            </a:r>
            <a:r>
              <a:rPr lang="en-SI" baseline="0" dirty="0"/>
              <a:t> </a:t>
            </a:r>
            <a:r>
              <a:rPr lang="en-SI" baseline="0" dirty="0" err="1"/>
              <a:t>otroke</a:t>
            </a:r>
            <a:r>
              <a:rPr lang="en-SI" baseline="0" dirty="0"/>
              <a:t> </a:t>
            </a:r>
            <a:r>
              <a:rPr lang="en-SI" baseline="0" dirty="0" err="1"/>
              <a:t>zmotno</a:t>
            </a:r>
            <a:r>
              <a:rPr lang="en-SI" baseline="0" dirty="0"/>
              <a:t> </a:t>
            </a:r>
            <a:r>
              <a:rPr lang="en-SI" baseline="0" dirty="0" err="1"/>
              <a:t>učijo</a:t>
            </a:r>
            <a:r>
              <a:rPr lang="en-SI" baseline="0" dirty="0"/>
              <a:t>)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CD4FF-AE57-4B0C-A855-5F1C659E3DDE}" type="slidenum">
              <a:rPr lang="en-SI" smtClean="0"/>
              <a:t>4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4410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Tukaj naveži na miselni poskus</a:t>
            </a:r>
            <a:r>
              <a:rPr lang="sl-SI" baseline="0" dirty="0"/>
              <a:t> – relaksirano srce obravnavamo kot balon.</a:t>
            </a:r>
            <a:endParaRPr lang="en-SI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I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baseline="0" dirty="0" err="1"/>
              <a:t>Kri</a:t>
            </a:r>
            <a:r>
              <a:rPr lang="en-SI" baseline="0" dirty="0"/>
              <a:t> </a:t>
            </a:r>
            <a:r>
              <a:rPr lang="en-SI" baseline="0" dirty="0" err="1"/>
              <a:t>pasivno</a:t>
            </a:r>
            <a:r>
              <a:rPr lang="en-SI" baseline="0" dirty="0"/>
              <a:t> </a:t>
            </a:r>
            <a:r>
              <a:rPr lang="en-SI" baseline="0" dirty="0" err="1"/>
              <a:t>teče</a:t>
            </a:r>
            <a:r>
              <a:rPr lang="en-SI" baseline="0" dirty="0"/>
              <a:t> </a:t>
            </a:r>
            <a:r>
              <a:rPr lang="en-SI" baseline="0" dirty="0" err="1"/>
              <a:t>skozi</a:t>
            </a:r>
            <a:r>
              <a:rPr lang="en-SI" baseline="0" dirty="0"/>
              <a:t> </a:t>
            </a:r>
            <a:r>
              <a:rPr lang="en-SI" baseline="0" dirty="0" err="1"/>
              <a:t>atrija</a:t>
            </a:r>
            <a:r>
              <a:rPr lang="en-SI" baseline="0" dirty="0"/>
              <a:t> v </a:t>
            </a:r>
            <a:r>
              <a:rPr lang="en-SI" baseline="0" dirty="0" err="1"/>
              <a:t>ventrikla</a:t>
            </a:r>
            <a:r>
              <a:rPr lang="en-SI" baseline="0" dirty="0"/>
              <a:t> – 80% </a:t>
            </a:r>
            <a:r>
              <a:rPr lang="en-SI" baseline="0" dirty="0" err="1"/>
              <a:t>polnitve</a:t>
            </a:r>
            <a:endParaRPr lang="en-SI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baseline="0" dirty="0"/>
              <a:t>NISTA ATRIJA TISTA, KI S ČRPANJEM POLNITA VENTRIKLE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baseline="0" dirty="0"/>
              <a:t>(</a:t>
            </a:r>
            <a:r>
              <a:rPr lang="en-SI" baseline="0" dirty="0" err="1"/>
              <a:t>kar</a:t>
            </a:r>
            <a:r>
              <a:rPr lang="en-SI" baseline="0" dirty="0"/>
              <a:t> </a:t>
            </a:r>
            <a:r>
              <a:rPr lang="en-SI" baseline="0" dirty="0" err="1"/>
              <a:t>še</a:t>
            </a:r>
            <a:r>
              <a:rPr lang="en-SI" baseline="0" dirty="0"/>
              <a:t> </a:t>
            </a:r>
            <a:r>
              <a:rPr lang="en-SI" baseline="0" dirty="0" err="1"/>
              <a:t>vedno</a:t>
            </a:r>
            <a:r>
              <a:rPr lang="en-SI" baseline="0" dirty="0"/>
              <a:t> </a:t>
            </a:r>
            <a:r>
              <a:rPr lang="en-SI" baseline="0" dirty="0" err="1"/>
              <a:t>včasih</a:t>
            </a:r>
            <a:r>
              <a:rPr lang="en-SI" baseline="0" dirty="0"/>
              <a:t> </a:t>
            </a:r>
            <a:r>
              <a:rPr lang="en-SI" baseline="0" dirty="0" err="1"/>
              <a:t>kje</a:t>
            </a:r>
            <a:r>
              <a:rPr lang="en-SI" baseline="0" dirty="0"/>
              <a:t> </a:t>
            </a:r>
            <a:r>
              <a:rPr lang="en-SI" baseline="0" dirty="0" err="1"/>
              <a:t>otroke</a:t>
            </a:r>
            <a:r>
              <a:rPr lang="en-SI" baseline="0" dirty="0"/>
              <a:t> </a:t>
            </a:r>
            <a:r>
              <a:rPr lang="en-SI" baseline="0" dirty="0" err="1"/>
              <a:t>zmotno</a:t>
            </a:r>
            <a:r>
              <a:rPr lang="en-SI" baseline="0" dirty="0"/>
              <a:t> </a:t>
            </a:r>
            <a:r>
              <a:rPr lang="en-SI" baseline="0" dirty="0" err="1"/>
              <a:t>učijo</a:t>
            </a:r>
            <a:r>
              <a:rPr lang="en-SI" baseline="0" dirty="0"/>
              <a:t>)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CD4FF-AE57-4B0C-A855-5F1C659E3DDE}" type="slidenum">
              <a:rPr lang="en-SI" smtClean="0"/>
              <a:t>5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06312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Tukaj naveži na miselni poskus</a:t>
            </a:r>
            <a:r>
              <a:rPr lang="sl-SI" baseline="0" dirty="0"/>
              <a:t> – relaksirano srce obravnavamo kot balon.</a:t>
            </a:r>
            <a:endParaRPr lang="en-SI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I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baseline="0" dirty="0" err="1"/>
              <a:t>Kri</a:t>
            </a:r>
            <a:r>
              <a:rPr lang="en-SI" baseline="0" dirty="0"/>
              <a:t> </a:t>
            </a:r>
            <a:r>
              <a:rPr lang="en-SI" baseline="0" dirty="0" err="1"/>
              <a:t>pasivno</a:t>
            </a:r>
            <a:r>
              <a:rPr lang="en-SI" baseline="0" dirty="0"/>
              <a:t> </a:t>
            </a:r>
            <a:r>
              <a:rPr lang="en-SI" baseline="0" dirty="0" err="1"/>
              <a:t>teče</a:t>
            </a:r>
            <a:r>
              <a:rPr lang="en-SI" baseline="0" dirty="0"/>
              <a:t> </a:t>
            </a:r>
            <a:r>
              <a:rPr lang="en-SI" baseline="0" dirty="0" err="1"/>
              <a:t>skozi</a:t>
            </a:r>
            <a:r>
              <a:rPr lang="en-SI" baseline="0" dirty="0"/>
              <a:t> </a:t>
            </a:r>
            <a:r>
              <a:rPr lang="en-SI" baseline="0" dirty="0" err="1"/>
              <a:t>atrija</a:t>
            </a:r>
            <a:r>
              <a:rPr lang="en-SI" baseline="0" dirty="0"/>
              <a:t> v </a:t>
            </a:r>
            <a:r>
              <a:rPr lang="en-SI" baseline="0" dirty="0" err="1"/>
              <a:t>ventrikla</a:t>
            </a:r>
            <a:r>
              <a:rPr lang="en-SI" baseline="0" dirty="0"/>
              <a:t> – 80% </a:t>
            </a:r>
            <a:r>
              <a:rPr lang="en-SI" baseline="0" dirty="0" err="1"/>
              <a:t>polnitve</a:t>
            </a:r>
            <a:endParaRPr lang="en-SI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baseline="0" dirty="0"/>
              <a:t>NISTA ATRIJA TISTA, KI S ČRPANJEM POLNITA VENTRIKLE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I" baseline="0" dirty="0"/>
              <a:t>(</a:t>
            </a:r>
            <a:r>
              <a:rPr lang="en-SI" baseline="0" dirty="0" err="1"/>
              <a:t>kar</a:t>
            </a:r>
            <a:r>
              <a:rPr lang="en-SI" baseline="0" dirty="0"/>
              <a:t> </a:t>
            </a:r>
            <a:r>
              <a:rPr lang="en-SI" baseline="0" dirty="0" err="1"/>
              <a:t>še</a:t>
            </a:r>
            <a:r>
              <a:rPr lang="en-SI" baseline="0" dirty="0"/>
              <a:t> </a:t>
            </a:r>
            <a:r>
              <a:rPr lang="en-SI" baseline="0" dirty="0" err="1"/>
              <a:t>vedno</a:t>
            </a:r>
            <a:r>
              <a:rPr lang="en-SI" baseline="0" dirty="0"/>
              <a:t> </a:t>
            </a:r>
            <a:r>
              <a:rPr lang="en-SI" baseline="0" dirty="0" err="1"/>
              <a:t>včasih</a:t>
            </a:r>
            <a:r>
              <a:rPr lang="en-SI" baseline="0" dirty="0"/>
              <a:t> </a:t>
            </a:r>
            <a:r>
              <a:rPr lang="en-SI" baseline="0" dirty="0" err="1"/>
              <a:t>kje</a:t>
            </a:r>
            <a:r>
              <a:rPr lang="en-SI" baseline="0" dirty="0"/>
              <a:t> </a:t>
            </a:r>
            <a:r>
              <a:rPr lang="en-SI" baseline="0" dirty="0" err="1"/>
              <a:t>otroke</a:t>
            </a:r>
            <a:r>
              <a:rPr lang="en-SI" baseline="0" dirty="0"/>
              <a:t> </a:t>
            </a:r>
            <a:r>
              <a:rPr lang="en-SI" baseline="0" dirty="0" err="1"/>
              <a:t>zmotno</a:t>
            </a:r>
            <a:r>
              <a:rPr lang="en-SI" baseline="0" dirty="0"/>
              <a:t> </a:t>
            </a:r>
            <a:r>
              <a:rPr lang="en-SI" baseline="0" dirty="0" err="1"/>
              <a:t>učijo</a:t>
            </a:r>
            <a:r>
              <a:rPr lang="en-SI" baseline="0" dirty="0"/>
              <a:t>)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CD4FF-AE57-4B0C-A855-5F1C659E3DDE}" type="slidenum">
              <a:rPr lang="en-SI" smtClean="0"/>
              <a:t>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60448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Tukaj naveži na miselni poskus</a:t>
            </a:r>
            <a:r>
              <a:rPr lang="sl-SI" baseline="0" dirty="0"/>
              <a:t> – aktivirano srce obravnavamo kot balon.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CD4FF-AE57-4B0C-A855-5F1C659E3DDE}" type="slidenum">
              <a:rPr lang="en-SI" smtClean="0"/>
              <a:t>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45244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Tukaj naveži na miselni poskus</a:t>
            </a:r>
            <a:r>
              <a:rPr lang="sl-SI" baseline="0" dirty="0"/>
              <a:t> – aktivirano srce obravnavamo kot balon.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CD4FF-AE57-4B0C-A855-5F1C659E3DDE}" type="slidenum">
              <a:rPr lang="en-SI" smtClean="0"/>
              <a:t>8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73828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I" baseline="0" dirty="0"/>
              <a:t>Diagram </a:t>
            </a:r>
            <a:r>
              <a:rPr lang="en-SI" baseline="0" dirty="0" err="1"/>
              <a:t>bomo</a:t>
            </a:r>
            <a:r>
              <a:rPr lang="en-SI" baseline="0" dirty="0"/>
              <a:t> </a:t>
            </a:r>
            <a:r>
              <a:rPr lang="en-SI" baseline="0" dirty="0" err="1"/>
              <a:t>narisali</a:t>
            </a:r>
            <a:r>
              <a:rPr lang="en-SI" baseline="0" dirty="0"/>
              <a:t> </a:t>
            </a:r>
            <a:r>
              <a:rPr lang="en-SI" baseline="0" dirty="0" err="1"/>
              <a:t>na</a:t>
            </a:r>
            <a:r>
              <a:rPr lang="en-SI" baseline="0" dirty="0"/>
              <a:t> </a:t>
            </a:r>
            <a:r>
              <a:rPr lang="en-SI" baseline="0" dirty="0" err="1"/>
              <a:t>mrežo</a:t>
            </a:r>
            <a:r>
              <a:rPr lang="en-SI" baseline="0" dirty="0"/>
              <a:t>, ki jo </a:t>
            </a:r>
            <a:r>
              <a:rPr lang="en-SI" baseline="0" dirty="0" err="1"/>
              <a:t>razdelimo</a:t>
            </a:r>
            <a:r>
              <a:rPr lang="en-SI" baseline="0" dirty="0"/>
              <a:t> </a:t>
            </a:r>
            <a:r>
              <a:rPr lang="en-SI" baseline="0" dirty="0" err="1"/>
              <a:t>na</a:t>
            </a:r>
            <a:r>
              <a:rPr lang="en-SI" baseline="0" dirty="0"/>
              <a:t> 4 </a:t>
            </a:r>
            <a:r>
              <a:rPr lang="en-SI" baseline="0" dirty="0" err="1"/>
              <a:t>horizontalnesegmente</a:t>
            </a:r>
            <a:r>
              <a:rPr lang="en-SI" baseline="0" dirty="0"/>
              <a:t>.</a:t>
            </a:r>
          </a:p>
          <a:p>
            <a:endParaRPr lang="en-SI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aseline="0" dirty="0"/>
              <a:t>V</a:t>
            </a:r>
            <a:r>
              <a:rPr lang="en-SI" baseline="0" dirty="0"/>
              <a:t> </a:t>
            </a:r>
            <a:r>
              <a:rPr lang="en-SI" baseline="0" dirty="0" err="1"/>
              <a:t>zgornjem</a:t>
            </a:r>
            <a:r>
              <a:rPr lang="en-SI" baseline="0" dirty="0"/>
              <a:t> </a:t>
            </a:r>
            <a:r>
              <a:rPr lang="en-SI" baseline="0" dirty="0" err="1"/>
              <a:t>segmentu</a:t>
            </a:r>
            <a:r>
              <a:rPr lang="en-SI" baseline="0" dirty="0"/>
              <a:t> </a:t>
            </a:r>
            <a:r>
              <a:rPr lang="en-SI" baseline="0" dirty="0" err="1"/>
              <a:t>bomo</a:t>
            </a:r>
            <a:r>
              <a:rPr lang="en-SI" baseline="0" dirty="0"/>
              <a:t> </a:t>
            </a:r>
            <a:r>
              <a:rPr lang="en-SI" baseline="0" dirty="0" err="1"/>
              <a:t>risali</a:t>
            </a:r>
            <a:r>
              <a:rPr lang="en-SI" baseline="0" dirty="0"/>
              <a:t> t</a:t>
            </a:r>
            <a:r>
              <a:rPr lang="sl-SI" baseline="0" dirty="0" err="1"/>
              <a:t>al</a:t>
            </a:r>
            <a:r>
              <a:rPr lang="en-SI" baseline="0" dirty="0"/>
              <a:t>k, v </a:t>
            </a:r>
            <a:r>
              <a:rPr lang="en-SI" baseline="0" dirty="0" err="1"/>
              <a:t>drugem</a:t>
            </a:r>
            <a:r>
              <a:rPr lang="en-SI" baseline="0" dirty="0"/>
              <a:t> </a:t>
            </a:r>
            <a:r>
              <a:rPr lang="en-SI" baseline="0" dirty="0" err="1"/>
              <a:t>volumen</a:t>
            </a:r>
            <a:r>
              <a:rPr lang="en-SI" baseline="0" dirty="0"/>
              <a:t>, v </a:t>
            </a:r>
            <a:r>
              <a:rPr lang="en-SI" baseline="0" dirty="0" err="1"/>
              <a:t>tretjem</a:t>
            </a:r>
            <a:r>
              <a:rPr lang="en-SI" baseline="0" dirty="0"/>
              <a:t> </a:t>
            </a:r>
            <a:r>
              <a:rPr lang="en-SI" baseline="0" dirty="0" err="1"/>
              <a:t>srčne</a:t>
            </a:r>
            <a:r>
              <a:rPr lang="en-SI" baseline="0" dirty="0"/>
              <a:t> tone in v </a:t>
            </a:r>
            <a:r>
              <a:rPr lang="en-SI" baseline="0" dirty="0" err="1"/>
              <a:t>zadnjem</a:t>
            </a:r>
            <a:r>
              <a:rPr lang="en-SI" baseline="0" dirty="0"/>
              <a:t> EKG.</a:t>
            </a:r>
          </a:p>
          <a:p>
            <a:endParaRPr lang="en-SI" baseline="0" dirty="0"/>
          </a:p>
          <a:p>
            <a:r>
              <a:rPr lang="en-SI" baseline="0" dirty="0" err="1"/>
              <a:t>Seveda</a:t>
            </a:r>
            <a:r>
              <a:rPr lang="en-SI" baseline="0" dirty="0"/>
              <a:t> se </a:t>
            </a:r>
            <a:r>
              <a:rPr lang="en-SI" baseline="0" dirty="0" err="1"/>
              <a:t>bodo</a:t>
            </a:r>
            <a:r>
              <a:rPr lang="en-SI" baseline="0" dirty="0"/>
              <a:t> </a:t>
            </a:r>
            <a:r>
              <a:rPr lang="en-SI" baseline="0" dirty="0" err="1"/>
              <a:t>vsi</a:t>
            </a:r>
            <a:r>
              <a:rPr lang="en-SI" baseline="0" dirty="0"/>
              <a:t> </a:t>
            </a:r>
            <a:r>
              <a:rPr lang="en-SI" baseline="0" dirty="0" err="1"/>
              <a:t>dogodki</a:t>
            </a:r>
            <a:r>
              <a:rPr lang="en-SI" baseline="0" dirty="0"/>
              <a:t> </a:t>
            </a:r>
            <a:r>
              <a:rPr lang="en-SI" baseline="0" dirty="0" err="1"/>
              <a:t>odvili</a:t>
            </a:r>
            <a:r>
              <a:rPr lang="en-SI" baseline="0" dirty="0"/>
              <a:t> v </a:t>
            </a:r>
            <a:r>
              <a:rPr lang="en-SI" baseline="0" dirty="0" err="1"/>
              <a:t>približno</a:t>
            </a:r>
            <a:r>
              <a:rPr lang="en-SI" baseline="0" dirty="0"/>
              <a:t> 1 </a:t>
            </a:r>
            <a:r>
              <a:rPr lang="en-SI" baseline="0" dirty="0" err="1"/>
              <a:t>sekundi</a:t>
            </a:r>
            <a:r>
              <a:rPr lang="en-SI" baseline="0" dirty="0"/>
              <a:t>, </a:t>
            </a:r>
            <a:r>
              <a:rPr lang="en-SI" baseline="0" dirty="0" err="1"/>
              <a:t>kolikor</a:t>
            </a:r>
            <a:r>
              <a:rPr lang="en-SI" baseline="0" dirty="0"/>
              <a:t> </a:t>
            </a:r>
            <a:r>
              <a:rPr lang="en-SI" baseline="0" dirty="0" err="1"/>
              <a:t>traja</a:t>
            </a:r>
            <a:r>
              <a:rPr lang="en-SI" baseline="0" dirty="0"/>
              <a:t> 1 </a:t>
            </a:r>
            <a:r>
              <a:rPr lang="en-SI" baseline="0" dirty="0" err="1"/>
              <a:t>srčni</a:t>
            </a:r>
            <a:r>
              <a:rPr lang="en-SI" baseline="0" dirty="0"/>
              <a:t> </a:t>
            </a:r>
            <a:r>
              <a:rPr lang="en-SI" baseline="0" dirty="0" err="1"/>
              <a:t>cikel</a:t>
            </a:r>
            <a:r>
              <a:rPr lang="en-SI" baseline="0" dirty="0"/>
              <a:t> </a:t>
            </a:r>
            <a:r>
              <a:rPr lang="en-SI" baseline="0" dirty="0" err="1"/>
              <a:t>pri</a:t>
            </a:r>
            <a:r>
              <a:rPr lang="en-SI" baseline="0" dirty="0"/>
              <a:t> </a:t>
            </a:r>
            <a:r>
              <a:rPr lang="en-SI" baseline="0" dirty="0" err="1"/>
              <a:t>neki</a:t>
            </a:r>
            <a:r>
              <a:rPr lang="en-SI" baseline="0" dirty="0"/>
              <a:t> </a:t>
            </a:r>
            <a:r>
              <a:rPr lang="en-SI" baseline="0" dirty="0" err="1"/>
              <a:t>normalni</a:t>
            </a:r>
            <a:r>
              <a:rPr lang="en-SI" baseline="0" dirty="0"/>
              <a:t> </a:t>
            </a:r>
            <a:r>
              <a:rPr lang="en-SI" baseline="0" dirty="0" err="1"/>
              <a:t>frekvenci</a:t>
            </a:r>
            <a:r>
              <a:rPr lang="en-SI" baseline="0" dirty="0"/>
              <a:t> (60-100 u/min).</a:t>
            </a:r>
            <a:endParaRPr lang="sl-SI" baseline="0" dirty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B7C7E-7EFE-4689-BF15-8685FB70E39F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9736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I" dirty="0"/>
              <a:t>Za </a:t>
            </a:r>
            <a:r>
              <a:rPr lang="en-SI" dirty="0" err="1"/>
              <a:t>delovanje</a:t>
            </a:r>
            <a:r>
              <a:rPr lang="en-SI" dirty="0"/>
              <a:t> </a:t>
            </a:r>
            <a:r>
              <a:rPr lang="en-SI" dirty="0" err="1"/>
              <a:t>levega</a:t>
            </a:r>
            <a:r>
              <a:rPr lang="en-SI" dirty="0"/>
              <a:t> </a:t>
            </a:r>
            <a:r>
              <a:rPr lang="en-SI" dirty="0" err="1"/>
              <a:t>ventrikla</a:t>
            </a:r>
            <a:r>
              <a:rPr lang="en-SI" dirty="0"/>
              <a:t> </a:t>
            </a:r>
            <a:r>
              <a:rPr lang="en-SI" dirty="0" err="1"/>
              <a:t>kot</a:t>
            </a:r>
            <a:r>
              <a:rPr lang="en-SI" dirty="0"/>
              <a:t> </a:t>
            </a:r>
            <a:r>
              <a:rPr lang="en-SI" dirty="0" err="1"/>
              <a:t>najmočnejše</a:t>
            </a:r>
            <a:r>
              <a:rPr lang="en-SI" dirty="0"/>
              <a:t> </a:t>
            </a:r>
            <a:r>
              <a:rPr lang="en-SI" dirty="0" err="1"/>
              <a:t>črpalke</a:t>
            </a:r>
            <a:r>
              <a:rPr lang="en-SI" dirty="0"/>
              <a:t> v </a:t>
            </a:r>
            <a:r>
              <a:rPr lang="en-SI" dirty="0" err="1"/>
              <a:t>srcu</a:t>
            </a:r>
            <a:r>
              <a:rPr lang="en-SI" dirty="0"/>
              <a:t>, so </a:t>
            </a:r>
            <a:r>
              <a:rPr lang="en-SI" dirty="0" err="1"/>
              <a:t>pomembni</a:t>
            </a:r>
            <a:r>
              <a:rPr lang="en-SI" dirty="0"/>
              <a:t> </a:t>
            </a:r>
            <a:r>
              <a:rPr lang="en-SI" dirty="0" err="1"/>
              <a:t>trije</a:t>
            </a:r>
            <a:r>
              <a:rPr lang="en-SI" dirty="0"/>
              <a:t> </a:t>
            </a:r>
            <a:r>
              <a:rPr lang="en-SI" dirty="0" err="1"/>
              <a:t>tlaki</a:t>
            </a:r>
            <a:r>
              <a:rPr lang="en-SI" dirty="0"/>
              <a:t>: </a:t>
            </a:r>
          </a:p>
          <a:p>
            <a:pPr marL="171450" indent="-171450">
              <a:buFontTx/>
              <a:buChar char="-"/>
            </a:pPr>
            <a:r>
              <a:rPr lang="en-SI" dirty="0" err="1"/>
              <a:t>Aortni</a:t>
            </a:r>
            <a:r>
              <a:rPr lang="en-SI" dirty="0"/>
              <a:t>, ki ga mora </a:t>
            </a:r>
            <a:r>
              <a:rPr lang="en-SI" dirty="0" err="1"/>
              <a:t>srce</a:t>
            </a:r>
            <a:r>
              <a:rPr lang="en-SI" dirty="0"/>
              <a:t> </a:t>
            </a:r>
            <a:r>
              <a:rPr lang="en-SI" dirty="0" err="1"/>
              <a:t>premagati</a:t>
            </a:r>
            <a:r>
              <a:rPr lang="en-SI" dirty="0"/>
              <a:t>, da </a:t>
            </a:r>
            <a:r>
              <a:rPr lang="en-SI" dirty="0" err="1"/>
              <a:t>potisne</a:t>
            </a:r>
            <a:r>
              <a:rPr lang="en-SI" dirty="0"/>
              <a:t> </a:t>
            </a:r>
            <a:r>
              <a:rPr lang="en-SI" dirty="0" err="1"/>
              <a:t>kri</a:t>
            </a:r>
            <a:r>
              <a:rPr lang="en-SI" dirty="0"/>
              <a:t> </a:t>
            </a:r>
            <a:r>
              <a:rPr lang="en-SI" dirty="0" err="1"/>
              <a:t>vanjo</a:t>
            </a:r>
            <a:endParaRPr lang="en-SI" dirty="0"/>
          </a:p>
          <a:p>
            <a:pPr marL="171450" indent="-171450">
              <a:buFontTx/>
              <a:buChar char="-"/>
            </a:pPr>
            <a:r>
              <a:rPr lang="sl-SI" dirty="0"/>
              <a:t>V</a:t>
            </a:r>
            <a:r>
              <a:rPr lang="en-SI" dirty="0" err="1"/>
              <a:t>entrikularni</a:t>
            </a:r>
            <a:endParaRPr lang="en-SI" dirty="0"/>
          </a:p>
          <a:p>
            <a:pPr marL="171450" indent="-171450">
              <a:buFontTx/>
              <a:buChar char="-"/>
            </a:pPr>
            <a:r>
              <a:rPr lang="sl-SI" dirty="0"/>
              <a:t>A</a:t>
            </a:r>
            <a:r>
              <a:rPr lang="en-SI" dirty="0" err="1"/>
              <a:t>trijski</a:t>
            </a:r>
            <a:r>
              <a:rPr lang="en-SI" dirty="0"/>
              <a:t> (</a:t>
            </a:r>
            <a:r>
              <a:rPr lang="en-SI" dirty="0" err="1"/>
              <a:t>levi</a:t>
            </a:r>
            <a:r>
              <a:rPr lang="en-SI" dirty="0"/>
              <a:t>), ki </a:t>
            </a:r>
            <a:r>
              <a:rPr lang="en-SI" dirty="0" err="1"/>
              <a:t>delno</a:t>
            </a:r>
            <a:r>
              <a:rPr lang="en-SI" dirty="0"/>
              <a:t> </a:t>
            </a:r>
            <a:r>
              <a:rPr lang="en-SI" dirty="0" err="1"/>
              <a:t>pomaga</a:t>
            </a:r>
            <a:r>
              <a:rPr lang="en-SI" dirty="0"/>
              <a:t> </a:t>
            </a:r>
            <a:r>
              <a:rPr lang="en-SI" dirty="0" err="1"/>
              <a:t>polniti</a:t>
            </a:r>
            <a:r>
              <a:rPr lang="en-SI" dirty="0"/>
              <a:t> </a:t>
            </a:r>
            <a:r>
              <a:rPr lang="en-SI" dirty="0" err="1"/>
              <a:t>ventrikel</a:t>
            </a:r>
            <a:endParaRPr lang="en-SI" dirty="0"/>
          </a:p>
          <a:p>
            <a:pPr marL="171450" indent="-171450">
              <a:buFontTx/>
              <a:buChar char="-"/>
            </a:pPr>
            <a:endParaRPr lang="en-SI" dirty="0"/>
          </a:p>
          <a:p>
            <a:pPr marL="0" indent="0">
              <a:buFontTx/>
              <a:buNone/>
            </a:pPr>
            <a:r>
              <a:rPr lang="en-SI" dirty="0"/>
              <a:t>Z EKG </a:t>
            </a:r>
            <a:r>
              <a:rPr lang="en-SI" dirty="0" err="1"/>
              <a:t>bomo</a:t>
            </a:r>
            <a:r>
              <a:rPr lang="en-SI" dirty="0"/>
              <a:t> </a:t>
            </a:r>
            <a:r>
              <a:rPr lang="en-SI" dirty="0" err="1"/>
              <a:t>opisali</a:t>
            </a:r>
            <a:r>
              <a:rPr lang="en-SI" dirty="0"/>
              <a:t> </a:t>
            </a:r>
            <a:r>
              <a:rPr lang="en-SI" dirty="0" err="1"/>
              <a:t>električne</a:t>
            </a:r>
            <a:r>
              <a:rPr lang="en-SI" dirty="0"/>
              <a:t> </a:t>
            </a:r>
            <a:r>
              <a:rPr lang="en-SI" dirty="0" err="1"/>
              <a:t>spremembe</a:t>
            </a:r>
            <a:r>
              <a:rPr lang="en-SI" dirty="0"/>
              <a:t> v </a:t>
            </a:r>
            <a:r>
              <a:rPr lang="en-SI" dirty="0" err="1"/>
              <a:t>srcu</a:t>
            </a:r>
            <a:r>
              <a:rPr lang="en-SI" dirty="0"/>
              <a:t>.</a:t>
            </a:r>
          </a:p>
          <a:p>
            <a:pPr marL="0" indent="0">
              <a:buFontTx/>
              <a:buNone/>
            </a:pPr>
            <a:endParaRPr lang="en-SI" dirty="0"/>
          </a:p>
          <a:p>
            <a:pPr marL="0" indent="0">
              <a:buFontTx/>
              <a:buNone/>
            </a:pPr>
            <a:r>
              <a:rPr lang="en-SI" dirty="0" err="1"/>
              <a:t>Prav</a:t>
            </a:r>
            <a:r>
              <a:rPr lang="en-SI" dirty="0"/>
              <a:t> </a:t>
            </a:r>
            <a:r>
              <a:rPr lang="en-SI" dirty="0" err="1"/>
              <a:t>tako</a:t>
            </a:r>
            <a:r>
              <a:rPr lang="en-SI" dirty="0"/>
              <a:t> </a:t>
            </a:r>
            <a:r>
              <a:rPr lang="en-SI" dirty="0" err="1"/>
              <a:t>bomo</a:t>
            </a:r>
            <a:r>
              <a:rPr lang="en-SI" dirty="0"/>
              <a:t> </a:t>
            </a:r>
            <a:r>
              <a:rPr lang="en-SI" dirty="0" err="1"/>
              <a:t>povedali</a:t>
            </a:r>
            <a:r>
              <a:rPr lang="en-SI" dirty="0"/>
              <a:t>, </a:t>
            </a:r>
            <a:r>
              <a:rPr lang="en-SI" dirty="0" err="1"/>
              <a:t>kaj</a:t>
            </a:r>
            <a:r>
              <a:rPr lang="en-SI" dirty="0"/>
              <a:t> se v </a:t>
            </a:r>
            <a:r>
              <a:rPr lang="en-SI" dirty="0" err="1"/>
              <a:t>vsaki</a:t>
            </a:r>
            <a:r>
              <a:rPr lang="en-SI" dirty="0"/>
              <a:t> </a:t>
            </a:r>
            <a:r>
              <a:rPr lang="en-SI" dirty="0" err="1"/>
              <a:t>fazi</a:t>
            </a:r>
            <a:r>
              <a:rPr lang="en-SI" dirty="0"/>
              <a:t> </a:t>
            </a:r>
            <a:r>
              <a:rPr lang="en-SI" dirty="0" err="1"/>
              <a:t>dogaja</a:t>
            </a:r>
            <a:r>
              <a:rPr lang="en-SI" dirty="0"/>
              <a:t> z </a:t>
            </a:r>
            <a:r>
              <a:rPr lang="en-SI" dirty="0" err="1"/>
              <a:t>zaklopkama</a:t>
            </a:r>
            <a:r>
              <a:rPr lang="en-SI" dirty="0"/>
              <a:t> v </a:t>
            </a:r>
            <a:r>
              <a:rPr lang="en-SI" dirty="0" err="1"/>
              <a:t>levem</a:t>
            </a:r>
            <a:r>
              <a:rPr lang="en-SI" dirty="0"/>
              <a:t> </a:t>
            </a:r>
            <a:r>
              <a:rPr lang="en-SI" dirty="0" err="1"/>
              <a:t>delu</a:t>
            </a:r>
            <a:r>
              <a:rPr lang="en-SI" dirty="0"/>
              <a:t> </a:t>
            </a:r>
            <a:r>
              <a:rPr lang="en-SI" dirty="0" err="1"/>
              <a:t>srca</a:t>
            </a:r>
            <a:r>
              <a:rPr lang="en-SI" dirty="0"/>
              <a:t>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B7C7E-7EFE-4689-BF15-8685FB70E39F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9850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B7C7E-7EFE-4689-BF15-8685FB70E39F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998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101" y="4862736"/>
            <a:ext cx="8083550" cy="70938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da uredite slog podnaslova matrice</a:t>
            </a:r>
          </a:p>
        </p:txBody>
      </p:sp>
      <p:grpSp>
        <p:nvGrpSpPr>
          <p:cNvPr id="15" name="Skupina 14"/>
          <p:cNvGrpSpPr/>
          <p:nvPr userDrawn="1"/>
        </p:nvGrpSpPr>
        <p:grpSpPr>
          <a:xfrm>
            <a:off x="-1" y="6446505"/>
            <a:ext cx="12192001" cy="286695"/>
            <a:chOff x="-1" y="6424280"/>
            <a:chExt cx="12192001" cy="286695"/>
          </a:xfrm>
        </p:grpSpPr>
        <p:pic>
          <p:nvPicPr>
            <p:cNvPr id="8" name="Slik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5" name="Slik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721" y="621199"/>
            <a:ext cx="6093855" cy="1293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60" y="657948"/>
            <a:ext cx="3233641" cy="4265115"/>
          </a:xfrm>
          <a:prstGeom prst="rect">
            <a:avLst/>
          </a:prstGeom>
        </p:spPr>
      </p:pic>
      <p:pic>
        <p:nvPicPr>
          <p:cNvPr id="10" name="Picture 2" descr="Portal MIZŠ - Portal Ministrstvo za vzgojo in izobraževanj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60" y="5772294"/>
            <a:ext cx="2285816" cy="4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pic>
        <p:nvPicPr>
          <p:cNvPr id="1026" name="Slika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7863" b="5635"/>
          <a:stretch/>
        </p:blipFill>
        <p:spPr bwMode="auto">
          <a:xfrm>
            <a:off x="424769" y="594831"/>
            <a:ext cx="143915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 userDrawn="1"/>
        </p:nvSpPr>
        <p:spPr>
          <a:xfrm>
            <a:off x="8521700" y="6106131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Dogodek delno financira Ministrstvo za okolje, podnebje in energijo s sredstvi Sklada</a:t>
            </a:r>
          </a:p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podnebne spremembe, v okviru projekta Podnebni cilji in vsebine v vzgoji in izobraževanju.</a:t>
            </a:r>
            <a:endParaRPr lang="sl-SI" sz="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39360" y="5180237"/>
            <a:ext cx="1678336" cy="5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4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98" userDrawn="1">
          <p15:clr>
            <a:srgbClr val="FBAE40"/>
          </p15:clr>
        </p15:guide>
        <p15:guide id="6" pos="75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9909-7B0D-4172-A569-C9056DFF5C2C}" type="datetimeFigureOut">
              <a:rPr lang="sl-SI" smtClean="0"/>
              <a:pPr/>
              <a:t>14. 04. 2023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8A75-068A-4A12-80F9-81D6F84D74A9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7368" y="836712"/>
            <a:ext cx="11593288" cy="0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17029"/>
            <a:ext cx="4838328" cy="447675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0352314" y="148046"/>
            <a:ext cx="1839686" cy="688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sl-SI" sz="1200" i="1" dirty="0">
                <a:solidFill>
                  <a:srgbClr val="B4C7E7"/>
                </a:solidFill>
              </a:rPr>
              <a:t>Kardiovaskularni sistem</a:t>
            </a:r>
          </a:p>
        </p:txBody>
      </p:sp>
    </p:spTree>
    <p:extLst>
      <p:ext uri="{BB962C8B-B14F-4D97-AF65-F5344CB8AC3E}">
        <p14:creationId xmlns:p14="http://schemas.microsoft.com/office/powerpoint/2010/main" val="2210779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6034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709738"/>
            <a:ext cx="118808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4589463"/>
            <a:ext cx="1188085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8801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5575" y="1253330"/>
            <a:ext cx="5873750" cy="5103019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510301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36850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11880850" cy="105727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5575" y="2093118"/>
            <a:ext cx="5864225" cy="426323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269205"/>
            <a:ext cx="58642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093117"/>
            <a:ext cx="5864224" cy="42632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86905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02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02113" y="152400"/>
            <a:ext cx="7834312" cy="6203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7448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značba mesta slike 2"/>
          <p:cNvSpPr>
            <a:spLocks noGrp="1"/>
          </p:cNvSpPr>
          <p:nvPr>
            <p:ph type="pic" idx="1"/>
          </p:nvPr>
        </p:nvSpPr>
        <p:spPr>
          <a:xfrm>
            <a:off x="4183063" y="152400"/>
            <a:ext cx="7853362" cy="62039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69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-1" y="6433805"/>
            <a:ext cx="12192001" cy="286695"/>
            <a:chOff x="-1" y="6424280"/>
            <a:chExt cx="12192001" cy="286695"/>
          </a:xfrm>
        </p:grpSpPr>
        <p:pic>
          <p:nvPicPr>
            <p:cNvPr id="11" name="Slika 10"/>
            <p:cNvPicPr>
              <a:picLocks noChangeAspect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15" y="5409772"/>
            <a:ext cx="585470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96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pos="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4000" b="1" dirty="0"/>
              <a:t>Fiziologija srca - srčni cikel in P-V diagram</a:t>
            </a:r>
            <a:endParaRPr lang="sl-SI" dirty="0"/>
          </a:p>
        </p:txBody>
      </p:sp>
      <p:sp>
        <p:nvSpPr>
          <p:cNvPr id="10" name="Podnaslov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Doc. dr. Lidija Križančić Bombek</a:t>
            </a:r>
            <a:r>
              <a:rPr lang="sl-SI" dirty="0"/>
              <a:t>, </a:t>
            </a:r>
            <a:r>
              <a:rPr lang="sl-SI" dirty="0" err="1"/>
              <a:t>univ.dipl.biol</a:t>
            </a:r>
            <a:r>
              <a:rPr lang="sl-SI" dirty="0"/>
              <a:t>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92139C-630F-E50C-9F41-2CEF50939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53" y="5572125"/>
            <a:ext cx="1726705" cy="8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08" y="536076"/>
            <a:ext cx="8618018" cy="5502584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786991" y="4170096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86991" y="5390369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786991" y="5691513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428757" y="4643537"/>
            <a:ext cx="124142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Volumen (ml)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80679" y="2209714"/>
            <a:ext cx="36602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Tlak (mmHg)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890086" y="5414897"/>
            <a:ext cx="318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37447" y="5732493"/>
            <a:ext cx="624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ECG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278125" y="372887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278125" y="160481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80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278125" y="39853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120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278125" y="433886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125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278125" y="524654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50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1278125" y="494330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75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278125" y="341874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20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659753" y="510513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1659753" y="5409402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1659753" y="4494678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1659753" y="3580230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1659753" y="388077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1659753" y="1758212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1659753" y="533454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278125" y="99092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100</a:t>
            </a:r>
            <a:endParaRPr lang="en-US" sz="1400" dirty="0"/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1659753" y="114454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44803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0,2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978396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0,5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375947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1,0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3223254" y="619947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0,35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50949" y="5998060"/>
            <a:ext cx="0" cy="214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463382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182790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570792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093761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0,1</a:t>
            </a:r>
            <a:endParaRPr lang="en-US" sz="1400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275588" y="5998060"/>
            <a:ext cx="0" cy="214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442238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0,6</a:t>
            </a:r>
            <a:endParaRPr lang="en-US" sz="1400" dirty="0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4657241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9825690" y="6157903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Čas (s)</a:t>
            </a:r>
            <a:endParaRPr lang="en-US" sz="1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0215" y="-1572"/>
            <a:ext cx="2205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>
                <a:latin typeface="+mj-lt"/>
              </a:rPr>
              <a:t>Wiggersov</a:t>
            </a:r>
            <a:r>
              <a:rPr lang="sl-SI" sz="2000" dirty="0">
                <a:latin typeface="+mj-lt"/>
              </a:rPr>
              <a:t> diagram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85D508-AC3F-50FF-A147-A288AD601360}"/>
              </a:ext>
            </a:extLst>
          </p:cNvPr>
          <p:cNvSpPr txBox="1"/>
          <p:nvPr/>
        </p:nvSpPr>
        <p:spPr>
          <a:xfrm>
            <a:off x="3978396" y="2071757"/>
            <a:ext cx="4161851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Da bomo lažje sledili, se bomo omejili na delovanje LEVE polovice srca.</a:t>
            </a:r>
          </a:p>
          <a:p>
            <a:pPr algn="ctr"/>
            <a:endParaRPr lang="sl-SI" dirty="0"/>
          </a:p>
          <a:p>
            <a:pPr algn="ctr"/>
            <a:r>
              <a:rPr lang="sl-SI" dirty="0"/>
              <a:t>DESNA polovica deluje praktično sočasno in vzporedno, le da pri nižjih tlakih.</a:t>
            </a:r>
          </a:p>
        </p:txBody>
      </p:sp>
    </p:spTree>
    <p:extLst>
      <p:ext uri="{BB962C8B-B14F-4D97-AF65-F5344CB8AC3E}">
        <p14:creationId xmlns:p14="http://schemas.microsoft.com/office/powerpoint/2010/main" val="34975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56" grpId="0"/>
      <p:bldP spid="57" grpId="0"/>
      <p:bldP spid="58" grpId="0"/>
      <p:bldP spid="59" grpId="0"/>
      <p:bldP spid="60" grpId="0"/>
      <p:bldP spid="87" grpId="0"/>
      <p:bldP spid="88" grpId="0"/>
      <p:bldP spid="101" grpId="0"/>
      <p:bldP spid="22" grpId="0"/>
      <p:bldP spid="23" grpId="0"/>
      <p:bldP spid="33" grpId="0"/>
      <p:bldP spid="69" grpId="0"/>
      <p:bldP spid="84" grpId="0"/>
      <p:bldP spid="104" grpId="0"/>
      <p:bldP spid="10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08" y="536076"/>
            <a:ext cx="8618018" cy="5502584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786991" y="4170096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86991" y="5390369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786991" y="5691513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428757" y="4643537"/>
            <a:ext cx="124142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Volumen (ml)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80679" y="2209714"/>
            <a:ext cx="36602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Tlak (mmHg)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890086" y="5414897"/>
            <a:ext cx="318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37447" y="5732493"/>
            <a:ext cx="624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ECG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278125" y="372887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278125" y="160481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80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278125" y="39853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120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278125" y="433886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125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278125" y="524654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50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1278125" y="494330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75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278125" y="341874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20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659753" y="510513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1659753" y="5409402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1659753" y="4494678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1659753" y="3580230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1659753" y="388077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1659753" y="1758212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1659753" y="533454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278125" y="99092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100</a:t>
            </a:r>
            <a:endParaRPr lang="en-US" sz="1400" dirty="0"/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1659753" y="114454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44803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0,2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978396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0,5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375947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1,0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3223254" y="619947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0,35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50949" y="5998060"/>
            <a:ext cx="0" cy="214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463382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182790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570792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093761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0,1</a:t>
            </a:r>
            <a:endParaRPr lang="en-US" sz="1400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275588" y="5998060"/>
            <a:ext cx="0" cy="214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442238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0,6</a:t>
            </a:r>
            <a:endParaRPr lang="en-US" sz="1400" dirty="0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4657241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9825690" y="6157903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Čas (s)</a:t>
            </a:r>
            <a:endParaRPr lang="en-US" sz="1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0215" y="-1572"/>
            <a:ext cx="243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>
                <a:latin typeface="+mj-lt"/>
              </a:rPr>
              <a:t>Wiggersov</a:t>
            </a:r>
            <a:r>
              <a:rPr lang="sl-SI" sz="2000" dirty="0">
                <a:latin typeface="+mj-lt"/>
              </a:rPr>
              <a:t> diagram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BD1674-3E7D-D8FE-50FC-CDB411853FF8}"/>
              </a:ext>
            </a:extLst>
          </p:cNvPr>
          <p:cNvSpPr txBox="1"/>
          <p:nvPr/>
        </p:nvSpPr>
        <p:spPr>
          <a:xfrm>
            <a:off x="3294011" y="1252768"/>
            <a:ext cx="2415571" cy="372101"/>
          </a:xfrm>
          <a:prstGeom prst="rect">
            <a:avLst/>
          </a:prstGeom>
          <a:solidFill>
            <a:schemeClr val="bg1"/>
          </a:solidFill>
          <a:ln w="28575">
            <a:solidFill>
              <a:srgbClr val="27AAE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/>
              <a:t>Tlak v aorti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11A58-0179-1308-84FC-C90C6E9C5AA0}"/>
              </a:ext>
            </a:extLst>
          </p:cNvPr>
          <p:cNvSpPr txBox="1"/>
          <p:nvPr/>
        </p:nvSpPr>
        <p:spPr>
          <a:xfrm>
            <a:off x="2397538" y="1861522"/>
            <a:ext cx="2415571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70AD47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/>
              <a:t>Tlak v levem ventriklu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191651-F7FD-7C6E-EE25-7B995D7CDC2B}"/>
              </a:ext>
            </a:extLst>
          </p:cNvPr>
          <p:cNvSpPr txBox="1"/>
          <p:nvPr/>
        </p:nvSpPr>
        <p:spPr>
          <a:xfrm>
            <a:off x="3307090" y="2470811"/>
            <a:ext cx="241557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/>
              <a:t>Tlak v levem atriju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F04621-779F-9B14-3C34-39F726FF7381}"/>
              </a:ext>
            </a:extLst>
          </p:cNvPr>
          <p:cNvSpPr txBox="1"/>
          <p:nvPr/>
        </p:nvSpPr>
        <p:spPr>
          <a:xfrm>
            <a:off x="2410617" y="4597623"/>
            <a:ext cx="3147501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/>
              <a:t>Volumen krvi v levem ventriklu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5730B142-9D18-543A-6B9A-63E85BD73F3C}"/>
              </a:ext>
            </a:extLst>
          </p:cNvPr>
          <p:cNvSpPr/>
          <p:nvPr/>
        </p:nvSpPr>
        <p:spPr>
          <a:xfrm>
            <a:off x="4405166" y="5430797"/>
            <a:ext cx="131736" cy="235517"/>
          </a:xfrm>
          <a:prstGeom prst="rtTriangl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B5BD9733-CA0F-3CD4-B514-E560AC90518A}"/>
              </a:ext>
            </a:extLst>
          </p:cNvPr>
          <p:cNvSpPr/>
          <p:nvPr/>
        </p:nvSpPr>
        <p:spPr>
          <a:xfrm>
            <a:off x="4170308" y="5426909"/>
            <a:ext cx="131736" cy="235517"/>
          </a:xfrm>
          <a:prstGeom prst="rtTriangl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2AE093-2151-3B61-3642-4911845DD332}"/>
              </a:ext>
            </a:extLst>
          </p:cNvPr>
          <p:cNvSpPr txBox="1"/>
          <p:nvPr/>
        </p:nvSpPr>
        <p:spPr>
          <a:xfrm>
            <a:off x="3294011" y="5805559"/>
            <a:ext cx="244391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203864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/>
              <a:t>Električna aktivnost srca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8C64F5-D611-ECDF-4E43-7330276B31AE}"/>
              </a:ext>
            </a:extLst>
          </p:cNvPr>
          <p:cNvCxnSpPr/>
          <p:nvPr/>
        </p:nvCxnSpPr>
        <p:spPr>
          <a:xfrm>
            <a:off x="2750949" y="374882"/>
            <a:ext cx="1431841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075892-9D2C-9CA4-1137-DB4D4F8E03D5}"/>
              </a:ext>
            </a:extLst>
          </p:cNvPr>
          <p:cNvCxnSpPr/>
          <p:nvPr/>
        </p:nvCxnSpPr>
        <p:spPr>
          <a:xfrm flipV="1">
            <a:off x="4182790" y="374882"/>
            <a:ext cx="3328722" cy="6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52F955D-3D10-C9C2-B630-0988FA314336}"/>
              </a:ext>
            </a:extLst>
          </p:cNvPr>
          <p:cNvSpPr txBox="1"/>
          <p:nvPr/>
        </p:nvSpPr>
        <p:spPr>
          <a:xfrm>
            <a:off x="8552483" y="1566531"/>
            <a:ext cx="892876" cy="461665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>
            <a:defPPr>
              <a:defRPr lang="sl-SI"/>
            </a:defPPr>
            <a:lvl1pPr algn="ctr">
              <a:defRPr sz="1200"/>
            </a:lvl1pPr>
          </a:lstStyle>
          <a:p>
            <a:r>
              <a:rPr lang="sl-SI" dirty="0"/>
              <a:t>M</a:t>
            </a:r>
            <a:r>
              <a:rPr lang="en-SI" dirty="0" err="1"/>
              <a:t>itralna</a:t>
            </a:r>
            <a:r>
              <a:rPr lang="en-SI" dirty="0"/>
              <a:t> z. se </a:t>
            </a:r>
            <a:r>
              <a:rPr lang="en-SI" dirty="0" err="1"/>
              <a:t>zapre</a:t>
            </a:r>
            <a:endParaRPr lang="sl-SI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51F2B8-4289-989C-2FEC-AAD37F50B8E8}"/>
              </a:ext>
            </a:extLst>
          </p:cNvPr>
          <p:cNvSpPr txBox="1"/>
          <p:nvPr/>
        </p:nvSpPr>
        <p:spPr>
          <a:xfrm>
            <a:off x="7540893" y="1556307"/>
            <a:ext cx="864815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/>
              <a:t>M</a:t>
            </a:r>
            <a:r>
              <a:rPr lang="en-SI" sz="1200" dirty="0" err="1"/>
              <a:t>itralna</a:t>
            </a:r>
            <a:r>
              <a:rPr lang="en-SI" sz="1200" dirty="0"/>
              <a:t> z. se </a:t>
            </a:r>
            <a:r>
              <a:rPr lang="en-SI" sz="1200" dirty="0" err="1"/>
              <a:t>odpre</a:t>
            </a:r>
            <a:endParaRPr lang="sl-SI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0ADE94-DD4B-6FDC-A29B-86CA14CA6006}"/>
              </a:ext>
            </a:extLst>
          </p:cNvPr>
          <p:cNvSpPr txBox="1"/>
          <p:nvPr/>
        </p:nvSpPr>
        <p:spPr>
          <a:xfrm>
            <a:off x="8552482" y="2136139"/>
            <a:ext cx="892876" cy="461665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/>
              <a:t>A</a:t>
            </a:r>
            <a:r>
              <a:rPr lang="en-SI" sz="1200" dirty="0" err="1"/>
              <a:t>ortna</a:t>
            </a:r>
            <a:r>
              <a:rPr lang="en-SI" sz="1200" dirty="0"/>
              <a:t> z. se zapre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50BC4D-FF11-D30C-018B-45E568BD285B}"/>
              </a:ext>
            </a:extLst>
          </p:cNvPr>
          <p:cNvSpPr txBox="1"/>
          <p:nvPr/>
        </p:nvSpPr>
        <p:spPr>
          <a:xfrm>
            <a:off x="7540893" y="2119677"/>
            <a:ext cx="864814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/>
              <a:t>A</a:t>
            </a:r>
            <a:r>
              <a:rPr lang="en-SI" sz="1200" dirty="0" err="1"/>
              <a:t>ortna</a:t>
            </a:r>
            <a:r>
              <a:rPr lang="en-SI" sz="1200" dirty="0"/>
              <a:t> z. se </a:t>
            </a:r>
            <a:r>
              <a:rPr lang="en-SI" sz="1200" dirty="0" err="1"/>
              <a:t>odpre</a:t>
            </a:r>
            <a:endParaRPr lang="sl-SI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B75F9F-821B-7BDB-2B54-FEB2406039B6}"/>
              </a:ext>
            </a:extLst>
          </p:cNvPr>
          <p:cNvSpPr txBox="1"/>
          <p:nvPr/>
        </p:nvSpPr>
        <p:spPr>
          <a:xfrm>
            <a:off x="3088537" y="52186"/>
            <a:ext cx="773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SISTOLA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E98C81-9818-27FB-4684-F943D7C092BB}"/>
              </a:ext>
            </a:extLst>
          </p:cNvPr>
          <p:cNvSpPr txBox="1"/>
          <p:nvPr/>
        </p:nvSpPr>
        <p:spPr>
          <a:xfrm>
            <a:off x="5222439" y="87255"/>
            <a:ext cx="906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DIASTOLA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737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08" y="536076"/>
            <a:ext cx="8618018" cy="5502584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786991" y="4170096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86991" y="5390369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786991" y="5691513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428757" y="4643537"/>
            <a:ext cx="124142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Volumen (ml)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80679" y="2209714"/>
            <a:ext cx="36602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Tlak (mmHg)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890086" y="5414897"/>
            <a:ext cx="318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37447" y="5732493"/>
            <a:ext cx="624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ECG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278125" y="372887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278125" y="160481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80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278125" y="39853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120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278125" y="433886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125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278125" y="524654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50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1278125" y="494330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75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278125" y="341874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20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659753" y="510513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1659753" y="5409402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1659753" y="4494678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1659753" y="3580230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1659753" y="388077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1659753" y="1758212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1659753" y="533454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278125" y="99092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100</a:t>
            </a:r>
            <a:endParaRPr lang="en-US" sz="1400" dirty="0"/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1659753" y="114454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44803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0,2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978396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0,5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375947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1,0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3223254" y="619947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0,35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50949" y="5998060"/>
            <a:ext cx="0" cy="214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463382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182790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570792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093761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0,1</a:t>
            </a:r>
            <a:endParaRPr lang="en-US" sz="1400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275588" y="5998060"/>
            <a:ext cx="0" cy="214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442238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0,6</a:t>
            </a:r>
            <a:endParaRPr lang="en-US" sz="1400" dirty="0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4657241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9825690" y="6157903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Čas (s)</a:t>
            </a:r>
            <a:endParaRPr lang="en-US" sz="1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0215" y="-1572"/>
            <a:ext cx="243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>
                <a:latin typeface="+mj-lt"/>
              </a:rPr>
              <a:t>Wiggersov</a:t>
            </a:r>
            <a:r>
              <a:rPr lang="sl-SI" sz="2000" dirty="0">
                <a:latin typeface="+mj-lt"/>
              </a:rPr>
              <a:t> diagram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8D989-ED21-49E6-0B91-6E2720A5C8A5}"/>
              </a:ext>
            </a:extLst>
          </p:cNvPr>
          <p:cNvSpPr txBox="1"/>
          <p:nvPr/>
        </p:nvSpPr>
        <p:spPr>
          <a:xfrm>
            <a:off x="1896434" y="2090615"/>
            <a:ext cx="1449715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Z</a:t>
            </a:r>
            <a:r>
              <a:rPr lang="en-SI" dirty="0" err="1"/>
              <a:t>ačeli</a:t>
            </a:r>
            <a:r>
              <a:rPr lang="en-SI" dirty="0"/>
              <a:t> </a:t>
            </a:r>
            <a:r>
              <a:rPr lang="en-SI" dirty="0" err="1"/>
              <a:t>bomo</a:t>
            </a:r>
            <a:r>
              <a:rPr lang="en-SI" dirty="0"/>
              <a:t> </a:t>
            </a:r>
            <a:r>
              <a:rPr lang="en-SI" dirty="0" err="1"/>
              <a:t>na</a:t>
            </a:r>
            <a:r>
              <a:rPr lang="en-SI" dirty="0"/>
              <a:t> </a:t>
            </a:r>
            <a:r>
              <a:rPr lang="en-SI" dirty="0" err="1"/>
              <a:t>koncu</a:t>
            </a:r>
            <a:r>
              <a:rPr lang="en-SI" dirty="0"/>
              <a:t> </a:t>
            </a:r>
            <a:r>
              <a:rPr lang="en-SI" dirty="0" err="1"/>
              <a:t>predhodne</a:t>
            </a:r>
            <a:r>
              <a:rPr lang="en-SI" dirty="0"/>
              <a:t> diastole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20BFA-FB19-EFA1-3C5C-6887AE85C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761" y="3336240"/>
            <a:ext cx="1055062" cy="182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1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08" y="536076"/>
            <a:ext cx="8618018" cy="5502584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786991" y="4170096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86991" y="5390369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786991" y="5691513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428757" y="4643537"/>
            <a:ext cx="124142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Volumen (ml)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80679" y="2209714"/>
            <a:ext cx="36602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Tlak (mmHg)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890086" y="5414897"/>
            <a:ext cx="318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37447" y="5732493"/>
            <a:ext cx="624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ECG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278125" y="372887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278125" y="160481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80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278125" y="39853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120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278125" y="433886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125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278125" y="524654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50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1278125" y="494330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75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278125" y="341874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20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659753" y="510513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1659753" y="5409402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1659753" y="4494678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1659753" y="3580230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1659753" y="388077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1659753" y="1758212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1659753" y="533454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278125" y="99092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100</a:t>
            </a:r>
            <a:endParaRPr lang="en-US" sz="1400" dirty="0"/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1659753" y="114454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44803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0,2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978396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0,5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375947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1,0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3223254" y="619947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0,35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50949" y="5998060"/>
            <a:ext cx="0" cy="214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463382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182790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570792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093761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0,1</a:t>
            </a:r>
            <a:endParaRPr lang="en-US" sz="1400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275588" y="5998060"/>
            <a:ext cx="0" cy="214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442238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0,6</a:t>
            </a:r>
            <a:endParaRPr lang="en-US" sz="1400" dirty="0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4657241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9825690" y="6157903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Čas (s)</a:t>
            </a:r>
            <a:endParaRPr lang="en-US" sz="1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0215" y="-1572"/>
            <a:ext cx="243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>
                <a:latin typeface="+mj-lt"/>
              </a:rPr>
              <a:t>Wiggersov</a:t>
            </a:r>
            <a:r>
              <a:rPr lang="sl-SI" sz="2000" dirty="0">
                <a:latin typeface="+mj-lt"/>
              </a:rPr>
              <a:t> diagram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12B4F9-8EED-A25C-DF22-2CAE9E2C6B37}"/>
              </a:ext>
            </a:extLst>
          </p:cNvPr>
          <p:cNvCxnSpPr>
            <a:cxnSpLocks/>
          </p:cNvCxnSpPr>
          <p:nvPr/>
        </p:nvCxnSpPr>
        <p:spPr>
          <a:xfrm flipV="1">
            <a:off x="1784408" y="3918992"/>
            <a:ext cx="555928" cy="50613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1A4B2E-9B11-1397-50C4-3461C11AF528}"/>
              </a:ext>
            </a:extLst>
          </p:cNvPr>
          <p:cNvCxnSpPr>
            <a:cxnSpLocks/>
          </p:cNvCxnSpPr>
          <p:nvPr/>
        </p:nvCxnSpPr>
        <p:spPr>
          <a:xfrm flipV="1">
            <a:off x="1790974" y="4556760"/>
            <a:ext cx="576941" cy="2139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91">
            <a:extLst>
              <a:ext uri="{FF2B5EF4-FFF2-40B4-BE49-F238E27FC236}">
                <a16:creationId xmlns:a16="http://schemas.microsoft.com/office/drawing/2014/main" id="{0961C6F5-D6C4-650E-8115-24E8674E7078}"/>
              </a:ext>
            </a:extLst>
          </p:cNvPr>
          <p:cNvSpPr/>
          <p:nvPr/>
        </p:nvSpPr>
        <p:spPr>
          <a:xfrm>
            <a:off x="1787392" y="5895873"/>
            <a:ext cx="488196" cy="108511"/>
          </a:xfrm>
          <a:custGeom>
            <a:avLst/>
            <a:gdLst>
              <a:gd name="connsiteX0" fmla="*/ 0 w 488196"/>
              <a:gd name="connsiteY0" fmla="*/ 100762 h 108511"/>
              <a:gd name="connsiteX1" fmla="*/ 255722 w 488196"/>
              <a:gd name="connsiteY1" fmla="*/ 23 h 108511"/>
              <a:gd name="connsiteX2" fmla="*/ 488196 w 488196"/>
              <a:gd name="connsiteY2" fmla="*/ 108511 h 10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196" h="108511">
                <a:moveTo>
                  <a:pt x="0" y="100762"/>
                </a:moveTo>
                <a:cubicBezTo>
                  <a:pt x="87178" y="49747"/>
                  <a:pt x="174356" y="-1268"/>
                  <a:pt x="255722" y="23"/>
                </a:cubicBezTo>
                <a:cubicBezTo>
                  <a:pt x="337088" y="1314"/>
                  <a:pt x="439118" y="104636"/>
                  <a:pt x="488196" y="108511"/>
                </a:cubicBezTo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F8BA06-18A8-8389-1595-2CEC2278A133}"/>
              </a:ext>
            </a:extLst>
          </p:cNvPr>
          <p:cNvCxnSpPr/>
          <p:nvPr/>
        </p:nvCxnSpPr>
        <p:spPr>
          <a:xfrm flipV="1">
            <a:off x="2264776" y="6000053"/>
            <a:ext cx="266534" cy="223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60">
            <a:extLst>
              <a:ext uri="{FF2B5EF4-FFF2-40B4-BE49-F238E27FC236}">
                <a16:creationId xmlns:a16="http://schemas.microsoft.com/office/drawing/2014/main" id="{D5391E75-8B3E-5A24-6596-46C2215987AE}"/>
              </a:ext>
            </a:extLst>
          </p:cNvPr>
          <p:cNvSpPr/>
          <p:nvPr/>
        </p:nvSpPr>
        <p:spPr>
          <a:xfrm>
            <a:off x="1795565" y="1633928"/>
            <a:ext cx="1195607" cy="97300"/>
          </a:xfrm>
          <a:custGeom>
            <a:avLst/>
            <a:gdLst>
              <a:gd name="connsiteX0" fmla="*/ 0 w 1193369"/>
              <a:gd name="connsiteY0" fmla="*/ 0 h 898902"/>
              <a:gd name="connsiteX1" fmla="*/ 480447 w 1193369"/>
              <a:gd name="connsiteY1" fmla="*/ 612183 h 898902"/>
              <a:gd name="connsiteX2" fmla="*/ 1193369 w 1193369"/>
              <a:gd name="connsiteY2" fmla="*/ 898902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369" h="898902">
                <a:moveTo>
                  <a:pt x="0" y="0"/>
                </a:moveTo>
                <a:cubicBezTo>
                  <a:pt x="140776" y="231183"/>
                  <a:pt x="281552" y="462366"/>
                  <a:pt x="480447" y="612183"/>
                </a:cubicBezTo>
                <a:cubicBezTo>
                  <a:pt x="679342" y="762000"/>
                  <a:pt x="1081006" y="875655"/>
                  <a:pt x="1193369" y="898902"/>
                </a:cubicBezTo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B4AA35A-DBED-756B-B0C1-C1EDD7540093}"/>
              </a:ext>
            </a:extLst>
          </p:cNvPr>
          <p:cNvSpPr/>
          <p:nvPr/>
        </p:nvSpPr>
        <p:spPr>
          <a:xfrm rot="404254">
            <a:off x="2341741" y="3817602"/>
            <a:ext cx="421432" cy="64452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762DCC-BF18-1784-F3FA-FE970604E5A1}"/>
              </a:ext>
            </a:extLst>
          </p:cNvPr>
          <p:cNvCxnSpPr>
            <a:cxnSpLocks/>
          </p:cNvCxnSpPr>
          <p:nvPr/>
        </p:nvCxnSpPr>
        <p:spPr>
          <a:xfrm flipV="1">
            <a:off x="1793206" y="3855976"/>
            <a:ext cx="557632" cy="50234"/>
          </a:xfrm>
          <a:prstGeom prst="lin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FF323CE-2CC9-3CB0-9088-08D44BC82488}"/>
              </a:ext>
            </a:extLst>
          </p:cNvPr>
          <p:cNvSpPr/>
          <p:nvPr/>
        </p:nvSpPr>
        <p:spPr>
          <a:xfrm>
            <a:off x="2326426" y="3859374"/>
            <a:ext cx="444275" cy="66537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8227AD4-BFBB-4D46-A0C9-B8D4AC8C2923}"/>
              </a:ext>
            </a:extLst>
          </p:cNvPr>
          <p:cNvSpPr/>
          <p:nvPr/>
        </p:nvSpPr>
        <p:spPr>
          <a:xfrm rot="21145853">
            <a:off x="2347548" y="4469874"/>
            <a:ext cx="440653" cy="64624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6C48A3A-ED54-40B4-BA76-75AC11855E2B}"/>
              </a:ext>
            </a:extLst>
          </p:cNvPr>
          <p:cNvGrpSpPr/>
          <p:nvPr/>
        </p:nvGrpSpPr>
        <p:grpSpPr>
          <a:xfrm>
            <a:off x="2523561" y="5751608"/>
            <a:ext cx="453314" cy="443283"/>
            <a:chOff x="2523561" y="5751608"/>
            <a:chExt cx="453314" cy="443283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C058335-53F6-BD3A-6443-D2B4EDAF80E4}"/>
                </a:ext>
              </a:extLst>
            </p:cNvPr>
            <p:cNvCxnSpPr/>
            <p:nvPr/>
          </p:nvCxnSpPr>
          <p:spPr>
            <a:xfrm>
              <a:off x="2523561" y="5990095"/>
              <a:ext cx="75740" cy="204794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FD76CE6-12EF-2CB0-160F-931E1C17A747}"/>
                </a:ext>
              </a:extLst>
            </p:cNvPr>
            <p:cNvCxnSpPr/>
            <p:nvPr/>
          </p:nvCxnSpPr>
          <p:spPr>
            <a:xfrm flipV="1">
              <a:off x="2591552" y="5751609"/>
              <a:ext cx="164484" cy="44328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C6511C9-8AC3-80AE-D98D-59358E96595B}"/>
                </a:ext>
              </a:extLst>
            </p:cNvPr>
            <p:cNvCxnSpPr/>
            <p:nvPr/>
          </p:nvCxnSpPr>
          <p:spPr>
            <a:xfrm flipH="1" flipV="1">
              <a:off x="2752972" y="5751608"/>
              <a:ext cx="140414" cy="432891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B077388-BF02-E72C-68BC-C12B749ABBD7}"/>
                </a:ext>
              </a:extLst>
            </p:cNvPr>
            <p:cNvCxnSpPr/>
            <p:nvPr/>
          </p:nvCxnSpPr>
          <p:spPr>
            <a:xfrm flipV="1">
              <a:off x="2893386" y="5990095"/>
              <a:ext cx="83489" cy="204796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C1F2224-8E9E-F27A-9E92-D3D7A7738ADA}"/>
              </a:ext>
            </a:extLst>
          </p:cNvPr>
          <p:cNvGrpSpPr/>
          <p:nvPr/>
        </p:nvGrpSpPr>
        <p:grpSpPr>
          <a:xfrm>
            <a:off x="1821668" y="3241801"/>
            <a:ext cx="1076515" cy="2424514"/>
            <a:chOff x="1821668" y="3241801"/>
            <a:chExt cx="1076515" cy="2424514"/>
          </a:xfrm>
        </p:grpSpPr>
        <p:sp>
          <p:nvSpPr>
            <p:cNvPr id="39" name="Right Triangle 38">
              <a:extLst>
                <a:ext uri="{FF2B5EF4-FFF2-40B4-BE49-F238E27FC236}">
                  <a16:creationId xmlns:a16="http://schemas.microsoft.com/office/drawing/2014/main" id="{C11FC4A2-2F8D-AB2D-38CF-D6EFE8450BA5}"/>
                </a:ext>
              </a:extLst>
            </p:cNvPr>
            <p:cNvSpPr/>
            <p:nvPr/>
          </p:nvSpPr>
          <p:spPr>
            <a:xfrm>
              <a:off x="2766447" y="5430798"/>
              <a:ext cx="131736" cy="235517"/>
            </a:xfrm>
            <a:prstGeom prst="rtTriangl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1E79DF6-B077-DBE5-54FC-252F95E7AE6A}"/>
                </a:ext>
              </a:extLst>
            </p:cNvPr>
            <p:cNvSpPr txBox="1"/>
            <p:nvPr/>
          </p:nvSpPr>
          <p:spPr>
            <a:xfrm>
              <a:off x="1821668" y="3241801"/>
              <a:ext cx="892876" cy="461665"/>
            </a:xfrm>
            <a:prstGeom prst="rect">
              <a:avLst/>
            </a:prstGeom>
            <a:solidFill>
              <a:srgbClr val="FF9999"/>
            </a:solidFill>
          </p:spPr>
          <p:txBody>
            <a:bodyPr wrap="square" rtlCol="0">
              <a:spAutoFit/>
            </a:bodyPr>
            <a:lstStyle>
              <a:defPPr>
                <a:defRPr lang="sl-SI"/>
              </a:defPPr>
              <a:lvl1pPr algn="ctr">
                <a:defRPr sz="1200"/>
              </a:lvl1pPr>
            </a:lstStyle>
            <a:p>
              <a:r>
                <a:rPr lang="sl-SI" dirty="0"/>
                <a:t>M</a:t>
              </a:r>
              <a:r>
                <a:rPr lang="en-SI" dirty="0" err="1"/>
                <a:t>itralna</a:t>
              </a:r>
              <a:r>
                <a:rPr lang="en-SI" dirty="0"/>
                <a:t> z. se </a:t>
              </a:r>
              <a:r>
                <a:rPr lang="en-SI" dirty="0" err="1"/>
                <a:t>zapre</a:t>
              </a:r>
              <a:endParaRPr lang="sl-SI" dirty="0"/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60F546D-DB2F-701D-11E5-CF46744AE03D}"/>
              </a:ext>
            </a:extLst>
          </p:cNvPr>
          <p:cNvCxnSpPr>
            <a:cxnSpLocks/>
          </p:cNvCxnSpPr>
          <p:nvPr/>
        </p:nvCxnSpPr>
        <p:spPr>
          <a:xfrm flipV="1">
            <a:off x="2743806" y="3726524"/>
            <a:ext cx="19837" cy="167081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206B8F7-C3B2-2B41-43BF-F2D6ECDBC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6607" y="129000"/>
            <a:ext cx="1055062" cy="182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7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08" y="536076"/>
            <a:ext cx="8618018" cy="5502584"/>
          </a:xfrm>
          <a:prstGeom prst="rect">
            <a:avLst/>
          </a:prstGeom>
          <a:noFill/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C4403EE-4BB2-E885-024E-08CA0611A77E}"/>
              </a:ext>
            </a:extLst>
          </p:cNvPr>
          <p:cNvSpPr/>
          <p:nvPr/>
        </p:nvSpPr>
        <p:spPr>
          <a:xfrm>
            <a:off x="2750949" y="533454"/>
            <a:ext cx="240126" cy="5459788"/>
          </a:xfrm>
          <a:prstGeom prst="rect">
            <a:avLst/>
          </a:prstGeom>
          <a:solidFill>
            <a:srgbClr val="F8AA9E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786991" y="4170096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86991" y="5390369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786991" y="5691513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428757" y="4643537"/>
            <a:ext cx="124142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Volumen (ml)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80679" y="2209714"/>
            <a:ext cx="36602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Tlak (mmHg)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890086" y="5414897"/>
            <a:ext cx="318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37447" y="5732493"/>
            <a:ext cx="624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ECG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278125" y="372887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278125" y="160481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80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278125" y="39853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120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278125" y="433886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125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278125" y="524654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50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1278125" y="494330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75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278125" y="341874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20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659753" y="510513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1659753" y="5409402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1659753" y="4494678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1659753" y="3580230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1659753" y="388077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1659753" y="1758212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1659753" y="533454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278125" y="99092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100</a:t>
            </a:r>
            <a:endParaRPr lang="en-US" sz="1400" dirty="0"/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1659753" y="114454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44803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0,2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978396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0,5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375947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1,0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3223254" y="619947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0,35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50949" y="5998060"/>
            <a:ext cx="0" cy="214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463382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182790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570792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093761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0,1</a:t>
            </a:r>
            <a:endParaRPr lang="en-US" sz="1400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275588" y="5998060"/>
            <a:ext cx="0" cy="214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442238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0,6</a:t>
            </a:r>
            <a:endParaRPr lang="en-US" sz="1400" dirty="0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4657241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9825690" y="6157903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Čas (s)</a:t>
            </a:r>
            <a:endParaRPr lang="en-US" sz="1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0215" y="-1572"/>
            <a:ext cx="243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>
                <a:latin typeface="+mj-lt"/>
              </a:rPr>
              <a:t>Wiggersov</a:t>
            </a:r>
            <a:r>
              <a:rPr lang="sl-SI" sz="2000" dirty="0">
                <a:latin typeface="+mj-lt"/>
              </a:rPr>
              <a:t> diagram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12B4F9-8EED-A25C-DF22-2CAE9E2C6B37}"/>
              </a:ext>
            </a:extLst>
          </p:cNvPr>
          <p:cNvCxnSpPr>
            <a:cxnSpLocks/>
          </p:cNvCxnSpPr>
          <p:nvPr/>
        </p:nvCxnSpPr>
        <p:spPr>
          <a:xfrm flipV="1">
            <a:off x="1784408" y="3918992"/>
            <a:ext cx="555928" cy="50613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1A4B2E-9B11-1397-50C4-3461C11AF528}"/>
              </a:ext>
            </a:extLst>
          </p:cNvPr>
          <p:cNvCxnSpPr>
            <a:cxnSpLocks/>
          </p:cNvCxnSpPr>
          <p:nvPr/>
        </p:nvCxnSpPr>
        <p:spPr>
          <a:xfrm flipV="1">
            <a:off x="1790974" y="4556760"/>
            <a:ext cx="576941" cy="2139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91">
            <a:extLst>
              <a:ext uri="{FF2B5EF4-FFF2-40B4-BE49-F238E27FC236}">
                <a16:creationId xmlns:a16="http://schemas.microsoft.com/office/drawing/2014/main" id="{0961C6F5-D6C4-650E-8115-24E8674E7078}"/>
              </a:ext>
            </a:extLst>
          </p:cNvPr>
          <p:cNvSpPr/>
          <p:nvPr/>
        </p:nvSpPr>
        <p:spPr>
          <a:xfrm>
            <a:off x="1787392" y="5895873"/>
            <a:ext cx="488196" cy="108511"/>
          </a:xfrm>
          <a:custGeom>
            <a:avLst/>
            <a:gdLst>
              <a:gd name="connsiteX0" fmla="*/ 0 w 488196"/>
              <a:gd name="connsiteY0" fmla="*/ 100762 h 108511"/>
              <a:gd name="connsiteX1" fmla="*/ 255722 w 488196"/>
              <a:gd name="connsiteY1" fmla="*/ 23 h 108511"/>
              <a:gd name="connsiteX2" fmla="*/ 488196 w 488196"/>
              <a:gd name="connsiteY2" fmla="*/ 108511 h 10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196" h="108511">
                <a:moveTo>
                  <a:pt x="0" y="100762"/>
                </a:moveTo>
                <a:cubicBezTo>
                  <a:pt x="87178" y="49747"/>
                  <a:pt x="174356" y="-1268"/>
                  <a:pt x="255722" y="23"/>
                </a:cubicBezTo>
                <a:cubicBezTo>
                  <a:pt x="337088" y="1314"/>
                  <a:pt x="439118" y="104636"/>
                  <a:pt x="488196" y="108511"/>
                </a:cubicBezTo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F8BA06-18A8-8389-1595-2CEC2278A133}"/>
              </a:ext>
            </a:extLst>
          </p:cNvPr>
          <p:cNvCxnSpPr/>
          <p:nvPr/>
        </p:nvCxnSpPr>
        <p:spPr>
          <a:xfrm flipV="1">
            <a:off x="2264776" y="6000053"/>
            <a:ext cx="266534" cy="223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60">
            <a:extLst>
              <a:ext uri="{FF2B5EF4-FFF2-40B4-BE49-F238E27FC236}">
                <a16:creationId xmlns:a16="http://schemas.microsoft.com/office/drawing/2014/main" id="{D5391E75-8B3E-5A24-6596-46C2215987AE}"/>
              </a:ext>
            </a:extLst>
          </p:cNvPr>
          <p:cNvSpPr/>
          <p:nvPr/>
        </p:nvSpPr>
        <p:spPr>
          <a:xfrm>
            <a:off x="1795565" y="1633928"/>
            <a:ext cx="1195607" cy="97300"/>
          </a:xfrm>
          <a:custGeom>
            <a:avLst/>
            <a:gdLst>
              <a:gd name="connsiteX0" fmla="*/ 0 w 1193369"/>
              <a:gd name="connsiteY0" fmla="*/ 0 h 898902"/>
              <a:gd name="connsiteX1" fmla="*/ 480447 w 1193369"/>
              <a:gd name="connsiteY1" fmla="*/ 612183 h 898902"/>
              <a:gd name="connsiteX2" fmla="*/ 1193369 w 1193369"/>
              <a:gd name="connsiteY2" fmla="*/ 898902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369" h="898902">
                <a:moveTo>
                  <a:pt x="0" y="0"/>
                </a:moveTo>
                <a:cubicBezTo>
                  <a:pt x="140776" y="231183"/>
                  <a:pt x="281552" y="462366"/>
                  <a:pt x="480447" y="612183"/>
                </a:cubicBezTo>
                <a:cubicBezTo>
                  <a:pt x="679342" y="762000"/>
                  <a:pt x="1081006" y="875655"/>
                  <a:pt x="1193369" y="898902"/>
                </a:cubicBezTo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B4AA35A-DBED-756B-B0C1-C1EDD7540093}"/>
              </a:ext>
            </a:extLst>
          </p:cNvPr>
          <p:cNvSpPr/>
          <p:nvPr/>
        </p:nvSpPr>
        <p:spPr>
          <a:xfrm rot="404254">
            <a:off x="2341741" y="3817602"/>
            <a:ext cx="421432" cy="64452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762DCC-BF18-1784-F3FA-FE970604E5A1}"/>
              </a:ext>
            </a:extLst>
          </p:cNvPr>
          <p:cNvCxnSpPr>
            <a:cxnSpLocks/>
          </p:cNvCxnSpPr>
          <p:nvPr/>
        </p:nvCxnSpPr>
        <p:spPr>
          <a:xfrm flipV="1">
            <a:off x="1793206" y="3855976"/>
            <a:ext cx="557632" cy="50234"/>
          </a:xfrm>
          <a:prstGeom prst="lin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FF323CE-2CC9-3CB0-9088-08D44BC82488}"/>
              </a:ext>
            </a:extLst>
          </p:cNvPr>
          <p:cNvSpPr/>
          <p:nvPr/>
        </p:nvSpPr>
        <p:spPr>
          <a:xfrm>
            <a:off x="2326426" y="3859374"/>
            <a:ext cx="444275" cy="66537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8227AD4-BFBB-4D46-A0C9-B8D4AC8C2923}"/>
              </a:ext>
            </a:extLst>
          </p:cNvPr>
          <p:cNvSpPr/>
          <p:nvPr/>
        </p:nvSpPr>
        <p:spPr>
          <a:xfrm rot="21145853">
            <a:off x="2347548" y="4469874"/>
            <a:ext cx="440653" cy="64624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6C48A3A-ED54-40B4-BA76-75AC11855E2B}"/>
              </a:ext>
            </a:extLst>
          </p:cNvPr>
          <p:cNvGrpSpPr/>
          <p:nvPr/>
        </p:nvGrpSpPr>
        <p:grpSpPr>
          <a:xfrm>
            <a:off x="2523561" y="5751608"/>
            <a:ext cx="453314" cy="443283"/>
            <a:chOff x="2523561" y="5751608"/>
            <a:chExt cx="453314" cy="443283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C058335-53F6-BD3A-6443-D2B4EDAF80E4}"/>
                </a:ext>
              </a:extLst>
            </p:cNvPr>
            <p:cNvCxnSpPr/>
            <p:nvPr/>
          </p:nvCxnSpPr>
          <p:spPr>
            <a:xfrm>
              <a:off x="2523561" y="5990095"/>
              <a:ext cx="75740" cy="204794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FD76CE6-12EF-2CB0-160F-931E1C17A747}"/>
                </a:ext>
              </a:extLst>
            </p:cNvPr>
            <p:cNvCxnSpPr/>
            <p:nvPr/>
          </p:nvCxnSpPr>
          <p:spPr>
            <a:xfrm flipV="1">
              <a:off x="2591552" y="5751609"/>
              <a:ext cx="164484" cy="44328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C6511C9-8AC3-80AE-D98D-59358E96595B}"/>
                </a:ext>
              </a:extLst>
            </p:cNvPr>
            <p:cNvCxnSpPr/>
            <p:nvPr/>
          </p:nvCxnSpPr>
          <p:spPr>
            <a:xfrm flipH="1" flipV="1">
              <a:off x="2752972" y="5751608"/>
              <a:ext cx="140414" cy="432891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B077388-BF02-E72C-68BC-C12B749ABBD7}"/>
                </a:ext>
              </a:extLst>
            </p:cNvPr>
            <p:cNvCxnSpPr/>
            <p:nvPr/>
          </p:nvCxnSpPr>
          <p:spPr>
            <a:xfrm flipV="1">
              <a:off x="2893386" y="5990095"/>
              <a:ext cx="83489" cy="204796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C1F2224-8E9E-F27A-9E92-D3D7A7738ADA}"/>
              </a:ext>
            </a:extLst>
          </p:cNvPr>
          <p:cNvGrpSpPr/>
          <p:nvPr/>
        </p:nvGrpSpPr>
        <p:grpSpPr>
          <a:xfrm>
            <a:off x="1821668" y="3241801"/>
            <a:ext cx="1076515" cy="2424514"/>
            <a:chOff x="1821668" y="3241801"/>
            <a:chExt cx="1076515" cy="2424514"/>
          </a:xfrm>
        </p:grpSpPr>
        <p:sp>
          <p:nvSpPr>
            <p:cNvPr id="39" name="Right Triangle 38">
              <a:extLst>
                <a:ext uri="{FF2B5EF4-FFF2-40B4-BE49-F238E27FC236}">
                  <a16:creationId xmlns:a16="http://schemas.microsoft.com/office/drawing/2014/main" id="{C11FC4A2-2F8D-AB2D-38CF-D6EFE8450BA5}"/>
                </a:ext>
              </a:extLst>
            </p:cNvPr>
            <p:cNvSpPr/>
            <p:nvPr/>
          </p:nvSpPr>
          <p:spPr>
            <a:xfrm>
              <a:off x="2766447" y="5430798"/>
              <a:ext cx="131736" cy="235517"/>
            </a:xfrm>
            <a:prstGeom prst="rtTriangl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1E79DF6-B077-DBE5-54FC-252F95E7AE6A}"/>
                </a:ext>
              </a:extLst>
            </p:cNvPr>
            <p:cNvSpPr txBox="1"/>
            <p:nvPr/>
          </p:nvSpPr>
          <p:spPr>
            <a:xfrm>
              <a:off x="1821668" y="3241801"/>
              <a:ext cx="892876" cy="461665"/>
            </a:xfrm>
            <a:prstGeom prst="rect">
              <a:avLst/>
            </a:prstGeom>
            <a:solidFill>
              <a:srgbClr val="FF9999"/>
            </a:solidFill>
          </p:spPr>
          <p:txBody>
            <a:bodyPr wrap="square" rtlCol="0">
              <a:spAutoFit/>
            </a:bodyPr>
            <a:lstStyle>
              <a:defPPr>
                <a:defRPr lang="sl-SI"/>
              </a:defPPr>
              <a:lvl1pPr algn="ctr">
                <a:defRPr sz="1200"/>
              </a:lvl1pPr>
            </a:lstStyle>
            <a:p>
              <a:r>
                <a:rPr lang="sl-SI" dirty="0"/>
                <a:t>M</a:t>
              </a:r>
              <a:r>
                <a:rPr lang="en-SI" dirty="0" err="1"/>
                <a:t>itralna</a:t>
              </a:r>
              <a:r>
                <a:rPr lang="en-SI" dirty="0"/>
                <a:t> z. se </a:t>
              </a:r>
              <a:r>
                <a:rPr lang="en-SI" dirty="0" err="1"/>
                <a:t>zapre</a:t>
              </a:r>
              <a:endParaRPr lang="sl-SI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860CD30-6A02-161A-D7DB-0EEF5E5DC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6983" y="192330"/>
            <a:ext cx="1076943" cy="180460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B927B6-F0C3-AAF2-B1B6-6F383ADFD664}"/>
              </a:ext>
            </a:extLst>
          </p:cNvPr>
          <p:cNvCxnSpPr>
            <a:cxnSpLocks/>
          </p:cNvCxnSpPr>
          <p:nvPr/>
        </p:nvCxnSpPr>
        <p:spPr>
          <a:xfrm flipV="1">
            <a:off x="2750949" y="1621490"/>
            <a:ext cx="260585" cy="2251577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16361B-E82B-5281-18CA-222FCF9642A6}"/>
              </a:ext>
            </a:extLst>
          </p:cNvPr>
          <p:cNvCxnSpPr/>
          <p:nvPr/>
        </p:nvCxnSpPr>
        <p:spPr>
          <a:xfrm>
            <a:off x="2750949" y="4476754"/>
            <a:ext cx="24022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0274047F-5378-A6B3-4BC7-FC66B4ADB6BA}"/>
              </a:ext>
            </a:extLst>
          </p:cNvPr>
          <p:cNvSpPr/>
          <p:nvPr/>
        </p:nvSpPr>
        <p:spPr>
          <a:xfrm>
            <a:off x="3006671" y="5430797"/>
            <a:ext cx="131736" cy="235517"/>
          </a:xfrm>
          <a:prstGeom prst="rtTriangl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106EF2-0410-7C85-0BBB-70785193030B}"/>
              </a:ext>
            </a:extLst>
          </p:cNvPr>
          <p:cNvSpPr txBox="1"/>
          <p:nvPr/>
        </p:nvSpPr>
        <p:spPr>
          <a:xfrm>
            <a:off x="2070056" y="1858471"/>
            <a:ext cx="760992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/>
              <a:t>A</a:t>
            </a:r>
            <a:r>
              <a:rPr lang="en-SI" sz="1200" dirty="0" err="1"/>
              <a:t>ortna</a:t>
            </a:r>
            <a:r>
              <a:rPr lang="en-SI" sz="1200" dirty="0"/>
              <a:t> z. se </a:t>
            </a:r>
            <a:r>
              <a:rPr lang="en-SI" sz="1200" dirty="0" err="1"/>
              <a:t>odpre</a:t>
            </a:r>
            <a:endParaRPr lang="sl-SI" sz="12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1E2CDC-FFE7-9B38-FD20-C72BECADBDCA}"/>
              </a:ext>
            </a:extLst>
          </p:cNvPr>
          <p:cNvCxnSpPr>
            <a:cxnSpLocks/>
          </p:cNvCxnSpPr>
          <p:nvPr/>
        </p:nvCxnSpPr>
        <p:spPr>
          <a:xfrm flipV="1">
            <a:off x="2765980" y="3862494"/>
            <a:ext cx="221513" cy="2731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E5B4070-0C58-F94E-DE6C-DCF23FDD14A2}"/>
              </a:ext>
            </a:extLst>
          </p:cNvPr>
          <p:cNvCxnSpPr>
            <a:cxnSpLocks/>
          </p:cNvCxnSpPr>
          <p:nvPr/>
        </p:nvCxnSpPr>
        <p:spPr>
          <a:xfrm flipV="1">
            <a:off x="2746891" y="3726524"/>
            <a:ext cx="19837" cy="167081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39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08" y="536076"/>
            <a:ext cx="8618018" cy="5502584"/>
          </a:xfrm>
          <a:prstGeom prst="rect">
            <a:avLst/>
          </a:prstGeom>
          <a:noFill/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C4403EE-4BB2-E885-024E-08CA0611A77E}"/>
              </a:ext>
            </a:extLst>
          </p:cNvPr>
          <p:cNvSpPr/>
          <p:nvPr/>
        </p:nvSpPr>
        <p:spPr>
          <a:xfrm>
            <a:off x="2750949" y="533452"/>
            <a:ext cx="240126" cy="5459789"/>
          </a:xfrm>
          <a:prstGeom prst="rect">
            <a:avLst/>
          </a:prstGeom>
          <a:solidFill>
            <a:srgbClr val="F8AA9E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786991" y="4170096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86991" y="5390369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786991" y="5691513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428757" y="4643537"/>
            <a:ext cx="124142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Volumen (ml)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80679" y="2209714"/>
            <a:ext cx="36602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Tlak (mmHg)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890086" y="5414897"/>
            <a:ext cx="318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37447" y="5732493"/>
            <a:ext cx="624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ECG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278125" y="372887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278125" y="160481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80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278125" y="39853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120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278125" y="433886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125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278125" y="524654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50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1278125" y="494330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75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278125" y="341874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20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659753" y="510513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1659753" y="5409402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1659753" y="4494678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1659753" y="3580230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1659753" y="388077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1659753" y="1758212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1659753" y="533454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278125" y="99092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100</a:t>
            </a:r>
            <a:endParaRPr lang="en-US" sz="1400" dirty="0"/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1659753" y="114454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44803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0,2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978396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0,5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375947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1,0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3223254" y="619947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0,35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50949" y="5998060"/>
            <a:ext cx="0" cy="214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463382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182790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570792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093761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0,1</a:t>
            </a:r>
            <a:endParaRPr lang="en-US" sz="1400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275588" y="5998060"/>
            <a:ext cx="0" cy="214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442238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0,6</a:t>
            </a:r>
            <a:endParaRPr lang="en-US" sz="1400" dirty="0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4657241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9825690" y="6157903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Čas (s)</a:t>
            </a:r>
            <a:endParaRPr lang="en-US" sz="1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0215" y="-1572"/>
            <a:ext cx="243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>
                <a:latin typeface="+mj-lt"/>
              </a:rPr>
              <a:t>Wiggersov</a:t>
            </a:r>
            <a:r>
              <a:rPr lang="sl-SI" sz="2000" dirty="0">
                <a:latin typeface="+mj-lt"/>
              </a:rPr>
              <a:t> diagram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12B4F9-8EED-A25C-DF22-2CAE9E2C6B37}"/>
              </a:ext>
            </a:extLst>
          </p:cNvPr>
          <p:cNvCxnSpPr>
            <a:cxnSpLocks/>
          </p:cNvCxnSpPr>
          <p:nvPr/>
        </p:nvCxnSpPr>
        <p:spPr>
          <a:xfrm flipV="1">
            <a:off x="1784408" y="3918992"/>
            <a:ext cx="555928" cy="50613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1A4B2E-9B11-1397-50C4-3461C11AF528}"/>
              </a:ext>
            </a:extLst>
          </p:cNvPr>
          <p:cNvCxnSpPr>
            <a:cxnSpLocks/>
          </p:cNvCxnSpPr>
          <p:nvPr/>
        </p:nvCxnSpPr>
        <p:spPr>
          <a:xfrm flipV="1">
            <a:off x="1790974" y="4556760"/>
            <a:ext cx="576941" cy="2139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91">
            <a:extLst>
              <a:ext uri="{FF2B5EF4-FFF2-40B4-BE49-F238E27FC236}">
                <a16:creationId xmlns:a16="http://schemas.microsoft.com/office/drawing/2014/main" id="{0961C6F5-D6C4-650E-8115-24E8674E7078}"/>
              </a:ext>
            </a:extLst>
          </p:cNvPr>
          <p:cNvSpPr/>
          <p:nvPr/>
        </p:nvSpPr>
        <p:spPr>
          <a:xfrm>
            <a:off x="1787392" y="5895873"/>
            <a:ext cx="488196" cy="108511"/>
          </a:xfrm>
          <a:custGeom>
            <a:avLst/>
            <a:gdLst>
              <a:gd name="connsiteX0" fmla="*/ 0 w 488196"/>
              <a:gd name="connsiteY0" fmla="*/ 100762 h 108511"/>
              <a:gd name="connsiteX1" fmla="*/ 255722 w 488196"/>
              <a:gd name="connsiteY1" fmla="*/ 23 h 108511"/>
              <a:gd name="connsiteX2" fmla="*/ 488196 w 488196"/>
              <a:gd name="connsiteY2" fmla="*/ 108511 h 10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196" h="108511">
                <a:moveTo>
                  <a:pt x="0" y="100762"/>
                </a:moveTo>
                <a:cubicBezTo>
                  <a:pt x="87178" y="49747"/>
                  <a:pt x="174356" y="-1268"/>
                  <a:pt x="255722" y="23"/>
                </a:cubicBezTo>
                <a:cubicBezTo>
                  <a:pt x="337088" y="1314"/>
                  <a:pt x="439118" y="104636"/>
                  <a:pt x="488196" y="108511"/>
                </a:cubicBezTo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F8BA06-18A8-8389-1595-2CEC2278A133}"/>
              </a:ext>
            </a:extLst>
          </p:cNvPr>
          <p:cNvCxnSpPr/>
          <p:nvPr/>
        </p:nvCxnSpPr>
        <p:spPr>
          <a:xfrm flipV="1">
            <a:off x="2264776" y="6000053"/>
            <a:ext cx="266534" cy="223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60">
            <a:extLst>
              <a:ext uri="{FF2B5EF4-FFF2-40B4-BE49-F238E27FC236}">
                <a16:creationId xmlns:a16="http://schemas.microsoft.com/office/drawing/2014/main" id="{D5391E75-8B3E-5A24-6596-46C2215987AE}"/>
              </a:ext>
            </a:extLst>
          </p:cNvPr>
          <p:cNvSpPr/>
          <p:nvPr/>
        </p:nvSpPr>
        <p:spPr>
          <a:xfrm>
            <a:off x="1795565" y="1633928"/>
            <a:ext cx="1195607" cy="97300"/>
          </a:xfrm>
          <a:custGeom>
            <a:avLst/>
            <a:gdLst>
              <a:gd name="connsiteX0" fmla="*/ 0 w 1193369"/>
              <a:gd name="connsiteY0" fmla="*/ 0 h 898902"/>
              <a:gd name="connsiteX1" fmla="*/ 480447 w 1193369"/>
              <a:gd name="connsiteY1" fmla="*/ 612183 h 898902"/>
              <a:gd name="connsiteX2" fmla="*/ 1193369 w 1193369"/>
              <a:gd name="connsiteY2" fmla="*/ 898902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369" h="898902">
                <a:moveTo>
                  <a:pt x="0" y="0"/>
                </a:moveTo>
                <a:cubicBezTo>
                  <a:pt x="140776" y="231183"/>
                  <a:pt x="281552" y="462366"/>
                  <a:pt x="480447" y="612183"/>
                </a:cubicBezTo>
                <a:cubicBezTo>
                  <a:pt x="679342" y="762000"/>
                  <a:pt x="1081006" y="875655"/>
                  <a:pt x="1193369" y="898902"/>
                </a:cubicBezTo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B4AA35A-DBED-756B-B0C1-C1EDD7540093}"/>
              </a:ext>
            </a:extLst>
          </p:cNvPr>
          <p:cNvSpPr/>
          <p:nvPr/>
        </p:nvSpPr>
        <p:spPr>
          <a:xfrm rot="404254">
            <a:off x="2341741" y="3817602"/>
            <a:ext cx="421432" cy="64452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762DCC-BF18-1784-F3FA-FE970604E5A1}"/>
              </a:ext>
            </a:extLst>
          </p:cNvPr>
          <p:cNvCxnSpPr>
            <a:cxnSpLocks/>
          </p:cNvCxnSpPr>
          <p:nvPr/>
        </p:nvCxnSpPr>
        <p:spPr>
          <a:xfrm flipV="1">
            <a:off x="1793206" y="3855976"/>
            <a:ext cx="557632" cy="50234"/>
          </a:xfrm>
          <a:prstGeom prst="lin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FF323CE-2CC9-3CB0-9088-08D44BC82488}"/>
              </a:ext>
            </a:extLst>
          </p:cNvPr>
          <p:cNvSpPr/>
          <p:nvPr/>
        </p:nvSpPr>
        <p:spPr>
          <a:xfrm>
            <a:off x="2326426" y="3859374"/>
            <a:ext cx="444275" cy="66537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8227AD4-BFBB-4D46-A0C9-B8D4AC8C2923}"/>
              </a:ext>
            </a:extLst>
          </p:cNvPr>
          <p:cNvSpPr/>
          <p:nvPr/>
        </p:nvSpPr>
        <p:spPr>
          <a:xfrm rot="21145853">
            <a:off x="2347548" y="4469874"/>
            <a:ext cx="440653" cy="64624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6C48A3A-ED54-40B4-BA76-75AC11855E2B}"/>
              </a:ext>
            </a:extLst>
          </p:cNvPr>
          <p:cNvGrpSpPr/>
          <p:nvPr/>
        </p:nvGrpSpPr>
        <p:grpSpPr>
          <a:xfrm>
            <a:off x="2523561" y="5751608"/>
            <a:ext cx="453314" cy="443283"/>
            <a:chOff x="2523561" y="5751608"/>
            <a:chExt cx="453314" cy="443283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C058335-53F6-BD3A-6443-D2B4EDAF80E4}"/>
                </a:ext>
              </a:extLst>
            </p:cNvPr>
            <p:cNvCxnSpPr/>
            <p:nvPr/>
          </p:nvCxnSpPr>
          <p:spPr>
            <a:xfrm>
              <a:off x="2523561" y="5990095"/>
              <a:ext cx="75740" cy="204794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FD76CE6-12EF-2CB0-160F-931E1C17A747}"/>
                </a:ext>
              </a:extLst>
            </p:cNvPr>
            <p:cNvCxnSpPr/>
            <p:nvPr/>
          </p:nvCxnSpPr>
          <p:spPr>
            <a:xfrm flipV="1">
              <a:off x="2591552" y="5751609"/>
              <a:ext cx="164484" cy="44328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C6511C9-8AC3-80AE-D98D-59358E96595B}"/>
                </a:ext>
              </a:extLst>
            </p:cNvPr>
            <p:cNvCxnSpPr/>
            <p:nvPr/>
          </p:nvCxnSpPr>
          <p:spPr>
            <a:xfrm flipH="1" flipV="1">
              <a:off x="2752972" y="5751608"/>
              <a:ext cx="140414" cy="432891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B077388-BF02-E72C-68BC-C12B749ABBD7}"/>
                </a:ext>
              </a:extLst>
            </p:cNvPr>
            <p:cNvCxnSpPr/>
            <p:nvPr/>
          </p:nvCxnSpPr>
          <p:spPr>
            <a:xfrm flipV="1">
              <a:off x="2893386" y="5990095"/>
              <a:ext cx="83489" cy="204796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C1F2224-8E9E-F27A-9E92-D3D7A7738ADA}"/>
              </a:ext>
            </a:extLst>
          </p:cNvPr>
          <p:cNvGrpSpPr/>
          <p:nvPr/>
        </p:nvGrpSpPr>
        <p:grpSpPr>
          <a:xfrm>
            <a:off x="1821668" y="3241801"/>
            <a:ext cx="1076515" cy="2424514"/>
            <a:chOff x="1821668" y="3241801"/>
            <a:chExt cx="1076515" cy="2424514"/>
          </a:xfrm>
        </p:grpSpPr>
        <p:sp>
          <p:nvSpPr>
            <p:cNvPr id="39" name="Right Triangle 38">
              <a:extLst>
                <a:ext uri="{FF2B5EF4-FFF2-40B4-BE49-F238E27FC236}">
                  <a16:creationId xmlns:a16="http://schemas.microsoft.com/office/drawing/2014/main" id="{C11FC4A2-2F8D-AB2D-38CF-D6EFE8450BA5}"/>
                </a:ext>
              </a:extLst>
            </p:cNvPr>
            <p:cNvSpPr/>
            <p:nvPr/>
          </p:nvSpPr>
          <p:spPr>
            <a:xfrm>
              <a:off x="2766447" y="5430798"/>
              <a:ext cx="131736" cy="235517"/>
            </a:xfrm>
            <a:prstGeom prst="rtTriangl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1E79DF6-B077-DBE5-54FC-252F95E7AE6A}"/>
                </a:ext>
              </a:extLst>
            </p:cNvPr>
            <p:cNvSpPr txBox="1"/>
            <p:nvPr/>
          </p:nvSpPr>
          <p:spPr>
            <a:xfrm>
              <a:off x="1821668" y="3241801"/>
              <a:ext cx="892876" cy="461665"/>
            </a:xfrm>
            <a:prstGeom prst="rect">
              <a:avLst/>
            </a:prstGeom>
            <a:solidFill>
              <a:srgbClr val="FF9999"/>
            </a:solidFill>
          </p:spPr>
          <p:txBody>
            <a:bodyPr wrap="square" rtlCol="0">
              <a:spAutoFit/>
            </a:bodyPr>
            <a:lstStyle>
              <a:defPPr>
                <a:defRPr lang="sl-SI"/>
              </a:defPPr>
              <a:lvl1pPr algn="ctr">
                <a:defRPr sz="1200"/>
              </a:lvl1pPr>
            </a:lstStyle>
            <a:p>
              <a:r>
                <a:rPr lang="sl-SI" dirty="0"/>
                <a:t>M</a:t>
              </a:r>
              <a:r>
                <a:rPr lang="en-SI" dirty="0" err="1"/>
                <a:t>itralna</a:t>
              </a:r>
              <a:r>
                <a:rPr lang="en-SI" dirty="0"/>
                <a:t> z. se </a:t>
              </a:r>
              <a:r>
                <a:rPr lang="en-SI" dirty="0" err="1"/>
                <a:t>zapre</a:t>
              </a:r>
              <a:endParaRPr lang="sl-SI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B927B6-F0C3-AAF2-B1B6-6F383ADFD664}"/>
              </a:ext>
            </a:extLst>
          </p:cNvPr>
          <p:cNvCxnSpPr>
            <a:cxnSpLocks/>
          </p:cNvCxnSpPr>
          <p:nvPr/>
        </p:nvCxnSpPr>
        <p:spPr>
          <a:xfrm flipV="1">
            <a:off x="2750949" y="1621490"/>
            <a:ext cx="260585" cy="2251577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16361B-E82B-5281-18CA-222FCF9642A6}"/>
              </a:ext>
            </a:extLst>
          </p:cNvPr>
          <p:cNvCxnSpPr/>
          <p:nvPr/>
        </p:nvCxnSpPr>
        <p:spPr>
          <a:xfrm>
            <a:off x="2750949" y="4476754"/>
            <a:ext cx="24022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0274047F-5378-A6B3-4BC7-FC66B4ADB6BA}"/>
              </a:ext>
            </a:extLst>
          </p:cNvPr>
          <p:cNvSpPr/>
          <p:nvPr/>
        </p:nvSpPr>
        <p:spPr>
          <a:xfrm>
            <a:off x="3006671" y="5430797"/>
            <a:ext cx="131736" cy="235517"/>
          </a:xfrm>
          <a:prstGeom prst="rtTriangl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1E2CDC-FFE7-9B38-FD20-C72BECADBDCA}"/>
              </a:ext>
            </a:extLst>
          </p:cNvPr>
          <p:cNvCxnSpPr>
            <a:cxnSpLocks/>
          </p:cNvCxnSpPr>
          <p:nvPr/>
        </p:nvCxnSpPr>
        <p:spPr>
          <a:xfrm flipV="1">
            <a:off x="2765980" y="3862494"/>
            <a:ext cx="221513" cy="2731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60">
            <a:extLst>
              <a:ext uri="{FF2B5EF4-FFF2-40B4-BE49-F238E27FC236}">
                <a16:creationId xmlns:a16="http://schemas.microsoft.com/office/drawing/2014/main" id="{4A39D9A2-C0FF-4BD5-06EF-72AA5789FCF5}"/>
              </a:ext>
            </a:extLst>
          </p:cNvPr>
          <p:cNvSpPr/>
          <p:nvPr/>
        </p:nvSpPr>
        <p:spPr>
          <a:xfrm>
            <a:off x="2976875" y="4463537"/>
            <a:ext cx="1207667" cy="906626"/>
          </a:xfrm>
          <a:custGeom>
            <a:avLst/>
            <a:gdLst>
              <a:gd name="connsiteX0" fmla="*/ 0 w 1193369"/>
              <a:gd name="connsiteY0" fmla="*/ 0 h 898902"/>
              <a:gd name="connsiteX1" fmla="*/ 480447 w 1193369"/>
              <a:gd name="connsiteY1" fmla="*/ 612183 h 898902"/>
              <a:gd name="connsiteX2" fmla="*/ 1193369 w 1193369"/>
              <a:gd name="connsiteY2" fmla="*/ 898902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369" h="898902">
                <a:moveTo>
                  <a:pt x="0" y="0"/>
                </a:moveTo>
                <a:cubicBezTo>
                  <a:pt x="140776" y="231183"/>
                  <a:pt x="281552" y="462366"/>
                  <a:pt x="480447" y="612183"/>
                </a:cubicBezTo>
                <a:cubicBezTo>
                  <a:pt x="679342" y="762000"/>
                  <a:pt x="1081006" y="875655"/>
                  <a:pt x="1193369" y="898902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106">
            <a:extLst>
              <a:ext uri="{FF2B5EF4-FFF2-40B4-BE49-F238E27FC236}">
                <a16:creationId xmlns:a16="http://schemas.microsoft.com/office/drawing/2014/main" id="{B2E3633D-D291-F0F1-4C3B-C7FD1EFD02EC}"/>
              </a:ext>
            </a:extLst>
          </p:cNvPr>
          <p:cNvSpPr/>
          <p:nvPr/>
        </p:nvSpPr>
        <p:spPr>
          <a:xfrm>
            <a:off x="3457312" y="5884146"/>
            <a:ext cx="700358" cy="103715"/>
          </a:xfrm>
          <a:custGeom>
            <a:avLst/>
            <a:gdLst>
              <a:gd name="connsiteX0" fmla="*/ 0 w 488196"/>
              <a:gd name="connsiteY0" fmla="*/ 100762 h 108511"/>
              <a:gd name="connsiteX1" fmla="*/ 255722 w 488196"/>
              <a:gd name="connsiteY1" fmla="*/ 23 h 108511"/>
              <a:gd name="connsiteX2" fmla="*/ 488196 w 488196"/>
              <a:gd name="connsiteY2" fmla="*/ 108511 h 10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196" h="108511">
                <a:moveTo>
                  <a:pt x="0" y="100762"/>
                </a:moveTo>
                <a:cubicBezTo>
                  <a:pt x="87178" y="49747"/>
                  <a:pt x="174356" y="-1268"/>
                  <a:pt x="255722" y="23"/>
                </a:cubicBezTo>
                <a:cubicBezTo>
                  <a:pt x="337088" y="1314"/>
                  <a:pt x="439118" y="104636"/>
                  <a:pt x="488196" y="108511"/>
                </a:cubicBezTo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72EA778-403F-E0BF-9EE9-C50F2BE7D86A}"/>
              </a:ext>
            </a:extLst>
          </p:cNvPr>
          <p:cNvCxnSpPr/>
          <p:nvPr/>
        </p:nvCxnSpPr>
        <p:spPr>
          <a:xfrm>
            <a:off x="2976875" y="5984954"/>
            <a:ext cx="494745" cy="290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10F0AAD-FEFA-40EC-D921-5C35ACA1866A}"/>
              </a:ext>
            </a:extLst>
          </p:cNvPr>
          <p:cNvSpPr/>
          <p:nvPr/>
        </p:nvSpPr>
        <p:spPr>
          <a:xfrm>
            <a:off x="2979420" y="497998"/>
            <a:ext cx="1234440" cy="1224122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E5B4070-0C58-F94E-DE6C-DCF23FDD14A2}"/>
              </a:ext>
            </a:extLst>
          </p:cNvPr>
          <p:cNvCxnSpPr>
            <a:cxnSpLocks/>
          </p:cNvCxnSpPr>
          <p:nvPr/>
        </p:nvCxnSpPr>
        <p:spPr>
          <a:xfrm flipV="1">
            <a:off x="2746891" y="3726524"/>
            <a:ext cx="19837" cy="167081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A91BCBB-3232-AE28-B575-CFF39C832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5334" y="163037"/>
            <a:ext cx="1076942" cy="179010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6D0F7A6-3570-FFB7-9B10-74AC7A2E3F25}"/>
              </a:ext>
            </a:extLst>
          </p:cNvPr>
          <p:cNvGrpSpPr/>
          <p:nvPr/>
        </p:nvGrpSpPr>
        <p:grpSpPr>
          <a:xfrm>
            <a:off x="10471569" y="2038049"/>
            <a:ext cx="1617872" cy="3057017"/>
            <a:chOff x="10368395" y="501721"/>
            <a:chExt cx="1926785" cy="305701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6678DE7-046C-1647-11B9-1BB70C22B408}"/>
                </a:ext>
              </a:extLst>
            </p:cNvPr>
            <p:cNvSpPr/>
            <p:nvPr/>
          </p:nvSpPr>
          <p:spPr>
            <a:xfrm>
              <a:off x="10403329" y="501721"/>
              <a:ext cx="1891851" cy="305701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E6D830D-662B-29E4-878F-A69DDFAA2AB6}"/>
                    </a:ext>
                  </a:extLst>
                </p:cNvPr>
                <p:cNvSpPr txBox="1"/>
                <p:nvPr/>
              </p:nvSpPr>
              <p:spPr>
                <a:xfrm>
                  <a:off x="10872349" y="665677"/>
                  <a:ext cx="786882" cy="5725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𝑑𝑉</m:t>
                            </m:r>
                          </m:num>
                          <m:den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den>
                        </m:f>
                      </m:oMath>
                    </m:oMathPara>
                  </a14:m>
                  <a:endParaRPr lang="sl-SI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E6D830D-662B-29E4-878F-A69DDFAA2A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2349" y="665677"/>
                  <a:ext cx="786882" cy="572593"/>
                </a:xfrm>
                <a:prstGeom prst="rect">
                  <a:avLst/>
                </a:prstGeom>
                <a:blipFill>
                  <a:blip r:embed="rId6"/>
                  <a:stretch>
                    <a:fillRect r="-10092"/>
                  </a:stretch>
                </a:blipFill>
              </p:spPr>
              <p:txBody>
                <a:bodyPr/>
                <a:lstStyle/>
                <a:p>
                  <a:r>
                    <a:rPr lang="sl-SI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28276DD-680D-A91E-8A7F-78BE3F7F0EC8}"/>
                </a:ext>
              </a:extLst>
            </p:cNvPr>
            <p:cNvSpPr txBox="1"/>
            <p:nvPr/>
          </p:nvSpPr>
          <p:spPr>
            <a:xfrm>
              <a:off x="10368395" y="1402225"/>
              <a:ext cx="189185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I" sz="1600" i="1" dirty="0"/>
                <a:t>PODAJNOST = KOMPLIANCA (</a:t>
              </a:r>
              <a:r>
                <a:rPr lang="sl-SI" sz="1600" i="1" dirty="0"/>
                <a:t>C</a:t>
              </a:r>
              <a:r>
                <a:rPr lang="en-SI" sz="1600" i="1" dirty="0"/>
                <a:t>)</a:t>
              </a:r>
              <a:r>
                <a:rPr lang="sl-SI" sz="1600" i="1" dirty="0"/>
                <a:t> se med začetnim iztisom močno zmanjšuje in med začetnim polnjenjem močno zvečuje!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1AC6C0F-07D6-7805-E8EF-01BDB356232B}"/>
              </a:ext>
            </a:extLst>
          </p:cNvPr>
          <p:cNvSpPr txBox="1"/>
          <p:nvPr/>
        </p:nvSpPr>
        <p:spPr>
          <a:xfrm>
            <a:off x="311286" y="664124"/>
            <a:ext cx="26411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Č</a:t>
            </a:r>
            <a:r>
              <a:rPr lang="en-SI" sz="1600" dirty="0" err="1"/>
              <a:t>eprav</a:t>
            </a:r>
            <a:r>
              <a:rPr lang="en-SI" sz="1600" dirty="0"/>
              <a:t> se </a:t>
            </a:r>
            <a:r>
              <a:rPr lang="en-SI" sz="1600" dirty="0" err="1"/>
              <a:t>srce</a:t>
            </a:r>
            <a:r>
              <a:rPr lang="en-SI" sz="1600" dirty="0"/>
              <a:t> </a:t>
            </a:r>
            <a:r>
              <a:rPr lang="en-SI" sz="1600" dirty="0" err="1"/>
              <a:t>prazni</a:t>
            </a:r>
            <a:r>
              <a:rPr lang="en-SI" sz="1600" dirty="0"/>
              <a:t>, se </a:t>
            </a:r>
            <a:r>
              <a:rPr lang="sl-SI" sz="1600" noProof="1"/>
              <a:t>tlak</a:t>
            </a:r>
            <a:r>
              <a:rPr lang="en-SI" sz="1600" dirty="0"/>
              <a:t> </a:t>
            </a:r>
            <a:r>
              <a:rPr lang="en-SI" sz="1600" dirty="0" err="1"/>
              <a:t>še</a:t>
            </a:r>
            <a:r>
              <a:rPr lang="en-SI" sz="1600" dirty="0"/>
              <a:t> </a:t>
            </a:r>
            <a:r>
              <a:rPr lang="en-SI" sz="1600" dirty="0" err="1"/>
              <a:t>vedno</a:t>
            </a:r>
            <a:r>
              <a:rPr lang="en-SI" sz="1600" dirty="0"/>
              <a:t> </a:t>
            </a:r>
            <a:r>
              <a:rPr lang="en-SI" sz="1600" dirty="0" err="1"/>
              <a:t>zvišuje</a:t>
            </a:r>
            <a:r>
              <a:rPr lang="en-SI" sz="1600" dirty="0"/>
              <a:t> </a:t>
            </a:r>
            <a:r>
              <a:rPr lang="en-SI" sz="1600" dirty="0" err="1"/>
              <a:t>zaradi</a:t>
            </a:r>
            <a:r>
              <a:rPr lang="en-SI" sz="1600" dirty="0"/>
              <a:t> </a:t>
            </a:r>
            <a:r>
              <a:rPr lang="en-SI" sz="1600" dirty="0" err="1"/>
              <a:t>krčenja</a:t>
            </a:r>
            <a:r>
              <a:rPr lang="en-SI" sz="1600" dirty="0"/>
              <a:t> </a:t>
            </a:r>
            <a:r>
              <a:rPr lang="en-SI" sz="1600" dirty="0" err="1"/>
              <a:t>srca</a:t>
            </a:r>
            <a:r>
              <a:rPr lang="en-SI" sz="1600" dirty="0"/>
              <a:t> (</a:t>
            </a:r>
            <a:r>
              <a:rPr lang="en-SI" sz="1600" dirty="0">
                <a:sym typeface="Symbol" panose="05050102010706020507" pitchFamily="18" charset="2"/>
              </a:rPr>
              <a:t>C)</a:t>
            </a:r>
            <a:endParaRPr lang="en-SI" sz="1600" dirty="0"/>
          </a:p>
        </p:txBody>
      </p:sp>
      <p:sp>
        <p:nvSpPr>
          <p:cNvPr id="46" name="Freeform 20">
            <a:extLst>
              <a:ext uri="{FF2B5EF4-FFF2-40B4-BE49-F238E27FC236}">
                <a16:creationId xmlns:a16="http://schemas.microsoft.com/office/drawing/2014/main" id="{E53CC6DC-172E-B8AD-B50B-A7149EEA43F2}"/>
              </a:ext>
            </a:extLst>
          </p:cNvPr>
          <p:cNvSpPr/>
          <p:nvPr/>
        </p:nvSpPr>
        <p:spPr>
          <a:xfrm>
            <a:off x="2997804" y="501722"/>
            <a:ext cx="1185620" cy="1226338"/>
          </a:xfrm>
          <a:custGeom>
            <a:avLst/>
            <a:gdLst>
              <a:gd name="connsiteX0" fmla="*/ 0 w 1185620"/>
              <a:gd name="connsiteY0" fmla="*/ 1226338 h 1226338"/>
              <a:gd name="connsiteX1" fmla="*/ 464949 w 1185620"/>
              <a:gd name="connsiteY1" fmla="*/ 17470 h 1226338"/>
              <a:gd name="connsiteX2" fmla="*/ 1185620 w 1185620"/>
              <a:gd name="connsiteY2" fmla="*/ 621904 h 122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620" h="1226338">
                <a:moveTo>
                  <a:pt x="0" y="1226338"/>
                </a:moveTo>
                <a:cubicBezTo>
                  <a:pt x="133673" y="672273"/>
                  <a:pt x="267346" y="118209"/>
                  <a:pt x="464949" y="17470"/>
                </a:cubicBezTo>
                <a:cubicBezTo>
                  <a:pt x="662552" y="-83269"/>
                  <a:pt x="924086" y="269317"/>
                  <a:pt x="1185620" y="621904"/>
                </a:cubicBezTo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837A9EA-23EE-FD76-0E24-33FEC242F978}"/>
              </a:ext>
            </a:extLst>
          </p:cNvPr>
          <p:cNvSpPr/>
          <p:nvPr/>
        </p:nvSpPr>
        <p:spPr>
          <a:xfrm>
            <a:off x="2994660" y="3859374"/>
            <a:ext cx="1203960" cy="51737"/>
          </a:xfrm>
          <a:custGeom>
            <a:avLst/>
            <a:gdLst>
              <a:gd name="connsiteX0" fmla="*/ 0 w 1203960"/>
              <a:gd name="connsiteY0" fmla="*/ 0 h 64884"/>
              <a:gd name="connsiteX1" fmla="*/ 331470 w 1203960"/>
              <a:gd name="connsiteY1" fmla="*/ 45720 h 64884"/>
              <a:gd name="connsiteX2" fmla="*/ 689610 w 1203960"/>
              <a:gd name="connsiteY2" fmla="*/ 64770 h 64884"/>
              <a:gd name="connsiteX3" fmla="*/ 1036320 w 1203960"/>
              <a:gd name="connsiteY3" fmla="*/ 38100 h 64884"/>
              <a:gd name="connsiteX4" fmla="*/ 1203960 w 1203960"/>
              <a:gd name="connsiteY4" fmla="*/ 19050 h 6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960" h="64884">
                <a:moveTo>
                  <a:pt x="0" y="0"/>
                </a:moveTo>
                <a:cubicBezTo>
                  <a:pt x="108267" y="17462"/>
                  <a:pt x="216535" y="34925"/>
                  <a:pt x="331470" y="45720"/>
                </a:cubicBezTo>
                <a:cubicBezTo>
                  <a:pt x="446405" y="56515"/>
                  <a:pt x="572135" y="66040"/>
                  <a:pt x="689610" y="64770"/>
                </a:cubicBezTo>
                <a:cubicBezTo>
                  <a:pt x="807085" y="63500"/>
                  <a:pt x="950595" y="45720"/>
                  <a:pt x="1036320" y="38100"/>
                </a:cubicBezTo>
                <a:cubicBezTo>
                  <a:pt x="1122045" y="30480"/>
                  <a:pt x="1163002" y="24765"/>
                  <a:pt x="1203960" y="19050"/>
                </a:cubicBezTo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60F9A5D-8B05-9717-9F64-0C0EA190E2A5}"/>
              </a:ext>
            </a:extLst>
          </p:cNvPr>
          <p:cNvSpPr txBox="1"/>
          <p:nvPr/>
        </p:nvSpPr>
        <p:spPr>
          <a:xfrm>
            <a:off x="4439589" y="575422"/>
            <a:ext cx="2235531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V</a:t>
            </a:r>
            <a:r>
              <a:rPr lang="en-SI" sz="1600" dirty="0" err="1"/>
              <a:t>entrikel</a:t>
            </a:r>
            <a:r>
              <a:rPr lang="en-SI" sz="1600" dirty="0"/>
              <a:t> se AKTIVNO RELAKSIRA, t</a:t>
            </a:r>
            <a:r>
              <a:rPr lang="sl-SI" sz="1600" dirty="0" err="1"/>
              <a:t>al</a:t>
            </a:r>
            <a:r>
              <a:rPr lang="en-SI" sz="1600" dirty="0"/>
              <a:t>k v </a:t>
            </a:r>
            <a:r>
              <a:rPr lang="en-SI" sz="1600" dirty="0" err="1"/>
              <a:t>aorti</a:t>
            </a:r>
            <a:r>
              <a:rPr lang="en-SI" sz="1600" dirty="0"/>
              <a:t> se </a:t>
            </a:r>
            <a:r>
              <a:rPr lang="en-SI" sz="1600" dirty="0" err="1"/>
              <a:t>znižuje</a:t>
            </a:r>
            <a:r>
              <a:rPr lang="en-SI" sz="1600" dirty="0"/>
              <a:t> </a:t>
            </a:r>
            <a:r>
              <a:rPr lang="en-SI" sz="1600" dirty="0" err="1"/>
              <a:t>zaradi</a:t>
            </a:r>
            <a:r>
              <a:rPr lang="en-SI" sz="1600" dirty="0"/>
              <a:t> PASIVNEGA ODTEKANJA KRVI </a:t>
            </a:r>
            <a:r>
              <a:rPr lang="en-SI" sz="1600" dirty="0" err="1"/>
              <a:t>proti</a:t>
            </a:r>
            <a:r>
              <a:rPr lang="en-SI" sz="1600" dirty="0"/>
              <a:t> </a:t>
            </a:r>
            <a:r>
              <a:rPr lang="en-SI" sz="1600" dirty="0" err="1"/>
              <a:t>kapilaram</a:t>
            </a:r>
            <a:r>
              <a:rPr lang="en-SI" sz="1600" dirty="0"/>
              <a:t>.</a:t>
            </a:r>
          </a:p>
        </p:txBody>
      </p:sp>
      <p:sp>
        <p:nvSpPr>
          <p:cNvPr id="63" name="Right Triangle 62">
            <a:extLst>
              <a:ext uri="{FF2B5EF4-FFF2-40B4-BE49-F238E27FC236}">
                <a16:creationId xmlns:a16="http://schemas.microsoft.com/office/drawing/2014/main" id="{3C741FE2-5C61-7B05-A0FF-3981DF984A2C}"/>
              </a:ext>
            </a:extLst>
          </p:cNvPr>
          <p:cNvSpPr/>
          <p:nvPr/>
        </p:nvSpPr>
        <p:spPr>
          <a:xfrm>
            <a:off x="4202427" y="5427964"/>
            <a:ext cx="131736" cy="235517"/>
          </a:xfrm>
          <a:prstGeom prst="rtTriangl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67F3E5-38AC-9278-4847-7278DC70F543}"/>
              </a:ext>
            </a:extLst>
          </p:cNvPr>
          <p:cNvSpPr txBox="1"/>
          <p:nvPr/>
        </p:nvSpPr>
        <p:spPr>
          <a:xfrm>
            <a:off x="3327259" y="1254399"/>
            <a:ext cx="812238" cy="461665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/>
              <a:t>A</a:t>
            </a:r>
            <a:r>
              <a:rPr lang="en-SI" sz="1200" dirty="0" err="1"/>
              <a:t>ortna</a:t>
            </a:r>
            <a:r>
              <a:rPr lang="en-SI" sz="1200" dirty="0"/>
              <a:t> z. se </a:t>
            </a:r>
            <a:r>
              <a:rPr lang="en-SI" sz="1200" dirty="0" err="1"/>
              <a:t>zapre</a:t>
            </a:r>
            <a:endParaRPr lang="sl-SI" sz="11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EE4C673-D9B5-CBCE-BF6F-A01FA2B51DFE}"/>
              </a:ext>
            </a:extLst>
          </p:cNvPr>
          <p:cNvSpPr txBox="1"/>
          <p:nvPr/>
        </p:nvSpPr>
        <p:spPr>
          <a:xfrm>
            <a:off x="2070056" y="1858471"/>
            <a:ext cx="760992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/>
              <a:t>A</a:t>
            </a:r>
            <a:r>
              <a:rPr lang="en-SI" sz="1200" dirty="0" err="1"/>
              <a:t>ortna</a:t>
            </a:r>
            <a:r>
              <a:rPr lang="en-SI" sz="1200" dirty="0"/>
              <a:t> z. se </a:t>
            </a:r>
            <a:r>
              <a:rPr lang="en-SI" sz="1200" dirty="0" err="1"/>
              <a:t>odpre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400570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3" grpId="0" animBg="1"/>
      <p:bldP spid="45" grpId="0" animBg="1"/>
      <p:bldP spid="46" grpId="0" animBg="1"/>
      <p:bldP spid="6" grpId="0" animBg="1"/>
      <p:bldP spid="62" grpId="0" animBg="1"/>
      <p:bldP spid="63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08" y="536076"/>
            <a:ext cx="8618018" cy="5502584"/>
          </a:xfrm>
          <a:prstGeom prst="rect">
            <a:avLst/>
          </a:prstGeom>
          <a:noFill/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C4403EE-4BB2-E885-024E-08CA0611A77E}"/>
              </a:ext>
            </a:extLst>
          </p:cNvPr>
          <p:cNvSpPr/>
          <p:nvPr/>
        </p:nvSpPr>
        <p:spPr>
          <a:xfrm>
            <a:off x="2750949" y="533452"/>
            <a:ext cx="240126" cy="5459789"/>
          </a:xfrm>
          <a:prstGeom prst="rect">
            <a:avLst/>
          </a:prstGeom>
          <a:solidFill>
            <a:srgbClr val="F8AA9E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786991" y="4170096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86991" y="5390369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786991" y="5691513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428757" y="4643537"/>
            <a:ext cx="124142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Volumen (ml)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80679" y="2209714"/>
            <a:ext cx="36602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Tlak (mmHg)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890086" y="5414897"/>
            <a:ext cx="318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37447" y="5732493"/>
            <a:ext cx="624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ECG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278125" y="372887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278125" y="160481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80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278125" y="39853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120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278125" y="433886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125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278125" y="524654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50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1278125" y="494330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75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278125" y="341874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20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659753" y="510513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1659753" y="5409402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1659753" y="4494678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1659753" y="3580230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1659753" y="388077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1659753" y="1758212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1659753" y="533454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278125" y="99092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100</a:t>
            </a:r>
            <a:endParaRPr lang="en-US" sz="1400" dirty="0"/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1659753" y="114454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44803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0,2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978396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0,5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375947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1,0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3223254" y="619947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0,35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50949" y="5998060"/>
            <a:ext cx="0" cy="214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463382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182790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570792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093761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0,1</a:t>
            </a:r>
            <a:endParaRPr lang="en-US" sz="1400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275588" y="5998060"/>
            <a:ext cx="0" cy="214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442238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0,6</a:t>
            </a:r>
            <a:endParaRPr lang="en-US" sz="1400" dirty="0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4657241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9825690" y="6157903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Čas (s)</a:t>
            </a:r>
            <a:endParaRPr lang="en-US" sz="1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0215" y="-1572"/>
            <a:ext cx="243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>
                <a:latin typeface="+mj-lt"/>
              </a:rPr>
              <a:t>Wiggersov</a:t>
            </a:r>
            <a:r>
              <a:rPr lang="sl-SI" sz="2000" dirty="0">
                <a:latin typeface="+mj-lt"/>
              </a:rPr>
              <a:t> diagram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12B4F9-8EED-A25C-DF22-2CAE9E2C6B37}"/>
              </a:ext>
            </a:extLst>
          </p:cNvPr>
          <p:cNvCxnSpPr>
            <a:cxnSpLocks/>
          </p:cNvCxnSpPr>
          <p:nvPr/>
        </p:nvCxnSpPr>
        <p:spPr>
          <a:xfrm flipV="1">
            <a:off x="1784408" y="3918992"/>
            <a:ext cx="555928" cy="50613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1A4B2E-9B11-1397-50C4-3461C11AF528}"/>
              </a:ext>
            </a:extLst>
          </p:cNvPr>
          <p:cNvCxnSpPr>
            <a:cxnSpLocks/>
          </p:cNvCxnSpPr>
          <p:nvPr/>
        </p:nvCxnSpPr>
        <p:spPr>
          <a:xfrm flipV="1">
            <a:off x="1790974" y="4556760"/>
            <a:ext cx="576941" cy="2139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91">
            <a:extLst>
              <a:ext uri="{FF2B5EF4-FFF2-40B4-BE49-F238E27FC236}">
                <a16:creationId xmlns:a16="http://schemas.microsoft.com/office/drawing/2014/main" id="{0961C6F5-D6C4-650E-8115-24E8674E7078}"/>
              </a:ext>
            </a:extLst>
          </p:cNvPr>
          <p:cNvSpPr/>
          <p:nvPr/>
        </p:nvSpPr>
        <p:spPr>
          <a:xfrm>
            <a:off x="1787392" y="5895873"/>
            <a:ext cx="488196" cy="108511"/>
          </a:xfrm>
          <a:custGeom>
            <a:avLst/>
            <a:gdLst>
              <a:gd name="connsiteX0" fmla="*/ 0 w 488196"/>
              <a:gd name="connsiteY0" fmla="*/ 100762 h 108511"/>
              <a:gd name="connsiteX1" fmla="*/ 255722 w 488196"/>
              <a:gd name="connsiteY1" fmla="*/ 23 h 108511"/>
              <a:gd name="connsiteX2" fmla="*/ 488196 w 488196"/>
              <a:gd name="connsiteY2" fmla="*/ 108511 h 10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196" h="108511">
                <a:moveTo>
                  <a:pt x="0" y="100762"/>
                </a:moveTo>
                <a:cubicBezTo>
                  <a:pt x="87178" y="49747"/>
                  <a:pt x="174356" y="-1268"/>
                  <a:pt x="255722" y="23"/>
                </a:cubicBezTo>
                <a:cubicBezTo>
                  <a:pt x="337088" y="1314"/>
                  <a:pt x="439118" y="104636"/>
                  <a:pt x="488196" y="108511"/>
                </a:cubicBezTo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F8BA06-18A8-8389-1595-2CEC2278A133}"/>
              </a:ext>
            </a:extLst>
          </p:cNvPr>
          <p:cNvCxnSpPr/>
          <p:nvPr/>
        </p:nvCxnSpPr>
        <p:spPr>
          <a:xfrm flipV="1">
            <a:off x="2264776" y="6000053"/>
            <a:ext cx="266534" cy="223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60">
            <a:extLst>
              <a:ext uri="{FF2B5EF4-FFF2-40B4-BE49-F238E27FC236}">
                <a16:creationId xmlns:a16="http://schemas.microsoft.com/office/drawing/2014/main" id="{D5391E75-8B3E-5A24-6596-46C2215987AE}"/>
              </a:ext>
            </a:extLst>
          </p:cNvPr>
          <p:cNvSpPr/>
          <p:nvPr/>
        </p:nvSpPr>
        <p:spPr>
          <a:xfrm>
            <a:off x="1795565" y="1633928"/>
            <a:ext cx="1195607" cy="97300"/>
          </a:xfrm>
          <a:custGeom>
            <a:avLst/>
            <a:gdLst>
              <a:gd name="connsiteX0" fmla="*/ 0 w 1193369"/>
              <a:gd name="connsiteY0" fmla="*/ 0 h 898902"/>
              <a:gd name="connsiteX1" fmla="*/ 480447 w 1193369"/>
              <a:gd name="connsiteY1" fmla="*/ 612183 h 898902"/>
              <a:gd name="connsiteX2" fmla="*/ 1193369 w 1193369"/>
              <a:gd name="connsiteY2" fmla="*/ 898902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369" h="898902">
                <a:moveTo>
                  <a:pt x="0" y="0"/>
                </a:moveTo>
                <a:cubicBezTo>
                  <a:pt x="140776" y="231183"/>
                  <a:pt x="281552" y="462366"/>
                  <a:pt x="480447" y="612183"/>
                </a:cubicBezTo>
                <a:cubicBezTo>
                  <a:pt x="679342" y="762000"/>
                  <a:pt x="1081006" y="875655"/>
                  <a:pt x="1193369" y="898902"/>
                </a:cubicBezTo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B4AA35A-DBED-756B-B0C1-C1EDD7540093}"/>
              </a:ext>
            </a:extLst>
          </p:cNvPr>
          <p:cNvSpPr/>
          <p:nvPr/>
        </p:nvSpPr>
        <p:spPr>
          <a:xfrm rot="404254">
            <a:off x="2341741" y="3817602"/>
            <a:ext cx="421432" cy="64452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762DCC-BF18-1784-F3FA-FE970604E5A1}"/>
              </a:ext>
            </a:extLst>
          </p:cNvPr>
          <p:cNvCxnSpPr>
            <a:cxnSpLocks/>
          </p:cNvCxnSpPr>
          <p:nvPr/>
        </p:nvCxnSpPr>
        <p:spPr>
          <a:xfrm flipV="1">
            <a:off x="1793206" y="3855976"/>
            <a:ext cx="557632" cy="50234"/>
          </a:xfrm>
          <a:prstGeom prst="lin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FF323CE-2CC9-3CB0-9088-08D44BC82488}"/>
              </a:ext>
            </a:extLst>
          </p:cNvPr>
          <p:cNvSpPr/>
          <p:nvPr/>
        </p:nvSpPr>
        <p:spPr>
          <a:xfrm>
            <a:off x="2326426" y="3859374"/>
            <a:ext cx="444275" cy="66537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8227AD4-BFBB-4D46-A0C9-B8D4AC8C2923}"/>
              </a:ext>
            </a:extLst>
          </p:cNvPr>
          <p:cNvSpPr/>
          <p:nvPr/>
        </p:nvSpPr>
        <p:spPr>
          <a:xfrm rot="21145853">
            <a:off x="2347548" y="4469874"/>
            <a:ext cx="440653" cy="64624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6C48A3A-ED54-40B4-BA76-75AC11855E2B}"/>
              </a:ext>
            </a:extLst>
          </p:cNvPr>
          <p:cNvGrpSpPr/>
          <p:nvPr/>
        </p:nvGrpSpPr>
        <p:grpSpPr>
          <a:xfrm>
            <a:off x="2523561" y="5751608"/>
            <a:ext cx="453314" cy="443283"/>
            <a:chOff x="2523561" y="5751608"/>
            <a:chExt cx="453314" cy="443283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C058335-53F6-BD3A-6443-D2B4EDAF80E4}"/>
                </a:ext>
              </a:extLst>
            </p:cNvPr>
            <p:cNvCxnSpPr/>
            <p:nvPr/>
          </p:nvCxnSpPr>
          <p:spPr>
            <a:xfrm>
              <a:off x="2523561" y="5990095"/>
              <a:ext cx="75740" cy="204794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FD76CE6-12EF-2CB0-160F-931E1C17A747}"/>
                </a:ext>
              </a:extLst>
            </p:cNvPr>
            <p:cNvCxnSpPr/>
            <p:nvPr/>
          </p:nvCxnSpPr>
          <p:spPr>
            <a:xfrm flipV="1">
              <a:off x="2591552" y="5751609"/>
              <a:ext cx="164484" cy="44328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C6511C9-8AC3-80AE-D98D-59358E96595B}"/>
                </a:ext>
              </a:extLst>
            </p:cNvPr>
            <p:cNvCxnSpPr/>
            <p:nvPr/>
          </p:nvCxnSpPr>
          <p:spPr>
            <a:xfrm flipH="1" flipV="1">
              <a:off x="2752972" y="5751608"/>
              <a:ext cx="140414" cy="432891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B077388-BF02-E72C-68BC-C12B749ABBD7}"/>
                </a:ext>
              </a:extLst>
            </p:cNvPr>
            <p:cNvCxnSpPr/>
            <p:nvPr/>
          </p:nvCxnSpPr>
          <p:spPr>
            <a:xfrm flipV="1">
              <a:off x="2893386" y="5990095"/>
              <a:ext cx="83489" cy="204796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C1F2224-8E9E-F27A-9E92-D3D7A7738ADA}"/>
              </a:ext>
            </a:extLst>
          </p:cNvPr>
          <p:cNvGrpSpPr/>
          <p:nvPr/>
        </p:nvGrpSpPr>
        <p:grpSpPr>
          <a:xfrm>
            <a:off x="1821668" y="3241801"/>
            <a:ext cx="1076515" cy="2424514"/>
            <a:chOff x="1821668" y="3241801"/>
            <a:chExt cx="1076515" cy="2424514"/>
          </a:xfrm>
        </p:grpSpPr>
        <p:sp>
          <p:nvSpPr>
            <p:cNvPr id="39" name="Right Triangle 38">
              <a:extLst>
                <a:ext uri="{FF2B5EF4-FFF2-40B4-BE49-F238E27FC236}">
                  <a16:creationId xmlns:a16="http://schemas.microsoft.com/office/drawing/2014/main" id="{C11FC4A2-2F8D-AB2D-38CF-D6EFE8450BA5}"/>
                </a:ext>
              </a:extLst>
            </p:cNvPr>
            <p:cNvSpPr/>
            <p:nvPr/>
          </p:nvSpPr>
          <p:spPr>
            <a:xfrm>
              <a:off x="2766447" y="5430798"/>
              <a:ext cx="131736" cy="235517"/>
            </a:xfrm>
            <a:prstGeom prst="rtTriangl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1E79DF6-B077-DBE5-54FC-252F95E7AE6A}"/>
                </a:ext>
              </a:extLst>
            </p:cNvPr>
            <p:cNvSpPr txBox="1"/>
            <p:nvPr/>
          </p:nvSpPr>
          <p:spPr>
            <a:xfrm>
              <a:off x="1821668" y="3241801"/>
              <a:ext cx="892876" cy="461665"/>
            </a:xfrm>
            <a:prstGeom prst="rect">
              <a:avLst/>
            </a:prstGeom>
            <a:solidFill>
              <a:srgbClr val="FF9999"/>
            </a:solidFill>
          </p:spPr>
          <p:txBody>
            <a:bodyPr wrap="square" rtlCol="0">
              <a:spAutoFit/>
            </a:bodyPr>
            <a:lstStyle>
              <a:defPPr>
                <a:defRPr lang="sl-SI"/>
              </a:defPPr>
              <a:lvl1pPr algn="ctr">
                <a:defRPr sz="1200"/>
              </a:lvl1pPr>
            </a:lstStyle>
            <a:p>
              <a:r>
                <a:rPr lang="sl-SI" dirty="0"/>
                <a:t>M</a:t>
              </a:r>
              <a:r>
                <a:rPr lang="en-SI" dirty="0" err="1"/>
                <a:t>itralna</a:t>
              </a:r>
              <a:r>
                <a:rPr lang="en-SI" dirty="0"/>
                <a:t> z. se </a:t>
              </a:r>
              <a:r>
                <a:rPr lang="en-SI" dirty="0" err="1"/>
                <a:t>zapre</a:t>
              </a:r>
              <a:endParaRPr lang="sl-SI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B927B6-F0C3-AAF2-B1B6-6F383ADFD664}"/>
              </a:ext>
            </a:extLst>
          </p:cNvPr>
          <p:cNvCxnSpPr>
            <a:cxnSpLocks/>
          </p:cNvCxnSpPr>
          <p:nvPr/>
        </p:nvCxnSpPr>
        <p:spPr>
          <a:xfrm flipV="1">
            <a:off x="2750949" y="1621490"/>
            <a:ext cx="260585" cy="2251577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16361B-E82B-5281-18CA-222FCF9642A6}"/>
              </a:ext>
            </a:extLst>
          </p:cNvPr>
          <p:cNvCxnSpPr/>
          <p:nvPr/>
        </p:nvCxnSpPr>
        <p:spPr>
          <a:xfrm>
            <a:off x="2750949" y="4476754"/>
            <a:ext cx="24022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0274047F-5378-A6B3-4BC7-FC66B4ADB6BA}"/>
              </a:ext>
            </a:extLst>
          </p:cNvPr>
          <p:cNvSpPr/>
          <p:nvPr/>
        </p:nvSpPr>
        <p:spPr>
          <a:xfrm>
            <a:off x="3006671" y="5430797"/>
            <a:ext cx="131736" cy="235517"/>
          </a:xfrm>
          <a:prstGeom prst="rtTriangl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1E2CDC-FFE7-9B38-FD20-C72BECADBDCA}"/>
              </a:ext>
            </a:extLst>
          </p:cNvPr>
          <p:cNvCxnSpPr>
            <a:cxnSpLocks/>
          </p:cNvCxnSpPr>
          <p:nvPr/>
        </p:nvCxnSpPr>
        <p:spPr>
          <a:xfrm flipV="1">
            <a:off x="2765980" y="3862494"/>
            <a:ext cx="221513" cy="2731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60">
            <a:extLst>
              <a:ext uri="{FF2B5EF4-FFF2-40B4-BE49-F238E27FC236}">
                <a16:creationId xmlns:a16="http://schemas.microsoft.com/office/drawing/2014/main" id="{4A39D9A2-C0FF-4BD5-06EF-72AA5789FCF5}"/>
              </a:ext>
            </a:extLst>
          </p:cNvPr>
          <p:cNvSpPr/>
          <p:nvPr/>
        </p:nvSpPr>
        <p:spPr>
          <a:xfrm>
            <a:off x="2976875" y="4463537"/>
            <a:ext cx="1207667" cy="906626"/>
          </a:xfrm>
          <a:custGeom>
            <a:avLst/>
            <a:gdLst>
              <a:gd name="connsiteX0" fmla="*/ 0 w 1193369"/>
              <a:gd name="connsiteY0" fmla="*/ 0 h 898902"/>
              <a:gd name="connsiteX1" fmla="*/ 480447 w 1193369"/>
              <a:gd name="connsiteY1" fmla="*/ 612183 h 898902"/>
              <a:gd name="connsiteX2" fmla="*/ 1193369 w 1193369"/>
              <a:gd name="connsiteY2" fmla="*/ 898902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369" h="898902">
                <a:moveTo>
                  <a:pt x="0" y="0"/>
                </a:moveTo>
                <a:cubicBezTo>
                  <a:pt x="140776" y="231183"/>
                  <a:pt x="281552" y="462366"/>
                  <a:pt x="480447" y="612183"/>
                </a:cubicBezTo>
                <a:cubicBezTo>
                  <a:pt x="679342" y="762000"/>
                  <a:pt x="1081006" y="875655"/>
                  <a:pt x="1193369" y="898902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106">
            <a:extLst>
              <a:ext uri="{FF2B5EF4-FFF2-40B4-BE49-F238E27FC236}">
                <a16:creationId xmlns:a16="http://schemas.microsoft.com/office/drawing/2014/main" id="{B2E3633D-D291-F0F1-4C3B-C7FD1EFD02EC}"/>
              </a:ext>
            </a:extLst>
          </p:cNvPr>
          <p:cNvSpPr/>
          <p:nvPr/>
        </p:nvSpPr>
        <p:spPr>
          <a:xfrm>
            <a:off x="3457312" y="5884146"/>
            <a:ext cx="700358" cy="103715"/>
          </a:xfrm>
          <a:custGeom>
            <a:avLst/>
            <a:gdLst>
              <a:gd name="connsiteX0" fmla="*/ 0 w 488196"/>
              <a:gd name="connsiteY0" fmla="*/ 100762 h 108511"/>
              <a:gd name="connsiteX1" fmla="*/ 255722 w 488196"/>
              <a:gd name="connsiteY1" fmla="*/ 23 h 108511"/>
              <a:gd name="connsiteX2" fmla="*/ 488196 w 488196"/>
              <a:gd name="connsiteY2" fmla="*/ 108511 h 10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196" h="108511">
                <a:moveTo>
                  <a:pt x="0" y="100762"/>
                </a:moveTo>
                <a:cubicBezTo>
                  <a:pt x="87178" y="49747"/>
                  <a:pt x="174356" y="-1268"/>
                  <a:pt x="255722" y="23"/>
                </a:cubicBezTo>
                <a:cubicBezTo>
                  <a:pt x="337088" y="1314"/>
                  <a:pt x="439118" y="104636"/>
                  <a:pt x="488196" y="108511"/>
                </a:cubicBezTo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72EA778-403F-E0BF-9EE9-C50F2BE7D86A}"/>
              </a:ext>
            </a:extLst>
          </p:cNvPr>
          <p:cNvCxnSpPr/>
          <p:nvPr/>
        </p:nvCxnSpPr>
        <p:spPr>
          <a:xfrm>
            <a:off x="2976875" y="5984954"/>
            <a:ext cx="494745" cy="290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10F0AAD-FEFA-40EC-D921-5C35ACA1866A}"/>
              </a:ext>
            </a:extLst>
          </p:cNvPr>
          <p:cNvSpPr/>
          <p:nvPr/>
        </p:nvSpPr>
        <p:spPr>
          <a:xfrm>
            <a:off x="2979420" y="497998"/>
            <a:ext cx="1234440" cy="1224122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E5B4070-0C58-F94E-DE6C-DCF23FDD14A2}"/>
              </a:ext>
            </a:extLst>
          </p:cNvPr>
          <p:cNvCxnSpPr>
            <a:cxnSpLocks/>
          </p:cNvCxnSpPr>
          <p:nvPr/>
        </p:nvCxnSpPr>
        <p:spPr>
          <a:xfrm flipV="1">
            <a:off x="2746891" y="3726524"/>
            <a:ext cx="19837" cy="167081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20">
            <a:extLst>
              <a:ext uri="{FF2B5EF4-FFF2-40B4-BE49-F238E27FC236}">
                <a16:creationId xmlns:a16="http://schemas.microsoft.com/office/drawing/2014/main" id="{E53CC6DC-172E-B8AD-B50B-A7149EEA43F2}"/>
              </a:ext>
            </a:extLst>
          </p:cNvPr>
          <p:cNvSpPr/>
          <p:nvPr/>
        </p:nvSpPr>
        <p:spPr>
          <a:xfrm>
            <a:off x="2997804" y="501722"/>
            <a:ext cx="1185620" cy="1226338"/>
          </a:xfrm>
          <a:custGeom>
            <a:avLst/>
            <a:gdLst>
              <a:gd name="connsiteX0" fmla="*/ 0 w 1185620"/>
              <a:gd name="connsiteY0" fmla="*/ 1226338 h 1226338"/>
              <a:gd name="connsiteX1" fmla="*/ 464949 w 1185620"/>
              <a:gd name="connsiteY1" fmla="*/ 17470 h 1226338"/>
              <a:gd name="connsiteX2" fmla="*/ 1185620 w 1185620"/>
              <a:gd name="connsiteY2" fmla="*/ 621904 h 122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620" h="1226338">
                <a:moveTo>
                  <a:pt x="0" y="1226338"/>
                </a:moveTo>
                <a:cubicBezTo>
                  <a:pt x="133673" y="672273"/>
                  <a:pt x="267346" y="118209"/>
                  <a:pt x="464949" y="17470"/>
                </a:cubicBezTo>
                <a:cubicBezTo>
                  <a:pt x="662552" y="-83269"/>
                  <a:pt x="924086" y="269317"/>
                  <a:pt x="1185620" y="621904"/>
                </a:cubicBezTo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837A9EA-23EE-FD76-0E24-33FEC242F978}"/>
              </a:ext>
            </a:extLst>
          </p:cNvPr>
          <p:cNvSpPr/>
          <p:nvPr/>
        </p:nvSpPr>
        <p:spPr>
          <a:xfrm>
            <a:off x="2994660" y="3859374"/>
            <a:ext cx="1203960" cy="51737"/>
          </a:xfrm>
          <a:custGeom>
            <a:avLst/>
            <a:gdLst>
              <a:gd name="connsiteX0" fmla="*/ 0 w 1203960"/>
              <a:gd name="connsiteY0" fmla="*/ 0 h 64884"/>
              <a:gd name="connsiteX1" fmla="*/ 331470 w 1203960"/>
              <a:gd name="connsiteY1" fmla="*/ 45720 h 64884"/>
              <a:gd name="connsiteX2" fmla="*/ 689610 w 1203960"/>
              <a:gd name="connsiteY2" fmla="*/ 64770 h 64884"/>
              <a:gd name="connsiteX3" fmla="*/ 1036320 w 1203960"/>
              <a:gd name="connsiteY3" fmla="*/ 38100 h 64884"/>
              <a:gd name="connsiteX4" fmla="*/ 1203960 w 1203960"/>
              <a:gd name="connsiteY4" fmla="*/ 19050 h 6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960" h="64884">
                <a:moveTo>
                  <a:pt x="0" y="0"/>
                </a:moveTo>
                <a:cubicBezTo>
                  <a:pt x="108267" y="17462"/>
                  <a:pt x="216535" y="34925"/>
                  <a:pt x="331470" y="45720"/>
                </a:cubicBezTo>
                <a:cubicBezTo>
                  <a:pt x="446405" y="56515"/>
                  <a:pt x="572135" y="66040"/>
                  <a:pt x="689610" y="64770"/>
                </a:cubicBezTo>
                <a:cubicBezTo>
                  <a:pt x="807085" y="63500"/>
                  <a:pt x="950595" y="45720"/>
                  <a:pt x="1036320" y="38100"/>
                </a:cubicBezTo>
                <a:cubicBezTo>
                  <a:pt x="1122045" y="30480"/>
                  <a:pt x="1163002" y="24765"/>
                  <a:pt x="1203960" y="19050"/>
                </a:cubicBezTo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sp>
        <p:nvSpPr>
          <p:cNvPr id="63" name="Right Triangle 62">
            <a:extLst>
              <a:ext uri="{FF2B5EF4-FFF2-40B4-BE49-F238E27FC236}">
                <a16:creationId xmlns:a16="http://schemas.microsoft.com/office/drawing/2014/main" id="{3C741FE2-5C61-7B05-A0FF-3981DF984A2C}"/>
              </a:ext>
            </a:extLst>
          </p:cNvPr>
          <p:cNvSpPr/>
          <p:nvPr/>
        </p:nvSpPr>
        <p:spPr>
          <a:xfrm>
            <a:off x="4202427" y="5427964"/>
            <a:ext cx="131736" cy="235517"/>
          </a:xfrm>
          <a:prstGeom prst="rtTriangl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67F3E5-38AC-9278-4847-7278DC70F543}"/>
              </a:ext>
            </a:extLst>
          </p:cNvPr>
          <p:cNvSpPr txBox="1"/>
          <p:nvPr/>
        </p:nvSpPr>
        <p:spPr>
          <a:xfrm>
            <a:off x="3327259" y="1254399"/>
            <a:ext cx="812238" cy="461665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/>
              <a:t>A</a:t>
            </a:r>
            <a:r>
              <a:rPr lang="en-SI" sz="1200" dirty="0" err="1"/>
              <a:t>ortna</a:t>
            </a:r>
            <a:r>
              <a:rPr lang="en-SI" sz="1200" dirty="0"/>
              <a:t> z. se </a:t>
            </a:r>
            <a:r>
              <a:rPr lang="en-SI" sz="1200" dirty="0" err="1"/>
              <a:t>zapre</a:t>
            </a:r>
            <a:endParaRPr lang="en-SI" sz="12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EE4C673-D9B5-CBCE-BF6F-A01FA2B51DFE}"/>
              </a:ext>
            </a:extLst>
          </p:cNvPr>
          <p:cNvSpPr txBox="1"/>
          <p:nvPr/>
        </p:nvSpPr>
        <p:spPr>
          <a:xfrm>
            <a:off x="2070056" y="1858471"/>
            <a:ext cx="760992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/>
              <a:t>A</a:t>
            </a:r>
            <a:r>
              <a:rPr lang="en-SI" sz="1200" dirty="0" err="1"/>
              <a:t>ortna</a:t>
            </a:r>
            <a:r>
              <a:rPr lang="en-SI" sz="1200" dirty="0"/>
              <a:t> z. se </a:t>
            </a:r>
            <a:r>
              <a:rPr lang="en-SI" sz="1200" dirty="0" err="1"/>
              <a:t>odpre</a:t>
            </a:r>
            <a:endParaRPr lang="sl-SI" sz="1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5EFB515-0766-BCEE-5C7B-46FBB412E22B}"/>
              </a:ext>
            </a:extLst>
          </p:cNvPr>
          <p:cNvSpPr/>
          <p:nvPr/>
        </p:nvSpPr>
        <p:spPr>
          <a:xfrm>
            <a:off x="4197896" y="536941"/>
            <a:ext cx="471690" cy="5459789"/>
          </a:xfrm>
          <a:prstGeom prst="rect">
            <a:avLst/>
          </a:prstGeom>
          <a:solidFill>
            <a:schemeClr val="accent6">
              <a:lumMod val="40000"/>
              <a:lumOff val="6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C70B74-5F87-B1B6-D9D7-BD42F3EF0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3875" y="176222"/>
            <a:ext cx="1108579" cy="1820714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9273246-F955-EE0E-8AAB-A2A1D129A9AE}"/>
              </a:ext>
            </a:extLst>
          </p:cNvPr>
          <p:cNvCxnSpPr>
            <a:cxnSpLocks/>
          </p:cNvCxnSpPr>
          <p:nvPr/>
        </p:nvCxnSpPr>
        <p:spPr>
          <a:xfrm flipH="1" flipV="1">
            <a:off x="4182790" y="1112353"/>
            <a:ext cx="486796" cy="2671736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96026B1-7FAC-7D4B-D83A-7823073E6773}"/>
              </a:ext>
            </a:extLst>
          </p:cNvPr>
          <p:cNvCxnSpPr/>
          <p:nvPr/>
        </p:nvCxnSpPr>
        <p:spPr>
          <a:xfrm>
            <a:off x="4182790" y="5370030"/>
            <a:ext cx="474451" cy="13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reeform 106">
            <a:extLst>
              <a:ext uri="{FF2B5EF4-FFF2-40B4-BE49-F238E27FC236}">
                <a16:creationId xmlns:a16="http://schemas.microsoft.com/office/drawing/2014/main" id="{E216915D-ED6C-D48E-C815-5FCC3DDDDDEA}"/>
              </a:ext>
            </a:extLst>
          </p:cNvPr>
          <p:cNvSpPr/>
          <p:nvPr/>
        </p:nvSpPr>
        <p:spPr>
          <a:xfrm>
            <a:off x="4293335" y="923834"/>
            <a:ext cx="279935" cy="67087"/>
          </a:xfrm>
          <a:custGeom>
            <a:avLst/>
            <a:gdLst>
              <a:gd name="connsiteX0" fmla="*/ 0 w 488196"/>
              <a:gd name="connsiteY0" fmla="*/ 100762 h 108511"/>
              <a:gd name="connsiteX1" fmla="*/ 255722 w 488196"/>
              <a:gd name="connsiteY1" fmla="*/ 23 h 108511"/>
              <a:gd name="connsiteX2" fmla="*/ 488196 w 488196"/>
              <a:gd name="connsiteY2" fmla="*/ 108511 h 10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196" h="108511">
                <a:moveTo>
                  <a:pt x="0" y="100762"/>
                </a:moveTo>
                <a:cubicBezTo>
                  <a:pt x="87178" y="49747"/>
                  <a:pt x="174356" y="-1268"/>
                  <a:pt x="255722" y="23"/>
                </a:cubicBezTo>
                <a:cubicBezTo>
                  <a:pt x="337088" y="1314"/>
                  <a:pt x="439118" y="104636"/>
                  <a:pt x="488196" y="108511"/>
                </a:cubicBezTo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07B6D0F-CA29-32A3-21B6-A35880EF5732}"/>
              </a:ext>
            </a:extLst>
          </p:cNvPr>
          <p:cNvCxnSpPr>
            <a:cxnSpLocks/>
            <a:endCxn id="71" idx="0"/>
          </p:cNvCxnSpPr>
          <p:nvPr/>
        </p:nvCxnSpPr>
        <p:spPr>
          <a:xfrm flipV="1">
            <a:off x="4221805" y="986130"/>
            <a:ext cx="71530" cy="12841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D2643500-E41C-8353-F9A5-5DF102A83947}"/>
              </a:ext>
            </a:extLst>
          </p:cNvPr>
          <p:cNvSpPr/>
          <p:nvPr/>
        </p:nvSpPr>
        <p:spPr>
          <a:xfrm rot="21435003" flipV="1">
            <a:off x="2991198" y="3818575"/>
            <a:ext cx="1687142" cy="81599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D1E4E82-201D-1008-8D12-B880AD926ED2}"/>
              </a:ext>
            </a:extLst>
          </p:cNvPr>
          <p:cNvSpPr txBox="1"/>
          <p:nvPr/>
        </p:nvSpPr>
        <p:spPr>
          <a:xfrm>
            <a:off x="5242913" y="610544"/>
            <a:ext cx="3194007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600" dirty="0" err="1"/>
              <a:t>Tl</a:t>
            </a:r>
            <a:r>
              <a:rPr lang="en-SI" sz="1600" dirty="0" err="1"/>
              <a:t>ak</a:t>
            </a:r>
            <a:r>
              <a:rPr lang="en-SI" sz="1600" dirty="0"/>
              <a:t> v </a:t>
            </a:r>
            <a:r>
              <a:rPr lang="en-SI" sz="1600" dirty="0" err="1"/>
              <a:t>aorti</a:t>
            </a:r>
            <a:r>
              <a:rPr lang="en-SI" sz="1600" dirty="0"/>
              <a:t> se </a:t>
            </a:r>
            <a:r>
              <a:rPr lang="en-SI" sz="1600" dirty="0" err="1"/>
              <a:t>prehodno</a:t>
            </a:r>
            <a:r>
              <a:rPr lang="en-SI" sz="1600" dirty="0"/>
              <a:t> </a:t>
            </a:r>
            <a:r>
              <a:rPr lang="en-SI" sz="1600" dirty="0" err="1"/>
              <a:t>zviša</a:t>
            </a:r>
            <a:r>
              <a:rPr lang="en-SI" sz="1600" dirty="0"/>
              <a:t> </a:t>
            </a:r>
            <a:r>
              <a:rPr lang="en-SI" sz="1600" dirty="0" err="1"/>
              <a:t>zaradi</a:t>
            </a:r>
            <a:r>
              <a:rPr lang="en-SI" sz="1600" dirty="0"/>
              <a:t> </a:t>
            </a:r>
            <a:r>
              <a:rPr lang="en-SI" sz="1600" dirty="0" err="1"/>
              <a:t>velike</a:t>
            </a:r>
            <a:r>
              <a:rPr lang="en-SI" sz="1600" dirty="0"/>
              <a:t> </a:t>
            </a:r>
            <a:r>
              <a:rPr lang="en-SI" sz="1600" dirty="0" err="1"/>
              <a:t>elastičnosti</a:t>
            </a:r>
            <a:r>
              <a:rPr lang="en-SI" sz="1600" dirty="0"/>
              <a:t> </a:t>
            </a:r>
            <a:r>
              <a:rPr lang="en-SI" sz="1600" dirty="0" err="1"/>
              <a:t>njenih</a:t>
            </a:r>
            <a:r>
              <a:rPr lang="en-SI" sz="1600" dirty="0"/>
              <a:t> </a:t>
            </a:r>
            <a:r>
              <a:rPr lang="en-SI" sz="1600" dirty="0" err="1"/>
              <a:t>sten</a:t>
            </a:r>
            <a:r>
              <a:rPr lang="en-SI" sz="1600" dirty="0"/>
              <a:t>, s </a:t>
            </a:r>
            <a:r>
              <a:rPr lang="en-SI" sz="1600" dirty="0" err="1"/>
              <a:t>katero</a:t>
            </a:r>
            <a:r>
              <a:rPr lang="en-SI" sz="1600" dirty="0"/>
              <a:t> </a:t>
            </a:r>
            <a:r>
              <a:rPr lang="en-SI" sz="1600" dirty="0" err="1"/>
              <a:t>potiskajo</a:t>
            </a:r>
            <a:r>
              <a:rPr lang="en-SI" sz="1600" dirty="0"/>
              <a:t> </a:t>
            </a:r>
            <a:r>
              <a:rPr lang="en-SI" sz="1600" dirty="0" err="1"/>
              <a:t>kri</a:t>
            </a:r>
            <a:r>
              <a:rPr lang="en-SI" sz="1600" dirty="0"/>
              <a:t> </a:t>
            </a:r>
            <a:r>
              <a:rPr lang="en-SI" sz="1600" dirty="0" err="1"/>
              <a:t>proti</a:t>
            </a:r>
            <a:r>
              <a:rPr lang="en-SI" sz="1600" dirty="0"/>
              <a:t> </a:t>
            </a:r>
            <a:r>
              <a:rPr lang="en-SI" sz="1600" dirty="0" err="1"/>
              <a:t>periferiji</a:t>
            </a:r>
            <a:r>
              <a:rPr lang="en-SI" sz="1600" dirty="0"/>
              <a:t>. </a:t>
            </a:r>
            <a:r>
              <a:rPr lang="en-SI" sz="1600" dirty="0" err="1"/>
              <a:t>Nastane</a:t>
            </a:r>
            <a:r>
              <a:rPr lang="en-SI" sz="1600" dirty="0"/>
              <a:t> </a:t>
            </a:r>
            <a:r>
              <a:rPr lang="en-SI" sz="1600" dirty="0" err="1"/>
              <a:t>zareza</a:t>
            </a:r>
            <a:r>
              <a:rPr lang="en-SI" sz="1600" dirty="0"/>
              <a:t> INCIZURA.</a:t>
            </a:r>
            <a:endParaRPr lang="sl-SI" sz="1600" dirty="0"/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211F7240-5A70-F731-4133-67743D0E44DC}"/>
              </a:ext>
            </a:extLst>
          </p:cNvPr>
          <p:cNvSpPr/>
          <p:nvPr/>
        </p:nvSpPr>
        <p:spPr>
          <a:xfrm>
            <a:off x="4678737" y="5427964"/>
            <a:ext cx="131736" cy="235517"/>
          </a:xfrm>
          <a:prstGeom prst="rtTriangl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F0DB11A-482A-F3B9-2DD3-77865ACB567A}"/>
              </a:ext>
            </a:extLst>
          </p:cNvPr>
          <p:cNvSpPr txBox="1"/>
          <p:nvPr/>
        </p:nvSpPr>
        <p:spPr>
          <a:xfrm>
            <a:off x="4670568" y="3091662"/>
            <a:ext cx="864815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/>
              <a:t>M</a:t>
            </a:r>
            <a:r>
              <a:rPr lang="en-SI" sz="1200" dirty="0" err="1"/>
              <a:t>itralna</a:t>
            </a:r>
            <a:r>
              <a:rPr lang="en-SI" sz="1200" dirty="0"/>
              <a:t> z. se </a:t>
            </a:r>
            <a:r>
              <a:rPr lang="en-SI" sz="1200" dirty="0" err="1"/>
              <a:t>odpre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415736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7" grpId="0" animBg="1"/>
      <p:bldP spid="71" grpId="0" animBg="1"/>
      <p:bldP spid="76" grpId="0" animBg="1"/>
      <p:bldP spid="83" grpId="0" animBg="1"/>
      <p:bldP spid="86" grpId="0" animBg="1"/>
      <p:bldP spid="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08" y="536076"/>
            <a:ext cx="8618018" cy="5502584"/>
          </a:xfrm>
          <a:prstGeom prst="rect">
            <a:avLst/>
          </a:prstGeom>
          <a:noFill/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C4403EE-4BB2-E885-024E-08CA0611A77E}"/>
              </a:ext>
            </a:extLst>
          </p:cNvPr>
          <p:cNvSpPr/>
          <p:nvPr/>
        </p:nvSpPr>
        <p:spPr>
          <a:xfrm>
            <a:off x="2750949" y="533452"/>
            <a:ext cx="240126" cy="5459789"/>
          </a:xfrm>
          <a:prstGeom prst="rect">
            <a:avLst/>
          </a:prstGeom>
          <a:solidFill>
            <a:srgbClr val="F8AA9E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786991" y="4170096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86991" y="5390369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786991" y="5691513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428757" y="4643537"/>
            <a:ext cx="124142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Volumen (ml)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80679" y="2209714"/>
            <a:ext cx="36602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Tlak (mmHg)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890086" y="5414897"/>
            <a:ext cx="318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37447" y="5732493"/>
            <a:ext cx="624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ECG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278125" y="372887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278125" y="160481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80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278125" y="39853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120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278125" y="433886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125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278125" y="524654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50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1278125" y="494330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75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278125" y="341874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20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659753" y="510513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1659753" y="5409402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1659753" y="4494678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1659753" y="3580230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1659753" y="388077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1659753" y="1758212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1659753" y="533454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278125" y="99092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100</a:t>
            </a:r>
            <a:endParaRPr lang="en-US" sz="1400" dirty="0"/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1659753" y="114454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44803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0,2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978396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0,5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375947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1,0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3223254" y="619947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0,35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50949" y="5998060"/>
            <a:ext cx="0" cy="214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463382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182790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570792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093761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0,1</a:t>
            </a:r>
            <a:endParaRPr lang="en-US" sz="1400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275588" y="5998060"/>
            <a:ext cx="0" cy="214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442238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0,6</a:t>
            </a:r>
            <a:endParaRPr lang="en-US" sz="1400" dirty="0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4657241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9825690" y="6157903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Čas (s)</a:t>
            </a:r>
            <a:endParaRPr lang="en-US" sz="1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0215" y="-1572"/>
            <a:ext cx="243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>
                <a:latin typeface="+mj-lt"/>
              </a:rPr>
              <a:t>Wiggersov</a:t>
            </a:r>
            <a:r>
              <a:rPr lang="sl-SI" sz="2000" dirty="0">
                <a:latin typeface="+mj-lt"/>
              </a:rPr>
              <a:t> diagram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12B4F9-8EED-A25C-DF22-2CAE9E2C6B37}"/>
              </a:ext>
            </a:extLst>
          </p:cNvPr>
          <p:cNvCxnSpPr>
            <a:cxnSpLocks/>
          </p:cNvCxnSpPr>
          <p:nvPr/>
        </p:nvCxnSpPr>
        <p:spPr>
          <a:xfrm flipV="1">
            <a:off x="1784408" y="3918992"/>
            <a:ext cx="555928" cy="50613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1A4B2E-9B11-1397-50C4-3461C11AF528}"/>
              </a:ext>
            </a:extLst>
          </p:cNvPr>
          <p:cNvCxnSpPr>
            <a:cxnSpLocks/>
          </p:cNvCxnSpPr>
          <p:nvPr/>
        </p:nvCxnSpPr>
        <p:spPr>
          <a:xfrm flipV="1">
            <a:off x="1790974" y="4556760"/>
            <a:ext cx="576941" cy="2139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91">
            <a:extLst>
              <a:ext uri="{FF2B5EF4-FFF2-40B4-BE49-F238E27FC236}">
                <a16:creationId xmlns:a16="http://schemas.microsoft.com/office/drawing/2014/main" id="{0961C6F5-D6C4-650E-8115-24E8674E7078}"/>
              </a:ext>
            </a:extLst>
          </p:cNvPr>
          <p:cNvSpPr/>
          <p:nvPr/>
        </p:nvSpPr>
        <p:spPr>
          <a:xfrm>
            <a:off x="1787392" y="5895873"/>
            <a:ext cx="488196" cy="108511"/>
          </a:xfrm>
          <a:custGeom>
            <a:avLst/>
            <a:gdLst>
              <a:gd name="connsiteX0" fmla="*/ 0 w 488196"/>
              <a:gd name="connsiteY0" fmla="*/ 100762 h 108511"/>
              <a:gd name="connsiteX1" fmla="*/ 255722 w 488196"/>
              <a:gd name="connsiteY1" fmla="*/ 23 h 108511"/>
              <a:gd name="connsiteX2" fmla="*/ 488196 w 488196"/>
              <a:gd name="connsiteY2" fmla="*/ 108511 h 10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196" h="108511">
                <a:moveTo>
                  <a:pt x="0" y="100762"/>
                </a:moveTo>
                <a:cubicBezTo>
                  <a:pt x="87178" y="49747"/>
                  <a:pt x="174356" y="-1268"/>
                  <a:pt x="255722" y="23"/>
                </a:cubicBezTo>
                <a:cubicBezTo>
                  <a:pt x="337088" y="1314"/>
                  <a:pt x="439118" y="104636"/>
                  <a:pt x="488196" y="108511"/>
                </a:cubicBezTo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F8BA06-18A8-8389-1595-2CEC2278A133}"/>
              </a:ext>
            </a:extLst>
          </p:cNvPr>
          <p:cNvCxnSpPr/>
          <p:nvPr/>
        </p:nvCxnSpPr>
        <p:spPr>
          <a:xfrm flipV="1">
            <a:off x="2264776" y="6000053"/>
            <a:ext cx="266534" cy="223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60">
            <a:extLst>
              <a:ext uri="{FF2B5EF4-FFF2-40B4-BE49-F238E27FC236}">
                <a16:creationId xmlns:a16="http://schemas.microsoft.com/office/drawing/2014/main" id="{D5391E75-8B3E-5A24-6596-46C2215987AE}"/>
              </a:ext>
            </a:extLst>
          </p:cNvPr>
          <p:cNvSpPr/>
          <p:nvPr/>
        </p:nvSpPr>
        <p:spPr>
          <a:xfrm>
            <a:off x="1795565" y="1633928"/>
            <a:ext cx="1195607" cy="97300"/>
          </a:xfrm>
          <a:custGeom>
            <a:avLst/>
            <a:gdLst>
              <a:gd name="connsiteX0" fmla="*/ 0 w 1193369"/>
              <a:gd name="connsiteY0" fmla="*/ 0 h 898902"/>
              <a:gd name="connsiteX1" fmla="*/ 480447 w 1193369"/>
              <a:gd name="connsiteY1" fmla="*/ 612183 h 898902"/>
              <a:gd name="connsiteX2" fmla="*/ 1193369 w 1193369"/>
              <a:gd name="connsiteY2" fmla="*/ 898902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369" h="898902">
                <a:moveTo>
                  <a:pt x="0" y="0"/>
                </a:moveTo>
                <a:cubicBezTo>
                  <a:pt x="140776" y="231183"/>
                  <a:pt x="281552" y="462366"/>
                  <a:pt x="480447" y="612183"/>
                </a:cubicBezTo>
                <a:cubicBezTo>
                  <a:pt x="679342" y="762000"/>
                  <a:pt x="1081006" y="875655"/>
                  <a:pt x="1193369" y="898902"/>
                </a:cubicBezTo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B4AA35A-DBED-756B-B0C1-C1EDD7540093}"/>
              </a:ext>
            </a:extLst>
          </p:cNvPr>
          <p:cNvSpPr/>
          <p:nvPr/>
        </p:nvSpPr>
        <p:spPr>
          <a:xfrm rot="404254">
            <a:off x="2341741" y="3817602"/>
            <a:ext cx="421432" cy="64452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762DCC-BF18-1784-F3FA-FE970604E5A1}"/>
              </a:ext>
            </a:extLst>
          </p:cNvPr>
          <p:cNvCxnSpPr>
            <a:cxnSpLocks/>
          </p:cNvCxnSpPr>
          <p:nvPr/>
        </p:nvCxnSpPr>
        <p:spPr>
          <a:xfrm flipV="1">
            <a:off x="1793206" y="3855976"/>
            <a:ext cx="557632" cy="50234"/>
          </a:xfrm>
          <a:prstGeom prst="lin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FF323CE-2CC9-3CB0-9088-08D44BC82488}"/>
              </a:ext>
            </a:extLst>
          </p:cNvPr>
          <p:cNvSpPr/>
          <p:nvPr/>
        </p:nvSpPr>
        <p:spPr>
          <a:xfrm>
            <a:off x="2326426" y="3859374"/>
            <a:ext cx="444275" cy="66537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8227AD4-BFBB-4D46-A0C9-B8D4AC8C2923}"/>
              </a:ext>
            </a:extLst>
          </p:cNvPr>
          <p:cNvSpPr/>
          <p:nvPr/>
        </p:nvSpPr>
        <p:spPr>
          <a:xfrm rot="21145853">
            <a:off x="2347548" y="4469874"/>
            <a:ext cx="440653" cy="64624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6C48A3A-ED54-40B4-BA76-75AC11855E2B}"/>
              </a:ext>
            </a:extLst>
          </p:cNvPr>
          <p:cNvGrpSpPr/>
          <p:nvPr/>
        </p:nvGrpSpPr>
        <p:grpSpPr>
          <a:xfrm>
            <a:off x="2523561" y="5751608"/>
            <a:ext cx="453314" cy="443283"/>
            <a:chOff x="2523561" y="5751608"/>
            <a:chExt cx="453314" cy="443283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C058335-53F6-BD3A-6443-D2B4EDAF80E4}"/>
                </a:ext>
              </a:extLst>
            </p:cNvPr>
            <p:cNvCxnSpPr/>
            <p:nvPr/>
          </p:nvCxnSpPr>
          <p:spPr>
            <a:xfrm>
              <a:off x="2523561" y="5990095"/>
              <a:ext cx="75740" cy="204794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FD76CE6-12EF-2CB0-160F-931E1C17A747}"/>
                </a:ext>
              </a:extLst>
            </p:cNvPr>
            <p:cNvCxnSpPr/>
            <p:nvPr/>
          </p:nvCxnSpPr>
          <p:spPr>
            <a:xfrm flipV="1">
              <a:off x="2591552" y="5751609"/>
              <a:ext cx="164484" cy="44328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C6511C9-8AC3-80AE-D98D-59358E96595B}"/>
                </a:ext>
              </a:extLst>
            </p:cNvPr>
            <p:cNvCxnSpPr/>
            <p:nvPr/>
          </p:nvCxnSpPr>
          <p:spPr>
            <a:xfrm flipH="1" flipV="1">
              <a:off x="2752972" y="5751608"/>
              <a:ext cx="140414" cy="432891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B077388-BF02-E72C-68BC-C12B749ABBD7}"/>
                </a:ext>
              </a:extLst>
            </p:cNvPr>
            <p:cNvCxnSpPr/>
            <p:nvPr/>
          </p:nvCxnSpPr>
          <p:spPr>
            <a:xfrm flipV="1">
              <a:off x="2893386" y="5990095"/>
              <a:ext cx="83489" cy="204796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C1F2224-8E9E-F27A-9E92-D3D7A7738ADA}"/>
              </a:ext>
            </a:extLst>
          </p:cNvPr>
          <p:cNvGrpSpPr/>
          <p:nvPr/>
        </p:nvGrpSpPr>
        <p:grpSpPr>
          <a:xfrm>
            <a:off x="1821668" y="3241801"/>
            <a:ext cx="1076515" cy="2424514"/>
            <a:chOff x="1821668" y="3241801"/>
            <a:chExt cx="1076515" cy="2424514"/>
          </a:xfrm>
        </p:grpSpPr>
        <p:sp>
          <p:nvSpPr>
            <p:cNvPr id="39" name="Right Triangle 38">
              <a:extLst>
                <a:ext uri="{FF2B5EF4-FFF2-40B4-BE49-F238E27FC236}">
                  <a16:creationId xmlns:a16="http://schemas.microsoft.com/office/drawing/2014/main" id="{C11FC4A2-2F8D-AB2D-38CF-D6EFE8450BA5}"/>
                </a:ext>
              </a:extLst>
            </p:cNvPr>
            <p:cNvSpPr/>
            <p:nvPr/>
          </p:nvSpPr>
          <p:spPr>
            <a:xfrm>
              <a:off x="2766447" y="5430798"/>
              <a:ext cx="131736" cy="235517"/>
            </a:xfrm>
            <a:prstGeom prst="rtTriangl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1E79DF6-B077-DBE5-54FC-252F95E7AE6A}"/>
                </a:ext>
              </a:extLst>
            </p:cNvPr>
            <p:cNvSpPr txBox="1"/>
            <p:nvPr/>
          </p:nvSpPr>
          <p:spPr>
            <a:xfrm>
              <a:off x="1821668" y="3241801"/>
              <a:ext cx="892876" cy="461665"/>
            </a:xfrm>
            <a:prstGeom prst="rect">
              <a:avLst/>
            </a:prstGeom>
            <a:solidFill>
              <a:srgbClr val="FF9999"/>
            </a:solidFill>
          </p:spPr>
          <p:txBody>
            <a:bodyPr wrap="square" rtlCol="0">
              <a:spAutoFit/>
            </a:bodyPr>
            <a:lstStyle>
              <a:defPPr>
                <a:defRPr lang="sl-SI"/>
              </a:defPPr>
              <a:lvl1pPr algn="ctr">
                <a:defRPr sz="1200"/>
              </a:lvl1pPr>
            </a:lstStyle>
            <a:p>
              <a:r>
                <a:rPr lang="sl-SI" dirty="0"/>
                <a:t>M</a:t>
              </a:r>
              <a:r>
                <a:rPr lang="en-SI" dirty="0" err="1"/>
                <a:t>itralna</a:t>
              </a:r>
              <a:r>
                <a:rPr lang="en-SI" dirty="0"/>
                <a:t> z. se </a:t>
              </a:r>
              <a:r>
                <a:rPr lang="en-SI" dirty="0" err="1"/>
                <a:t>zapre</a:t>
              </a:r>
              <a:endParaRPr lang="sl-SI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B927B6-F0C3-AAF2-B1B6-6F383ADFD664}"/>
              </a:ext>
            </a:extLst>
          </p:cNvPr>
          <p:cNvCxnSpPr>
            <a:cxnSpLocks/>
          </p:cNvCxnSpPr>
          <p:nvPr/>
        </p:nvCxnSpPr>
        <p:spPr>
          <a:xfrm flipV="1">
            <a:off x="2750949" y="1621490"/>
            <a:ext cx="260585" cy="2251577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16361B-E82B-5281-18CA-222FCF9642A6}"/>
              </a:ext>
            </a:extLst>
          </p:cNvPr>
          <p:cNvCxnSpPr/>
          <p:nvPr/>
        </p:nvCxnSpPr>
        <p:spPr>
          <a:xfrm>
            <a:off x="2750949" y="4476754"/>
            <a:ext cx="24022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0274047F-5378-A6B3-4BC7-FC66B4ADB6BA}"/>
              </a:ext>
            </a:extLst>
          </p:cNvPr>
          <p:cNvSpPr/>
          <p:nvPr/>
        </p:nvSpPr>
        <p:spPr>
          <a:xfrm>
            <a:off x="3006671" y="5430797"/>
            <a:ext cx="131736" cy="235517"/>
          </a:xfrm>
          <a:prstGeom prst="rtTriangl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1E2CDC-FFE7-9B38-FD20-C72BECADBDCA}"/>
              </a:ext>
            </a:extLst>
          </p:cNvPr>
          <p:cNvCxnSpPr>
            <a:cxnSpLocks/>
          </p:cNvCxnSpPr>
          <p:nvPr/>
        </p:nvCxnSpPr>
        <p:spPr>
          <a:xfrm flipV="1">
            <a:off x="2765980" y="3862494"/>
            <a:ext cx="221513" cy="2731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60">
            <a:extLst>
              <a:ext uri="{FF2B5EF4-FFF2-40B4-BE49-F238E27FC236}">
                <a16:creationId xmlns:a16="http://schemas.microsoft.com/office/drawing/2014/main" id="{4A39D9A2-C0FF-4BD5-06EF-72AA5789FCF5}"/>
              </a:ext>
            </a:extLst>
          </p:cNvPr>
          <p:cNvSpPr/>
          <p:nvPr/>
        </p:nvSpPr>
        <p:spPr>
          <a:xfrm>
            <a:off x="2976875" y="4463537"/>
            <a:ext cx="1207667" cy="906626"/>
          </a:xfrm>
          <a:custGeom>
            <a:avLst/>
            <a:gdLst>
              <a:gd name="connsiteX0" fmla="*/ 0 w 1193369"/>
              <a:gd name="connsiteY0" fmla="*/ 0 h 898902"/>
              <a:gd name="connsiteX1" fmla="*/ 480447 w 1193369"/>
              <a:gd name="connsiteY1" fmla="*/ 612183 h 898902"/>
              <a:gd name="connsiteX2" fmla="*/ 1193369 w 1193369"/>
              <a:gd name="connsiteY2" fmla="*/ 898902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369" h="898902">
                <a:moveTo>
                  <a:pt x="0" y="0"/>
                </a:moveTo>
                <a:cubicBezTo>
                  <a:pt x="140776" y="231183"/>
                  <a:pt x="281552" y="462366"/>
                  <a:pt x="480447" y="612183"/>
                </a:cubicBezTo>
                <a:cubicBezTo>
                  <a:pt x="679342" y="762000"/>
                  <a:pt x="1081006" y="875655"/>
                  <a:pt x="1193369" y="898902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106">
            <a:extLst>
              <a:ext uri="{FF2B5EF4-FFF2-40B4-BE49-F238E27FC236}">
                <a16:creationId xmlns:a16="http://schemas.microsoft.com/office/drawing/2014/main" id="{B2E3633D-D291-F0F1-4C3B-C7FD1EFD02EC}"/>
              </a:ext>
            </a:extLst>
          </p:cNvPr>
          <p:cNvSpPr/>
          <p:nvPr/>
        </p:nvSpPr>
        <p:spPr>
          <a:xfrm>
            <a:off x="3457312" y="5884146"/>
            <a:ext cx="700358" cy="103715"/>
          </a:xfrm>
          <a:custGeom>
            <a:avLst/>
            <a:gdLst>
              <a:gd name="connsiteX0" fmla="*/ 0 w 488196"/>
              <a:gd name="connsiteY0" fmla="*/ 100762 h 108511"/>
              <a:gd name="connsiteX1" fmla="*/ 255722 w 488196"/>
              <a:gd name="connsiteY1" fmla="*/ 23 h 108511"/>
              <a:gd name="connsiteX2" fmla="*/ 488196 w 488196"/>
              <a:gd name="connsiteY2" fmla="*/ 108511 h 10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196" h="108511">
                <a:moveTo>
                  <a:pt x="0" y="100762"/>
                </a:moveTo>
                <a:cubicBezTo>
                  <a:pt x="87178" y="49747"/>
                  <a:pt x="174356" y="-1268"/>
                  <a:pt x="255722" y="23"/>
                </a:cubicBezTo>
                <a:cubicBezTo>
                  <a:pt x="337088" y="1314"/>
                  <a:pt x="439118" y="104636"/>
                  <a:pt x="488196" y="108511"/>
                </a:cubicBezTo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72EA778-403F-E0BF-9EE9-C50F2BE7D86A}"/>
              </a:ext>
            </a:extLst>
          </p:cNvPr>
          <p:cNvCxnSpPr/>
          <p:nvPr/>
        </p:nvCxnSpPr>
        <p:spPr>
          <a:xfrm>
            <a:off x="2976875" y="5984954"/>
            <a:ext cx="494745" cy="290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10F0AAD-FEFA-40EC-D921-5C35ACA1866A}"/>
              </a:ext>
            </a:extLst>
          </p:cNvPr>
          <p:cNvSpPr/>
          <p:nvPr/>
        </p:nvSpPr>
        <p:spPr>
          <a:xfrm>
            <a:off x="2979420" y="497998"/>
            <a:ext cx="1234440" cy="1224122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E5B4070-0C58-F94E-DE6C-DCF23FDD14A2}"/>
              </a:ext>
            </a:extLst>
          </p:cNvPr>
          <p:cNvCxnSpPr>
            <a:cxnSpLocks/>
          </p:cNvCxnSpPr>
          <p:nvPr/>
        </p:nvCxnSpPr>
        <p:spPr>
          <a:xfrm flipV="1">
            <a:off x="2746891" y="3726524"/>
            <a:ext cx="19837" cy="167081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20">
            <a:extLst>
              <a:ext uri="{FF2B5EF4-FFF2-40B4-BE49-F238E27FC236}">
                <a16:creationId xmlns:a16="http://schemas.microsoft.com/office/drawing/2014/main" id="{E53CC6DC-172E-B8AD-B50B-A7149EEA43F2}"/>
              </a:ext>
            </a:extLst>
          </p:cNvPr>
          <p:cNvSpPr/>
          <p:nvPr/>
        </p:nvSpPr>
        <p:spPr>
          <a:xfrm>
            <a:off x="2997804" y="501722"/>
            <a:ext cx="1185620" cy="1226338"/>
          </a:xfrm>
          <a:custGeom>
            <a:avLst/>
            <a:gdLst>
              <a:gd name="connsiteX0" fmla="*/ 0 w 1185620"/>
              <a:gd name="connsiteY0" fmla="*/ 1226338 h 1226338"/>
              <a:gd name="connsiteX1" fmla="*/ 464949 w 1185620"/>
              <a:gd name="connsiteY1" fmla="*/ 17470 h 1226338"/>
              <a:gd name="connsiteX2" fmla="*/ 1185620 w 1185620"/>
              <a:gd name="connsiteY2" fmla="*/ 621904 h 122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620" h="1226338">
                <a:moveTo>
                  <a:pt x="0" y="1226338"/>
                </a:moveTo>
                <a:cubicBezTo>
                  <a:pt x="133673" y="672273"/>
                  <a:pt x="267346" y="118209"/>
                  <a:pt x="464949" y="17470"/>
                </a:cubicBezTo>
                <a:cubicBezTo>
                  <a:pt x="662552" y="-83269"/>
                  <a:pt x="924086" y="269317"/>
                  <a:pt x="1185620" y="621904"/>
                </a:cubicBezTo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837A9EA-23EE-FD76-0E24-33FEC242F978}"/>
              </a:ext>
            </a:extLst>
          </p:cNvPr>
          <p:cNvSpPr/>
          <p:nvPr/>
        </p:nvSpPr>
        <p:spPr>
          <a:xfrm>
            <a:off x="2994660" y="3859374"/>
            <a:ext cx="1203960" cy="51737"/>
          </a:xfrm>
          <a:custGeom>
            <a:avLst/>
            <a:gdLst>
              <a:gd name="connsiteX0" fmla="*/ 0 w 1203960"/>
              <a:gd name="connsiteY0" fmla="*/ 0 h 64884"/>
              <a:gd name="connsiteX1" fmla="*/ 331470 w 1203960"/>
              <a:gd name="connsiteY1" fmla="*/ 45720 h 64884"/>
              <a:gd name="connsiteX2" fmla="*/ 689610 w 1203960"/>
              <a:gd name="connsiteY2" fmla="*/ 64770 h 64884"/>
              <a:gd name="connsiteX3" fmla="*/ 1036320 w 1203960"/>
              <a:gd name="connsiteY3" fmla="*/ 38100 h 64884"/>
              <a:gd name="connsiteX4" fmla="*/ 1203960 w 1203960"/>
              <a:gd name="connsiteY4" fmla="*/ 19050 h 6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960" h="64884">
                <a:moveTo>
                  <a:pt x="0" y="0"/>
                </a:moveTo>
                <a:cubicBezTo>
                  <a:pt x="108267" y="17462"/>
                  <a:pt x="216535" y="34925"/>
                  <a:pt x="331470" y="45720"/>
                </a:cubicBezTo>
                <a:cubicBezTo>
                  <a:pt x="446405" y="56515"/>
                  <a:pt x="572135" y="66040"/>
                  <a:pt x="689610" y="64770"/>
                </a:cubicBezTo>
                <a:cubicBezTo>
                  <a:pt x="807085" y="63500"/>
                  <a:pt x="950595" y="45720"/>
                  <a:pt x="1036320" y="38100"/>
                </a:cubicBezTo>
                <a:cubicBezTo>
                  <a:pt x="1122045" y="30480"/>
                  <a:pt x="1163002" y="24765"/>
                  <a:pt x="1203960" y="19050"/>
                </a:cubicBezTo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sp>
        <p:nvSpPr>
          <p:cNvPr id="63" name="Right Triangle 62">
            <a:extLst>
              <a:ext uri="{FF2B5EF4-FFF2-40B4-BE49-F238E27FC236}">
                <a16:creationId xmlns:a16="http://schemas.microsoft.com/office/drawing/2014/main" id="{3C741FE2-5C61-7B05-A0FF-3981DF984A2C}"/>
              </a:ext>
            </a:extLst>
          </p:cNvPr>
          <p:cNvSpPr/>
          <p:nvPr/>
        </p:nvSpPr>
        <p:spPr>
          <a:xfrm>
            <a:off x="4202427" y="5427964"/>
            <a:ext cx="131736" cy="235517"/>
          </a:xfrm>
          <a:prstGeom prst="rtTriangl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67F3E5-38AC-9278-4847-7278DC70F543}"/>
              </a:ext>
            </a:extLst>
          </p:cNvPr>
          <p:cNvSpPr txBox="1"/>
          <p:nvPr/>
        </p:nvSpPr>
        <p:spPr>
          <a:xfrm>
            <a:off x="3327259" y="1254399"/>
            <a:ext cx="812238" cy="461665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/>
              <a:t>A</a:t>
            </a:r>
            <a:r>
              <a:rPr lang="en-SI" sz="1200" dirty="0" err="1"/>
              <a:t>ortna</a:t>
            </a:r>
            <a:r>
              <a:rPr lang="en-SI" sz="1200" dirty="0"/>
              <a:t> z. se </a:t>
            </a:r>
            <a:r>
              <a:rPr lang="en-SI" sz="1200" dirty="0" err="1"/>
              <a:t>zapre</a:t>
            </a:r>
            <a:endParaRPr lang="en-SI" sz="12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EE4C673-D9B5-CBCE-BF6F-A01FA2B51DFE}"/>
              </a:ext>
            </a:extLst>
          </p:cNvPr>
          <p:cNvSpPr txBox="1"/>
          <p:nvPr/>
        </p:nvSpPr>
        <p:spPr>
          <a:xfrm>
            <a:off x="2070056" y="1858471"/>
            <a:ext cx="760992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/>
              <a:t>A</a:t>
            </a:r>
            <a:r>
              <a:rPr lang="en-SI" sz="1200" dirty="0" err="1"/>
              <a:t>ortna</a:t>
            </a:r>
            <a:r>
              <a:rPr lang="en-SI" sz="1200" dirty="0"/>
              <a:t> z. se </a:t>
            </a:r>
            <a:r>
              <a:rPr lang="en-SI" sz="1200" dirty="0" err="1"/>
              <a:t>odpre</a:t>
            </a:r>
            <a:endParaRPr lang="sl-SI" sz="1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5EFB515-0766-BCEE-5C7B-46FBB412E22B}"/>
              </a:ext>
            </a:extLst>
          </p:cNvPr>
          <p:cNvSpPr/>
          <p:nvPr/>
        </p:nvSpPr>
        <p:spPr>
          <a:xfrm>
            <a:off x="4197896" y="536941"/>
            <a:ext cx="471690" cy="5459789"/>
          </a:xfrm>
          <a:prstGeom prst="rect">
            <a:avLst/>
          </a:prstGeom>
          <a:solidFill>
            <a:schemeClr val="accent6">
              <a:lumMod val="40000"/>
              <a:lumOff val="6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9273246-F955-EE0E-8AAB-A2A1D129A9AE}"/>
              </a:ext>
            </a:extLst>
          </p:cNvPr>
          <p:cNvCxnSpPr>
            <a:cxnSpLocks/>
          </p:cNvCxnSpPr>
          <p:nvPr/>
        </p:nvCxnSpPr>
        <p:spPr>
          <a:xfrm flipH="1" flipV="1">
            <a:off x="4182790" y="1112353"/>
            <a:ext cx="486796" cy="2671736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96026B1-7FAC-7D4B-D83A-7823073E6773}"/>
              </a:ext>
            </a:extLst>
          </p:cNvPr>
          <p:cNvCxnSpPr/>
          <p:nvPr/>
        </p:nvCxnSpPr>
        <p:spPr>
          <a:xfrm>
            <a:off x="4182790" y="5370030"/>
            <a:ext cx="474451" cy="13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reeform 106">
            <a:extLst>
              <a:ext uri="{FF2B5EF4-FFF2-40B4-BE49-F238E27FC236}">
                <a16:creationId xmlns:a16="http://schemas.microsoft.com/office/drawing/2014/main" id="{E216915D-ED6C-D48E-C815-5FCC3DDDDDEA}"/>
              </a:ext>
            </a:extLst>
          </p:cNvPr>
          <p:cNvSpPr/>
          <p:nvPr/>
        </p:nvSpPr>
        <p:spPr>
          <a:xfrm>
            <a:off x="4293335" y="923834"/>
            <a:ext cx="279935" cy="67087"/>
          </a:xfrm>
          <a:custGeom>
            <a:avLst/>
            <a:gdLst>
              <a:gd name="connsiteX0" fmla="*/ 0 w 488196"/>
              <a:gd name="connsiteY0" fmla="*/ 100762 h 108511"/>
              <a:gd name="connsiteX1" fmla="*/ 255722 w 488196"/>
              <a:gd name="connsiteY1" fmla="*/ 23 h 108511"/>
              <a:gd name="connsiteX2" fmla="*/ 488196 w 488196"/>
              <a:gd name="connsiteY2" fmla="*/ 108511 h 10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196" h="108511">
                <a:moveTo>
                  <a:pt x="0" y="100762"/>
                </a:moveTo>
                <a:cubicBezTo>
                  <a:pt x="87178" y="49747"/>
                  <a:pt x="174356" y="-1268"/>
                  <a:pt x="255722" y="23"/>
                </a:cubicBezTo>
                <a:cubicBezTo>
                  <a:pt x="337088" y="1314"/>
                  <a:pt x="439118" y="104636"/>
                  <a:pt x="488196" y="108511"/>
                </a:cubicBezTo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07B6D0F-CA29-32A3-21B6-A35880EF5732}"/>
              </a:ext>
            </a:extLst>
          </p:cNvPr>
          <p:cNvCxnSpPr>
            <a:cxnSpLocks/>
            <a:endCxn id="71" idx="0"/>
          </p:cNvCxnSpPr>
          <p:nvPr/>
        </p:nvCxnSpPr>
        <p:spPr>
          <a:xfrm flipV="1">
            <a:off x="4221805" y="986130"/>
            <a:ext cx="71530" cy="12841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D2643500-E41C-8353-F9A5-5DF102A83947}"/>
              </a:ext>
            </a:extLst>
          </p:cNvPr>
          <p:cNvSpPr/>
          <p:nvPr/>
        </p:nvSpPr>
        <p:spPr>
          <a:xfrm rot="21435003" flipV="1">
            <a:off x="2991287" y="3822287"/>
            <a:ext cx="1679805" cy="78059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211F7240-5A70-F731-4133-67743D0E44DC}"/>
              </a:ext>
            </a:extLst>
          </p:cNvPr>
          <p:cNvSpPr/>
          <p:nvPr/>
        </p:nvSpPr>
        <p:spPr>
          <a:xfrm>
            <a:off x="4678737" y="5427964"/>
            <a:ext cx="131736" cy="235517"/>
          </a:xfrm>
          <a:prstGeom prst="rtTriangl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F0DB11A-482A-F3B9-2DD3-77865ACB567A}"/>
              </a:ext>
            </a:extLst>
          </p:cNvPr>
          <p:cNvSpPr txBox="1"/>
          <p:nvPr/>
        </p:nvSpPr>
        <p:spPr>
          <a:xfrm>
            <a:off x="4670568" y="3091662"/>
            <a:ext cx="864815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/>
              <a:t>M</a:t>
            </a:r>
            <a:r>
              <a:rPr lang="en-SI" sz="1200" dirty="0" err="1"/>
              <a:t>itralna</a:t>
            </a:r>
            <a:r>
              <a:rPr lang="en-SI" sz="1200" dirty="0"/>
              <a:t> z. se </a:t>
            </a:r>
            <a:r>
              <a:rPr lang="en-SI" sz="1200" dirty="0" err="1"/>
              <a:t>odpre</a:t>
            </a:r>
            <a:endParaRPr lang="sl-SI" sz="120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3F4484-1E89-C768-AA5A-39073C8AC551}"/>
              </a:ext>
            </a:extLst>
          </p:cNvPr>
          <p:cNvCxnSpPr>
            <a:cxnSpLocks/>
          </p:cNvCxnSpPr>
          <p:nvPr/>
        </p:nvCxnSpPr>
        <p:spPr>
          <a:xfrm>
            <a:off x="4669586" y="3778149"/>
            <a:ext cx="235628" cy="22758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932E9-850C-A89F-7739-20E40A2C22EC}"/>
              </a:ext>
            </a:extLst>
          </p:cNvPr>
          <p:cNvCxnSpPr/>
          <p:nvPr/>
        </p:nvCxnSpPr>
        <p:spPr>
          <a:xfrm>
            <a:off x="4157670" y="5987861"/>
            <a:ext cx="2413612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60">
            <a:extLst>
              <a:ext uri="{FF2B5EF4-FFF2-40B4-BE49-F238E27FC236}">
                <a16:creationId xmlns:a16="http://schemas.microsoft.com/office/drawing/2014/main" id="{4F0E0E53-4F89-9C6C-EEC7-E27EB453854A}"/>
              </a:ext>
            </a:extLst>
          </p:cNvPr>
          <p:cNvSpPr/>
          <p:nvPr/>
        </p:nvSpPr>
        <p:spPr>
          <a:xfrm rot="285268">
            <a:off x="4517866" y="1062950"/>
            <a:ext cx="2076816" cy="490230"/>
          </a:xfrm>
          <a:custGeom>
            <a:avLst/>
            <a:gdLst>
              <a:gd name="connsiteX0" fmla="*/ 0 w 1193369"/>
              <a:gd name="connsiteY0" fmla="*/ 0 h 898902"/>
              <a:gd name="connsiteX1" fmla="*/ 480447 w 1193369"/>
              <a:gd name="connsiteY1" fmla="*/ 612183 h 898902"/>
              <a:gd name="connsiteX2" fmla="*/ 1193369 w 1193369"/>
              <a:gd name="connsiteY2" fmla="*/ 898902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369" h="898902">
                <a:moveTo>
                  <a:pt x="0" y="0"/>
                </a:moveTo>
                <a:cubicBezTo>
                  <a:pt x="140776" y="231183"/>
                  <a:pt x="281552" y="462366"/>
                  <a:pt x="480447" y="612183"/>
                </a:cubicBezTo>
                <a:cubicBezTo>
                  <a:pt x="679342" y="762000"/>
                  <a:pt x="1081006" y="875655"/>
                  <a:pt x="1193369" y="898902"/>
                </a:cubicBezTo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106">
            <a:extLst>
              <a:ext uri="{FF2B5EF4-FFF2-40B4-BE49-F238E27FC236}">
                <a16:creationId xmlns:a16="http://schemas.microsoft.com/office/drawing/2014/main" id="{87CD0748-47CE-E9B2-05EC-6D366AEFE4C7}"/>
              </a:ext>
            </a:extLst>
          </p:cNvPr>
          <p:cNvSpPr/>
          <p:nvPr/>
        </p:nvSpPr>
        <p:spPr>
          <a:xfrm rot="941708" flipV="1">
            <a:off x="4640111" y="3878595"/>
            <a:ext cx="512925" cy="45719"/>
          </a:xfrm>
          <a:custGeom>
            <a:avLst/>
            <a:gdLst>
              <a:gd name="connsiteX0" fmla="*/ 0 w 488196"/>
              <a:gd name="connsiteY0" fmla="*/ 100762 h 108511"/>
              <a:gd name="connsiteX1" fmla="*/ 255722 w 488196"/>
              <a:gd name="connsiteY1" fmla="*/ 23 h 108511"/>
              <a:gd name="connsiteX2" fmla="*/ 488196 w 488196"/>
              <a:gd name="connsiteY2" fmla="*/ 108511 h 10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196" h="108511">
                <a:moveTo>
                  <a:pt x="0" y="100762"/>
                </a:moveTo>
                <a:cubicBezTo>
                  <a:pt x="87178" y="49747"/>
                  <a:pt x="174356" y="-1268"/>
                  <a:pt x="255722" y="23"/>
                </a:cubicBezTo>
                <a:cubicBezTo>
                  <a:pt x="337088" y="1314"/>
                  <a:pt x="439118" y="104636"/>
                  <a:pt x="488196" y="108511"/>
                </a:cubicBezTo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55DEDBF-D6BA-9ED3-B3CF-32962A93D6B5}"/>
              </a:ext>
            </a:extLst>
          </p:cNvPr>
          <p:cNvSpPr/>
          <p:nvPr/>
        </p:nvSpPr>
        <p:spPr>
          <a:xfrm>
            <a:off x="4652010" y="4586750"/>
            <a:ext cx="1924050" cy="781540"/>
          </a:xfrm>
          <a:custGeom>
            <a:avLst/>
            <a:gdLst>
              <a:gd name="connsiteX0" fmla="*/ 0 w 1924050"/>
              <a:gd name="connsiteY0" fmla="*/ 807720 h 807720"/>
              <a:gd name="connsiteX1" fmla="*/ 167640 w 1924050"/>
              <a:gd name="connsiteY1" fmla="*/ 373380 h 807720"/>
              <a:gd name="connsiteX2" fmla="*/ 411480 w 1924050"/>
              <a:gd name="connsiteY2" fmla="*/ 171450 h 807720"/>
              <a:gd name="connsiteX3" fmla="*/ 994410 w 1924050"/>
              <a:gd name="connsiteY3" fmla="*/ 57150 h 807720"/>
              <a:gd name="connsiteX4" fmla="*/ 1924050 w 1924050"/>
              <a:gd name="connsiteY4" fmla="*/ 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050" h="807720">
                <a:moveTo>
                  <a:pt x="0" y="807720"/>
                </a:moveTo>
                <a:cubicBezTo>
                  <a:pt x="49530" y="643572"/>
                  <a:pt x="99060" y="479425"/>
                  <a:pt x="167640" y="373380"/>
                </a:cubicBezTo>
                <a:cubicBezTo>
                  <a:pt x="236220" y="267335"/>
                  <a:pt x="273685" y="224155"/>
                  <a:pt x="411480" y="171450"/>
                </a:cubicBezTo>
                <a:cubicBezTo>
                  <a:pt x="549275" y="118745"/>
                  <a:pt x="742315" y="85725"/>
                  <a:pt x="994410" y="57150"/>
                </a:cubicBezTo>
                <a:cubicBezTo>
                  <a:pt x="1246505" y="28575"/>
                  <a:pt x="1585277" y="14287"/>
                  <a:pt x="1924050" y="0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D2D558D8-C611-E8B5-7D81-1C2243628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9710" y="160299"/>
            <a:ext cx="1128330" cy="1820714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B8EAE54-DE18-B098-0938-15568DEA3B94}"/>
              </a:ext>
            </a:extLst>
          </p:cNvPr>
          <p:cNvCxnSpPr>
            <a:cxnSpLocks/>
          </p:cNvCxnSpPr>
          <p:nvPr/>
        </p:nvCxnSpPr>
        <p:spPr>
          <a:xfrm flipV="1">
            <a:off x="4888230" y="3969605"/>
            <a:ext cx="1682562" cy="3201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D1EF97E-A36D-9729-D3FA-671DFAF7B2CC}"/>
              </a:ext>
            </a:extLst>
          </p:cNvPr>
          <p:cNvCxnSpPr>
            <a:cxnSpLocks/>
            <a:stCxn id="42" idx="2"/>
          </p:cNvCxnSpPr>
          <p:nvPr/>
        </p:nvCxnSpPr>
        <p:spPr>
          <a:xfrm flipV="1">
            <a:off x="5149658" y="3906210"/>
            <a:ext cx="1421134" cy="42615"/>
          </a:xfrm>
          <a:prstGeom prst="lin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2270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08" y="536076"/>
            <a:ext cx="8618018" cy="5502584"/>
          </a:xfrm>
          <a:prstGeom prst="rect">
            <a:avLst/>
          </a:prstGeom>
          <a:noFill/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C4403EE-4BB2-E885-024E-08CA0611A77E}"/>
              </a:ext>
            </a:extLst>
          </p:cNvPr>
          <p:cNvSpPr/>
          <p:nvPr/>
        </p:nvSpPr>
        <p:spPr>
          <a:xfrm>
            <a:off x="2750949" y="533452"/>
            <a:ext cx="240126" cy="5459789"/>
          </a:xfrm>
          <a:prstGeom prst="rect">
            <a:avLst/>
          </a:prstGeom>
          <a:solidFill>
            <a:srgbClr val="F8AA9E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786991" y="4170096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86991" y="5390369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786991" y="5691513"/>
            <a:ext cx="8618018" cy="411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428757" y="4643537"/>
            <a:ext cx="124142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Volumen (ml)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80679" y="2209714"/>
            <a:ext cx="36602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Tlak (mmHg)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890086" y="5414897"/>
            <a:ext cx="318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37447" y="5732493"/>
            <a:ext cx="624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ECG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278125" y="372887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278125" y="160481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80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278125" y="39853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120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278125" y="433886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125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278125" y="524654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50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1278125" y="494330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75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1278125" y="341874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20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659753" y="510513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1659753" y="5409402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1659753" y="4494678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1659753" y="3580230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1659753" y="388077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1659753" y="1758212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1659753" y="533454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278125" y="99092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100</a:t>
            </a:r>
            <a:endParaRPr lang="en-US" sz="1400" dirty="0"/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1659753" y="1144549"/>
            <a:ext cx="16191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44803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0,2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978396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0,5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375947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1,0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3223254" y="619947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0,35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50949" y="5998060"/>
            <a:ext cx="0" cy="214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463382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182790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570792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093761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0,1</a:t>
            </a:r>
            <a:endParaRPr lang="en-US" sz="1400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275588" y="5998060"/>
            <a:ext cx="0" cy="214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442238" y="619947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0,6</a:t>
            </a:r>
            <a:endParaRPr lang="en-US" sz="1400" dirty="0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4657241" y="5998774"/>
            <a:ext cx="0" cy="2130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9825690" y="6157903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Čas (s)</a:t>
            </a:r>
            <a:endParaRPr lang="en-US" sz="1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0215" y="-1572"/>
            <a:ext cx="243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>
                <a:latin typeface="+mj-lt"/>
              </a:rPr>
              <a:t>Wiggersov</a:t>
            </a:r>
            <a:r>
              <a:rPr lang="sl-SI" sz="2000" dirty="0">
                <a:latin typeface="+mj-lt"/>
              </a:rPr>
              <a:t> diagram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12B4F9-8EED-A25C-DF22-2CAE9E2C6B37}"/>
              </a:ext>
            </a:extLst>
          </p:cNvPr>
          <p:cNvCxnSpPr>
            <a:cxnSpLocks/>
          </p:cNvCxnSpPr>
          <p:nvPr/>
        </p:nvCxnSpPr>
        <p:spPr>
          <a:xfrm flipV="1">
            <a:off x="1784408" y="3918992"/>
            <a:ext cx="555928" cy="50613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1A4B2E-9B11-1397-50C4-3461C11AF528}"/>
              </a:ext>
            </a:extLst>
          </p:cNvPr>
          <p:cNvCxnSpPr>
            <a:cxnSpLocks/>
          </p:cNvCxnSpPr>
          <p:nvPr/>
        </p:nvCxnSpPr>
        <p:spPr>
          <a:xfrm flipV="1">
            <a:off x="1790974" y="4556760"/>
            <a:ext cx="576941" cy="2139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91">
            <a:extLst>
              <a:ext uri="{FF2B5EF4-FFF2-40B4-BE49-F238E27FC236}">
                <a16:creationId xmlns:a16="http://schemas.microsoft.com/office/drawing/2014/main" id="{0961C6F5-D6C4-650E-8115-24E8674E7078}"/>
              </a:ext>
            </a:extLst>
          </p:cNvPr>
          <p:cNvSpPr/>
          <p:nvPr/>
        </p:nvSpPr>
        <p:spPr>
          <a:xfrm>
            <a:off x="1787392" y="5895873"/>
            <a:ext cx="488196" cy="108511"/>
          </a:xfrm>
          <a:custGeom>
            <a:avLst/>
            <a:gdLst>
              <a:gd name="connsiteX0" fmla="*/ 0 w 488196"/>
              <a:gd name="connsiteY0" fmla="*/ 100762 h 108511"/>
              <a:gd name="connsiteX1" fmla="*/ 255722 w 488196"/>
              <a:gd name="connsiteY1" fmla="*/ 23 h 108511"/>
              <a:gd name="connsiteX2" fmla="*/ 488196 w 488196"/>
              <a:gd name="connsiteY2" fmla="*/ 108511 h 10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196" h="108511">
                <a:moveTo>
                  <a:pt x="0" y="100762"/>
                </a:moveTo>
                <a:cubicBezTo>
                  <a:pt x="87178" y="49747"/>
                  <a:pt x="174356" y="-1268"/>
                  <a:pt x="255722" y="23"/>
                </a:cubicBezTo>
                <a:cubicBezTo>
                  <a:pt x="337088" y="1314"/>
                  <a:pt x="439118" y="104636"/>
                  <a:pt x="488196" y="108511"/>
                </a:cubicBezTo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F8BA06-18A8-8389-1595-2CEC2278A133}"/>
              </a:ext>
            </a:extLst>
          </p:cNvPr>
          <p:cNvCxnSpPr/>
          <p:nvPr/>
        </p:nvCxnSpPr>
        <p:spPr>
          <a:xfrm flipV="1">
            <a:off x="2264776" y="6000053"/>
            <a:ext cx="266534" cy="223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60">
            <a:extLst>
              <a:ext uri="{FF2B5EF4-FFF2-40B4-BE49-F238E27FC236}">
                <a16:creationId xmlns:a16="http://schemas.microsoft.com/office/drawing/2014/main" id="{D5391E75-8B3E-5A24-6596-46C2215987AE}"/>
              </a:ext>
            </a:extLst>
          </p:cNvPr>
          <p:cNvSpPr/>
          <p:nvPr/>
        </p:nvSpPr>
        <p:spPr>
          <a:xfrm>
            <a:off x="1795565" y="1633928"/>
            <a:ext cx="1195607" cy="97300"/>
          </a:xfrm>
          <a:custGeom>
            <a:avLst/>
            <a:gdLst>
              <a:gd name="connsiteX0" fmla="*/ 0 w 1193369"/>
              <a:gd name="connsiteY0" fmla="*/ 0 h 898902"/>
              <a:gd name="connsiteX1" fmla="*/ 480447 w 1193369"/>
              <a:gd name="connsiteY1" fmla="*/ 612183 h 898902"/>
              <a:gd name="connsiteX2" fmla="*/ 1193369 w 1193369"/>
              <a:gd name="connsiteY2" fmla="*/ 898902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369" h="898902">
                <a:moveTo>
                  <a:pt x="0" y="0"/>
                </a:moveTo>
                <a:cubicBezTo>
                  <a:pt x="140776" y="231183"/>
                  <a:pt x="281552" y="462366"/>
                  <a:pt x="480447" y="612183"/>
                </a:cubicBezTo>
                <a:cubicBezTo>
                  <a:pt x="679342" y="762000"/>
                  <a:pt x="1081006" y="875655"/>
                  <a:pt x="1193369" y="898902"/>
                </a:cubicBezTo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B4AA35A-DBED-756B-B0C1-C1EDD7540093}"/>
              </a:ext>
            </a:extLst>
          </p:cNvPr>
          <p:cNvSpPr/>
          <p:nvPr/>
        </p:nvSpPr>
        <p:spPr>
          <a:xfrm rot="404254">
            <a:off x="2341741" y="3817602"/>
            <a:ext cx="421432" cy="64452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762DCC-BF18-1784-F3FA-FE970604E5A1}"/>
              </a:ext>
            </a:extLst>
          </p:cNvPr>
          <p:cNvCxnSpPr>
            <a:cxnSpLocks/>
          </p:cNvCxnSpPr>
          <p:nvPr/>
        </p:nvCxnSpPr>
        <p:spPr>
          <a:xfrm flipV="1">
            <a:off x="1793206" y="3855976"/>
            <a:ext cx="557632" cy="50234"/>
          </a:xfrm>
          <a:prstGeom prst="lin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FF323CE-2CC9-3CB0-9088-08D44BC82488}"/>
              </a:ext>
            </a:extLst>
          </p:cNvPr>
          <p:cNvSpPr/>
          <p:nvPr/>
        </p:nvSpPr>
        <p:spPr>
          <a:xfrm>
            <a:off x="2326426" y="3859374"/>
            <a:ext cx="444275" cy="66537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8227AD4-BFBB-4D46-A0C9-B8D4AC8C2923}"/>
              </a:ext>
            </a:extLst>
          </p:cNvPr>
          <p:cNvSpPr/>
          <p:nvPr/>
        </p:nvSpPr>
        <p:spPr>
          <a:xfrm rot="21145853">
            <a:off x="2347548" y="4469874"/>
            <a:ext cx="440653" cy="64624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6C48A3A-ED54-40B4-BA76-75AC11855E2B}"/>
              </a:ext>
            </a:extLst>
          </p:cNvPr>
          <p:cNvGrpSpPr/>
          <p:nvPr/>
        </p:nvGrpSpPr>
        <p:grpSpPr>
          <a:xfrm>
            <a:off x="2523561" y="5751608"/>
            <a:ext cx="453314" cy="443283"/>
            <a:chOff x="2523561" y="5751608"/>
            <a:chExt cx="453314" cy="443283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C058335-53F6-BD3A-6443-D2B4EDAF80E4}"/>
                </a:ext>
              </a:extLst>
            </p:cNvPr>
            <p:cNvCxnSpPr/>
            <p:nvPr/>
          </p:nvCxnSpPr>
          <p:spPr>
            <a:xfrm>
              <a:off x="2523561" y="5990095"/>
              <a:ext cx="75740" cy="204794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FD76CE6-12EF-2CB0-160F-931E1C17A747}"/>
                </a:ext>
              </a:extLst>
            </p:cNvPr>
            <p:cNvCxnSpPr/>
            <p:nvPr/>
          </p:nvCxnSpPr>
          <p:spPr>
            <a:xfrm flipV="1">
              <a:off x="2591552" y="5751609"/>
              <a:ext cx="164484" cy="44328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C6511C9-8AC3-80AE-D98D-59358E96595B}"/>
                </a:ext>
              </a:extLst>
            </p:cNvPr>
            <p:cNvCxnSpPr/>
            <p:nvPr/>
          </p:nvCxnSpPr>
          <p:spPr>
            <a:xfrm flipH="1" flipV="1">
              <a:off x="2752972" y="5751608"/>
              <a:ext cx="140414" cy="432891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B077388-BF02-E72C-68BC-C12B749ABBD7}"/>
                </a:ext>
              </a:extLst>
            </p:cNvPr>
            <p:cNvCxnSpPr/>
            <p:nvPr/>
          </p:nvCxnSpPr>
          <p:spPr>
            <a:xfrm flipV="1">
              <a:off x="2893386" y="5990095"/>
              <a:ext cx="83489" cy="204796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C1F2224-8E9E-F27A-9E92-D3D7A7738ADA}"/>
              </a:ext>
            </a:extLst>
          </p:cNvPr>
          <p:cNvGrpSpPr/>
          <p:nvPr/>
        </p:nvGrpSpPr>
        <p:grpSpPr>
          <a:xfrm>
            <a:off x="1821668" y="3241801"/>
            <a:ext cx="1076515" cy="2424514"/>
            <a:chOff x="1821668" y="3241801"/>
            <a:chExt cx="1076515" cy="2424514"/>
          </a:xfrm>
        </p:grpSpPr>
        <p:sp>
          <p:nvSpPr>
            <p:cNvPr id="39" name="Right Triangle 38">
              <a:extLst>
                <a:ext uri="{FF2B5EF4-FFF2-40B4-BE49-F238E27FC236}">
                  <a16:creationId xmlns:a16="http://schemas.microsoft.com/office/drawing/2014/main" id="{C11FC4A2-2F8D-AB2D-38CF-D6EFE8450BA5}"/>
                </a:ext>
              </a:extLst>
            </p:cNvPr>
            <p:cNvSpPr/>
            <p:nvPr/>
          </p:nvSpPr>
          <p:spPr>
            <a:xfrm>
              <a:off x="2766447" y="5430798"/>
              <a:ext cx="131736" cy="235517"/>
            </a:xfrm>
            <a:prstGeom prst="rtTriangl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1E79DF6-B077-DBE5-54FC-252F95E7AE6A}"/>
                </a:ext>
              </a:extLst>
            </p:cNvPr>
            <p:cNvSpPr txBox="1"/>
            <p:nvPr/>
          </p:nvSpPr>
          <p:spPr>
            <a:xfrm>
              <a:off x="1821668" y="3241801"/>
              <a:ext cx="892876" cy="461665"/>
            </a:xfrm>
            <a:prstGeom prst="rect">
              <a:avLst/>
            </a:prstGeom>
            <a:solidFill>
              <a:srgbClr val="FF9999"/>
            </a:solidFill>
          </p:spPr>
          <p:txBody>
            <a:bodyPr wrap="square" rtlCol="0">
              <a:spAutoFit/>
            </a:bodyPr>
            <a:lstStyle>
              <a:defPPr>
                <a:defRPr lang="sl-SI"/>
              </a:defPPr>
              <a:lvl1pPr algn="ctr">
                <a:defRPr sz="1200"/>
              </a:lvl1pPr>
            </a:lstStyle>
            <a:p>
              <a:r>
                <a:rPr lang="sl-SI" dirty="0"/>
                <a:t>M</a:t>
              </a:r>
              <a:r>
                <a:rPr lang="en-SI" dirty="0" err="1"/>
                <a:t>itralna</a:t>
              </a:r>
              <a:r>
                <a:rPr lang="en-SI" dirty="0"/>
                <a:t> z. se </a:t>
              </a:r>
              <a:r>
                <a:rPr lang="en-SI" dirty="0" err="1"/>
                <a:t>zapre</a:t>
              </a:r>
              <a:endParaRPr lang="sl-SI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B927B6-F0C3-AAF2-B1B6-6F383ADFD664}"/>
              </a:ext>
            </a:extLst>
          </p:cNvPr>
          <p:cNvCxnSpPr>
            <a:cxnSpLocks/>
          </p:cNvCxnSpPr>
          <p:nvPr/>
        </p:nvCxnSpPr>
        <p:spPr>
          <a:xfrm flipV="1">
            <a:off x="2750949" y="1621490"/>
            <a:ext cx="260585" cy="2251577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16361B-E82B-5281-18CA-222FCF9642A6}"/>
              </a:ext>
            </a:extLst>
          </p:cNvPr>
          <p:cNvCxnSpPr/>
          <p:nvPr/>
        </p:nvCxnSpPr>
        <p:spPr>
          <a:xfrm>
            <a:off x="2750949" y="4476754"/>
            <a:ext cx="24022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0274047F-5378-A6B3-4BC7-FC66B4ADB6BA}"/>
              </a:ext>
            </a:extLst>
          </p:cNvPr>
          <p:cNvSpPr/>
          <p:nvPr/>
        </p:nvSpPr>
        <p:spPr>
          <a:xfrm>
            <a:off x="3006671" y="5430797"/>
            <a:ext cx="131736" cy="235517"/>
          </a:xfrm>
          <a:prstGeom prst="rtTriangl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1E2CDC-FFE7-9B38-FD20-C72BECADBDCA}"/>
              </a:ext>
            </a:extLst>
          </p:cNvPr>
          <p:cNvCxnSpPr>
            <a:cxnSpLocks/>
          </p:cNvCxnSpPr>
          <p:nvPr/>
        </p:nvCxnSpPr>
        <p:spPr>
          <a:xfrm flipV="1">
            <a:off x="2765980" y="3862494"/>
            <a:ext cx="221513" cy="2731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60">
            <a:extLst>
              <a:ext uri="{FF2B5EF4-FFF2-40B4-BE49-F238E27FC236}">
                <a16:creationId xmlns:a16="http://schemas.microsoft.com/office/drawing/2014/main" id="{4A39D9A2-C0FF-4BD5-06EF-72AA5789FCF5}"/>
              </a:ext>
            </a:extLst>
          </p:cNvPr>
          <p:cNvSpPr/>
          <p:nvPr/>
        </p:nvSpPr>
        <p:spPr>
          <a:xfrm>
            <a:off x="2976875" y="4463537"/>
            <a:ext cx="1207667" cy="906626"/>
          </a:xfrm>
          <a:custGeom>
            <a:avLst/>
            <a:gdLst>
              <a:gd name="connsiteX0" fmla="*/ 0 w 1193369"/>
              <a:gd name="connsiteY0" fmla="*/ 0 h 898902"/>
              <a:gd name="connsiteX1" fmla="*/ 480447 w 1193369"/>
              <a:gd name="connsiteY1" fmla="*/ 612183 h 898902"/>
              <a:gd name="connsiteX2" fmla="*/ 1193369 w 1193369"/>
              <a:gd name="connsiteY2" fmla="*/ 898902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369" h="898902">
                <a:moveTo>
                  <a:pt x="0" y="0"/>
                </a:moveTo>
                <a:cubicBezTo>
                  <a:pt x="140776" y="231183"/>
                  <a:pt x="281552" y="462366"/>
                  <a:pt x="480447" y="612183"/>
                </a:cubicBezTo>
                <a:cubicBezTo>
                  <a:pt x="679342" y="762000"/>
                  <a:pt x="1081006" y="875655"/>
                  <a:pt x="1193369" y="898902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106">
            <a:extLst>
              <a:ext uri="{FF2B5EF4-FFF2-40B4-BE49-F238E27FC236}">
                <a16:creationId xmlns:a16="http://schemas.microsoft.com/office/drawing/2014/main" id="{B2E3633D-D291-F0F1-4C3B-C7FD1EFD02EC}"/>
              </a:ext>
            </a:extLst>
          </p:cNvPr>
          <p:cNvSpPr/>
          <p:nvPr/>
        </p:nvSpPr>
        <p:spPr>
          <a:xfrm>
            <a:off x="3457312" y="5884146"/>
            <a:ext cx="700358" cy="103715"/>
          </a:xfrm>
          <a:custGeom>
            <a:avLst/>
            <a:gdLst>
              <a:gd name="connsiteX0" fmla="*/ 0 w 488196"/>
              <a:gd name="connsiteY0" fmla="*/ 100762 h 108511"/>
              <a:gd name="connsiteX1" fmla="*/ 255722 w 488196"/>
              <a:gd name="connsiteY1" fmla="*/ 23 h 108511"/>
              <a:gd name="connsiteX2" fmla="*/ 488196 w 488196"/>
              <a:gd name="connsiteY2" fmla="*/ 108511 h 10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196" h="108511">
                <a:moveTo>
                  <a:pt x="0" y="100762"/>
                </a:moveTo>
                <a:cubicBezTo>
                  <a:pt x="87178" y="49747"/>
                  <a:pt x="174356" y="-1268"/>
                  <a:pt x="255722" y="23"/>
                </a:cubicBezTo>
                <a:cubicBezTo>
                  <a:pt x="337088" y="1314"/>
                  <a:pt x="439118" y="104636"/>
                  <a:pt x="488196" y="108511"/>
                </a:cubicBezTo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46AC57C-65C2-8435-26C1-ACA4786ED319}"/>
              </a:ext>
            </a:extLst>
          </p:cNvPr>
          <p:cNvGrpSpPr/>
          <p:nvPr/>
        </p:nvGrpSpPr>
        <p:grpSpPr>
          <a:xfrm>
            <a:off x="2750949" y="68355"/>
            <a:ext cx="1431841" cy="307777"/>
            <a:chOff x="2750949" y="68355"/>
            <a:chExt cx="1431841" cy="307777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9BA1DCF-D618-EAF6-4FD0-BD5486060D40}"/>
                </a:ext>
              </a:extLst>
            </p:cNvPr>
            <p:cNvCxnSpPr/>
            <p:nvPr/>
          </p:nvCxnSpPr>
          <p:spPr>
            <a:xfrm>
              <a:off x="2750949" y="374882"/>
              <a:ext cx="1431841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2B9593-9316-A11D-ED2D-228222A9DC33}"/>
                </a:ext>
              </a:extLst>
            </p:cNvPr>
            <p:cNvSpPr txBox="1"/>
            <p:nvPr/>
          </p:nvSpPr>
          <p:spPr>
            <a:xfrm>
              <a:off x="3268940" y="68355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/>
                <a:t>SYS</a:t>
              </a:r>
              <a:endParaRPr lang="en-US" sz="1400" dirty="0"/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72EA778-403F-E0BF-9EE9-C50F2BE7D86A}"/>
              </a:ext>
            </a:extLst>
          </p:cNvPr>
          <p:cNvCxnSpPr/>
          <p:nvPr/>
        </p:nvCxnSpPr>
        <p:spPr>
          <a:xfrm>
            <a:off x="2976875" y="5984954"/>
            <a:ext cx="494745" cy="290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10F0AAD-FEFA-40EC-D921-5C35ACA1866A}"/>
              </a:ext>
            </a:extLst>
          </p:cNvPr>
          <p:cNvSpPr/>
          <p:nvPr/>
        </p:nvSpPr>
        <p:spPr>
          <a:xfrm>
            <a:off x="2979420" y="497998"/>
            <a:ext cx="1234440" cy="1224122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E5B4070-0C58-F94E-DE6C-DCF23FDD14A2}"/>
              </a:ext>
            </a:extLst>
          </p:cNvPr>
          <p:cNvCxnSpPr>
            <a:cxnSpLocks/>
          </p:cNvCxnSpPr>
          <p:nvPr/>
        </p:nvCxnSpPr>
        <p:spPr>
          <a:xfrm flipV="1">
            <a:off x="2746891" y="3726524"/>
            <a:ext cx="19837" cy="167081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20">
            <a:extLst>
              <a:ext uri="{FF2B5EF4-FFF2-40B4-BE49-F238E27FC236}">
                <a16:creationId xmlns:a16="http://schemas.microsoft.com/office/drawing/2014/main" id="{E53CC6DC-172E-B8AD-B50B-A7149EEA43F2}"/>
              </a:ext>
            </a:extLst>
          </p:cNvPr>
          <p:cNvSpPr/>
          <p:nvPr/>
        </p:nvSpPr>
        <p:spPr>
          <a:xfrm>
            <a:off x="2997804" y="501722"/>
            <a:ext cx="1185620" cy="1226338"/>
          </a:xfrm>
          <a:custGeom>
            <a:avLst/>
            <a:gdLst>
              <a:gd name="connsiteX0" fmla="*/ 0 w 1185620"/>
              <a:gd name="connsiteY0" fmla="*/ 1226338 h 1226338"/>
              <a:gd name="connsiteX1" fmla="*/ 464949 w 1185620"/>
              <a:gd name="connsiteY1" fmla="*/ 17470 h 1226338"/>
              <a:gd name="connsiteX2" fmla="*/ 1185620 w 1185620"/>
              <a:gd name="connsiteY2" fmla="*/ 621904 h 122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620" h="1226338">
                <a:moveTo>
                  <a:pt x="0" y="1226338"/>
                </a:moveTo>
                <a:cubicBezTo>
                  <a:pt x="133673" y="672273"/>
                  <a:pt x="267346" y="118209"/>
                  <a:pt x="464949" y="17470"/>
                </a:cubicBezTo>
                <a:cubicBezTo>
                  <a:pt x="662552" y="-83269"/>
                  <a:pt x="924086" y="269317"/>
                  <a:pt x="1185620" y="621904"/>
                </a:cubicBezTo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837A9EA-23EE-FD76-0E24-33FEC242F978}"/>
              </a:ext>
            </a:extLst>
          </p:cNvPr>
          <p:cNvSpPr/>
          <p:nvPr/>
        </p:nvSpPr>
        <p:spPr>
          <a:xfrm>
            <a:off x="2994660" y="3859374"/>
            <a:ext cx="1203960" cy="51737"/>
          </a:xfrm>
          <a:custGeom>
            <a:avLst/>
            <a:gdLst>
              <a:gd name="connsiteX0" fmla="*/ 0 w 1203960"/>
              <a:gd name="connsiteY0" fmla="*/ 0 h 64884"/>
              <a:gd name="connsiteX1" fmla="*/ 331470 w 1203960"/>
              <a:gd name="connsiteY1" fmla="*/ 45720 h 64884"/>
              <a:gd name="connsiteX2" fmla="*/ 689610 w 1203960"/>
              <a:gd name="connsiteY2" fmla="*/ 64770 h 64884"/>
              <a:gd name="connsiteX3" fmla="*/ 1036320 w 1203960"/>
              <a:gd name="connsiteY3" fmla="*/ 38100 h 64884"/>
              <a:gd name="connsiteX4" fmla="*/ 1203960 w 1203960"/>
              <a:gd name="connsiteY4" fmla="*/ 19050 h 6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960" h="64884">
                <a:moveTo>
                  <a:pt x="0" y="0"/>
                </a:moveTo>
                <a:cubicBezTo>
                  <a:pt x="108267" y="17462"/>
                  <a:pt x="216535" y="34925"/>
                  <a:pt x="331470" y="45720"/>
                </a:cubicBezTo>
                <a:cubicBezTo>
                  <a:pt x="446405" y="56515"/>
                  <a:pt x="572135" y="66040"/>
                  <a:pt x="689610" y="64770"/>
                </a:cubicBezTo>
                <a:cubicBezTo>
                  <a:pt x="807085" y="63500"/>
                  <a:pt x="950595" y="45720"/>
                  <a:pt x="1036320" y="38100"/>
                </a:cubicBezTo>
                <a:cubicBezTo>
                  <a:pt x="1122045" y="30480"/>
                  <a:pt x="1163002" y="24765"/>
                  <a:pt x="1203960" y="19050"/>
                </a:cubicBezTo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sp>
        <p:nvSpPr>
          <p:cNvPr id="63" name="Right Triangle 62">
            <a:extLst>
              <a:ext uri="{FF2B5EF4-FFF2-40B4-BE49-F238E27FC236}">
                <a16:creationId xmlns:a16="http://schemas.microsoft.com/office/drawing/2014/main" id="{3C741FE2-5C61-7B05-A0FF-3981DF984A2C}"/>
              </a:ext>
            </a:extLst>
          </p:cNvPr>
          <p:cNvSpPr/>
          <p:nvPr/>
        </p:nvSpPr>
        <p:spPr>
          <a:xfrm>
            <a:off x="4202427" y="5427964"/>
            <a:ext cx="131736" cy="235517"/>
          </a:xfrm>
          <a:prstGeom prst="rtTriangl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67F3E5-38AC-9278-4847-7278DC70F543}"/>
              </a:ext>
            </a:extLst>
          </p:cNvPr>
          <p:cNvSpPr txBox="1"/>
          <p:nvPr/>
        </p:nvSpPr>
        <p:spPr>
          <a:xfrm>
            <a:off x="3327259" y="1254399"/>
            <a:ext cx="812238" cy="461665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/>
              <a:t>A</a:t>
            </a:r>
            <a:r>
              <a:rPr lang="en-SI" sz="1200" dirty="0" err="1"/>
              <a:t>ortna</a:t>
            </a:r>
            <a:r>
              <a:rPr lang="en-SI" sz="1200" dirty="0"/>
              <a:t> z. se </a:t>
            </a:r>
            <a:r>
              <a:rPr lang="en-SI" sz="1200" dirty="0" err="1"/>
              <a:t>zapre</a:t>
            </a:r>
            <a:endParaRPr lang="en-SI" sz="12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EE4C673-D9B5-CBCE-BF6F-A01FA2B51DFE}"/>
              </a:ext>
            </a:extLst>
          </p:cNvPr>
          <p:cNvSpPr txBox="1"/>
          <p:nvPr/>
        </p:nvSpPr>
        <p:spPr>
          <a:xfrm>
            <a:off x="2070056" y="1858471"/>
            <a:ext cx="760992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/>
              <a:t>A</a:t>
            </a:r>
            <a:r>
              <a:rPr lang="en-SI" sz="1200" dirty="0" err="1"/>
              <a:t>ortna</a:t>
            </a:r>
            <a:r>
              <a:rPr lang="en-SI" sz="1200" dirty="0"/>
              <a:t> z. se </a:t>
            </a:r>
            <a:r>
              <a:rPr lang="en-SI" sz="1200" dirty="0" err="1"/>
              <a:t>odpre</a:t>
            </a:r>
            <a:endParaRPr lang="sl-SI" sz="1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5EFB515-0766-BCEE-5C7B-46FBB412E22B}"/>
              </a:ext>
            </a:extLst>
          </p:cNvPr>
          <p:cNvSpPr/>
          <p:nvPr/>
        </p:nvSpPr>
        <p:spPr>
          <a:xfrm>
            <a:off x="4197896" y="536941"/>
            <a:ext cx="471690" cy="5459789"/>
          </a:xfrm>
          <a:prstGeom prst="rect">
            <a:avLst/>
          </a:prstGeom>
          <a:solidFill>
            <a:schemeClr val="accent6">
              <a:lumMod val="40000"/>
              <a:lumOff val="6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9273246-F955-EE0E-8AAB-A2A1D129A9AE}"/>
              </a:ext>
            </a:extLst>
          </p:cNvPr>
          <p:cNvCxnSpPr>
            <a:cxnSpLocks/>
          </p:cNvCxnSpPr>
          <p:nvPr/>
        </p:nvCxnSpPr>
        <p:spPr>
          <a:xfrm flipH="1" flipV="1">
            <a:off x="4182790" y="1112353"/>
            <a:ext cx="486796" cy="2671736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96026B1-7FAC-7D4B-D83A-7823073E6773}"/>
              </a:ext>
            </a:extLst>
          </p:cNvPr>
          <p:cNvCxnSpPr/>
          <p:nvPr/>
        </p:nvCxnSpPr>
        <p:spPr>
          <a:xfrm>
            <a:off x="4182790" y="5370030"/>
            <a:ext cx="474451" cy="13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A2B1E87-6391-2C8B-837F-7726D87C718E}"/>
              </a:ext>
            </a:extLst>
          </p:cNvPr>
          <p:cNvGrpSpPr/>
          <p:nvPr/>
        </p:nvGrpSpPr>
        <p:grpSpPr>
          <a:xfrm>
            <a:off x="4182790" y="88146"/>
            <a:ext cx="3328722" cy="307777"/>
            <a:chOff x="4182790" y="88146"/>
            <a:chExt cx="3328722" cy="307777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D8893E4-EB46-3169-E3F9-AE64F5E07CAA}"/>
                </a:ext>
              </a:extLst>
            </p:cNvPr>
            <p:cNvCxnSpPr/>
            <p:nvPr/>
          </p:nvCxnSpPr>
          <p:spPr>
            <a:xfrm flipV="1">
              <a:off x="4182790" y="374882"/>
              <a:ext cx="3328722" cy="60"/>
            </a:xfrm>
            <a:prstGeom prst="straightConnector1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4C57383-2BF4-D517-C2BB-D5BF8BEA9378}"/>
                </a:ext>
              </a:extLst>
            </p:cNvPr>
            <p:cNvSpPr txBox="1"/>
            <p:nvPr/>
          </p:nvSpPr>
          <p:spPr>
            <a:xfrm>
              <a:off x="5653303" y="88146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/>
                <a:t>DIA</a:t>
              </a:r>
              <a:endParaRPr lang="en-US" sz="1400" dirty="0"/>
            </a:p>
          </p:txBody>
        </p:sp>
      </p:grpSp>
      <p:sp>
        <p:nvSpPr>
          <p:cNvPr id="71" name="Freeform 106">
            <a:extLst>
              <a:ext uri="{FF2B5EF4-FFF2-40B4-BE49-F238E27FC236}">
                <a16:creationId xmlns:a16="http://schemas.microsoft.com/office/drawing/2014/main" id="{E216915D-ED6C-D48E-C815-5FCC3DDDDDEA}"/>
              </a:ext>
            </a:extLst>
          </p:cNvPr>
          <p:cNvSpPr/>
          <p:nvPr/>
        </p:nvSpPr>
        <p:spPr>
          <a:xfrm>
            <a:off x="4293335" y="923834"/>
            <a:ext cx="279935" cy="67087"/>
          </a:xfrm>
          <a:custGeom>
            <a:avLst/>
            <a:gdLst>
              <a:gd name="connsiteX0" fmla="*/ 0 w 488196"/>
              <a:gd name="connsiteY0" fmla="*/ 100762 h 108511"/>
              <a:gd name="connsiteX1" fmla="*/ 255722 w 488196"/>
              <a:gd name="connsiteY1" fmla="*/ 23 h 108511"/>
              <a:gd name="connsiteX2" fmla="*/ 488196 w 488196"/>
              <a:gd name="connsiteY2" fmla="*/ 108511 h 10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196" h="108511">
                <a:moveTo>
                  <a:pt x="0" y="100762"/>
                </a:moveTo>
                <a:cubicBezTo>
                  <a:pt x="87178" y="49747"/>
                  <a:pt x="174356" y="-1268"/>
                  <a:pt x="255722" y="23"/>
                </a:cubicBezTo>
                <a:cubicBezTo>
                  <a:pt x="337088" y="1314"/>
                  <a:pt x="439118" y="104636"/>
                  <a:pt x="488196" y="108511"/>
                </a:cubicBezTo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07B6D0F-CA29-32A3-21B6-A35880EF5732}"/>
              </a:ext>
            </a:extLst>
          </p:cNvPr>
          <p:cNvCxnSpPr>
            <a:cxnSpLocks/>
            <a:endCxn id="71" idx="0"/>
          </p:cNvCxnSpPr>
          <p:nvPr/>
        </p:nvCxnSpPr>
        <p:spPr>
          <a:xfrm flipV="1">
            <a:off x="4221805" y="986130"/>
            <a:ext cx="71530" cy="12841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D2643500-E41C-8353-F9A5-5DF102A83947}"/>
              </a:ext>
            </a:extLst>
          </p:cNvPr>
          <p:cNvSpPr/>
          <p:nvPr/>
        </p:nvSpPr>
        <p:spPr>
          <a:xfrm rot="21435003" flipV="1">
            <a:off x="2991287" y="3822287"/>
            <a:ext cx="1679805" cy="78059"/>
          </a:xfrm>
          <a:custGeom>
            <a:avLst/>
            <a:gdLst>
              <a:gd name="connsiteX0" fmla="*/ 0 w 1234440"/>
              <a:gd name="connsiteY0" fmla="*/ 1224122 h 1224122"/>
              <a:gd name="connsiteX1" fmla="*/ 304800 w 1234440"/>
              <a:gd name="connsiteY1" fmla="*/ 385922 h 1224122"/>
              <a:gd name="connsiteX2" fmla="*/ 708660 w 1234440"/>
              <a:gd name="connsiteY2" fmla="*/ 4922 h 1224122"/>
              <a:gd name="connsiteX3" fmla="*/ 1234440 w 1234440"/>
              <a:gd name="connsiteY3" fmla="*/ 629762 h 12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440" h="1224122">
                <a:moveTo>
                  <a:pt x="0" y="1224122"/>
                </a:moveTo>
                <a:cubicBezTo>
                  <a:pt x="93345" y="906622"/>
                  <a:pt x="186690" y="589122"/>
                  <a:pt x="304800" y="385922"/>
                </a:cubicBezTo>
                <a:cubicBezTo>
                  <a:pt x="422910" y="182722"/>
                  <a:pt x="553720" y="-35718"/>
                  <a:pt x="708660" y="4922"/>
                </a:cubicBezTo>
                <a:cubicBezTo>
                  <a:pt x="863600" y="45562"/>
                  <a:pt x="1148080" y="528162"/>
                  <a:pt x="1234440" y="629762"/>
                </a:cubicBezTo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7030A0"/>
              </a:solidFill>
            </a:endParaRPr>
          </a:p>
        </p:txBody>
      </p: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211F7240-5A70-F731-4133-67743D0E44DC}"/>
              </a:ext>
            </a:extLst>
          </p:cNvPr>
          <p:cNvSpPr/>
          <p:nvPr/>
        </p:nvSpPr>
        <p:spPr>
          <a:xfrm>
            <a:off x="4678737" y="5427964"/>
            <a:ext cx="131736" cy="235517"/>
          </a:xfrm>
          <a:prstGeom prst="rtTriangl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F0DB11A-482A-F3B9-2DD3-77865ACB567A}"/>
              </a:ext>
            </a:extLst>
          </p:cNvPr>
          <p:cNvSpPr txBox="1"/>
          <p:nvPr/>
        </p:nvSpPr>
        <p:spPr>
          <a:xfrm>
            <a:off x="4670568" y="3091662"/>
            <a:ext cx="864815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/>
              <a:t>M</a:t>
            </a:r>
            <a:r>
              <a:rPr lang="en-SI" sz="1200" dirty="0" err="1"/>
              <a:t>itralna</a:t>
            </a:r>
            <a:r>
              <a:rPr lang="en-SI" sz="1200" dirty="0"/>
              <a:t> z. se </a:t>
            </a:r>
            <a:r>
              <a:rPr lang="en-SI" sz="1200" dirty="0" err="1"/>
              <a:t>odpre</a:t>
            </a:r>
            <a:endParaRPr lang="sl-SI" sz="120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F3F4484-1E89-C768-AA5A-39073C8AC551}"/>
              </a:ext>
            </a:extLst>
          </p:cNvPr>
          <p:cNvCxnSpPr>
            <a:cxnSpLocks/>
          </p:cNvCxnSpPr>
          <p:nvPr/>
        </p:nvCxnSpPr>
        <p:spPr>
          <a:xfrm>
            <a:off x="4669586" y="3778149"/>
            <a:ext cx="235628" cy="22758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932E9-850C-A89F-7739-20E40A2C22EC}"/>
              </a:ext>
            </a:extLst>
          </p:cNvPr>
          <p:cNvCxnSpPr/>
          <p:nvPr/>
        </p:nvCxnSpPr>
        <p:spPr>
          <a:xfrm>
            <a:off x="4157670" y="5987861"/>
            <a:ext cx="2413612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60">
            <a:extLst>
              <a:ext uri="{FF2B5EF4-FFF2-40B4-BE49-F238E27FC236}">
                <a16:creationId xmlns:a16="http://schemas.microsoft.com/office/drawing/2014/main" id="{4F0E0E53-4F89-9C6C-EEC7-E27EB453854A}"/>
              </a:ext>
            </a:extLst>
          </p:cNvPr>
          <p:cNvSpPr/>
          <p:nvPr/>
        </p:nvSpPr>
        <p:spPr>
          <a:xfrm rot="285268">
            <a:off x="4517866" y="1062950"/>
            <a:ext cx="2076816" cy="490230"/>
          </a:xfrm>
          <a:custGeom>
            <a:avLst/>
            <a:gdLst>
              <a:gd name="connsiteX0" fmla="*/ 0 w 1193369"/>
              <a:gd name="connsiteY0" fmla="*/ 0 h 898902"/>
              <a:gd name="connsiteX1" fmla="*/ 480447 w 1193369"/>
              <a:gd name="connsiteY1" fmla="*/ 612183 h 898902"/>
              <a:gd name="connsiteX2" fmla="*/ 1193369 w 1193369"/>
              <a:gd name="connsiteY2" fmla="*/ 898902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369" h="898902">
                <a:moveTo>
                  <a:pt x="0" y="0"/>
                </a:moveTo>
                <a:cubicBezTo>
                  <a:pt x="140776" y="231183"/>
                  <a:pt x="281552" y="462366"/>
                  <a:pt x="480447" y="612183"/>
                </a:cubicBezTo>
                <a:cubicBezTo>
                  <a:pt x="679342" y="762000"/>
                  <a:pt x="1081006" y="875655"/>
                  <a:pt x="1193369" y="898902"/>
                </a:cubicBezTo>
              </a:path>
            </a:pathLst>
          </a:cu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106">
            <a:extLst>
              <a:ext uri="{FF2B5EF4-FFF2-40B4-BE49-F238E27FC236}">
                <a16:creationId xmlns:a16="http://schemas.microsoft.com/office/drawing/2014/main" id="{87CD0748-47CE-E9B2-05EC-6D366AEFE4C7}"/>
              </a:ext>
            </a:extLst>
          </p:cNvPr>
          <p:cNvSpPr/>
          <p:nvPr/>
        </p:nvSpPr>
        <p:spPr>
          <a:xfrm rot="941708" flipV="1">
            <a:off x="4640111" y="3878595"/>
            <a:ext cx="512925" cy="45719"/>
          </a:xfrm>
          <a:custGeom>
            <a:avLst/>
            <a:gdLst>
              <a:gd name="connsiteX0" fmla="*/ 0 w 488196"/>
              <a:gd name="connsiteY0" fmla="*/ 100762 h 108511"/>
              <a:gd name="connsiteX1" fmla="*/ 255722 w 488196"/>
              <a:gd name="connsiteY1" fmla="*/ 23 h 108511"/>
              <a:gd name="connsiteX2" fmla="*/ 488196 w 488196"/>
              <a:gd name="connsiteY2" fmla="*/ 108511 h 10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196" h="108511">
                <a:moveTo>
                  <a:pt x="0" y="100762"/>
                </a:moveTo>
                <a:cubicBezTo>
                  <a:pt x="87178" y="49747"/>
                  <a:pt x="174356" y="-1268"/>
                  <a:pt x="255722" y="23"/>
                </a:cubicBezTo>
                <a:cubicBezTo>
                  <a:pt x="337088" y="1314"/>
                  <a:pt x="439118" y="104636"/>
                  <a:pt x="488196" y="108511"/>
                </a:cubicBezTo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55DEDBF-D6BA-9ED3-B3CF-32962A93D6B5}"/>
              </a:ext>
            </a:extLst>
          </p:cNvPr>
          <p:cNvSpPr/>
          <p:nvPr/>
        </p:nvSpPr>
        <p:spPr>
          <a:xfrm>
            <a:off x="4652010" y="4586750"/>
            <a:ext cx="1924050" cy="781540"/>
          </a:xfrm>
          <a:custGeom>
            <a:avLst/>
            <a:gdLst>
              <a:gd name="connsiteX0" fmla="*/ 0 w 1924050"/>
              <a:gd name="connsiteY0" fmla="*/ 807720 h 807720"/>
              <a:gd name="connsiteX1" fmla="*/ 167640 w 1924050"/>
              <a:gd name="connsiteY1" fmla="*/ 373380 h 807720"/>
              <a:gd name="connsiteX2" fmla="*/ 411480 w 1924050"/>
              <a:gd name="connsiteY2" fmla="*/ 171450 h 807720"/>
              <a:gd name="connsiteX3" fmla="*/ 994410 w 1924050"/>
              <a:gd name="connsiteY3" fmla="*/ 57150 h 807720"/>
              <a:gd name="connsiteX4" fmla="*/ 1924050 w 1924050"/>
              <a:gd name="connsiteY4" fmla="*/ 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050" h="807720">
                <a:moveTo>
                  <a:pt x="0" y="807720"/>
                </a:moveTo>
                <a:cubicBezTo>
                  <a:pt x="49530" y="643572"/>
                  <a:pt x="99060" y="479425"/>
                  <a:pt x="167640" y="373380"/>
                </a:cubicBezTo>
                <a:cubicBezTo>
                  <a:pt x="236220" y="267335"/>
                  <a:pt x="273685" y="224155"/>
                  <a:pt x="411480" y="171450"/>
                </a:cubicBezTo>
                <a:cubicBezTo>
                  <a:pt x="549275" y="118745"/>
                  <a:pt x="742315" y="85725"/>
                  <a:pt x="994410" y="57150"/>
                </a:cubicBezTo>
                <a:cubicBezTo>
                  <a:pt x="1246505" y="28575"/>
                  <a:pt x="1585277" y="14287"/>
                  <a:pt x="1924050" y="0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D2D558D8-C611-E8B5-7D81-1C2243628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9710" y="160299"/>
            <a:ext cx="1128330" cy="1820714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B8EAE54-DE18-B098-0938-15568DEA3B94}"/>
              </a:ext>
            </a:extLst>
          </p:cNvPr>
          <p:cNvCxnSpPr>
            <a:cxnSpLocks/>
          </p:cNvCxnSpPr>
          <p:nvPr/>
        </p:nvCxnSpPr>
        <p:spPr>
          <a:xfrm flipV="1">
            <a:off x="4888230" y="3969605"/>
            <a:ext cx="1682562" cy="3201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D1EF97E-A36D-9729-D3FA-671DFAF7B2CC}"/>
              </a:ext>
            </a:extLst>
          </p:cNvPr>
          <p:cNvCxnSpPr>
            <a:cxnSpLocks/>
            <a:stCxn id="42" idx="2"/>
          </p:cNvCxnSpPr>
          <p:nvPr/>
        </p:nvCxnSpPr>
        <p:spPr>
          <a:xfrm flipV="1">
            <a:off x="5149658" y="3906210"/>
            <a:ext cx="1421134" cy="42615"/>
          </a:xfrm>
          <a:prstGeom prst="lin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A154757-F141-94DE-8E32-392E806AF7A1}"/>
              </a:ext>
            </a:extLst>
          </p:cNvPr>
          <p:cNvGrpSpPr/>
          <p:nvPr/>
        </p:nvGrpSpPr>
        <p:grpSpPr>
          <a:xfrm>
            <a:off x="10483241" y="3192359"/>
            <a:ext cx="1637022" cy="1815882"/>
            <a:chOff x="10461764" y="1658938"/>
            <a:chExt cx="1815619" cy="5564588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49F93B6-B567-9B3A-9327-59B153440937}"/>
                </a:ext>
              </a:extLst>
            </p:cNvPr>
            <p:cNvSpPr/>
            <p:nvPr/>
          </p:nvSpPr>
          <p:spPr>
            <a:xfrm>
              <a:off x="10487267" y="1658938"/>
              <a:ext cx="1757748" cy="5564588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0F71738-6A4B-418B-9FF4-FEE5B1D84D5E}"/>
                </a:ext>
              </a:extLst>
            </p:cNvPr>
            <p:cNvSpPr txBox="1"/>
            <p:nvPr/>
          </p:nvSpPr>
          <p:spPr>
            <a:xfrm>
              <a:off x="10461764" y="1658938"/>
              <a:ext cx="1815619" cy="5564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600" i="1" dirty="0"/>
                <a:t>Električna sistola se začne prej </a:t>
              </a:r>
              <a:r>
                <a:rPr lang="en-SI" sz="1600" i="1" dirty="0"/>
                <a:t>(</a:t>
              </a:r>
              <a:r>
                <a:rPr lang="en-SI" sz="1600" i="1" dirty="0" err="1"/>
                <a:t>pri</a:t>
              </a:r>
              <a:r>
                <a:rPr lang="en-SI" sz="1600" i="1" dirty="0"/>
                <a:t> </a:t>
              </a:r>
              <a:r>
                <a:rPr lang="en-SI" sz="1600" i="1" dirty="0" err="1"/>
                <a:t>času</a:t>
              </a:r>
              <a:r>
                <a:rPr lang="en-SI" sz="1600" i="1" dirty="0"/>
                <a:t> 0,15 s = </a:t>
              </a:r>
              <a:r>
                <a:rPr lang="en-SI" sz="1600" i="1" dirty="0" err="1"/>
                <a:t>začetek</a:t>
              </a:r>
              <a:r>
                <a:rPr lang="en-SI" sz="1600" i="1" dirty="0"/>
                <a:t> </a:t>
              </a:r>
              <a:r>
                <a:rPr lang="en-SI" sz="1600" i="1" dirty="0" err="1"/>
                <a:t>zobca</a:t>
              </a:r>
              <a:r>
                <a:rPr lang="en-SI" sz="1600" i="1" dirty="0"/>
                <a:t> Q) </a:t>
              </a:r>
              <a:r>
                <a:rPr lang="sl-SI" sz="1600" i="1" dirty="0"/>
                <a:t>in je daljša od mehanske</a:t>
              </a:r>
              <a:r>
                <a:rPr lang="en-SI" sz="1600" i="1" dirty="0"/>
                <a:t> (</a:t>
              </a:r>
              <a:r>
                <a:rPr lang="en-SI" sz="1600" i="1" dirty="0" err="1"/>
                <a:t>pri</a:t>
              </a:r>
              <a:r>
                <a:rPr lang="en-SI" sz="1600" i="1" dirty="0"/>
                <a:t> </a:t>
              </a:r>
              <a:r>
                <a:rPr lang="en-SI" sz="1600" i="1" dirty="0" err="1"/>
                <a:t>času</a:t>
              </a:r>
              <a:r>
                <a:rPr lang="en-SI" sz="1600" i="1" dirty="0"/>
                <a:t> 0,20 s)</a:t>
              </a:r>
              <a:r>
                <a:rPr lang="sl-SI" sz="1600" i="1" dirty="0"/>
                <a:t>! </a:t>
              </a:r>
              <a:endParaRPr lang="en-SI" sz="1600" i="1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3BC10CC-5C76-C426-4EF5-43D982E3615F}"/>
              </a:ext>
            </a:extLst>
          </p:cNvPr>
          <p:cNvGrpSpPr/>
          <p:nvPr/>
        </p:nvGrpSpPr>
        <p:grpSpPr>
          <a:xfrm>
            <a:off x="6528263" y="506590"/>
            <a:ext cx="3876746" cy="5696893"/>
            <a:chOff x="6528263" y="506590"/>
            <a:chExt cx="3876746" cy="5696893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DE37727-0D0F-51CD-793F-A8BEADEE0FB8}"/>
                </a:ext>
              </a:extLst>
            </p:cNvPr>
            <p:cNvSpPr/>
            <p:nvPr/>
          </p:nvSpPr>
          <p:spPr>
            <a:xfrm>
              <a:off x="7494804" y="542044"/>
              <a:ext cx="240126" cy="5459789"/>
            </a:xfrm>
            <a:prstGeom prst="rect">
              <a:avLst/>
            </a:prstGeom>
            <a:solidFill>
              <a:srgbClr val="F8AA9E">
                <a:alpha val="23000"/>
              </a:srgb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4805284-10C4-34C4-D2DD-D5F302DAC0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28263" y="3927584"/>
              <a:ext cx="555928" cy="50613"/>
            </a:xfrm>
            <a:prstGeom prst="line">
              <a:avLst/>
            </a:prstGeom>
            <a:ln w="571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83E41B7-9D61-AF77-1D85-7CF1D1047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4829" y="4565352"/>
              <a:ext cx="576941" cy="21398"/>
            </a:xfrm>
            <a:prstGeom prst="line">
              <a:avLst/>
            </a:prstGeom>
            <a:ln w="571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Freeform 91">
              <a:extLst>
                <a:ext uri="{FF2B5EF4-FFF2-40B4-BE49-F238E27FC236}">
                  <a16:creationId xmlns:a16="http://schemas.microsoft.com/office/drawing/2014/main" id="{66BA5716-A883-0C2B-177C-9ACD1DC71902}"/>
                </a:ext>
              </a:extLst>
            </p:cNvPr>
            <p:cNvSpPr/>
            <p:nvPr/>
          </p:nvSpPr>
          <p:spPr>
            <a:xfrm>
              <a:off x="6531247" y="5904465"/>
              <a:ext cx="488196" cy="108511"/>
            </a:xfrm>
            <a:custGeom>
              <a:avLst/>
              <a:gdLst>
                <a:gd name="connsiteX0" fmla="*/ 0 w 488196"/>
                <a:gd name="connsiteY0" fmla="*/ 100762 h 108511"/>
                <a:gd name="connsiteX1" fmla="*/ 255722 w 488196"/>
                <a:gd name="connsiteY1" fmla="*/ 23 h 108511"/>
                <a:gd name="connsiteX2" fmla="*/ 488196 w 488196"/>
                <a:gd name="connsiteY2" fmla="*/ 108511 h 1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196" h="108511">
                  <a:moveTo>
                    <a:pt x="0" y="100762"/>
                  </a:moveTo>
                  <a:cubicBezTo>
                    <a:pt x="87178" y="49747"/>
                    <a:pt x="174356" y="-1268"/>
                    <a:pt x="255722" y="23"/>
                  </a:cubicBezTo>
                  <a:cubicBezTo>
                    <a:pt x="337088" y="1314"/>
                    <a:pt x="439118" y="104636"/>
                    <a:pt x="488196" y="108511"/>
                  </a:cubicBezTo>
                </a:path>
              </a:pathLst>
            </a:custGeom>
            <a:noFill/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03FDB67C-35C5-3F71-B2DE-E5C04140F28D}"/>
                </a:ext>
              </a:extLst>
            </p:cNvPr>
            <p:cNvCxnSpPr/>
            <p:nvPr/>
          </p:nvCxnSpPr>
          <p:spPr>
            <a:xfrm flipV="1">
              <a:off x="7008631" y="6008645"/>
              <a:ext cx="266534" cy="2234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Freeform 60">
              <a:extLst>
                <a:ext uri="{FF2B5EF4-FFF2-40B4-BE49-F238E27FC236}">
                  <a16:creationId xmlns:a16="http://schemas.microsoft.com/office/drawing/2014/main" id="{669EFC32-BB43-1F66-0893-90AA522DA223}"/>
                </a:ext>
              </a:extLst>
            </p:cNvPr>
            <p:cNvSpPr/>
            <p:nvPr/>
          </p:nvSpPr>
          <p:spPr>
            <a:xfrm>
              <a:off x="6539420" y="1642520"/>
              <a:ext cx="1195607" cy="97300"/>
            </a:xfrm>
            <a:custGeom>
              <a:avLst/>
              <a:gdLst>
                <a:gd name="connsiteX0" fmla="*/ 0 w 1193369"/>
                <a:gd name="connsiteY0" fmla="*/ 0 h 898902"/>
                <a:gd name="connsiteX1" fmla="*/ 480447 w 1193369"/>
                <a:gd name="connsiteY1" fmla="*/ 612183 h 898902"/>
                <a:gd name="connsiteX2" fmla="*/ 1193369 w 1193369"/>
                <a:gd name="connsiteY2" fmla="*/ 898902 h 89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369" h="898902">
                  <a:moveTo>
                    <a:pt x="0" y="0"/>
                  </a:moveTo>
                  <a:cubicBezTo>
                    <a:pt x="140776" y="231183"/>
                    <a:pt x="281552" y="462366"/>
                    <a:pt x="480447" y="612183"/>
                  </a:cubicBezTo>
                  <a:cubicBezTo>
                    <a:pt x="679342" y="762000"/>
                    <a:pt x="1081006" y="875655"/>
                    <a:pt x="1193369" y="898902"/>
                  </a:cubicBezTo>
                </a:path>
              </a:pathLst>
            </a:custGeom>
            <a:noFill/>
            <a:ln w="254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7D278A7-978B-6085-B701-94E10621B9DA}"/>
                </a:ext>
              </a:extLst>
            </p:cNvPr>
            <p:cNvSpPr/>
            <p:nvPr/>
          </p:nvSpPr>
          <p:spPr>
            <a:xfrm rot="404254">
              <a:off x="7085596" y="3826194"/>
              <a:ext cx="421432" cy="64452"/>
            </a:xfrm>
            <a:custGeom>
              <a:avLst/>
              <a:gdLst>
                <a:gd name="connsiteX0" fmla="*/ 0 w 1234440"/>
                <a:gd name="connsiteY0" fmla="*/ 1224122 h 1224122"/>
                <a:gd name="connsiteX1" fmla="*/ 304800 w 1234440"/>
                <a:gd name="connsiteY1" fmla="*/ 385922 h 1224122"/>
                <a:gd name="connsiteX2" fmla="*/ 708660 w 1234440"/>
                <a:gd name="connsiteY2" fmla="*/ 4922 h 1224122"/>
                <a:gd name="connsiteX3" fmla="*/ 1234440 w 1234440"/>
                <a:gd name="connsiteY3" fmla="*/ 629762 h 122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440" h="1224122">
                  <a:moveTo>
                    <a:pt x="0" y="1224122"/>
                  </a:moveTo>
                  <a:cubicBezTo>
                    <a:pt x="93345" y="906622"/>
                    <a:pt x="186690" y="589122"/>
                    <a:pt x="304800" y="385922"/>
                  </a:cubicBezTo>
                  <a:cubicBezTo>
                    <a:pt x="422910" y="182722"/>
                    <a:pt x="553720" y="-35718"/>
                    <a:pt x="708660" y="4922"/>
                  </a:cubicBezTo>
                  <a:cubicBezTo>
                    <a:pt x="863600" y="45562"/>
                    <a:pt x="1148080" y="528162"/>
                    <a:pt x="1234440" y="629762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rgbClr val="7030A0"/>
                </a:solidFill>
              </a:endParaRP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CA03BFD-0320-744E-0C61-365A95647A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7061" y="3864568"/>
              <a:ext cx="557632" cy="50234"/>
            </a:xfrm>
            <a:prstGeom prst="line">
              <a:avLst/>
            </a:prstGeom>
            <a:noFill/>
            <a:ln w="254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ABC6949-77DA-C77C-2810-FEB415FCF0A1}"/>
                </a:ext>
              </a:extLst>
            </p:cNvPr>
            <p:cNvSpPr/>
            <p:nvPr/>
          </p:nvSpPr>
          <p:spPr>
            <a:xfrm>
              <a:off x="7070281" y="3867966"/>
              <a:ext cx="444275" cy="66537"/>
            </a:xfrm>
            <a:custGeom>
              <a:avLst/>
              <a:gdLst>
                <a:gd name="connsiteX0" fmla="*/ 0 w 1234440"/>
                <a:gd name="connsiteY0" fmla="*/ 1224122 h 1224122"/>
                <a:gd name="connsiteX1" fmla="*/ 304800 w 1234440"/>
                <a:gd name="connsiteY1" fmla="*/ 385922 h 1224122"/>
                <a:gd name="connsiteX2" fmla="*/ 708660 w 1234440"/>
                <a:gd name="connsiteY2" fmla="*/ 4922 h 1224122"/>
                <a:gd name="connsiteX3" fmla="*/ 1234440 w 1234440"/>
                <a:gd name="connsiteY3" fmla="*/ 629762 h 122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440" h="1224122">
                  <a:moveTo>
                    <a:pt x="0" y="1224122"/>
                  </a:moveTo>
                  <a:cubicBezTo>
                    <a:pt x="93345" y="906622"/>
                    <a:pt x="186690" y="589122"/>
                    <a:pt x="304800" y="385922"/>
                  </a:cubicBezTo>
                  <a:cubicBezTo>
                    <a:pt x="422910" y="182722"/>
                    <a:pt x="553720" y="-35718"/>
                    <a:pt x="708660" y="4922"/>
                  </a:cubicBezTo>
                  <a:cubicBezTo>
                    <a:pt x="863600" y="45562"/>
                    <a:pt x="1148080" y="528162"/>
                    <a:pt x="1234440" y="629762"/>
                  </a:cubicBezTo>
                </a:path>
              </a:pathLst>
            </a:custGeom>
            <a:ln w="571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rgbClr val="7030A0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28E648A-4599-EB1D-8C72-C7AAC5C61A8B}"/>
                </a:ext>
              </a:extLst>
            </p:cNvPr>
            <p:cNvSpPr/>
            <p:nvPr/>
          </p:nvSpPr>
          <p:spPr>
            <a:xfrm rot="21145853">
              <a:off x="7091403" y="4478466"/>
              <a:ext cx="440653" cy="64624"/>
            </a:xfrm>
            <a:custGeom>
              <a:avLst/>
              <a:gdLst>
                <a:gd name="connsiteX0" fmla="*/ 0 w 1234440"/>
                <a:gd name="connsiteY0" fmla="*/ 1224122 h 1224122"/>
                <a:gd name="connsiteX1" fmla="*/ 304800 w 1234440"/>
                <a:gd name="connsiteY1" fmla="*/ 385922 h 1224122"/>
                <a:gd name="connsiteX2" fmla="*/ 708660 w 1234440"/>
                <a:gd name="connsiteY2" fmla="*/ 4922 h 1224122"/>
                <a:gd name="connsiteX3" fmla="*/ 1234440 w 1234440"/>
                <a:gd name="connsiteY3" fmla="*/ 629762 h 122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440" h="1224122">
                  <a:moveTo>
                    <a:pt x="0" y="1224122"/>
                  </a:moveTo>
                  <a:cubicBezTo>
                    <a:pt x="93345" y="906622"/>
                    <a:pt x="186690" y="589122"/>
                    <a:pt x="304800" y="385922"/>
                  </a:cubicBezTo>
                  <a:cubicBezTo>
                    <a:pt x="422910" y="182722"/>
                    <a:pt x="553720" y="-35718"/>
                    <a:pt x="708660" y="4922"/>
                  </a:cubicBezTo>
                  <a:cubicBezTo>
                    <a:pt x="863600" y="45562"/>
                    <a:pt x="1148080" y="528162"/>
                    <a:pt x="1234440" y="629762"/>
                  </a:cubicBezTo>
                </a:path>
              </a:pathLst>
            </a:custGeom>
            <a:ln w="571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rgbClr val="7030A0"/>
                </a:solidFill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CAE1054-1825-60D7-DC7A-173EF3AC2BE2}"/>
                </a:ext>
              </a:extLst>
            </p:cNvPr>
            <p:cNvGrpSpPr/>
            <p:nvPr/>
          </p:nvGrpSpPr>
          <p:grpSpPr>
            <a:xfrm>
              <a:off x="7267416" y="5760200"/>
              <a:ext cx="453314" cy="443283"/>
              <a:chOff x="2523561" y="5751608"/>
              <a:chExt cx="453314" cy="443283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05E9053C-707E-D087-CA2E-908C39E8E743}"/>
                  </a:ext>
                </a:extLst>
              </p:cNvPr>
              <p:cNvCxnSpPr/>
              <p:nvPr/>
            </p:nvCxnSpPr>
            <p:spPr>
              <a:xfrm>
                <a:off x="2523561" y="5990095"/>
                <a:ext cx="75740" cy="204794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F28C7431-A22F-AD61-3433-017305471141}"/>
                  </a:ext>
                </a:extLst>
              </p:cNvPr>
              <p:cNvCxnSpPr/>
              <p:nvPr/>
            </p:nvCxnSpPr>
            <p:spPr>
              <a:xfrm flipV="1">
                <a:off x="2591552" y="5751609"/>
                <a:ext cx="164484" cy="443280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13D125A8-718F-84E4-70AE-743FFC0F1745}"/>
                  </a:ext>
                </a:extLst>
              </p:cNvPr>
              <p:cNvCxnSpPr/>
              <p:nvPr/>
            </p:nvCxnSpPr>
            <p:spPr>
              <a:xfrm flipH="1" flipV="1">
                <a:off x="2752972" y="5751608"/>
                <a:ext cx="140414" cy="432891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E7D881DA-6EBB-97CB-E10B-9606FE739059}"/>
                  </a:ext>
                </a:extLst>
              </p:cNvPr>
              <p:cNvCxnSpPr/>
              <p:nvPr/>
            </p:nvCxnSpPr>
            <p:spPr>
              <a:xfrm flipV="1">
                <a:off x="2893386" y="5990095"/>
                <a:ext cx="83489" cy="20479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Right Triangle 127">
              <a:extLst>
                <a:ext uri="{FF2B5EF4-FFF2-40B4-BE49-F238E27FC236}">
                  <a16:creationId xmlns:a16="http://schemas.microsoft.com/office/drawing/2014/main" id="{39C84B90-D37F-27BC-FFE4-775F56ABB76D}"/>
                </a:ext>
              </a:extLst>
            </p:cNvPr>
            <p:cNvSpPr/>
            <p:nvPr/>
          </p:nvSpPr>
          <p:spPr>
            <a:xfrm>
              <a:off x="7510302" y="5439390"/>
              <a:ext cx="131736" cy="235517"/>
            </a:xfrm>
            <a:prstGeom prst="rtTriangl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9958325-1849-8FAF-77BC-F71AFD8DE3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4804" y="1630082"/>
              <a:ext cx="260585" cy="2251577"/>
            </a:xfrm>
            <a:prstGeom prst="line">
              <a:avLst/>
            </a:prstGeom>
            <a:ln w="571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18DAAEB-B8D1-8DF9-C02F-E56924CC6D38}"/>
                </a:ext>
              </a:extLst>
            </p:cNvPr>
            <p:cNvCxnSpPr/>
            <p:nvPr/>
          </p:nvCxnSpPr>
          <p:spPr>
            <a:xfrm>
              <a:off x="7494804" y="4485346"/>
              <a:ext cx="240224" cy="0"/>
            </a:xfrm>
            <a:prstGeom prst="line">
              <a:avLst/>
            </a:prstGeom>
            <a:ln w="571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ight Triangle 131">
              <a:extLst>
                <a:ext uri="{FF2B5EF4-FFF2-40B4-BE49-F238E27FC236}">
                  <a16:creationId xmlns:a16="http://schemas.microsoft.com/office/drawing/2014/main" id="{16A99835-990D-5EDA-8CAC-D6D2CD07AB3A}"/>
                </a:ext>
              </a:extLst>
            </p:cNvPr>
            <p:cNvSpPr/>
            <p:nvPr/>
          </p:nvSpPr>
          <p:spPr>
            <a:xfrm>
              <a:off x="7750526" y="5439389"/>
              <a:ext cx="131736" cy="235517"/>
            </a:xfrm>
            <a:prstGeom prst="rtTriangle">
              <a:avLst/>
            </a:prstGeom>
            <a:noFill/>
            <a:ln w="381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BA2EB24-C0CD-CD1E-A5B7-8317CDB97B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9835" y="3871086"/>
              <a:ext cx="221513" cy="27314"/>
            </a:xfrm>
            <a:prstGeom prst="line">
              <a:avLst/>
            </a:prstGeom>
            <a:ln w="2540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Freeform 60">
              <a:extLst>
                <a:ext uri="{FF2B5EF4-FFF2-40B4-BE49-F238E27FC236}">
                  <a16:creationId xmlns:a16="http://schemas.microsoft.com/office/drawing/2014/main" id="{6C0CDE27-4EFC-38B0-9A3D-7955D5CEFFEB}"/>
                </a:ext>
              </a:extLst>
            </p:cNvPr>
            <p:cNvSpPr/>
            <p:nvPr/>
          </p:nvSpPr>
          <p:spPr>
            <a:xfrm>
              <a:off x="7720730" y="4472129"/>
              <a:ext cx="1207667" cy="906626"/>
            </a:xfrm>
            <a:custGeom>
              <a:avLst/>
              <a:gdLst>
                <a:gd name="connsiteX0" fmla="*/ 0 w 1193369"/>
                <a:gd name="connsiteY0" fmla="*/ 0 h 898902"/>
                <a:gd name="connsiteX1" fmla="*/ 480447 w 1193369"/>
                <a:gd name="connsiteY1" fmla="*/ 612183 h 898902"/>
                <a:gd name="connsiteX2" fmla="*/ 1193369 w 1193369"/>
                <a:gd name="connsiteY2" fmla="*/ 898902 h 89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369" h="898902">
                  <a:moveTo>
                    <a:pt x="0" y="0"/>
                  </a:moveTo>
                  <a:cubicBezTo>
                    <a:pt x="140776" y="231183"/>
                    <a:pt x="281552" y="462366"/>
                    <a:pt x="480447" y="612183"/>
                  </a:cubicBezTo>
                  <a:cubicBezTo>
                    <a:pt x="679342" y="762000"/>
                    <a:pt x="1081006" y="875655"/>
                    <a:pt x="1193369" y="898902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06">
              <a:extLst>
                <a:ext uri="{FF2B5EF4-FFF2-40B4-BE49-F238E27FC236}">
                  <a16:creationId xmlns:a16="http://schemas.microsoft.com/office/drawing/2014/main" id="{2E84FCA8-498B-3CAA-BCB9-146C378C8D36}"/>
                </a:ext>
              </a:extLst>
            </p:cNvPr>
            <p:cNvSpPr/>
            <p:nvPr/>
          </p:nvSpPr>
          <p:spPr>
            <a:xfrm>
              <a:off x="8201167" y="5892738"/>
              <a:ext cx="700358" cy="103715"/>
            </a:xfrm>
            <a:custGeom>
              <a:avLst/>
              <a:gdLst>
                <a:gd name="connsiteX0" fmla="*/ 0 w 488196"/>
                <a:gd name="connsiteY0" fmla="*/ 100762 h 108511"/>
                <a:gd name="connsiteX1" fmla="*/ 255722 w 488196"/>
                <a:gd name="connsiteY1" fmla="*/ 23 h 108511"/>
                <a:gd name="connsiteX2" fmla="*/ 488196 w 488196"/>
                <a:gd name="connsiteY2" fmla="*/ 108511 h 1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196" h="108511">
                  <a:moveTo>
                    <a:pt x="0" y="100762"/>
                  </a:moveTo>
                  <a:cubicBezTo>
                    <a:pt x="87178" y="49747"/>
                    <a:pt x="174356" y="-1268"/>
                    <a:pt x="255722" y="23"/>
                  </a:cubicBezTo>
                  <a:cubicBezTo>
                    <a:pt x="337088" y="1314"/>
                    <a:pt x="439118" y="104636"/>
                    <a:pt x="488196" y="108511"/>
                  </a:cubicBezTo>
                </a:path>
              </a:pathLst>
            </a:custGeom>
            <a:noFill/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61D0204-0021-A320-30CC-7ADD3818DBE4}"/>
                </a:ext>
              </a:extLst>
            </p:cNvPr>
            <p:cNvCxnSpPr/>
            <p:nvPr/>
          </p:nvCxnSpPr>
          <p:spPr>
            <a:xfrm>
              <a:off x="7720730" y="5993546"/>
              <a:ext cx="494745" cy="2907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21B24A8-89AA-F556-7BDF-F2DD7D6D92D3}"/>
                </a:ext>
              </a:extLst>
            </p:cNvPr>
            <p:cNvSpPr/>
            <p:nvPr/>
          </p:nvSpPr>
          <p:spPr>
            <a:xfrm>
              <a:off x="7723275" y="506590"/>
              <a:ext cx="1234440" cy="1224122"/>
            </a:xfrm>
            <a:custGeom>
              <a:avLst/>
              <a:gdLst>
                <a:gd name="connsiteX0" fmla="*/ 0 w 1234440"/>
                <a:gd name="connsiteY0" fmla="*/ 1224122 h 1224122"/>
                <a:gd name="connsiteX1" fmla="*/ 304800 w 1234440"/>
                <a:gd name="connsiteY1" fmla="*/ 385922 h 1224122"/>
                <a:gd name="connsiteX2" fmla="*/ 708660 w 1234440"/>
                <a:gd name="connsiteY2" fmla="*/ 4922 h 1224122"/>
                <a:gd name="connsiteX3" fmla="*/ 1234440 w 1234440"/>
                <a:gd name="connsiteY3" fmla="*/ 629762 h 122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440" h="1224122">
                  <a:moveTo>
                    <a:pt x="0" y="1224122"/>
                  </a:moveTo>
                  <a:cubicBezTo>
                    <a:pt x="93345" y="906622"/>
                    <a:pt x="186690" y="589122"/>
                    <a:pt x="304800" y="385922"/>
                  </a:cubicBezTo>
                  <a:cubicBezTo>
                    <a:pt x="422910" y="182722"/>
                    <a:pt x="553720" y="-35718"/>
                    <a:pt x="708660" y="4922"/>
                  </a:cubicBezTo>
                  <a:cubicBezTo>
                    <a:pt x="863600" y="45562"/>
                    <a:pt x="1148080" y="528162"/>
                    <a:pt x="1234440" y="629762"/>
                  </a:cubicBezTo>
                </a:path>
              </a:pathLst>
            </a:custGeom>
            <a:noFill/>
            <a:ln w="254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F05FF4F-9B5E-6034-AD9B-4B99C9F627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0746" y="3735116"/>
              <a:ext cx="19837" cy="167081"/>
            </a:xfrm>
            <a:prstGeom prst="line">
              <a:avLst/>
            </a:prstGeom>
            <a:ln w="571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Freeform 20">
              <a:extLst>
                <a:ext uri="{FF2B5EF4-FFF2-40B4-BE49-F238E27FC236}">
                  <a16:creationId xmlns:a16="http://schemas.microsoft.com/office/drawing/2014/main" id="{BB1B122C-6452-64D7-5B88-997FD269AE30}"/>
                </a:ext>
              </a:extLst>
            </p:cNvPr>
            <p:cNvSpPr/>
            <p:nvPr/>
          </p:nvSpPr>
          <p:spPr>
            <a:xfrm>
              <a:off x="7741659" y="510314"/>
              <a:ext cx="1185620" cy="1226338"/>
            </a:xfrm>
            <a:custGeom>
              <a:avLst/>
              <a:gdLst>
                <a:gd name="connsiteX0" fmla="*/ 0 w 1185620"/>
                <a:gd name="connsiteY0" fmla="*/ 1226338 h 1226338"/>
                <a:gd name="connsiteX1" fmla="*/ 464949 w 1185620"/>
                <a:gd name="connsiteY1" fmla="*/ 17470 h 1226338"/>
                <a:gd name="connsiteX2" fmla="*/ 1185620 w 1185620"/>
                <a:gd name="connsiteY2" fmla="*/ 621904 h 122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5620" h="1226338">
                  <a:moveTo>
                    <a:pt x="0" y="1226338"/>
                  </a:moveTo>
                  <a:cubicBezTo>
                    <a:pt x="133673" y="672273"/>
                    <a:pt x="267346" y="118209"/>
                    <a:pt x="464949" y="17470"/>
                  </a:cubicBezTo>
                  <a:cubicBezTo>
                    <a:pt x="662552" y="-83269"/>
                    <a:pt x="924086" y="269317"/>
                    <a:pt x="1185620" y="621904"/>
                  </a:cubicBezTo>
                </a:path>
              </a:pathLst>
            </a:custGeom>
            <a:noFill/>
            <a:ln w="5715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57A308D-4A6A-4945-CA5F-F70F4CEF7E7E}"/>
                </a:ext>
              </a:extLst>
            </p:cNvPr>
            <p:cNvSpPr/>
            <p:nvPr/>
          </p:nvSpPr>
          <p:spPr>
            <a:xfrm>
              <a:off x="7738515" y="3867966"/>
              <a:ext cx="1203960" cy="51737"/>
            </a:xfrm>
            <a:custGeom>
              <a:avLst/>
              <a:gdLst>
                <a:gd name="connsiteX0" fmla="*/ 0 w 1203960"/>
                <a:gd name="connsiteY0" fmla="*/ 0 h 64884"/>
                <a:gd name="connsiteX1" fmla="*/ 331470 w 1203960"/>
                <a:gd name="connsiteY1" fmla="*/ 45720 h 64884"/>
                <a:gd name="connsiteX2" fmla="*/ 689610 w 1203960"/>
                <a:gd name="connsiteY2" fmla="*/ 64770 h 64884"/>
                <a:gd name="connsiteX3" fmla="*/ 1036320 w 1203960"/>
                <a:gd name="connsiteY3" fmla="*/ 38100 h 64884"/>
                <a:gd name="connsiteX4" fmla="*/ 1203960 w 1203960"/>
                <a:gd name="connsiteY4" fmla="*/ 19050 h 6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3960" h="64884">
                  <a:moveTo>
                    <a:pt x="0" y="0"/>
                  </a:moveTo>
                  <a:cubicBezTo>
                    <a:pt x="108267" y="17462"/>
                    <a:pt x="216535" y="34925"/>
                    <a:pt x="331470" y="45720"/>
                  </a:cubicBezTo>
                  <a:cubicBezTo>
                    <a:pt x="446405" y="56515"/>
                    <a:pt x="572135" y="66040"/>
                    <a:pt x="689610" y="64770"/>
                  </a:cubicBezTo>
                  <a:cubicBezTo>
                    <a:pt x="807085" y="63500"/>
                    <a:pt x="950595" y="45720"/>
                    <a:pt x="1036320" y="38100"/>
                  </a:cubicBezTo>
                  <a:cubicBezTo>
                    <a:pt x="1122045" y="30480"/>
                    <a:pt x="1163002" y="24765"/>
                    <a:pt x="1203960" y="19050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rgbClr val="7030A0"/>
                </a:solidFill>
              </a:endParaRPr>
            </a:p>
          </p:txBody>
        </p:sp>
        <p:sp>
          <p:nvSpPr>
            <p:cNvPr id="141" name="Right Triangle 140">
              <a:extLst>
                <a:ext uri="{FF2B5EF4-FFF2-40B4-BE49-F238E27FC236}">
                  <a16:creationId xmlns:a16="http://schemas.microsoft.com/office/drawing/2014/main" id="{7B85E814-ACD7-D030-34F6-3E4777CC2FFB}"/>
                </a:ext>
              </a:extLst>
            </p:cNvPr>
            <p:cNvSpPr/>
            <p:nvPr/>
          </p:nvSpPr>
          <p:spPr>
            <a:xfrm>
              <a:off x="8946282" y="5436556"/>
              <a:ext cx="131736" cy="235517"/>
            </a:xfrm>
            <a:prstGeom prst="rtTriangl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928A9612-5D78-64BF-C014-DD45BE958665}"/>
                </a:ext>
              </a:extLst>
            </p:cNvPr>
            <p:cNvSpPr/>
            <p:nvPr/>
          </p:nvSpPr>
          <p:spPr>
            <a:xfrm>
              <a:off x="8941751" y="545533"/>
              <a:ext cx="471690" cy="5459789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2300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B79A1AC-C66E-803A-7EC2-7B910BDDFC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26645" y="1120945"/>
              <a:ext cx="486796" cy="2671736"/>
            </a:xfrm>
            <a:prstGeom prst="line">
              <a:avLst/>
            </a:prstGeom>
            <a:ln w="571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408CD81-2390-D555-5B7C-1CF482A2F36C}"/>
                </a:ext>
              </a:extLst>
            </p:cNvPr>
            <p:cNvCxnSpPr/>
            <p:nvPr/>
          </p:nvCxnSpPr>
          <p:spPr>
            <a:xfrm>
              <a:off x="8926645" y="5378622"/>
              <a:ext cx="474451" cy="133"/>
            </a:xfrm>
            <a:prstGeom prst="line">
              <a:avLst/>
            </a:prstGeom>
            <a:ln w="571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Freeform 106">
              <a:extLst>
                <a:ext uri="{FF2B5EF4-FFF2-40B4-BE49-F238E27FC236}">
                  <a16:creationId xmlns:a16="http://schemas.microsoft.com/office/drawing/2014/main" id="{8FFA29BA-C4ED-05EA-8D0D-E40DF7737FAE}"/>
                </a:ext>
              </a:extLst>
            </p:cNvPr>
            <p:cNvSpPr/>
            <p:nvPr/>
          </p:nvSpPr>
          <p:spPr>
            <a:xfrm>
              <a:off x="9037190" y="932426"/>
              <a:ext cx="279935" cy="67087"/>
            </a:xfrm>
            <a:custGeom>
              <a:avLst/>
              <a:gdLst>
                <a:gd name="connsiteX0" fmla="*/ 0 w 488196"/>
                <a:gd name="connsiteY0" fmla="*/ 100762 h 108511"/>
                <a:gd name="connsiteX1" fmla="*/ 255722 w 488196"/>
                <a:gd name="connsiteY1" fmla="*/ 23 h 108511"/>
                <a:gd name="connsiteX2" fmla="*/ 488196 w 488196"/>
                <a:gd name="connsiteY2" fmla="*/ 108511 h 1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196" h="108511">
                  <a:moveTo>
                    <a:pt x="0" y="100762"/>
                  </a:moveTo>
                  <a:cubicBezTo>
                    <a:pt x="87178" y="49747"/>
                    <a:pt x="174356" y="-1268"/>
                    <a:pt x="255722" y="23"/>
                  </a:cubicBezTo>
                  <a:cubicBezTo>
                    <a:pt x="337088" y="1314"/>
                    <a:pt x="439118" y="104636"/>
                    <a:pt x="488196" y="108511"/>
                  </a:cubicBezTo>
                </a:path>
              </a:pathLst>
            </a:custGeom>
            <a:noFill/>
            <a:ln w="254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D4D52FA-5554-ABB4-D4FE-1AEF60DD85CA}"/>
                </a:ext>
              </a:extLst>
            </p:cNvPr>
            <p:cNvCxnSpPr>
              <a:cxnSpLocks/>
              <a:endCxn id="147" idx="0"/>
            </p:cNvCxnSpPr>
            <p:nvPr/>
          </p:nvCxnSpPr>
          <p:spPr>
            <a:xfrm flipV="1">
              <a:off x="8965660" y="994722"/>
              <a:ext cx="71530" cy="128413"/>
            </a:xfrm>
            <a:prstGeom prst="line">
              <a:avLst/>
            </a:prstGeom>
            <a:ln w="254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144FEED-86F1-A20C-1C01-942C1F68CF17}"/>
                </a:ext>
              </a:extLst>
            </p:cNvPr>
            <p:cNvSpPr/>
            <p:nvPr/>
          </p:nvSpPr>
          <p:spPr>
            <a:xfrm rot="21435003" flipV="1">
              <a:off x="7735142" y="3830879"/>
              <a:ext cx="1679805" cy="78059"/>
            </a:xfrm>
            <a:custGeom>
              <a:avLst/>
              <a:gdLst>
                <a:gd name="connsiteX0" fmla="*/ 0 w 1234440"/>
                <a:gd name="connsiteY0" fmla="*/ 1224122 h 1224122"/>
                <a:gd name="connsiteX1" fmla="*/ 304800 w 1234440"/>
                <a:gd name="connsiteY1" fmla="*/ 385922 h 1224122"/>
                <a:gd name="connsiteX2" fmla="*/ 708660 w 1234440"/>
                <a:gd name="connsiteY2" fmla="*/ 4922 h 1224122"/>
                <a:gd name="connsiteX3" fmla="*/ 1234440 w 1234440"/>
                <a:gd name="connsiteY3" fmla="*/ 629762 h 122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440" h="1224122">
                  <a:moveTo>
                    <a:pt x="0" y="1224122"/>
                  </a:moveTo>
                  <a:cubicBezTo>
                    <a:pt x="93345" y="906622"/>
                    <a:pt x="186690" y="589122"/>
                    <a:pt x="304800" y="385922"/>
                  </a:cubicBezTo>
                  <a:cubicBezTo>
                    <a:pt x="422910" y="182722"/>
                    <a:pt x="553720" y="-35718"/>
                    <a:pt x="708660" y="4922"/>
                  </a:cubicBezTo>
                  <a:cubicBezTo>
                    <a:pt x="863600" y="45562"/>
                    <a:pt x="1148080" y="528162"/>
                    <a:pt x="1234440" y="629762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rgbClr val="7030A0"/>
                </a:solidFill>
              </a:endParaRPr>
            </a:p>
          </p:txBody>
        </p:sp>
        <p:sp>
          <p:nvSpPr>
            <p:cNvPr id="150" name="Right Triangle 149">
              <a:extLst>
                <a:ext uri="{FF2B5EF4-FFF2-40B4-BE49-F238E27FC236}">
                  <a16:creationId xmlns:a16="http://schemas.microsoft.com/office/drawing/2014/main" id="{72F852EC-6E67-EBEA-F3CE-70D140899498}"/>
                </a:ext>
              </a:extLst>
            </p:cNvPr>
            <p:cNvSpPr/>
            <p:nvPr/>
          </p:nvSpPr>
          <p:spPr>
            <a:xfrm>
              <a:off x="9422592" y="5436556"/>
              <a:ext cx="131736" cy="235517"/>
            </a:xfrm>
            <a:prstGeom prst="rtTriangle">
              <a:avLst/>
            </a:prstGeom>
            <a:noFill/>
            <a:ln w="381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DC4A720-0F4C-E75C-E2B3-B7C2AC390204}"/>
                </a:ext>
              </a:extLst>
            </p:cNvPr>
            <p:cNvCxnSpPr>
              <a:cxnSpLocks/>
            </p:cNvCxnSpPr>
            <p:nvPr/>
          </p:nvCxnSpPr>
          <p:spPr>
            <a:xfrm>
              <a:off x="9413441" y="3786741"/>
              <a:ext cx="235628" cy="227580"/>
            </a:xfrm>
            <a:prstGeom prst="line">
              <a:avLst/>
            </a:prstGeom>
            <a:ln w="571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4787483B-72DA-7AC1-433D-D600EAA169F5}"/>
                </a:ext>
              </a:extLst>
            </p:cNvPr>
            <p:cNvCxnSpPr>
              <a:cxnSpLocks/>
            </p:cNvCxnSpPr>
            <p:nvPr/>
          </p:nvCxnSpPr>
          <p:spPr>
            <a:xfrm>
              <a:off x="8901525" y="5996453"/>
              <a:ext cx="1503484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Freeform 106">
              <a:extLst>
                <a:ext uri="{FF2B5EF4-FFF2-40B4-BE49-F238E27FC236}">
                  <a16:creationId xmlns:a16="http://schemas.microsoft.com/office/drawing/2014/main" id="{71A07AC2-61CE-F111-380E-B051596F7993}"/>
                </a:ext>
              </a:extLst>
            </p:cNvPr>
            <p:cNvSpPr/>
            <p:nvPr/>
          </p:nvSpPr>
          <p:spPr>
            <a:xfrm rot="941708" flipV="1">
              <a:off x="9383966" y="3887187"/>
              <a:ext cx="512925" cy="45719"/>
            </a:xfrm>
            <a:custGeom>
              <a:avLst/>
              <a:gdLst>
                <a:gd name="connsiteX0" fmla="*/ 0 w 488196"/>
                <a:gd name="connsiteY0" fmla="*/ 100762 h 108511"/>
                <a:gd name="connsiteX1" fmla="*/ 255722 w 488196"/>
                <a:gd name="connsiteY1" fmla="*/ 23 h 108511"/>
                <a:gd name="connsiteX2" fmla="*/ 488196 w 488196"/>
                <a:gd name="connsiteY2" fmla="*/ 108511 h 1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196" h="108511">
                  <a:moveTo>
                    <a:pt x="0" y="100762"/>
                  </a:moveTo>
                  <a:cubicBezTo>
                    <a:pt x="87178" y="49747"/>
                    <a:pt x="174356" y="-1268"/>
                    <a:pt x="255722" y="23"/>
                  </a:cubicBezTo>
                  <a:cubicBezTo>
                    <a:pt x="337088" y="1314"/>
                    <a:pt x="439118" y="104636"/>
                    <a:pt x="488196" y="108511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8D1302F-BB3B-559F-D4E2-A82B20D476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32085" y="3992840"/>
              <a:ext cx="772924" cy="17367"/>
            </a:xfrm>
            <a:prstGeom prst="line">
              <a:avLst/>
            </a:prstGeom>
            <a:ln w="57150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A6BFFEA-A940-5779-25C2-57076DFCB5A8}"/>
                </a:ext>
              </a:extLst>
            </p:cNvPr>
            <p:cNvCxnSpPr>
              <a:cxnSpLocks/>
              <a:stCxn id="155" idx="2"/>
            </p:cNvCxnSpPr>
            <p:nvPr/>
          </p:nvCxnSpPr>
          <p:spPr>
            <a:xfrm flipV="1">
              <a:off x="9893513" y="3925911"/>
              <a:ext cx="511496" cy="31506"/>
            </a:xfrm>
            <a:prstGeom prst="line">
              <a:avLst/>
            </a:prstGeom>
            <a:noFill/>
            <a:ln w="254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8207A23-8B67-27D5-46AD-37046E0DECEC}"/>
                </a:ext>
              </a:extLst>
            </p:cNvPr>
            <p:cNvSpPr/>
            <p:nvPr/>
          </p:nvSpPr>
          <p:spPr>
            <a:xfrm>
              <a:off x="9286240" y="980440"/>
              <a:ext cx="1107440" cy="492760"/>
            </a:xfrm>
            <a:custGeom>
              <a:avLst/>
              <a:gdLst>
                <a:gd name="connsiteX0" fmla="*/ 0 w 1107440"/>
                <a:gd name="connsiteY0" fmla="*/ 0 h 492760"/>
                <a:gd name="connsiteX1" fmla="*/ 416560 w 1107440"/>
                <a:gd name="connsiteY1" fmla="*/ 254000 h 492760"/>
                <a:gd name="connsiteX2" fmla="*/ 889000 w 1107440"/>
                <a:gd name="connsiteY2" fmla="*/ 441960 h 492760"/>
                <a:gd name="connsiteX3" fmla="*/ 1107440 w 1107440"/>
                <a:gd name="connsiteY3" fmla="*/ 492760 h 4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440" h="492760">
                  <a:moveTo>
                    <a:pt x="0" y="0"/>
                  </a:moveTo>
                  <a:cubicBezTo>
                    <a:pt x="134196" y="90170"/>
                    <a:pt x="268393" y="180340"/>
                    <a:pt x="416560" y="254000"/>
                  </a:cubicBezTo>
                  <a:cubicBezTo>
                    <a:pt x="564727" y="327660"/>
                    <a:pt x="773853" y="402167"/>
                    <a:pt x="889000" y="441960"/>
                  </a:cubicBezTo>
                  <a:cubicBezTo>
                    <a:pt x="1004147" y="481753"/>
                    <a:pt x="1055793" y="487256"/>
                    <a:pt x="1107440" y="492760"/>
                  </a:cubicBezTo>
                </a:path>
              </a:pathLst>
            </a:custGeom>
            <a:noFill/>
            <a:ln w="254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6EC700E-9103-2265-81F7-FDA0CE1C9DA7}"/>
                </a:ext>
              </a:extLst>
            </p:cNvPr>
            <p:cNvSpPr/>
            <p:nvPr/>
          </p:nvSpPr>
          <p:spPr>
            <a:xfrm>
              <a:off x="9403080" y="4625340"/>
              <a:ext cx="998220" cy="769620"/>
            </a:xfrm>
            <a:custGeom>
              <a:avLst/>
              <a:gdLst>
                <a:gd name="connsiteX0" fmla="*/ 0 w 998220"/>
                <a:gd name="connsiteY0" fmla="*/ 769620 h 769620"/>
                <a:gd name="connsiteX1" fmla="*/ 68580 w 998220"/>
                <a:gd name="connsiteY1" fmla="*/ 472440 h 769620"/>
                <a:gd name="connsiteX2" fmla="*/ 228600 w 998220"/>
                <a:gd name="connsiteY2" fmla="*/ 217170 h 769620"/>
                <a:gd name="connsiteX3" fmla="*/ 461010 w 998220"/>
                <a:gd name="connsiteY3" fmla="*/ 83820 h 769620"/>
                <a:gd name="connsiteX4" fmla="*/ 998220 w 998220"/>
                <a:gd name="connsiteY4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20" h="769620">
                  <a:moveTo>
                    <a:pt x="0" y="769620"/>
                  </a:moveTo>
                  <a:cubicBezTo>
                    <a:pt x="15240" y="667067"/>
                    <a:pt x="30480" y="564515"/>
                    <a:pt x="68580" y="472440"/>
                  </a:cubicBezTo>
                  <a:cubicBezTo>
                    <a:pt x="106680" y="380365"/>
                    <a:pt x="163195" y="281940"/>
                    <a:pt x="228600" y="217170"/>
                  </a:cubicBezTo>
                  <a:cubicBezTo>
                    <a:pt x="294005" y="152400"/>
                    <a:pt x="332740" y="120015"/>
                    <a:pt x="461010" y="83820"/>
                  </a:cubicBezTo>
                  <a:cubicBezTo>
                    <a:pt x="589280" y="47625"/>
                    <a:pt x="793750" y="23812"/>
                    <a:pt x="998220" y="0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339909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215FC4-FB68-20C0-047D-537267448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94" y="0"/>
            <a:ext cx="8486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3922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78812" y="669962"/>
            <a:ext cx="9236026" cy="44178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Kazalo</a:t>
            </a:r>
            <a:r>
              <a:rPr lang="en-US" sz="3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br>
              <a:rPr lang="en-US" sz="3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3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3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sl-SI" sz="3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en-US" sz="3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Shema </a:t>
            </a:r>
            <a:r>
              <a:rPr lang="en-US" sz="3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srca</a:t>
            </a:r>
            <a:r>
              <a:rPr lang="sl-SI" sz="3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in njegovo delovanje</a:t>
            </a:r>
            <a:br>
              <a:rPr lang="en-US" sz="3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sl-SI" sz="3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sl-SI" sz="3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en-US" sz="3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Wiggersov</a:t>
            </a:r>
            <a:r>
              <a:rPr lang="en-US" sz="3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diagram</a:t>
            </a:r>
            <a:br>
              <a:rPr lang="en-US" sz="3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sl-SI" sz="3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sl-SI" sz="3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en-US" sz="3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p-V diagram </a:t>
            </a:r>
            <a:r>
              <a:rPr lang="en-US" sz="31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srca</a:t>
            </a:r>
            <a:endParaRPr lang="en-US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949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012" y="2723322"/>
            <a:ext cx="3885487" cy="22367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SI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p-V</a:t>
            </a:r>
            <a:r>
              <a:rPr lang="sl-SI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diagram</a:t>
            </a:r>
            <a:r>
              <a:rPr lang="en-SI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SI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srca</a:t>
            </a:r>
            <a:br>
              <a:rPr lang="en-SI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SI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...Frank-</a:t>
            </a:r>
            <a:r>
              <a:rPr lang="en-SI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Starlingov</a:t>
            </a:r>
            <a:r>
              <a:rPr lang="en-SI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diagram </a:t>
            </a:r>
            <a:r>
              <a:rPr lang="en-SI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srca</a:t>
            </a:r>
            <a:endParaRPr lang="en-US" sz="4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2934B-4DFE-A70B-7691-AE06327B6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66" y="1849368"/>
            <a:ext cx="2331641" cy="3171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B9323F-AA68-EFA9-8D86-BAD59687A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88" y="1837599"/>
            <a:ext cx="2398001" cy="3182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F05729-5607-65DE-7187-47DF6A7A63B0}"/>
              </a:ext>
            </a:extLst>
          </p:cNvPr>
          <p:cNvSpPr txBox="1"/>
          <p:nvPr/>
        </p:nvSpPr>
        <p:spPr>
          <a:xfrm>
            <a:off x="1214542" y="5035731"/>
            <a:ext cx="1553135" cy="64633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sl-SI"/>
            </a:defPPr>
            <a:lvl1pPr algn="ctr">
              <a:defRPr b="1" i="1">
                <a:latin typeface="+mj-lt"/>
              </a:defRPr>
            </a:lvl1pPr>
          </a:lstStyle>
          <a:p>
            <a:r>
              <a:rPr lang="sl-SI" dirty="0"/>
              <a:t>Otto Frank</a:t>
            </a:r>
          </a:p>
          <a:p>
            <a:r>
              <a:rPr lang="sl-SI" dirty="0"/>
              <a:t>(1865-1944)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BFB17-5CF1-91D5-F1EE-BF65C88A7C48}"/>
              </a:ext>
            </a:extLst>
          </p:cNvPr>
          <p:cNvSpPr txBox="1"/>
          <p:nvPr/>
        </p:nvSpPr>
        <p:spPr>
          <a:xfrm>
            <a:off x="3941885" y="5023962"/>
            <a:ext cx="1553135" cy="64633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sl-SI"/>
            </a:defPPr>
            <a:lvl1pPr algn="ctr">
              <a:defRPr b="1" i="1">
                <a:latin typeface="+mj-lt"/>
              </a:defRPr>
            </a:lvl1pPr>
          </a:lstStyle>
          <a:p>
            <a:r>
              <a:rPr lang="sl-SI" dirty="0"/>
              <a:t>Ernest Starling</a:t>
            </a:r>
          </a:p>
          <a:p>
            <a:r>
              <a:rPr lang="sl-SI" dirty="0"/>
              <a:t>(1866-1927)</a:t>
            </a:r>
          </a:p>
        </p:txBody>
      </p:sp>
    </p:spTree>
    <p:extLst>
      <p:ext uri="{BB962C8B-B14F-4D97-AF65-F5344CB8AC3E}">
        <p14:creationId xmlns:p14="http://schemas.microsoft.com/office/powerpoint/2010/main" val="374708448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23921B-A36E-1BB2-B329-7EB6533F560A}"/>
              </a:ext>
            </a:extLst>
          </p:cNvPr>
          <p:cNvSpPr txBox="1"/>
          <p:nvPr/>
        </p:nvSpPr>
        <p:spPr>
          <a:xfrm>
            <a:off x="157733" y="4422936"/>
            <a:ext cx="3826349" cy="181588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SI" sz="1600" i="1" dirty="0" err="1"/>
              <a:t>Kje</a:t>
            </a:r>
            <a:r>
              <a:rPr lang="en-SI" sz="1600" i="1" dirty="0"/>
              <a:t> </a:t>
            </a:r>
          </a:p>
          <a:p>
            <a:pPr marL="285750" indent="-285750">
              <a:buFontTx/>
              <a:buChar char="-"/>
            </a:pPr>
            <a:r>
              <a:rPr lang="en-SI" sz="1600" i="1" dirty="0"/>
              <a:t>se </a:t>
            </a:r>
            <a:r>
              <a:rPr lang="en-SI" sz="1600" i="1" dirty="0" err="1"/>
              <a:t>odpre</a:t>
            </a:r>
            <a:r>
              <a:rPr lang="en-SI" sz="1600" i="1" dirty="0"/>
              <a:t> / </a:t>
            </a:r>
            <a:r>
              <a:rPr lang="en-SI" sz="1600" i="1" dirty="0" err="1"/>
              <a:t>zapre</a:t>
            </a:r>
            <a:r>
              <a:rPr lang="en-SI" sz="1600" i="1" dirty="0"/>
              <a:t> </a:t>
            </a:r>
            <a:r>
              <a:rPr lang="en-SI" sz="1600" i="1" dirty="0" err="1"/>
              <a:t>katera</a:t>
            </a:r>
            <a:r>
              <a:rPr lang="en-SI" sz="1600" i="1" dirty="0"/>
              <a:t> </a:t>
            </a:r>
            <a:r>
              <a:rPr lang="en-SI" sz="1600" i="1" dirty="0" err="1"/>
              <a:t>zaklopka</a:t>
            </a:r>
            <a:endParaRPr lang="en-SI" sz="1600" i="1" dirty="0"/>
          </a:p>
          <a:p>
            <a:pPr marL="285750" indent="-285750">
              <a:buFontTx/>
              <a:buChar char="-"/>
            </a:pPr>
            <a:r>
              <a:rPr lang="en-SI" sz="1600" i="1" dirty="0"/>
              <a:t>je </a:t>
            </a:r>
            <a:r>
              <a:rPr lang="en-SI" sz="1600" i="1" dirty="0" err="1"/>
              <a:t>odprta</a:t>
            </a:r>
            <a:r>
              <a:rPr lang="en-SI" sz="1600" i="1" dirty="0"/>
              <a:t> </a:t>
            </a:r>
            <a:r>
              <a:rPr lang="en-SI" sz="1600" i="1" dirty="0" err="1"/>
              <a:t>seminlunarna</a:t>
            </a:r>
            <a:r>
              <a:rPr lang="en-SI" sz="1600" i="1" dirty="0"/>
              <a:t> </a:t>
            </a:r>
            <a:r>
              <a:rPr lang="en-SI" sz="1600" i="1" dirty="0" err="1"/>
              <a:t>zaklopka</a:t>
            </a:r>
            <a:r>
              <a:rPr lang="en-SI" sz="1600" i="1" dirty="0"/>
              <a:t> (</a:t>
            </a:r>
            <a:r>
              <a:rPr lang="en-SI" sz="1600" i="1" dirty="0" err="1"/>
              <a:t>modro</a:t>
            </a:r>
            <a:r>
              <a:rPr lang="en-SI" sz="1600" i="1" dirty="0"/>
              <a:t>) in </a:t>
            </a:r>
            <a:r>
              <a:rPr lang="en-SI" sz="1600" i="1" dirty="0" err="1"/>
              <a:t>kje</a:t>
            </a:r>
            <a:r>
              <a:rPr lang="en-SI" sz="1600" i="1" dirty="0"/>
              <a:t> </a:t>
            </a:r>
            <a:r>
              <a:rPr lang="en-SI" sz="1600" i="1" dirty="0" err="1"/>
              <a:t>atrioventrikularna</a:t>
            </a:r>
            <a:r>
              <a:rPr lang="en-SI" sz="1600" i="1" dirty="0"/>
              <a:t> (</a:t>
            </a:r>
            <a:r>
              <a:rPr lang="en-SI" sz="1600" i="1" dirty="0" err="1"/>
              <a:t>rdeče</a:t>
            </a:r>
            <a:r>
              <a:rPr lang="en-SI" sz="1600" i="1" dirty="0"/>
              <a:t>)</a:t>
            </a:r>
          </a:p>
          <a:p>
            <a:pPr marL="285750" indent="-285750">
              <a:buFontTx/>
              <a:buChar char="-"/>
            </a:pPr>
            <a:r>
              <a:rPr lang="en-SI" sz="1600" i="1" dirty="0"/>
              <a:t>se </a:t>
            </a:r>
            <a:r>
              <a:rPr lang="en-SI" sz="1600" i="1" dirty="0" err="1"/>
              <a:t>sliši</a:t>
            </a:r>
            <a:r>
              <a:rPr lang="en-SI" sz="1600" i="1" dirty="0"/>
              <a:t> </a:t>
            </a:r>
            <a:r>
              <a:rPr lang="en-SI" sz="1600" i="1" dirty="0" err="1"/>
              <a:t>stenoza</a:t>
            </a:r>
            <a:r>
              <a:rPr lang="en-SI" sz="1600" i="1" dirty="0"/>
              <a:t> (=</a:t>
            </a:r>
            <a:r>
              <a:rPr lang="en-SI" sz="1600" i="1" dirty="0" err="1"/>
              <a:t>zožitev</a:t>
            </a:r>
            <a:r>
              <a:rPr lang="en-SI" sz="1600" i="1" dirty="0"/>
              <a:t>) </a:t>
            </a:r>
            <a:r>
              <a:rPr lang="en-SI" sz="1600" i="1" dirty="0" err="1"/>
              <a:t>aortne</a:t>
            </a:r>
            <a:r>
              <a:rPr lang="en-SI" sz="1600" i="1" dirty="0"/>
              <a:t> (B </a:t>
            </a:r>
            <a:r>
              <a:rPr lang="en-SI" sz="1600" i="1" dirty="0" err="1"/>
              <a:t>proti</a:t>
            </a:r>
            <a:r>
              <a:rPr lang="en-SI" sz="1600" i="1" dirty="0"/>
              <a:t> C) in </a:t>
            </a:r>
            <a:r>
              <a:rPr lang="en-SI" sz="1600" i="1" dirty="0" err="1"/>
              <a:t>mitralne</a:t>
            </a:r>
            <a:r>
              <a:rPr lang="en-SI" sz="1600" i="1" dirty="0"/>
              <a:t> z. (E </a:t>
            </a:r>
            <a:r>
              <a:rPr lang="en-SI" sz="1600" i="1" dirty="0" err="1"/>
              <a:t>proti</a:t>
            </a:r>
            <a:r>
              <a:rPr lang="en-SI" sz="1600" i="1" dirty="0"/>
              <a:t> F)</a:t>
            </a:r>
          </a:p>
          <a:p>
            <a:pPr marL="285750" indent="-285750">
              <a:buFontTx/>
              <a:buChar char="-"/>
            </a:pPr>
            <a:r>
              <a:rPr lang="en-SI" sz="1600" i="1" dirty="0"/>
              <a:t>in </a:t>
            </a:r>
            <a:r>
              <a:rPr lang="en-SI" sz="1600" i="1" dirty="0" err="1"/>
              <a:t>insuficienci</a:t>
            </a:r>
            <a:r>
              <a:rPr lang="en-SI" sz="1600" i="1" dirty="0"/>
              <a:t> </a:t>
            </a:r>
            <a:r>
              <a:rPr lang="en-SI" sz="1600" i="1" dirty="0" err="1"/>
              <a:t>zaklopk</a:t>
            </a:r>
            <a:r>
              <a:rPr lang="en-SI" sz="1600" i="1" dirty="0"/>
              <a:t> (</a:t>
            </a:r>
            <a:r>
              <a:rPr lang="en-SI" sz="1600" i="1" dirty="0" err="1"/>
              <a:t>slabo</a:t>
            </a:r>
            <a:r>
              <a:rPr lang="en-SI" sz="1600" i="1" dirty="0"/>
              <a:t> </a:t>
            </a:r>
            <a:r>
              <a:rPr lang="en-SI" sz="1600" i="1" dirty="0" err="1"/>
              <a:t>zaprte</a:t>
            </a:r>
            <a:r>
              <a:rPr lang="en-SI" sz="1600" i="1" dirty="0"/>
              <a:t>)?</a:t>
            </a:r>
            <a:endParaRPr lang="sl-SI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35AD4-569D-99BE-05C9-4C82C95FE040}"/>
              </a:ext>
            </a:extLst>
          </p:cNvPr>
          <p:cNvSpPr txBox="1"/>
          <p:nvPr/>
        </p:nvSpPr>
        <p:spPr>
          <a:xfrm>
            <a:off x="143747" y="3521495"/>
            <a:ext cx="3853398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SI" sz="1600" i="1" dirty="0" err="1"/>
              <a:t>Končni</a:t>
            </a:r>
            <a:r>
              <a:rPr lang="en-SI" sz="1600" i="1" dirty="0"/>
              <a:t> </a:t>
            </a:r>
            <a:r>
              <a:rPr lang="en-SI" sz="1600" i="1" dirty="0" err="1"/>
              <a:t>sistolični</a:t>
            </a:r>
            <a:r>
              <a:rPr lang="en-SI" sz="1600" i="1" dirty="0"/>
              <a:t> t</a:t>
            </a:r>
            <a:r>
              <a:rPr lang="sl-SI" sz="1600" i="1" dirty="0" err="1"/>
              <a:t>al</a:t>
            </a:r>
            <a:r>
              <a:rPr lang="en-SI" sz="1600" i="1" dirty="0"/>
              <a:t>k (</a:t>
            </a:r>
            <a:r>
              <a:rPr lang="sl-SI" sz="1600" i="1" dirty="0"/>
              <a:t>KST</a:t>
            </a:r>
            <a:r>
              <a:rPr lang="en-SI" sz="1600" i="1" dirty="0"/>
              <a:t>)</a:t>
            </a:r>
            <a:r>
              <a:rPr lang="sl-SI" sz="1600" i="1" dirty="0"/>
              <a:t> je zelo podoben in v matematičnih modelih enak srednjemu arterijskemu tlaku (SAT).</a:t>
            </a:r>
            <a:endParaRPr lang="sl-SI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52F75-D7C6-4C65-45D7-809855338F6A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" t="22505" r="25452" b="170"/>
          <a:stretch/>
        </p:blipFill>
        <p:spPr bwMode="auto">
          <a:xfrm>
            <a:off x="4608000" y="900000"/>
            <a:ext cx="6048000" cy="446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B9F484-B5AE-4D19-1347-1E6098D29B0F}"/>
              </a:ext>
            </a:extLst>
          </p:cNvPr>
          <p:cNvSpPr/>
          <p:nvPr/>
        </p:nvSpPr>
        <p:spPr>
          <a:xfrm>
            <a:off x="9196417" y="2766067"/>
            <a:ext cx="113211" cy="121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F83982-7CC6-1703-613B-8FB69D50F20D}"/>
              </a:ext>
            </a:extLst>
          </p:cNvPr>
          <p:cNvSpPr txBox="1"/>
          <p:nvPr/>
        </p:nvSpPr>
        <p:spPr>
          <a:xfrm>
            <a:off x="10928890" y="5423210"/>
            <a:ext cx="1593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Volumen (ml)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FD9FA-BD35-4542-9443-FD94125EC0A7}"/>
              </a:ext>
            </a:extLst>
          </p:cNvPr>
          <p:cNvSpPr txBox="1"/>
          <p:nvPr/>
        </p:nvSpPr>
        <p:spPr>
          <a:xfrm rot="16200000">
            <a:off x="2938042" y="2548233"/>
            <a:ext cx="211440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Tlak (mmHg)</a:t>
            </a:r>
            <a:endParaRPr lang="en-US" sz="1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1972FA-379F-AB3C-4110-13767AB9FC71}"/>
              </a:ext>
            </a:extLst>
          </p:cNvPr>
          <p:cNvCxnSpPr>
            <a:cxnSpLocks/>
          </p:cNvCxnSpPr>
          <p:nvPr/>
        </p:nvCxnSpPr>
        <p:spPr>
          <a:xfrm flipV="1">
            <a:off x="975360" y="2686601"/>
            <a:ext cx="0" cy="490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A8EE986-6FA3-972E-D00F-29DBC78E3F38}"/>
              </a:ext>
            </a:extLst>
          </p:cNvPr>
          <p:cNvSpPr/>
          <p:nvPr/>
        </p:nvSpPr>
        <p:spPr>
          <a:xfrm>
            <a:off x="9196418" y="4991107"/>
            <a:ext cx="113211" cy="121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CF3C3B-6879-545B-7D2A-222856F7CB48}"/>
              </a:ext>
            </a:extLst>
          </p:cNvPr>
          <p:cNvSpPr txBox="1"/>
          <p:nvPr/>
        </p:nvSpPr>
        <p:spPr>
          <a:xfrm>
            <a:off x="9023633" y="539248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125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34248-46F1-21E8-4607-D683F5BF1193}"/>
              </a:ext>
            </a:extLst>
          </p:cNvPr>
          <p:cNvSpPr txBox="1"/>
          <p:nvPr/>
        </p:nvSpPr>
        <p:spPr>
          <a:xfrm>
            <a:off x="4079362" y="490530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C099D9-A628-72BD-09D9-06AA23C1CC54}"/>
              </a:ext>
            </a:extLst>
          </p:cNvPr>
          <p:cNvSpPr txBox="1"/>
          <p:nvPr/>
        </p:nvSpPr>
        <p:spPr>
          <a:xfrm>
            <a:off x="7921999" y="539248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100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46C978-5B09-E189-6F7D-B9B4FBE43AB5}"/>
              </a:ext>
            </a:extLst>
          </p:cNvPr>
          <p:cNvSpPr txBox="1"/>
          <p:nvPr/>
        </p:nvSpPr>
        <p:spPr>
          <a:xfrm>
            <a:off x="6811657" y="53924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75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A948A3-36B6-565F-B348-316C84D8398B}"/>
              </a:ext>
            </a:extLst>
          </p:cNvPr>
          <p:cNvSpPr txBox="1"/>
          <p:nvPr/>
        </p:nvSpPr>
        <p:spPr>
          <a:xfrm>
            <a:off x="5683314" y="53924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50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86635F-315B-CD93-BD70-A52FEF0A93D9}"/>
              </a:ext>
            </a:extLst>
          </p:cNvPr>
          <p:cNvSpPr txBox="1"/>
          <p:nvPr/>
        </p:nvSpPr>
        <p:spPr>
          <a:xfrm>
            <a:off x="4079362" y="267313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80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E4C071-BAE7-8806-D475-4A02DEDD7EB2}"/>
              </a:ext>
            </a:extLst>
          </p:cNvPr>
          <p:cNvSpPr/>
          <p:nvPr/>
        </p:nvSpPr>
        <p:spPr>
          <a:xfrm>
            <a:off x="6938755" y="1472844"/>
            <a:ext cx="113211" cy="121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3EA947-4E40-0C0C-996E-853E82A9A879}"/>
              </a:ext>
            </a:extLst>
          </p:cNvPr>
          <p:cNvSpPr/>
          <p:nvPr/>
        </p:nvSpPr>
        <p:spPr>
          <a:xfrm>
            <a:off x="5821837" y="2117271"/>
            <a:ext cx="113211" cy="121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DCF325-B86C-EC86-C008-92720D95148E}"/>
              </a:ext>
            </a:extLst>
          </p:cNvPr>
          <p:cNvSpPr/>
          <p:nvPr/>
        </p:nvSpPr>
        <p:spPr>
          <a:xfrm>
            <a:off x="5821839" y="4668900"/>
            <a:ext cx="113211" cy="121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D3BF29-4C4C-F5DB-4B40-BBA78042944E}"/>
              </a:ext>
            </a:extLst>
          </p:cNvPr>
          <p:cNvSpPr/>
          <p:nvPr/>
        </p:nvSpPr>
        <p:spPr>
          <a:xfrm>
            <a:off x="6938755" y="5144995"/>
            <a:ext cx="113211" cy="121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E16D25-ED08-C3CE-93AE-32BD1AE3849E}"/>
              </a:ext>
            </a:extLst>
          </p:cNvPr>
          <p:cNvCxnSpPr>
            <a:cxnSpLocks/>
          </p:cNvCxnSpPr>
          <p:nvPr/>
        </p:nvCxnSpPr>
        <p:spPr>
          <a:xfrm flipV="1">
            <a:off x="1075507" y="2686601"/>
            <a:ext cx="0" cy="490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A0A2518A-75C5-E898-F176-A134B143A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09" y="69669"/>
            <a:ext cx="2613947" cy="2621279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CF1D2BF-741F-EA0D-D540-56AA20F6B4FB}"/>
              </a:ext>
            </a:extLst>
          </p:cNvPr>
          <p:cNvCxnSpPr>
            <a:cxnSpLocks/>
          </p:cNvCxnSpPr>
          <p:nvPr/>
        </p:nvCxnSpPr>
        <p:spPr>
          <a:xfrm flipV="1">
            <a:off x="1271449" y="2686601"/>
            <a:ext cx="0" cy="490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C30727-C2E9-C966-5E00-E75F14E575AF}"/>
              </a:ext>
            </a:extLst>
          </p:cNvPr>
          <p:cNvCxnSpPr>
            <a:cxnSpLocks/>
          </p:cNvCxnSpPr>
          <p:nvPr/>
        </p:nvCxnSpPr>
        <p:spPr>
          <a:xfrm flipV="1">
            <a:off x="1576250" y="2686601"/>
            <a:ext cx="0" cy="490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9C7AC09-4919-DD63-9B3F-D3525DC6911D}"/>
              </a:ext>
            </a:extLst>
          </p:cNvPr>
          <p:cNvCxnSpPr>
            <a:cxnSpLocks/>
          </p:cNvCxnSpPr>
          <p:nvPr/>
        </p:nvCxnSpPr>
        <p:spPr>
          <a:xfrm flipV="1">
            <a:off x="1776547" y="2686601"/>
            <a:ext cx="0" cy="490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7A15E0C-4A48-87EE-9DA9-82174A4E3918}"/>
              </a:ext>
            </a:extLst>
          </p:cNvPr>
          <p:cNvCxnSpPr>
            <a:cxnSpLocks/>
          </p:cNvCxnSpPr>
          <p:nvPr/>
        </p:nvCxnSpPr>
        <p:spPr>
          <a:xfrm flipV="1">
            <a:off x="1872342" y="2686601"/>
            <a:ext cx="0" cy="490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F3EF617-96AA-FB2E-5336-8ACF384FBA51}"/>
              </a:ext>
            </a:extLst>
          </p:cNvPr>
          <p:cNvSpPr txBox="1"/>
          <p:nvPr/>
        </p:nvSpPr>
        <p:spPr>
          <a:xfrm>
            <a:off x="830929" y="3218648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b="1" dirty="0">
                <a:solidFill>
                  <a:srgbClr val="FF0000"/>
                </a:solidFill>
              </a:rPr>
              <a:t>A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239B23-2220-E394-BBFC-63077FCEFFDA}"/>
              </a:ext>
            </a:extLst>
          </p:cNvPr>
          <p:cNvSpPr txBox="1"/>
          <p:nvPr/>
        </p:nvSpPr>
        <p:spPr>
          <a:xfrm>
            <a:off x="937656" y="3218648"/>
            <a:ext cx="266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b="1" dirty="0">
                <a:solidFill>
                  <a:srgbClr val="FF0000"/>
                </a:solidFill>
              </a:rPr>
              <a:t>B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01CDC4-07A5-F298-3C11-608520E4A73D}"/>
              </a:ext>
            </a:extLst>
          </p:cNvPr>
          <p:cNvSpPr txBox="1"/>
          <p:nvPr/>
        </p:nvSpPr>
        <p:spPr>
          <a:xfrm>
            <a:off x="1138239" y="3218648"/>
            <a:ext cx="266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b="1" dirty="0">
                <a:solidFill>
                  <a:srgbClr val="FF0000"/>
                </a:solidFill>
              </a:rPr>
              <a:t>C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A8CC88-0ABF-71C2-8C63-110597897EDE}"/>
              </a:ext>
            </a:extLst>
          </p:cNvPr>
          <p:cNvSpPr txBox="1"/>
          <p:nvPr/>
        </p:nvSpPr>
        <p:spPr>
          <a:xfrm>
            <a:off x="1446094" y="3218648"/>
            <a:ext cx="271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b="1" dirty="0">
                <a:solidFill>
                  <a:srgbClr val="FF0000"/>
                </a:solidFill>
              </a:rPr>
              <a:t>D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04AD69-EC50-3278-51A6-52398AF73522}"/>
              </a:ext>
            </a:extLst>
          </p:cNvPr>
          <p:cNvSpPr txBox="1"/>
          <p:nvPr/>
        </p:nvSpPr>
        <p:spPr>
          <a:xfrm>
            <a:off x="1649749" y="3218648"/>
            <a:ext cx="253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b="1" dirty="0">
                <a:solidFill>
                  <a:srgbClr val="FF0000"/>
                </a:solidFill>
              </a:rPr>
              <a:t>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867337-B917-A7DF-A70E-19D09A604BAF}"/>
              </a:ext>
            </a:extLst>
          </p:cNvPr>
          <p:cNvSpPr txBox="1"/>
          <p:nvPr/>
        </p:nvSpPr>
        <p:spPr>
          <a:xfrm>
            <a:off x="1758755" y="3218648"/>
            <a:ext cx="2487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b="1" dirty="0">
                <a:solidFill>
                  <a:srgbClr val="FF0000"/>
                </a:solidFill>
              </a:rPr>
              <a:t>F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A4B6F6-F6CD-ACAF-510D-474D1D919CB6}"/>
              </a:ext>
            </a:extLst>
          </p:cNvPr>
          <p:cNvSpPr txBox="1"/>
          <p:nvPr/>
        </p:nvSpPr>
        <p:spPr>
          <a:xfrm>
            <a:off x="9253022" y="5052066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b="1" dirty="0">
                <a:solidFill>
                  <a:srgbClr val="FF0000"/>
                </a:solidFill>
              </a:rPr>
              <a:t>A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1C3031-7F18-3ECF-6546-4B219F2D4C47}"/>
              </a:ext>
            </a:extLst>
          </p:cNvPr>
          <p:cNvSpPr txBox="1"/>
          <p:nvPr/>
        </p:nvSpPr>
        <p:spPr>
          <a:xfrm>
            <a:off x="9253022" y="2534976"/>
            <a:ext cx="266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b="1" dirty="0">
                <a:solidFill>
                  <a:srgbClr val="FF0000"/>
                </a:solidFill>
              </a:rPr>
              <a:t>B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6FB073-F468-63DF-E254-C7ACE91AA544}"/>
              </a:ext>
            </a:extLst>
          </p:cNvPr>
          <p:cNvSpPr txBox="1"/>
          <p:nvPr/>
        </p:nvSpPr>
        <p:spPr>
          <a:xfrm>
            <a:off x="6785546" y="1253295"/>
            <a:ext cx="266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b="1" dirty="0">
                <a:solidFill>
                  <a:srgbClr val="FF0000"/>
                </a:solidFill>
              </a:rPr>
              <a:t>C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36CF40-1E45-A3FF-FD9B-93D9A4F42499}"/>
              </a:ext>
            </a:extLst>
          </p:cNvPr>
          <p:cNvSpPr txBox="1"/>
          <p:nvPr/>
        </p:nvSpPr>
        <p:spPr>
          <a:xfrm>
            <a:off x="5607214" y="1907598"/>
            <a:ext cx="271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b="1" dirty="0">
                <a:solidFill>
                  <a:srgbClr val="FF0000"/>
                </a:solidFill>
              </a:rPr>
              <a:t>D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903C64-4AC9-C59A-7EC5-A0367C1D8DD9}"/>
              </a:ext>
            </a:extLst>
          </p:cNvPr>
          <p:cNvSpPr txBox="1"/>
          <p:nvPr/>
        </p:nvSpPr>
        <p:spPr>
          <a:xfrm>
            <a:off x="5624846" y="4699236"/>
            <a:ext cx="253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b="1" dirty="0">
                <a:solidFill>
                  <a:srgbClr val="FF0000"/>
                </a:solidFill>
              </a:rPr>
              <a:t>E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D17142-D19C-8864-5431-340CAC7CE077}"/>
              </a:ext>
            </a:extLst>
          </p:cNvPr>
          <p:cNvSpPr txBox="1"/>
          <p:nvPr/>
        </p:nvSpPr>
        <p:spPr>
          <a:xfrm>
            <a:off x="6995360" y="5170804"/>
            <a:ext cx="2487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b="1" dirty="0">
                <a:solidFill>
                  <a:srgbClr val="FF0000"/>
                </a:solidFill>
              </a:rPr>
              <a:t>F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1CC7364-6B8E-752F-F21D-84F958997893}"/>
              </a:ext>
            </a:extLst>
          </p:cNvPr>
          <p:cNvCxnSpPr>
            <a:cxnSpLocks/>
          </p:cNvCxnSpPr>
          <p:nvPr/>
        </p:nvCxnSpPr>
        <p:spPr>
          <a:xfrm flipV="1">
            <a:off x="9253022" y="2827026"/>
            <a:ext cx="0" cy="222504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47">
            <a:extLst>
              <a:ext uri="{FF2B5EF4-FFF2-40B4-BE49-F238E27FC236}">
                <a16:creationId xmlns:a16="http://schemas.microsoft.com/office/drawing/2014/main" id="{21E30935-4822-CC34-D44B-4169C8DE48A0}"/>
              </a:ext>
            </a:extLst>
          </p:cNvPr>
          <p:cNvSpPr/>
          <p:nvPr/>
        </p:nvSpPr>
        <p:spPr>
          <a:xfrm>
            <a:off x="5869743" y="1530909"/>
            <a:ext cx="3387634" cy="1274347"/>
          </a:xfrm>
          <a:custGeom>
            <a:avLst/>
            <a:gdLst>
              <a:gd name="connsiteX0" fmla="*/ 3387634 w 3387634"/>
              <a:gd name="connsiteY0" fmla="*/ 1274347 h 1274347"/>
              <a:gd name="connsiteX1" fmla="*/ 1375954 w 3387634"/>
              <a:gd name="connsiteY1" fmla="*/ 11604 h 1274347"/>
              <a:gd name="connsiteX2" fmla="*/ 0 w 3387634"/>
              <a:gd name="connsiteY2" fmla="*/ 647330 h 127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7634" h="1274347">
                <a:moveTo>
                  <a:pt x="3387634" y="1274347"/>
                </a:moveTo>
                <a:cubicBezTo>
                  <a:pt x="2664097" y="695227"/>
                  <a:pt x="1940560" y="116107"/>
                  <a:pt x="1375954" y="11604"/>
                </a:cubicBezTo>
                <a:cubicBezTo>
                  <a:pt x="811348" y="-92899"/>
                  <a:pt x="224971" y="539924"/>
                  <a:pt x="0" y="64733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014E37-39E9-E7F2-B8F8-3225A8C544DD}"/>
              </a:ext>
            </a:extLst>
          </p:cNvPr>
          <p:cNvCxnSpPr>
            <a:cxnSpLocks/>
          </p:cNvCxnSpPr>
          <p:nvPr/>
        </p:nvCxnSpPr>
        <p:spPr>
          <a:xfrm flipV="1">
            <a:off x="5878442" y="2169208"/>
            <a:ext cx="9" cy="254737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52">
            <a:extLst>
              <a:ext uri="{FF2B5EF4-FFF2-40B4-BE49-F238E27FC236}">
                <a16:creationId xmlns:a16="http://schemas.microsoft.com/office/drawing/2014/main" id="{94E73494-0AFB-9F1A-6316-20F1A51B49B7}"/>
              </a:ext>
            </a:extLst>
          </p:cNvPr>
          <p:cNvSpPr/>
          <p:nvPr/>
        </p:nvSpPr>
        <p:spPr>
          <a:xfrm>
            <a:off x="5869743" y="4729850"/>
            <a:ext cx="3396343" cy="476105"/>
          </a:xfrm>
          <a:custGeom>
            <a:avLst/>
            <a:gdLst>
              <a:gd name="connsiteX0" fmla="*/ 0 w 3396343"/>
              <a:gd name="connsiteY0" fmla="*/ 0 h 510079"/>
              <a:gd name="connsiteX1" fmla="*/ 905691 w 3396343"/>
              <a:gd name="connsiteY1" fmla="*/ 496389 h 510079"/>
              <a:gd name="connsiteX2" fmla="*/ 3396343 w 3396343"/>
              <a:gd name="connsiteY2" fmla="*/ 322217 h 51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6343" h="510079">
                <a:moveTo>
                  <a:pt x="0" y="0"/>
                </a:moveTo>
                <a:cubicBezTo>
                  <a:pt x="169817" y="221343"/>
                  <a:pt x="339634" y="442686"/>
                  <a:pt x="905691" y="496389"/>
                </a:cubicBezTo>
                <a:cubicBezTo>
                  <a:pt x="1471748" y="550092"/>
                  <a:pt x="2434045" y="436154"/>
                  <a:pt x="3396343" y="322217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4AAC05-2B00-9407-4119-1ADFC03B5BFD}"/>
              </a:ext>
            </a:extLst>
          </p:cNvPr>
          <p:cNvSpPr txBox="1"/>
          <p:nvPr/>
        </p:nvSpPr>
        <p:spPr>
          <a:xfrm>
            <a:off x="3978588" y="373696"/>
            <a:ext cx="79447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+mj-lt"/>
              </a:rPr>
              <a:t>Diagram tlak-volumen / p-V (Frank-Starlingov)</a:t>
            </a:r>
            <a:r>
              <a:rPr lang="sl-SI" sz="2000" dirty="0"/>
              <a:t> </a:t>
            </a:r>
            <a:r>
              <a:rPr lang="sl-SI" sz="2000" dirty="0">
                <a:latin typeface="+mj-lt"/>
              </a:rPr>
              <a:t>diagram srca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2B4F49-C502-F938-B7C9-3804CE0A50C6}"/>
              </a:ext>
            </a:extLst>
          </p:cNvPr>
          <p:cNvSpPr txBox="1"/>
          <p:nvPr/>
        </p:nvSpPr>
        <p:spPr>
          <a:xfrm>
            <a:off x="4079362" y="201268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100</a:t>
            </a:r>
            <a:endParaRPr lang="en-US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DFEC12C-9788-8C85-B1B5-C05C06026FBE}"/>
              </a:ext>
            </a:extLst>
          </p:cNvPr>
          <p:cNvSpPr txBox="1"/>
          <p:nvPr/>
        </p:nvSpPr>
        <p:spPr>
          <a:xfrm>
            <a:off x="4079362" y="13841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120</a:t>
            </a:r>
            <a:endParaRPr lang="en-US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93EB50-C9F1-9B51-4490-8D14C8C90719}"/>
              </a:ext>
            </a:extLst>
          </p:cNvPr>
          <p:cNvSpPr txBox="1"/>
          <p:nvPr/>
        </p:nvSpPr>
        <p:spPr>
          <a:xfrm>
            <a:off x="8151608" y="5617506"/>
            <a:ext cx="2469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K</a:t>
            </a:r>
            <a:r>
              <a:rPr lang="en-SI" sz="1400" dirty="0" err="1"/>
              <a:t>ončni</a:t>
            </a:r>
            <a:r>
              <a:rPr lang="en-SI" sz="1400" dirty="0"/>
              <a:t> </a:t>
            </a:r>
            <a:r>
              <a:rPr lang="sl-SI" sz="1400" dirty="0"/>
              <a:t>D</a:t>
            </a:r>
            <a:r>
              <a:rPr lang="en-SI" sz="1400" dirty="0" err="1"/>
              <a:t>iastolični</a:t>
            </a:r>
            <a:r>
              <a:rPr lang="en-SI" sz="1400" dirty="0"/>
              <a:t> </a:t>
            </a:r>
            <a:r>
              <a:rPr lang="sl-SI" sz="1400" dirty="0"/>
              <a:t>V</a:t>
            </a:r>
            <a:r>
              <a:rPr lang="en-SI" sz="1400" dirty="0" err="1"/>
              <a:t>olumen</a:t>
            </a:r>
            <a:endParaRPr lang="en-US" sz="1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7FFACA-AD9D-BFC4-FC4A-AAAB7B049E1D}"/>
              </a:ext>
            </a:extLst>
          </p:cNvPr>
          <p:cNvSpPr txBox="1"/>
          <p:nvPr/>
        </p:nvSpPr>
        <p:spPr>
          <a:xfrm>
            <a:off x="4838269" y="5611273"/>
            <a:ext cx="217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K</a:t>
            </a:r>
            <a:r>
              <a:rPr lang="en-SI" sz="1400" dirty="0" err="1"/>
              <a:t>ončni</a:t>
            </a:r>
            <a:r>
              <a:rPr lang="en-SI" sz="1400" dirty="0"/>
              <a:t> </a:t>
            </a:r>
            <a:r>
              <a:rPr lang="en-SI" sz="1400" dirty="0" err="1"/>
              <a:t>Sistolični</a:t>
            </a:r>
            <a:r>
              <a:rPr lang="en-SI" sz="1400" dirty="0"/>
              <a:t> </a:t>
            </a:r>
            <a:r>
              <a:rPr lang="sl-SI" sz="1400" dirty="0"/>
              <a:t>V</a:t>
            </a:r>
            <a:r>
              <a:rPr lang="en-SI" sz="1400" dirty="0" err="1"/>
              <a:t>olumen</a:t>
            </a:r>
            <a:endParaRPr lang="en-US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4609819-0B25-9E34-A50F-ECFCE2433ED0}"/>
              </a:ext>
            </a:extLst>
          </p:cNvPr>
          <p:cNvCxnSpPr>
            <a:cxnSpLocks/>
          </p:cNvCxnSpPr>
          <p:nvPr/>
        </p:nvCxnSpPr>
        <p:spPr>
          <a:xfrm>
            <a:off x="5866195" y="5966890"/>
            <a:ext cx="3386827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1180888-C032-9D79-EE12-2149B97FA38C}"/>
              </a:ext>
            </a:extLst>
          </p:cNvPr>
          <p:cNvSpPr txBox="1"/>
          <p:nvPr/>
        </p:nvSpPr>
        <p:spPr>
          <a:xfrm>
            <a:off x="6728575" y="5679687"/>
            <a:ext cx="1593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UV</a:t>
            </a:r>
            <a:endParaRPr lang="en-US" sz="1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F767DD-CC7B-4E31-7022-2B8B0E028F80}"/>
              </a:ext>
            </a:extLst>
          </p:cNvPr>
          <p:cNvSpPr txBox="1"/>
          <p:nvPr/>
        </p:nvSpPr>
        <p:spPr>
          <a:xfrm>
            <a:off x="4096439" y="2244739"/>
            <a:ext cx="469673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KST</a:t>
            </a:r>
            <a:endParaRPr lang="en-US" sz="1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7C7DC5-6553-AE9F-7E87-BCC2E50911B0}"/>
              </a:ext>
            </a:extLst>
          </p:cNvPr>
          <p:cNvSpPr txBox="1"/>
          <p:nvPr/>
        </p:nvSpPr>
        <p:spPr>
          <a:xfrm>
            <a:off x="3997145" y="5133997"/>
            <a:ext cx="578142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400" dirty="0"/>
              <a:t>KDT</a:t>
            </a:r>
            <a:endParaRPr lang="en-US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DC585B-0419-8E18-FE31-1ABC8C67324D}"/>
              </a:ext>
            </a:extLst>
          </p:cNvPr>
          <p:cNvSpPr txBox="1"/>
          <p:nvPr/>
        </p:nvSpPr>
        <p:spPr>
          <a:xfrm>
            <a:off x="4902410" y="1389562"/>
            <a:ext cx="812238" cy="461665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/>
              <a:t>A</a:t>
            </a:r>
            <a:r>
              <a:rPr lang="en-SI" sz="1200" dirty="0" err="1"/>
              <a:t>ortna</a:t>
            </a:r>
            <a:r>
              <a:rPr lang="en-SI" sz="1200" dirty="0"/>
              <a:t> z. se </a:t>
            </a:r>
            <a:r>
              <a:rPr lang="en-SI" sz="1200" dirty="0" err="1"/>
              <a:t>zapre</a:t>
            </a:r>
            <a:endParaRPr lang="en-SI" sz="1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A04BBD-E63D-D098-EED3-93DC023331D1}"/>
              </a:ext>
            </a:extLst>
          </p:cNvPr>
          <p:cNvSpPr txBox="1"/>
          <p:nvPr/>
        </p:nvSpPr>
        <p:spPr>
          <a:xfrm>
            <a:off x="9496864" y="2211473"/>
            <a:ext cx="760992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/>
              <a:t>A</a:t>
            </a:r>
            <a:r>
              <a:rPr lang="en-SI" sz="1200" dirty="0" err="1"/>
              <a:t>ortna</a:t>
            </a:r>
            <a:r>
              <a:rPr lang="en-SI" sz="1200" dirty="0"/>
              <a:t> z. se </a:t>
            </a:r>
            <a:r>
              <a:rPr lang="en-SI" sz="1200" dirty="0" err="1"/>
              <a:t>odpre</a:t>
            </a:r>
            <a:endParaRPr lang="sl-SI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BE65BAC-3347-08C6-064D-28A6A077FA51}"/>
              </a:ext>
            </a:extLst>
          </p:cNvPr>
          <p:cNvSpPr txBox="1"/>
          <p:nvPr/>
        </p:nvSpPr>
        <p:spPr>
          <a:xfrm>
            <a:off x="9485244" y="4559921"/>
            <a:ext cx="892876" cy="461665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>
            <a:defPPr>
              <a:defRPr lang="sl-SI"/>
            </a:defPPr>
            <a:lvl1pPr algn="ctr">
              <a:defRPr sz="1200"/>
            </a:lvl1pPr>
          </a:lstStyle>
          <a:p>
            <a:r>
              <a:rPr lang="sl-SI" dirty="0"/>
              <a:t>M</a:t>
            </a:r>
            <a:r>
              <a:rPr lang="en-SI" dirty="0" err="1"/>
              <a:t>itralna</a:t>
            </a:r>
            <a:r>
              <a:rPr lang="en-SI" dirty="0"/>
              <a:t> z. se </a:t>
            </a:r>
            <a:r>
              <a:rPr lang="en-SI" dirty="0" err="1"/>
              <a:t>zapre</a:t>
            </a:r>
            <a:endParaRPr lang="sl-SI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B8558FE-F5CE-615C-A9C6-787DE5F7F0FE}"/>
              </a:ext>
            </a:extLst>
          </p:cNvPr>
          <p:cNvSpPr txBox="1"/>
          <p:nvPr/>
        </p:nvSpPr>
        <p:spPr>
          <a:xfrm>
            <a:off x="4715402" y="4778982"/>
            <a:ext cx="864815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/>
              <a:t>M</a:t>
            </a:r>
            <a:r>
              <a:rPr lang="en-SI" sz="1200" dirty="0" err="1"/>
              <a:t>itralna</a:t>
            </a:r>
            <a:r>
              <a:rPr lang="en-SI" sz="1200" dirty="0"/>
              <a:t> z. se </a:t>
            </a:r>
            <a:r>
              <a:rPr lang="en-SI" sz="1200" dirty="0" err="1"/>
              <a:t>odpre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4203698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 animBg="1"/>
      <p:bldP spid="42" grpId="0" animBg="1"/>
      <p:bldP spid="46" grpId="0"/>
      <p:bldP spid="47" grpId="0"/>
      <p:bldP spid="49" grpId="0"/>
      <p:bldP spid="50" grpId="0"/>
      <p:bldP spid="51" grpId="0"/>
      <p:bldP spid="54" grpId="0" animBg="1"/>
      <p:bldP spid="55" grpId="0" animBg="1"/>
      <p:bldP spid="56" grpId="0" animBg="1"/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464" y="326654"/>
            <a:ext cx="7793255" cy="447675"/>
          </a:xfrm>
        </p:spPr>
        <p:txBody>
          <a:bodyPr/>
          <a:lstStyle/>
          <a:p>
            <a:r>
              <a:rPr lang="sl-SI" sz="2000" dirty="0"/>
              <a:t>Kam pa gremo od tukaj?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952" y="1139865"/>
            <a:ext cx="513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http://770.ablak.arnes.si/cardiovascular/pvsimulator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1876" r="45866"/>
          <a:stretch/>
        </p:blipFill>
        <p:spPr>
          <a:xfrm>
            <a:off x="6484849" y="1134709"/>
            <a:ext cx="4613457" cy="23042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3952" y="3793972"/>
            <a:ext cx="513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https://www.khanacademy.org/test-prep/nclex-rn/nclex-rn-circulatory-system/pressure-volume-loops-ddp/v/drawing-a-pressure-volume-loop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1810" r="45838" b="3561"/>
          <a:stretch/>
        </p:blipFill>
        <p:spPr>
          <a:xfrm>
            <a:off x="6484849" y="3793972"/>
            <a:ext cx="4613457" cy="22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43178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05523-6E19-92AB-9099-0F568A73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Mini „domača naloga“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4D9CC-3874-97C6-C2A4-435177925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583" y="1024556"/>
            <a:ext cx="8190833" cy="51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96244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26FAB-310B-7BF6-F5A5-0A3BFFF0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1A8CE3-58ED-68DA-31B8-F33A31E35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446" y="1508760"/>
            <a:ext cx="7689108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40355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93021" y="1761086"/>
            <a:ext cx="5149124" cy="28708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HVALA ZA VAŠO POZORNOST ! </a:t>
            </a:r>
            <a:br>
              <a:rPr lang="sl-SI" sz="4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424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65" y="71718"/>
            <a:ext cx="9887082" cy="7494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Shema </a:t>
            </a:r>
            <a:r>
              <a:rPr lang="en-US" sz="4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srca</a:t>
            </a:r>
            <a:r>
              <a:rPr lang="sl-SI" sz="4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in njegovo delovanje</a:t>
            </a:r>
            <a:endParaRPr lang="en-US" sz="4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532" y="2051271"/>
            <a:ext cx="3216633" cy="32166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D87063-477C-5AF5-D19B-0D68E91BE9AB}"/>
              </a:ext>
            </a:extLst>
          </p:cNvPr>
          <p:cNvSpPr txBox="1"/>
          <p:nvPr/>
        </p:nvSpPr>
        <p:spPr>
          <a:xfrm>
            <a:off x="8398532" y="1066877"/>
            <a:ext cx="3292495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l-SI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Delovanje srca</a:t>
            </a:r>
          </a:p>
          <a:p>
            <a:r>
              <a:rPr lang="sl-SI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 poudarkom na položaju zaklopk</a:t>
            </a:r>
            <a:endParaRPr lang="sl-S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B9F293-394C-27AB-CCF8-DCEF985CA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73" y="957428"/>
            <a:ext cx="6753225" cy="51339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76BDF-9044-E3F2-E5FC-10A352068198}"/>
              </a:ext>
            </a:extLst>
          </p:cNvPr>
          <p:cNvSpPr/>
          <p:nvPr/>
        </p:nvSpPr>
        <p:spPr>
          <a:xfrm>
            <a:off x="8460188" y="1130486"/>
            <a:ext cx="3154977" cy="523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350B70-7F93-DA86-5C8B-7FD19BCAA176}"/>
              </a:ext>
            </a:extLst>
          </p:cNvPr>
          <p:cNvSpPr/>
          <p:nvPr/>
        </p:nvSpPr>
        <p:spPr>
          <a:xfrm>
            <a:off x="328246" y="2844800"/>
            <a:ext cx="1539631" cy="476738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ACE67A-AF5C-7B0A-F2CC-D135C11536ED}"/>
              </a:ext>
            </a:extLst>
          </p:cNvPr>
          <p:cNvSpPr/>
          <p:nvPr/>
        </p:nvSpPr>
        <p:spPr>
          <a:xfrm>
            <a:off x="730739" y="5267904"/>
            <a:ext cx="1539631" cy="476738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1E033F-8BF4-BE3B-65C1-C83B99800AC5}"/>
              </a:ext>
            </a:extLst>
          </p:cNvPr>
          <p:cNvSpPr/>
          <p:nvPr/>
        </p:nvSpPr>
        <p:spPr>
          <a:xfrm>
            <a:off x="5414463" y="3044092"/>
            <a:ext cx="1539631" cy="4767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C88863-8517-C7F6-4239-3899D4B5E6DC}"/>
              </a:ext>
            </a:extLst>
          </p:cNvPr>
          <p:cNvSpPr/>
          <p:nvPr/>
        </p:nvSpPr>
        <p:spPr>
          <a:xfrm>
            <a:off x="5551232" y="5576611"/>
            <a:ext cx="1539631" cy="4767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516E41-8A1F-EF18-874C-2A003AD17C83}"/>
              </a:ext>
            </a:extLst>
          </p:cNvPr>
          <p:cNvSpPr/>
          <p:nvPr/>
        </p:nvSpPr>
        <p:spPr>
          <a:xfrm>
            <a:off x="414659" y="3628796"/>
            <a:ext cx="1539631" cy="47673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AC150E-0D8E-4F4E-D8E5-AC2FA40F48D7}"/>
              </a:ext>
            </a:extLst>
          </p:cNvPr>
          <p:cNvSpPr/>
          <p:nvPr/>
        </p:nvSpPr>
        <p:spPr>
          <a:xfrm>
            <a:off x="5516919" y="3892475"/>
            <a:ext cx="1539631" cy="47673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15141B8-7C82-92F0-3B08-E9F4C7328FFB}"/>
              </a:ext>
            </a:extLst>
          </p:cNvPr>
          <p:cNvSpPr/>
          <p:nvPr/>
        </p:nvSpPr>
        <p:spPr>
          <a:xfrm>
            <a:off x="500973" y="4448350"/>
            <a:ext cx="1737279" cy="47673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9C7638-048C-E4BD-21DC-DC56DFC6CCA4}"/>
              </a:ext>
            </a:extLst>
          </p:cNvPr>
          <p:cNvSpPr/>
          <p:nvPr/>
        </p:nvSpPr>
        <p:spPr>
          <a:xfrm>
            <a:off x="5516918" y="4740858"/>
            <a:ext cx="1539631" cy="47673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6462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6" y="991650"/>
            <a:ext cx="10676964" cy="535598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599" y="317029"/>
            <a:ext cx="7167240" cy="447675"/>
          </a:xfrm>
        </p:spPr>
        <p:txBody>
          <a:bodyPr/>
          <a:lstStyle/>
          <a:p>
            <a:r>
              <a:rPr lang="sl-SI" sz="2000" dirty="0"/>
              <a:t>Faze v srčnem ciklu glede na položaj zaklopk - diastola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98A40B-8CAB-20B9-8017-5E9981B86D1B}"/>
              </a:ext>
            </a:extLst>
          </p:cNvPr>
          <p:cNvGrpSpPr/>
          <p:nvPr/>
        </p:nvGrpSpPr>
        <p:grpSpPr>
          <a:xfrm>
            <a:off x="7147384" y="1923984"/>
            <a:ext cx="3818872" cy="3455459"/>
            <a:chOff x="7123453" y="2270234"/>
            <a:chExt cx="3216975" cy="30425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92BD07-49B5-1154-86B2-99D1A04C50AA}"/>
                </a:ext>
              </a:extLst>
            </p:cNvPr>
            <p:cNvSpPr/>
            <p:nvPr/>
          </p:nvSpPr>
          <p:spPr>
            <a:xfrm>
              <a:off x="7608331" y="2270234"/>
              <a:ext cx="2732096" cy="30425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F311DA-1306-C770-A490-1FE91DAF3199}"/>
                </a:ext>
              </a:extLst>
            </p:cNvPr>
            <p:cNvSpPr/>
            <p:nvPr/>
          </p:nvSpPr>
          <p:spPr>
            <a:xfrm>
              <a:off x="7123453" y="2763520"/>
              <a:ext cx="497840" cy="665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C92A52-D69A-8E18-5A26-150762965468}"/>
                </a:ext>
              </a:extLst>
            </p:cNvPr>
            <p:cNvSpPr txBox="1"/>
            <p:nvPr/>
          </p:nvSpPr>
          <p:spPr>
            <a:xfrm>
              <a:off x="7608331" y="2429247"/>
              <a:ext cx="2732097" cy="1788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SI" baseline="0" dirty="0" err="1"/>
                <a:t>Kri</a:t>
              </a:r>
              <a:r>
                <a:rPr lang="en-SI" baseline="0" dirty="0"/>
                <a:t> </a:t>
              </a:r>
              <a:r>
                <a:rPr lang="en-SI" b="1" baseline="0" dirty="0" err="1"/>
                <a:t>pasivno</a:t>
              </a:r>
              <a:r>
                <a:rPr lang="en-SI" baseline="0" dirty="0"/>
                <a:t> </a:t>
              </a:r>
              <a:r>
                <a:rPr lang="en-SI" baseline="0" dirty="0" err="1"/>
                <a:t>teče</a:t>
              </a:r>
              <a:r>
                <a:rPr lang="en-SI" baseline="0" dirty="0"/>
                <a:t> </a:t>
              </a:r>
              <a:r>
                <a:rPr lang="en-SI" baseline="0" dirty="0" err="1"/>
                <a:t>skozi</a:t>
              </a:r>
              <a:r>
                <a:rPr lang="en-SI" baseline="0" dirty="0"/>
                <a:t> </a:t>
              </a:r>
              <a:r>
                <a:rPr lang="en-SI" baseline="0" dirty="0" err="1"/>
                <a:t>atrija</a:t>
              </a:r>
              <a:r>
                <a:rPr lang="en-SI" baseline="0" dirty="0"/>
                <a:t> v </a:t>
              </a:r>
              <a:r>
                <a:rPr lang="en-SI" baseline="0" dirty="0" err="1"/>
                <a:t>ventrikla</a:t>
              </a:r>
              <a:r>
                <a:rPr lang="en-SI" baseline="0" dirty="0"/>
                <a:t> – 80% </a:t>
              </a:r>
              <a:r>
                <a:rPr lang="en-SI" baseline="0" dirty="0" err="1"/>
                <a:t>polnitve</a:t>
              </a:r>
              <a:endParaRPr lang="en-SI" baseline="0" dirty="0"/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SI" baseline="0" dirty="0"/>
            </a:p>
            <a:p>
              <a:pPr lvl="0" algn="ctr">
                <a:defRPr/>
              </a:pPr>
              <a:r>
                <a:rPr lang="en-SI" b="1" dirty="0"/>
                <a:t>VENTRIKL</a:t>
              </a:r>
              <a:r>
                <a:rPr lang="sl-SI" b="1" dirty="0"/>
                <a:t>A SE NE POLNITA ZARADI </a:t>
              </a:r>
              <a:r>
                <a:rPr lang="en-SI" b="1" dirty="0"/>
                <a:t>ČRPANJ</a:t>
              </a:r>
              <a:r>
                <a:rPr lang="sl-SI" b="1" baseline="0" dirty="0"/>
                <a:t>A </a:t>
              </a:r>
              <a:r>
                <a:rPr lang="en-SI" b="1" baseline="0" dirty="0"/>
                <a:t>ATRIJE</a:t>
              </a:r>
              <a:r>
                <a:rPr lang="sl-SI" b="1" baseline="0" dirty="0"/>
                <a:t>V </a:t>
              </a:r>
              <a:r>
                <a:rPr lang="en-SI" b="1" baseline="0" dirty="0"/>
                <a:t>!</a:t>
              </a:r>
            </a:p>
            <a:p>
              <a:pPr lvl="0" algn="ctr">
                <a:defRPr/>
              </a:pPr>
              <a:r>
                <a:rPr lang="en-SI" baseline="0" dirty="0"/>
                <a:t>(k</a:t>
              </a:r>
              <a:r>
                <a:rPr lang="sl-SI" baseline="0" dirty="0" err="1"/>
                <a:t>ot</a:t>
              </a:r>
              <a:r>
                <a:rPr lang="en-SI" baseline="0" dirty="0"/>
                <a:t> še vedno </a:t>
              </a:r>
              <a:r>
                <a:rPr lang="sl-SI" baseline="0" dirty="0" err="1"/>
                <a:t>marsi</a:t>
              </a:r>
              <a:r>
                <a:rPr lang="en-SI" baseline="0" dirty="0"/>
                <a:t>kje zmotno </a:t>
              </a:r>
              <a:r>
                <a:rPr lang="en-SI" dirty="0"/>
                <a:t>učijo otroke)</a:t>
              </a:r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E87774-9AD6-17BA-F654-9FDAC8B5B8E3}"/>
              </a:ext>
            </a:extLst>
          </p:cNvPr>
          <p:cNvGrpSpPr/>
          <p:nvPr/>
        </p:nvGrpSpPr>
        <p:grpSpPr>
          <a:xfrm>
            <a:off x="3919499" y="1183342"/>
            <a:ext cx="7119990" cy="5164296"/>
            <a:chOff x="4416202" y="1461790"/>
            <a:chExt cx="5997798" cy="377061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55BCDE-7AAC-F8DA-F041-D2E871819C94}"/>
                </a:ext>
              </a:extLst>
            </p:cNvPr>
            <p:cNvSpPr/>
            <p:nvPr/>
          </p:nvSpPr>
          <p:spPr>
            <a:xfrm>
              <a:off x="4416202" y="2435933"/>
              <a:ext cx="497840" cy="665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AEE541-186C-48EC-6F65-5735064A4CC4}"/>
                </a:ext>
              </a:extLst>
            </p:cNvPr>
            <p:cNvSpPr/>
            <p:nvPr/>
          </p:nvSpPr>
          <p:spPr>
            <a:xfrm>
              <a:off x="4673600" y="1461790"/>
              <a:ext cx="5740400" cy="3770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76A9D13-7941-70D8-315B-8C6FDB531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705" y="4469086"/>
            <a:ext cx="1108579" cy="18207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BED2F34-AA09-EBD8-2BA6-61EACDB960B7}"/>
              </a:ext>
            </a:extLst>
          </p:cNvPr>
          <p:cNvSpPr txBox="1"/>
          <p:nvPr/>
        </p:nvSpPr>
        <p:spPr>
          <a:xfrm>
            <a:off x="4225056" y="1183342"/>
            <a:ext cx="2199857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I" dirty="0" err="1"/>
              <a:t>Podajnost</a:t>
            </a:r>
            <a:r>
              <a:rPr lang="en-SI" dirty="0"/>
              <a:t> </a:t>
            </a:r>
            <a:r>
              <a:rPr lang="en-SI" dirty="0" err="1"/>
              <a:t>sten</a:t>
            </a:r>
            <a:r>
              <a:rPr lang="en-SI" dirty="0"/>
              <a:t> </a:t>
            </a:r>
            <a:r>
              <a:rPr lang="en-SI" dirty="0" err="1"/>
              <a:t>srca</a:t>
            </a:r>
            <a:r>
              <a:rPr lang="en-SI" dirty="0"/>
              <a:t> se </a:t>
            </a:r>
            <a:r>
              <a:rPr lang="en-SI" dirty="0" err="1"/>
              <a:t>povečuje</a:t>
            </a:r>
            <a:r>
              <a:rPr lang="en-SI" dirty="0"/>
              <a:t>.</a:t>
            </a:r>
          </a:p>
          <a:p>
            <a:pPr algn="ctr"/>
            <a:endParaRPr lang="en-SI" dirty="0"/>
          </a:p>
          <a:p>
            <a:pPr algn="ctr"/>
            <a:endParaRPr lang="en-SI" dirty="0"/>
          </a:p>
          <a:p>
            <a:pPr algn="ctr"/>
            <a:endParaRPr lang="en-SI" dirty="0"/>
          </a:p>
          <a:p>
            <a:pPr algn="ctr"/>
            <a:endParaRPr lang="en-SI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A1475D-0B0A-5C21-D26F-4A5CFA4E0D1D}"/>
                  </a:ext>
                </a:extLst>
              </p:cNvPr>
              <p:cNvSpPr txBox="1"/>
              <p:nvPr/>
            </p:nvSpPr>
            <p:spPr>
              <a:xfrm>
                <a:off x="4902593" y="2104574"/>
                <a:ext cx="660725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A1475D-0B0A-5C21-D26F-4A5CFA4E0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593" y="2104574"/>
                <a:ext cx="660725" cy="572593"/>
              </a:xfrm>
              <a:prstGeom prst="rect">
                <a:avLst/>
              </a:prstGeom>
              <a:blipFill>
                <a:blip r:embed="rId5"/>
                <a:stretch>
                  <a:fillRect r="-1009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92897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6" y="991650"/>
            <a:ext cx="10676964" cy="535598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599" y="317029"/>
            <a:ext cx="7167240" cy="447675"/>
          </a:xfrm>
        </p:spPr>
        <p:txBody>
          <a:bodyPr/>
          <a:lstStyle/>
          <a:p>
            <a:r>
              <a:rPr lang="sl-SI" sz="2000" dirty="0"/>
              <a:t>Faze v srčnem ciklu glede na položaj zaklopk - diastola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98A40B-8CAB-20B9-8017-5E9981B86D1B}"/>
              </a:ext>
            </a:extLst>
          </p:cNvPr>
          <p:cNvGrpSpPr/>
          <p:nvPr/>
        </p:nvGrpSpPr>
        <p:grpSpPr>
          <a:xfrm>
            <a:off x="7051040" y="1923984"/>
            <a:ext cx="3915216" cy="4423654"/>
            <a:chOff x="7123453" y="2270234"/>
            <a:chExt cx="3216975" cy="30425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92BD07-49B5-1154-86B2-99D1A04C50AA}"/>
                </a:ext>
              </a:extLst>
            </p:cNvPr>
            <p:cNvSpPr/>
            <p:nvPr/>
          </p:nvSpPr>
          <p:spPr>
            <a:xfrm>
              <a:off x="7608331" y="2270234"/>
              <a:ext cx="2732096" cy="30425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F311DA-1306-C770-A490-1FE91DAF3199}"/>
                </a:ext>
              </a:extLst>
            </p:cNvPr>
            <p:cNvSpPr/>
            <p:nvPr/>
          </p:nvSpPr>
          <p:spPr>
            <a:xfrm>
              <a:off x="7123453" y="2763520"/>
              <a:ext cx="497840" cy="665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C92A52-D69A-8E18-5A26-150762965468}"/>
                </a:ext>
              </a:extLst>
            </p:cNvPr>
            <p:cNvSpPr txBox="1"/>
            <p:nvPr/>
          </p:nvSpPr>
          <p:spPr>
            <a:xfrm>
              <a:off x="7608331" y="2429247"/>
              <a:ext cx="2732097" cy="1788619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>
              <a:defPPr>
                <a:defRPr lang="sl-SI"/>
              </a:defPPr>
              <a:lvl1pPr algn="ctr"/>
            </a:lstStyle>
            <a:p>
              <a:r>
                <a:rPr lang="en-SI" dirty="0" err="1"/>
                <a:t>Kri</a:t>
              </a:r>
              <a:r>
                <a:rPr lang="en-SI" dirty="0"/>
                <a:t> </a:t>
              </a:r>
              <a:r>
                <a:rPr lang="en-SI" dirty="0" err="1"/>
                <a:t>pasivno</a:t>
              </a:r>
              <a:r>
                <a:rPr lang="en-SI" dirty="0"/>
                <a:t> </a:t>
              </a:r>
              <a:r>
                <a:rPr lang="en-SI" dirty="0" err="1"/>
                <a:t>teče</a:t>
              </a:r>
              <a:r>
                <a:rPr lang="en-SI" dirty="0"/>
                <a:t> </a:t>
              </a:r>
              <a:r>
                <a:rPr lang="en-SI" dirty="0" err="1"/>
                <a:t>skozi</a:t>
              </a:r>
              <a:r>
                <a:rPr lang="en-SI" dirty="0"/>
                <a:t> </a:t>
              </a:r>
              <a:r>
                <a:rPr lang="en-SI" dirty="0" err="1"/>
                <a:t>atrija</a:t>
              </a:r>
              <a:r>
                <a:rPr lang="en-SI" dirty="0"/>
                <a:t> v </a:t>
              </a:r>
              <a:r>
                <a:rPr lang="en-SI" dirty="0" err="1"/>
                <a:t>ventrikla</a:t>
              </a:r>
              <a:r>
                <a:rPr lang="en-SI" dirty="0"/>
                <a:t> – 80% </a:t>
              </a:r>
              <a:r>
                <a:rPr lang="en-SI" dirty="0" err="1"/>
                <a:t>polnitve</a:t>
              </a:r>
              <a:endParaRPr lang="en-SI" dirty="0"/>
            </a:p>
            <a:p>
              <a:endParaRPr lang="en-SI" dirty="0"/>
            </a:p>
            <a:p>
              <a:r>
                <a:rPr lang="en-SI" dirty="0"/>
                <a:t>VENTRIKL</a:t>
              </a:r>
              <a:r>
                <a:rPr lang="sl-SI" dirty="0"/>
                <a:t>A SE NE POLNITA ZARADI </a:t>
              </a:r>
              <a:r>
                <a:rPr lang="en-SI" dirty="0"/>
                <a:t>ČRPANJ</a:t>
              </a:r>
              <a:r>
                <a:rPr lang="sl-SI" dirty="0"/>
                <a:t>A </a:t>
              </a:r>
              <a:r>
                <a:rPr lang="en-SI" dirty="0"/>
                <a:t>ATRIJE</a:t>
              </a:r>
              <a:r>
                <a:rPr lang="sl-SI" dirty="0"/>
                <a:t>V </a:t>
              </a:r>
              <a:r>
                <a:rPr lang="en-SI" dirty="0"/>
                <a:t>!</a:t>
              </a:r>
            </a:p>
            <a:p>
              <a:r>
                <a:rPr lang="en-SI" dirty="0"/>
                <a:t>(k</a:t>
              </a:r>
              <a:r>
                <a:rPr lang="sl-SI" dirty="0" err="1"/>
                <a:t>ot</a:t>
              </a:r>
              <a:r>
                <a:rPr lang="en-SI" dirty="0"/>
                <a:t> še </a:t>
              </a:r>
              <a:r>
                <a:rPr lang="en-SI" dirty="0" err="1"/>
                <a:t>vedno</a:t>
              </a:r>
              <a:r>
                <a:rPr lang="en-SI" dirty="0"/>
                <a:t> </a:t>
              </a:r>
              <a:r>
                <a:rPr lang="sl-SI" dirty="0" err="1"/>
                <a:t>marsi</a:t>
              </a:r>
              <a:r>
                <a:rPr lang="en-SI" dirty="0"/>
                <a:t>kje zmotno učijo </a:t>
              </a:r>
              <a:r>
                <a:rPr lang="en-SI" dirty="0" err="1"/>
                <a:t>otroke</a:t>
              </a:r>
              <a:r>
                <a:rPr lang="en-SI" dirty="0"/>
                <a:t>)</a:t>
              </a:r>
              <a:endParaRPr lang="en-US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9F2C0F2-2559-F31A-9CFF-4AD180192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159" y="4469086"/>
            <a:ext cx="1128330" cy="182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634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6" y="991650"/>
            <a:ext cx="10676964" cy="535598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599" y="317029"/>
            <a:ext cx="7167240" cy="447675"/>
          </a:xfrm>
        </p:spPr>
        <p:txBody>
          <a:bodyPr/>
          <a:lstStyle/>
          <a:p>
            <a:r>
              <a:rPr lang="sl-SI" sz="2000" dirty="0"/>
              <a:t>Faze v srčnem ciklu glede na položaj zaklopk - diastola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762933-D394-37D5-9608-8619D880B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9593" y="4490720"/>
            <a:ext cx="1055062" cy="182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3843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17029"/>
            <a:ext cx="6634580" cy="447675"/>
          </a:xfrm>
        </p:spPr>
        <p:txBody>
          <a:bodyPr/>
          <a:lstStyle/>
          <a:p>
            <a:r>
              <a:rPr lang="sl-SI" sz="2000" dirty="0"/>
              <a:t>Faze v srčnem ciklu glede na položaj zaklopk - sistola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-2" r="-120" b="4544"/>
          <a:stretch/>
        </p:blipFill>
        <p:spPr>
          <a:xfrm>
            <a:off x="436475" y="1011505"/>
            <a:ext cx="10772626" cy="5292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94E68D-4CFE-0F8D-0969-F6FD81D52E83}"/>
              </a:ext>
            </a:extLst>
          </p:cNvPr>
          <p:cNvSpPr/>
          <p:nvPr/>
        </p:nvSpPr>
        <p:spPr>
          <a:xfrm>
            <a:off x="6575987" y="1011506"/>
            <a:ext cx="4450601" cy="529247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9ADDC1-880F-9612-A19A-332645B4F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147" y="4428254"/>
            <a:ext cx="1076943" cy="18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2110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17029"/>
            <a:ext cx="6634580" cy="447675"/>
          </a:xfrm>
        </p:spPr>
        <p:txBody>
          <a:bodyPr/>
          <a:lstStyle/>
          <a:p>
            <a:r>
              <a:rPr lang="sl-SI" sz="2000" dirty="0"/>
              <a:t>Faze v srčnem ciklu glede na položaj zaklopk - sistola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-2" r="-120" b="4544"/>
          <a:stretch/>
        </p:blipFill>
        <p:spPr>
          <a:xfrm>
            <a:off x="436475" y="1011505"/>
            <a:ext cx="10772626" cy="5292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5CC61A-DA19-D9DB-8F81-14EBE8D72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4654" y="4442759"/>
            <a:ext cx="1076942" cy="179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5029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l-SI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Wiggersov</a:t>
            </a:r>
            <a:r>
              <a:rPr lang="sl-SI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AECB6-9CFF-0E39-BE93-AD68BFD5876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13665" y="1046079"/>
            <a:ext cx="2800731" cy="34686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8D3795-1991-94BB-9E8A-BA429101F6CB}"/>
              </a:ext>
            </a:extLst>
          </p:cNvPr>
          <p:cNvSpPr/>
          <p:nvPr/>
        </p:nvSpPr>
        <p:spPr>
          <a:xfrm>
            <a:off x="706336" y="4970609"/>
            <a:ext cx="5389664" cy="12003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+mj-lt"/>
              </a:rPr>
              <a:t>Readers hold that genius in presentation consists in stating complex matters simply, not in stating simple matters complexly.</a:t>
            </a:r>
            <a:endParaRPr lang="sl-SI" sz="2400" b="1" i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367416-C5FC-3A05-BC1F-14A450C46512}"/>
              </a:ext>
            </a:extLst>
          </p:cNvPr>
          <p:cNvSpPr txBox="1"/>
          <p:nvPr/>
        </p:nvSpPr>
        <p:spPr>
          <a:xfrm>
            <a:off x="949803" y="3901765"/>
            <a:ext cx="1996493" cy="64633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l-SI" b="1" i="1" dirty="0">
                <a:latin typeface="+mj-lt"/>
              </a:rPr>
              <a:t>Carl John </a:t>
            </a:r>
            <a:r>
              <a:rPr lang="sl-SI" b="1" i="1" dirty="0" err="1">
                <a:latin typeface="+mj-lt"/>
              </a:rPr>
              <a:t>Wiggers</a:t>
            </a:r>
            <a:endParaRPr lang="en-SI" b="1" i="1" dirty="0">
              <a:latin typeface="+mj-lt"/>
            </a:endParaRPr>
          </a:p>
          <a:p>
            <a:pPr algn="ctr"/>
            <a:r>
              <a:rPr lang="sl-SI" b="1" i="1" dirty="0">
                <a:latin typeface="+mj-lt"/>
              </a:rPr>
              <a:t> (1883-1963)</a:t>
            </a:r>
          </a:p>
        </p:txBody>
      </p:sp>
    </p:spTree>
    <p:extLst>
      <p:ext uri="{BB962C8B-B14F-4D97-AF65-F5344CB8AC3E}">
        <p14:creationId xmlns:p14="http://schemas.microsoft.com/office/powerpoint/2010/main" val="331819671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d6499c-a84d-4d49-82a2-af88d750687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DD6FF8994924A91046684A356AC54" ma:contentTypeVersion="15" ma:contentTypeDescription="Create a new document." ma:contentTypeScope="" ma:versionID="f3deeba0095815f10104a1851aeed220">
  <xsd:schema xmlns:xsd="http://www.w3.org/2001/XMLSchema" xmlns:xs="http://www.w3.org/2001/XMLSchema" xmlns:p="http://schemas.microsoft.com/office/2006/metadata/properties" xmlns:ns3="83d6499c-a84d-4d49-82a2-af88d7506870" xmlns:ns4="50233e6d-0d9e-4c89-84bc-aa7c2bb910fb" targetNamespace="http://schemas.microsoft.com/office/2006/metadata/properties" ma:root="true" ma:fieldsID="eadb7cd1cf973ff1f1e9713970e3f923" ns3:_="" ns4:_="">
    <xsd:import namespace="83d6499c-a84d-4d49-82a2-af88d7506870"/>
    <xsd:import namespace="50233e6d-0d9e-4c89-84bc-aa7c2bb910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4:SharedWithUser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499c-a84d-4d49-82a2-af88d7506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33e6d-0d9e-4c89-84bc-aa7c2bb910f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B10313-4B86-42FA-91CB-C231613840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200F94-7EE0-4429-9DA1-078B5BFCD2B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0233e6d-0d9e-4c89-84bc-aa7c2bb910fb"/>
    <ds:schemaRef ds:uri="http://purl.org/dc/elements/1.1/"/>
    <ds:schemaRef ds:uri="http://schemas.microsoft.com/office/2006/metadata/properties"/>
    <ds:schemaRef ds:uri="83d6499c-a84d-4d49-82a2-af88d750687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3E8E68-9832-4FC0-BA34-A0557C3B2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499c-a84d-4d49-82a2-af88d7506870"/>
    <ds:schemaRef ds:uri="50233e6d-0d9e-4c89-84bc-aa7c2bb91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2409</Words>
  <Application>Microsoft Office PowerPoint</Application>
  <PresentationFormat>Widescreen</PresentationFormat>
  <Paragraphs>403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Segoe UI Semilight</vt:lpstr>
      <vt:lpstr>Officeova tema</vt:lpstr>
      <vt:lpstr>Fiziologija srca - srčni cikel in P-V diagram</vt:lpstr>
      <vt:lpstr>Kazalo:   - Shema srca in njegovo delovanje  - Wiggersov diagram  - p-V diagram srca</vt:lpstr>
      <vt:lpstr>Shema srca in njegovo delovanje</vt:lpstr>
      <vt:lpstr>Faze v srčnem ciklu glede na položaj zaklopk - diastola</vt:lpstr>
      <vt:lpstr>Faze v srčnem ciklu glede na položaj zaklopk - diastola</vt:lpstr>
      <vt:lpstr>Faze v srčnem ciklu glede na položaj zaklopk - diastola</vt:lpstr>
      <vt:lpstr>Faze v srčnem ciklu glede na položaj zaklopk - sistola</vt:lpstr>
      <vt:lpstr>Faze v srčnem ciklu glede na položaj zaklopk - sistola</vt:lpstr>
      <vt:lpstr>Wiggersov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p-V diagram srca ...Frank-Starlingov diagram srca</vt:lpstr>
      <vt:lpstr>PowerPoint Presentation</vt:lpstr>
      <vt:lpstr>Kam pa gremo od tukaj?</vt:lpstr>
      <vt:lpstr>Mini „domača naloga“</vt:lpstr>
      <vt:lpstr>PowerPoint Presentation</vt:lpstr>
      <vt:lpstr>HVALA ZA VAŠO POZORNOST !   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Primož Krašna</dc:creator>
  <cp:lastModifiedBy>Lidija Križančić Bombek</cp:lastModifiedBy>
  <cp:revision>114</cp:revision>
  <dcterms:created xsi:type="dcterms:W3CDTF">2023-03-20T13:12:53Z</dcterms:created>
  <dcterms:modified xsi:type="dcterms:W3CDTF">2023-04-14T21:49:04Z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0x0101006D5DD6FF8994924A91046684A356AC54</vt:lpwstr>
  </property>
</Properties>
</file>