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7" r:id="rId11"/>
    <p:sldId id="262" r:id="rId12"/>
    <p:sldId id="263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C8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ADAEF-9719-4D5D-B75C-176BACDC9F72}" type="datetimeFigureOut">
              <a:rPr lang="sl-SI" smtClean="0"/>
              <a:t>14. 04. 2023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85C22-8D31-405A-8B57-3B338D5259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0365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5101" y="4862736"/>
            <a:ext cx="8083550" cy="70938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dirty="0"/>
              <a:t>Kliknite, da uredite slog podnaslova matrice</a:t>
            </a:r>
          </a:p>
        </p:txBody>
      </p:sp>
      <p:grpSp>
        <p:nvGrpSpPr>
          <p:cNvPr id="15" name="Skupina 14"/>
          <p:cNvGrpSpPr/>
          <p:nvPr userDrawn="1"/>
        </p:nvGrpSpPr>
        <p:grpSpPr>
          <a:xfrm>
            <a:off x="-1" y="6446505"/>
            <a:ext cx="12192001" cy="286695"/>
            <a:chOff x="-1" y="6424280"/>
            <a:chExt cx="12192001" cy="286695"/>
          </a:xfrm>
        </p:grpSpPr>
        <p:pic>
          <p:nvPicPr>
            <p:cNvPr id="8" name="Slika 7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9" name="Slika 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5" name="Slika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80721" y="621199"/>
            <a:ext cx="6093855" cy="129375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360" y="657948"/>
            <a:ext cx="3233641" cy="4265115"/>
          </a:xfrm>
          <a:prstGeom prst="rect">
            <a:avLst/>
          </a:prstGeom>
        </p:spPr>
      </p:pic>
      <p:pic>
        <p:nvPicPr>
          <p:cNvPr id="10" name="Picture 2" descr="Portal MIZŠ - Portal Ministrstvo za vzgojo in izobraževanje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160" y="5772294"/>
            <a:ext cx="2285816" cy="470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5100" y="2336800"/>
            <a:ext cx="8083551" cy="23876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l-SI" dirty="0"/>
              <a:t>Uredite slog naslova matrice</a:t>
            </a:r>
          </a:p>
        </p:txBody>
      </p:sp>
      <p:pic>
        <p:nvPicPr>
          <p:cNvPr id="1026" name="Slika 3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7" t="7863" b="5635"/>
          <a:stretch/>
        </p:blipFill>
        <p:spPr bwMode="auto">
          <a:xfrm>
            <a:off x="424769" y="594831"/>
            <a:ext cx="1439157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 userDrawn="1"/>
        </p:nvSpPr>
        <p:spPr>
          <a:xfrm>
            <a:off x="8521700" y="6106131"/>
            <a:ext cx="3124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sl-SI" sz="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Dogodek delno financira Ministrstvo za okolje, podnebje in energijo s sredstvi Sklada</a:t>
            </a:r>
          </a:p>
          <a:p>
            <a:pPr algn="just">
              <a:spcAft>
                <a:spcPts val="0"/>
              </a:spcAft>
            </a:pPr>
            <a:r>
              <a:rPr lang="sl-SI" sz="600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podnebne spremembe, v okviru projekta Podnebni cilji in vsebine v vzgoji in izobraževanju.</a:t>
            </a:r>
            <a:endParaRPr lang="sl-SI" sz="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639360" y="5180237"/>
            <a:ext cx="1678336" cy="53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04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96" userDrawn="1">
          <p15:clr>
            <a:srgbClr val="FBAE40"/>
          </p15:clr>
        </p15:guide>
        <p15:guide id="4" orient="horz" pos="4224" userDrawn="1">
          <p15:clr>
            <a:srgbClr val="FBAE40"/>
          </p15:clr>
        </p15:guide>
        <p15:guide id="5" pos="98" userDrawn="1">
          <p15:clr>
            <a:srgbClr val="FBAE40"/>
          </p15:clr>
        </p15:guide>
        <p15:guide id="6" pos="758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96034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709738"/>
            <a:ext cx="1188085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4589463"/>
            <a:ext cx="1188085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428801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55575" y="1253330"/>
            <a:ext cx="5873750" cy="5103019"/>
          </a:xfrm>
        </p:spPr>
        <p:txBody>
          <a:bodyPr/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199" y="1253331"/>
            <a:ext cx="5864225" cy="510301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3368506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11880850" cy="105727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269207"/>
            <a:ext cx="5864225" cy="823912"/>
          </a:xfrm>
        </p:spPr>
        <p:txBody>
          <a:bodyPr anchor="b"/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5575" y="2093118"/>
            <a:ext cx="5864225" cy="426323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269205"/>
            <a:ext cx="58642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093117"/>
            <a:ext cx="5864224" cy="426323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86905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360272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5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202113" y="152400"/>
            <a:ext cx="7834312" cy="62039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87448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5575" y="1524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5575" y="1752600"/>
            <a:ext cx="3932237" cy="4603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dirty="0"/>
              <a:t>Uredite sloge besedila matrice</a:t>
            </a:r>
          </a:p>
        </p:txBody>
      </p:sp>
      <p:sp>
        <p:nvSpPr>
          <p:cNvPr id="5" name="Označba mesta slike 2"/>
          <p:cNvSpPr>
            <a:spLocks noGrp="1"/>
          </p:cNvSpPr>
          <p:nvPr>
            <p:ph type="pic" idx="1"/>
          </p:nvPr>
        </p:nvSpPr>
        <p:spPr>
          <a:xfrm>
            <a:off x="4183063" y="152400"/>
            <a:ext cx="7853362" cy="62039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8694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155575" y="152401"/>
            <a:ext cx="1188085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5575" y="1305148"/>
            <a:ext cx="11880850" cy="5021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-1" y="6433805"/>
            <a:ext cx="12192001" cy="286695"/>
            <a:chOff x="-1" y="6424280"/>
            <a:chExt cx="12192001" cy="286695"/>
          </a:xfrm>
        </p:grpSpPr>
        <p:pic>
          <p:nvPicPr>
            <p:cNvPr id="11" name="Slika 10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" r="-1"/>
            <a:stretch/>
          </p:blipFill>
          <p:spPr>
            <a:xfrm>
              <a:off x="-1" y="6424836"/>
              <a:ext cx="4040661" cy="286139"/>
            </a:xfrm>
            <a:prstGeom prst="rect">
              <a:avLst/>
            </a:prstGeom>
          </p:spPr>
        </p:pic>
        <p:pic>
          <p:nvPicPr>
            <p:cNvPr id="12" name="Slika 11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8952" y="6424836"/>
              <a:ext cx="4074000" cy="286139"/>
            </a:xfrm>
            <a:prstGeom prst="rect">
              <a:avLst/>
            </a:prstGeom>
          </p:spPr>
        </p:pic>
        <p:pic>
          <p:nvPicPr>
            <p:cNvPr id="13" name="Slika 12"/>
            <p:cNvPicPr>
              <a:picLocks noChangeAspect="1"/>
            </p:cNvPicPr>
            <p:nvPr userDrawn="1"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0"/>
            <a:stretch/>
          </p:blipFill>
          <p:spPr>
            <a:xfrm>
              <a:off x="8148956" y="6424280"/>
              <a:ext cx="4043044" cy="286139"/>
            </a:xfrm>
            <a:prstGeom prst="rect">
              <a:avLst/>
            </a:prstGeom>
          </p:spPr>
        </p:pic>
      </p:grpSp>
      <p:pic>
        <p:nvPicPr>
          <p:cNvPr id="15" name="Slika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415" y="5409772"/>
            <a:ext cx="585470" cy="7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2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582" userDrawn="1">
          <p15:clr>
            <a:srgbClr val="F26B43"/>
          </p15:clr>
        </p15:guide>
        <p15:guide id="4" orient="horz" pos="96" userDrawn="1">
          <p15:clr>
            <a:srgbClr val="F26B43"/>
          </p15:clr>
        </p15:guide>
        <p15:guide id="5" orient="horz" pos="4224" userDrawn="1">
          <p15:clr>
            <a:srgbClr val="F26B43"/>
          </p15:clr>
        </p15:guide>
        <p15:guide id="6" pos="9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Pripeljimo evolucijo podzemnih organizmov v učilnice</a:t>
            </a:r>
          </a:p>
        </p:txBody>
      </p:sp>
      <p:sp>
        <p:nvSpPr>
          <p:cNvPr id="10" name="Podnaslov 9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Cene Fišer</a:t>
            </a:r>
          </a:p>
          <a:p>
            <a:r>
              <a:rPr lang="en-US" dirty="0" err="1"/>
              <a:t>Univerza</a:t>
            </a:r>
            <a:r>
              <a:rPr lang="en-US" dirty="0"/>
              <a:t> v </a:t>
            </a:r>
            <a:r>
              <a:rPr lang="en-US" dirty="0" err="1"/>
              <a:t>Ljubljani</a:t>
            </a:r>
            <a:r>
              <a:rPr lang="en-US" dirty="0"/>
              <a:t>, </a:t>
            </a:r>
            <a:r>
              <a:rPr lang="en-US" dirty="0" err="1"/>
              <a:t>Biotehniška</a:t>
            </a:r>
            <a:r>
              <a:rPr lang="en-US" dirty="0"/>
              <a:t> </a:t>
            </a:r>
            <a:r>
              <a:rPr lang="en-US" dirty="0" err="1"/>
              <a:t>fakulteta</a:t>
            </a:r>
            <a:r>
              <a:rPr lang="en-US" dirty="0"/>
              <a:t>, </a:t>
            </a:r>
            <a:r>
              <a:rPr lang="en-US" dirty="0" err="1"/>
              <a:t>Oddelek</a:t>
            </a:r>
            <a:r>
              <a:rPr lang="en-US" dirty="0"/>
              <a:t> za </a:t>
            </a:r>
            <a:r>
              <a:rPr lang="en-US" dirty="0" err="1"/>
              <a:t>biologijo</a:t>
            </a:r>
            <a:endParaRPr lang="en-US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5900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3546" y="283941"/>
            <a:ext cx="11880850" cy="1028700"/>
          </a:xfrm>
        </p:spPr>
        <p:txBody>
          <a:bodyPr/>
          <a:lstStyle/>
          <a:p>
            <a:r>
              <a:rPr lang="en-US" dirty="0"/>
              <a:t>…TU NALETIMO NA EVOLUCIJO NA DELU…</a:t>
            </a:r>
            <a:endParaRPr lang="sl-S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6534E4-0AE8-41A9-BE91-5AC14193390F}"/>
              </a:ext>
            </a:extLst>
          </p:cNvPr>
          <p:cNvSpPr txBox="1"/>
          <p:nvPr/>
        </p:nvSpPr>
        <p:spPr>
          <a:xfrm>
            <a:off x="253546" y="5968800"/>
            <a:ext cx="2308225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 err="1">
                <a:latin typeface="+mn-lt"/>
              </a:rPr>
              <a:t>Konec</a:t>
            </a:r>
            <a:r>
              <a:rPr lang="en-US" sz="1000" dirty="0">
                <a:latin typeface="+mn-lt"/>
              </a:rPr>
              <a:t> et al. 2015, J. </a:t>
            </a:r>
            <a:r>
              <a:rPr lang="en-US" sz="1000" dirty="0" err="1">
                <a:latin typeface="+mn-lt"/>
              </a:rPr>
              <a:t>Evol</a:t>
            </a:r>
            <a:r>
              <a:rPr lang="en-US" sz="1000" dirty="0">
                <a:latin typeface="+mn-lt"/>
              </a:rPr>
              <a:t>. </a:t>
            </a:r>
            <a:r>
              <a:rPr lang="en-US" sz="1000" dirty="0" err="1">
                <a:latin typeface="+mn-lt"/>
              </a:rPr>
              <a:t>Biol</a:t>
            </a:r>
            <a:endParaRPr lang="sl-SI" sz="10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190250-D8C7-4B6E-87EE-59495C67E0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74" y="1699014"/>
            <a:ext cx="1801368" cy="1133856"/>
          </a:xfrm>
          <a:prstGeom prst="rect">
            <a:avLst/>
          </a:prstGeom>
        </p:spPr>
      </p:pic>
      <p:pic>
        <p:nvPicPr>
          <p:cNvPr id="8" name="Slika 10">
            <a:extLst>
              <a:ext uri="{FF2B5EF4-FFF2-40B4-BE49-F238E27FC236}">
                <a16:creationId xmlns:a16="http://schemas.microsoft.com/office/drawing/2014/main" id="{7D523F81-4A87-4753-8C5B-C3E2427935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771" y="1699014"/>
            <a:ext cx="5344732" cy="426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22D368B7-C547-4477-8678-FA6711370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523" y="3833906"/>
            <a:ext cx="2587389" cy="2134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2D71C557-D749-4D80-8D64-D6E488FFF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523" y="1508447"/>
            <a:ext cx="2587388" cy="212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52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3546" y="283941"/>
            <a:ext cx="11880850" cy="1028700"/>
          </a:xfrm>
        </p:spPr>
        <p:txBody>
          <a:bodyPr/>
          <a:lstStyle/>
          <a:p>
            <a:r>
              <a:rPr lang="en-US" dirty="0"/>
              <a:t>…IN NA NEKATERE SVOJEVRSTNE REKORDERJE!</a:t>
            </a:r>
            <a:endParaRPr lang="sl-SI" dirty="0"/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26E8DD6E-0AE6-47FB-BECB-696F0EE05C8E}"/>
              </a:ext>
            </a:extLst>
          </p:cNvPr>
          <p:cNvGrpSpPr>
            <a:grpSpLocks/>
          </p:cNvGrpSpPr>
          <p:nvPr/>
        </p:nvGrpSpPr>
        <p:grpSpPr bwMode="auto">
          <a:xfrm>
            <a:off x="5273336" y="2092055"/>
            <a:ext cx="5778840" cy="3713031"/>
            <a:chOff x="3432685" y="2620647"/>
            <a:chExt cx="6023287" cy="3914555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096C17E3-0566-4BE7-8A7E-FF72D8EC56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2685" y="2620647"/>
              <a:ext cx="5636751" cy="329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76459D-3405-4992-BD59-3212D9403321}"/>
                </a:ext>
              </a:extLst>
            </p:cNvPr>
            <p:cNvSpPr txBox="1"/>
            <p:nvPr/>
          </p:nvSpPr>
          <p:spPr>
            <a:xfrm>
              <a:off x="6251397" y="6219840"/>
              <a:ext cx="3204575" cy="3153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000" dirty="0" err="1">
                  <a:latin typeface="+mn-lt"/>
                </a:rPr>
                <a:t>Lunghi</a:t>
              </a:r>
              <a:r>
                <a:rPr lang="en-US" sz="1000" dirty="0">
                  <a:latin typeface="+mn-lt"/>
                </a:rPr>
                <a:t> &amp; </a:t>
              </a:r>
              <a:r>
                <a:rPr lang="en-US" sz="1000" dirty="0" err="1">
                  <a:latin typeface="+mn-lt"/>
                </a:rPr>
                <a:t>Bilandžija</a:t>
              </a:r>
              <a:r>
                <a:rPr lang="en-US" sz="1000" dirty="0">
                  <a:latin typeface="+mn-lt"/>
                </a:rPr>
                <a:t>, Front. Ecol. </a:t>
              </a:r>
              <a:r>
                <a:rPr lang="en-US" sz="1000" dirty="0" err="1">
                  <a:latin typeface="+mn-lt"/>
                </a:rPr>
                <a:t>Evol</a:t>
              </a:r>
              <a:r>
                <a:rPr lang="en-US" sz="1000" dirty="0">
                  <a:latin typeface="+mn-lt"/>
                </a:rPr>
                <a:t>. 2022</a:t>
              </a:r>
            </a:p>
          </p:txBody>
        </p:sp>
      </p:grpSp>
      <p:pic>
        <p:nvPicPr>
          <p:cNvPr id="15" name="Picture 5" descr="Survival_stravation.tif">
            <a:extLst>
              <a:ext uri="{FF2B5EF4-FFF2-40B4-BE49-F238E27FC236}">
                <a16:creationId xmlns:a16="http://schemas.microsoft.com/office/drawing/2014/main" id="{11393662-3EAE-4070-9D1C-96FA843C54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26"/>
          <a:stretch>
            <a:fillRect/>
          </a:stretch>
        </p:blipFill>
        <p:spPr bwMode="auto">
          <a:xfrm>
            <a:off x="192087" y="1989931"/>
            <a:ext cx="4770867" cy="34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5">
            <a:extLst>
              <a:ext uri="{FF2B5EF4-FFF2-40B4-BE49-F238E27FC236}">
                <a16:creationId xmlns:a16="http://schemas.microsoft.com/office/drawing/2014/main" id="{0985E103-B2C5-417C-9976-84A2B2BAB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546" y="5559024"/>
            <a:ext cx="28908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l-SI" alt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Hervant</a:t>
            </a:r>
            <a:r>
              <a:rPr lang="sl-SI" alt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et </a:t>
            </a:r>
            <a:r>
              <a:rPr lang="sl-SI" alt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sl-SI" alt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. 1997. Comp. </a:t>
            </a:r>
            <a:r>
              <a:rPr lang="sl-SI" alt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Biochem</a:t>
            </a:r>
            <a:r>
              <a:rPr lang="sl-SI" alt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sl-SI" alt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Physiol</a:t>
            </a:r>
            <a:r>
              <a:rPr lang="sl-SI" alt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. 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68EEA4-D0EC-400E-A25E-ECE74519767C}"/>
              </a:ext>
            </a:extLst>
          </p:cNvPr>
          <p:cNvSpPr txBox="1"/>
          <p:nvPr/>
        </p:nvSpPr>
        <p:spPr>
          <a:xfrm>
            <a:off x="488272" y="1562470"/>
            <a:ext cx="152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STRADANJE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25A7C8-1A5F-423B-AA53-A12669714737}"/>
              </a:ext>
            </a:extLst>
          </p:cNvPr>
          <p:cNvSpPr txBox="1"/>
          <p:nvPr/>
        </p:nvSpPr>
        <p:spPr>
          <a:xfrm>
            <a:off x="5273336" y="1517682"/>
            <a:ext cx="1526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DOLGOŽIVOST</a:t>
            </a:r>
          </a:p>
        </p:txBody>
      </p:sp>
    </p:spTree>
    <p:extLst>
      <p:ext uri="{BB962C8B-B14F-4D97-AF65-F5344CB8AC3E}">
        <p14:creationId xmlns:p14="http://schemas.microsoft.com/office/powerpoint/2010/main" val="4221402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31831" y="2822955"/>
            <a:ext cx="4155726" cy="10287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HVALA ZA POZORNOST!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386928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3546" y="283941"/>
            <a:ext cx="11880850" cy="1028700"/>
          </a:xfrm>
        </p:spPr>
        <p:txBody>
          <a:bodyPr/>
          <a:lstStyle/>
          <a:p>
            <a:r>
              <a:rPr lang="en-US" dirty="0"/>
              <a:t>ADAPTACIJA</a:t>
            </a:r>
            <a:endParaRPr lang="sl-SI" dirty="0"/>
          </a:p>
        </p:txBody>
      </p:sp>
      <p:pic>
        <p:nvPicPr>
          <p:cNvPr id="6" name="Picture 5" descr="Columba_livia-1">
            <a:extLst>
              <a:ext uri="{FF2B5EF4-FFF2-40B4-BE49-F238E27FC236}">
                <a16:creationId xmlns:a16="http://schemas.microsoft.com/office/drawing/2014/main" id="{755D61D0-439F-4FA0-90B0-8004A5BD3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" t="4347" r="4408" b="2484"/>
          <a:stretch>
            <a:fillRect/>
          </a:stretch>
        </p:blipFill>
        <p:spPr bwMode="auto">
          <a:xfrm>
            <a:off x="623044" y="1852100"/>
            <a:ext cx="2461451" cy="16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olumba_livia-2">
            <a:extLst>
              <a:ext uri="{FF2B5EF4-FFF2-40B4-BE49-F238E27FC236}">
                <a16:creationId xmlns:a16="http://schemas.microsoft.com/office/drawing/2014/main" id="{8CC6E625-D5C3-420A-870F-C057930EE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" t="2293" r="2766" b="2905"/>
          <a:stretch>
            <a:fillRect/>
          </a:stretch>
        </p:blipFill>
        <p:spPr bwMode="auto">
          <a:xfrm>
            <a:off x="3499110" y="1852100"/>
            <a:ext cx="2497485" cy="16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9EA293-1AF2-4414-9EA3-B9B0E60649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5"/>
          <a:stretch/>
        </p:blipFill>
        <p:spPr>
          <a:xfrm>
            <a:off x="6405676" y="1852100"/>
            <a:ext cx="2352975" cy="1679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77B591-D44E-4EF3-8F96-11A175AAA0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732" y="1852100"/>
            <a:ext cx="2520729" cy="16794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F44BA4-E01F-4DCD-A368-95786E6F9558}"/>
              </a:ext>
            </a:extLst>
          </p:cNvPr>
          <p:cNvSpPr txBox="1"/>
          <p:nvPr/>
        </p:nvSpPr>
        <p:spPr>
          <a:xfrm>
            <a:off x="4430943" y="1423927"/>
            <a:ext cx="3418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Polimorfizem</a:t>
            </a:r>
            <a:r>
              <a:rPr lang="en-US" b="1" dirty="0"/>
              <a:t> </a:t>
            </a:r>
            <a:r>
              <a:rPr lang="en-US" b="1" dirty="0" err="1"/>
              <a:t>dedne</a:t>
            </a:r>
            <a:r>
              <a:rPr lang="en-US" b="1" dirty="0"/>
              <a:t> </a:t>
            </a:r>
            <a:r>
              <a:rPr lang="en-US" b="1" dirty="0" err="1"/>
              <a:t>lastnosti</a:t>
            </a:r>
            <a:endParaRPr lang="sl-SI" b="1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D2396D-58F1-4FA5-B877-559EE51DD26A}"/>
              </a:ext>
            </a:extLst>
          </p:cNvPr>
          <p:cNvGrpSpPr/>
          <p:nvPr/>
        </p:nvGrpSpPr>
        <p:grpSpPr>
          <a:xfrm>
            <a:off x="1104552" y="3935815"/>
            <a:ext cx="10602248" cy="462623"/>
            <a:chOff x="1023257" y="3558961"/>
            <a:chExt cx="11008296" cy="55517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E75BA36-559C-4D05-A181-B97BB90C56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8" t="20168" r="20168" b="11709"/>
            <a:stretch/>
          </p:blipFill>
          <p:spPr>
            <a:xfrm>
              <a:off x="1023257" y="3558963"/>
              <a:ext cx="686660" cy="55517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2EE9E6F-640F-4301-961E-3B3480CA23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8" t="20168" r="20168" b="11709"/>
            <a:stretch/>
          </p:blipFill>
          <p:spPr>
            <a:xfrm>
              <a:off x="1806636" y="3558962"/>
              <a:ext cx="686660" cy="55517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BB7FE9D-E9CC-442E-AC8A-CF5F053447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8" t="20168" r="20168" b="11709"/>
            <a:stretch/>
          </p:blipFill>
          <p:spPr>
            <a:xfrm>
              <a:off x="4356699" y="3558961"/>
              <a:ext cx="686660" cy="55517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3C0AB59-4055-4AC3-AE36-50FAC05F87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8" t="20168" r="20168" b="11709"/>
            <a:stretch/>
          </p:blipFill>
          <p:spPr>
            <a:xfrm>
              <a:off x="6889520" y="3558962"/>
              <a:ext cx="686660" cy="55517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FE89027-F00F-4CC8-A09A-B93E4BDB61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8" t="20168" r="20168" b="11709"/>
            <a:stretch/>
          </p:blipFill>
          <p:spPr>
            <a:xfrm>
              <a:off x="7656892" y="3558962"/>
              <a:ext cx="686660" cy="55517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CE3B8AD-BE81-4DD1-8739-B8AC39E11A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8" t="20168" r="20168" b="11709"/>
            <a:stretch/>
          </p:blipFill>
          <p:spPr>
            <a:xfrm>
              <a:off x="9077618" y="3558965"/>
              <a:ext cx="686660" cy="55517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693BE76-5414-401F-85A8-5C07A290B2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8" t="20168" r="20168" b="11709"/>
            <a:stretch/>
          </p:blipFill>
          <p:spPr>
            <a:xfrm>
              <a:off x="9819566" y="3558967"/>
              <a:ext cx="686660" cy="55517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19D4D27-88D8-4D3A-9021-39AA14FA7D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8" t="20168" r="20168" b="11709"/>
            <a:stretch/>
          </p:blipFill>
          <p:spPr>
            <a:xfrm>
              <a:off x="10561514" y="3558966"/>
              <a:ext cx="686660" cy="55517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37C5099-DF8F-41A8-8790-67FBA32D7E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38" t="20168" r="20168" b="11709"/>
            <a:stretch/>
          </p:blipFill>
          <p:spPr>
            <a:xfrm>
              <a:off x="11344893" y="3558965"/>
              <a:ext cx="686660" cy="555171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7060166-C2B9-4DC4-8F77-1604341887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723" y="4664952"/>
            <a:ext cx="2520729" cy="1679436"/>
          </a:xfrm>
          <a:prstGeom prst="rect">
            <a:avLst/>
          </a:prstGeom>
        </p:spPr>
      </p:pic>
      <p:sp>
        <p:nvSpPr>
          <p:cNvPr id="24" name="Down Arrow 22">
            <a:extLst>
              <a:ext uri="{FF2B5EF4-FFF2-40B4-BE49-F238E27FC236}">
                <a16:creationId xmlns:a16="http://schemas.microsoft.com/office/drawing/2014/main" id="{A6DC9587-32C1-4F8C-8095-75BE2AC0A6D5}"/>
              </a:ext>
            </a:extLst>
          </p:cNvPr>
          <p:cNvSpPr/>
          <p:nvPr/>
        </p:nvSpPr>
        <p:spPr>
          <a:xfrm>
            <a:off x="5987481" y="4211780"/>
            <a:ext cx="225816" cy="3238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029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3546" y="283941"/>
            <a:ext cx="11880850" cy="1028700"/>
          </a:xfrm>
        </p:spPr>
        <p:txBody>
          <a:bodyPr/>
          <a:lstStyle/>
          <a:p>
            <a:r>
              <a:rPr lang="en-US" dirty="0"/>
              <a:t>SPECIACIJA</a:t>
            </a:r>
            <a:endParaRPr lang="sl-SI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90D91C-994C-4590-B30E-E52883962C93}"/>
              </a:ext>
            </a:extLst>
          </p:cNvPr>
          <p:cNvGrpSpPr/>
          <p:nvPr/>
        </p:nvGrpSpPr>
        <p:grpSpPr>
          <a:xfrm>
            <a:off x="3357902" y="1433929"/>
            <a:ext cx="2502111" cy="4728672"/>
            <a:chOff x="4702282" y="695470"/>
            <a:chExt cx="3244289" cy="5983119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54B19249-6D2F-4164-B6BA-8F92B7D54A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93" r="7258"/>
            <a:stretch/>
          </p:blipFill>
          <p:spPr bwMode="auto">
            <a:xfrm>
              <a:off x="4757057" y="695470"/>
              <a:ext cx="3189514" cy="5983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4E9CDC-47AA-451A-8C0F-DF1EFA7B5E66}"/>
                </a:ext>
              </a:extLst>
            </p:cNvPr>
            <p:cNvSpPr txBox="1"/>
            <p:nvPr/>
          </p:nvSpPr>
          <p:spPr>
            <a:xfrm rot="16200000" flipH="1">
              <a:off x="4420299" y="5638805"/>
              <a:ext cx="1042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ena</a:t>
              </a:r>
              <a:r>
                <a:rPr lang="en-US" dirty="0"/>
                <a:t> </a:t>
              </a:r>
              <a:r>
                <a:rPr lang="en-US" dirty="0" err="1"/>
                <a:t>vrsta</a:t>
              </a:r>
              <a:endParaRPr lang="sl-SI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9EA538-BB8A-4A72-8565-26F16FBD4380}"/>
                </a:ext>
              </a:extLst>
            </p:cNvPr>
            <p:cNvSpPr txBox="1"/>
            <p:nvPr/>
          </p:nvSpPr>
          <p:spPr>
            <a:xfrm rot="16200000" flipH="1">
              <a:off x="4300645" y="1304680"/>
              <a:ext cx="1282158" cy="47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dve</a:t>
              </a:r>
              <a:r>
                <a:rPr lang="en-US" dirty="0"/>
                <a:t> </a:t>
              </a:r>
              <a:r>
                <a:rPr lang="en-US" dirty="0" err="1"/>
                <a:t>vrsti</a:t>
              </a:r>
              <a:endParaRPr lang="sl-SI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E8BB179-397A-4582-A128-4A2991BCFE35}"/>
              </a:ext>
            </a:extLst>
          </p:cNvPr>
          <p:cNvSpPr txBox="1"/>
          <p:nvPr/>
        </p:nvSpPr>
        <p:spPr>
          <a:xfrm>
            <a:off x="6628977" y="4675514"/>
            <a:ext cx="43651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Prekinitev</a:t>
            </a:r>
            <a:r>
              <a:rPr lang="en-US" b="1" dirty="0"/>
              <a:t> </a:t>
            </a:r>
            <a:r>
              <a:rPr lang="en-US" b="1" dirty="0" err="1"/>
              <a:t>genskega</a:t>
            </a:r>
            <a:r>
              <a:rPr lang="en-US" b="1" dirty="0"/>
              <a:t> </a:t>
            </a:r>
            <a:r>
              <a:rPr lang="en-US" b="1" dirty="0" err="1"/>
              <a:t>toka</a:t>
            </a:r>
            <a:r>
              <a:rPr lang="en-US" b="1" dirty="0"/>
              <a:t> med </a:t>
            </a:r>
            <a:r>
              <a:rPr lang="en-US" b="1" dirty="0" err="1"/>
              <a:t>populacijami</a:t>
            </a:r>
            <a:r>
              <a:rPr lang="en-US" b="1" dirty="0"/>
              <a:t>.</a:t>
            </a:r>
            <a:endParaRPr lang="sl-SI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EBE787-18F3-4B1E-A93A-E991CD8EEF9A}"/>
              </a:ext>
            </a:extLst>
          </p:cNvPr>
          <p:cNvSpPr txBox="1"/>
          <p:nvPr/>
        </p:nvSpPr>
        <p:spPr>
          <a:xfrm>
            <a:off x="6628977" y="3373613"/>
            <a:ext cx="436517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Kopičenje</a:t>
            </a:r>
            <a:r>
              <a:rPr lang="en-US" b="1" dirty="0"/>
              <a:t> </a:t>
            </a:r>
            <a:r>
              <a:rPr lang="en-US" b="1" dirty="0" err="1"/>
              <a:t>razlik</a:t>
            </a:r>
            <a:r>
              <a:rPr lang="en-US" b="1" dirty="0"/>
              <a:t> med </a:t>
            </a:r>
            <a:r>
              <a:rPr lang="en-US" b="1" dirty="0" err="1"/>
              <a:t>nastajajočimi</a:t>
            </a:r>
            <a:r>
              <a:rPr lang="en-US" b="1" dirty="0"/>
              <a:t> </a:t>
            </a:r>
            <a:r>
              <a:rPr lang="en-US" b="1" dirty="0" err="1"/>
              <a:t>vrstami</a:t>
            </a:r>
            <a:r>
              <a:rPr lang="en-US" b="1" dirty="0"/>
              <a:t>; </a:t>
            </a:r>
            <a:r>
              <a:rPr lang="en-US" b="1" dirty="0" err="1"/>
              <a:t>lahko</a:t>
            </a:r>
            <a:r>
              <a:rPr lang="en-US" b="1" dirty="0"/>
              <a:t> </a:t>
            </a:r>
            <a:r>
              <a:rPr lang="en-US" b="1" dirty="0" err="1"/>
              <a:t>še</a:t>
            </a:r>
            <a:r>
              <a:rPr lang="en-US" b="1" dirty="0"/>
              <a:t> pride do </a:t>
            </a:r>
            <a:r>
              <a:rPr lang="en-US" b="1" dirty="0" err="1"/>
              <a:t>reverzibilnega</a:t>
            </a:r>
            <a:r>
              <a:rPr lang="en-US" b="1" dirty="0"/>
              <a:t> </a:t>
            </a:r>
            <a:r>
              <a:rPr lang="en-US" b="1" dirty="0" err="1"/>
              <a:t>procesa</a:t>
            </a:r>
            <a:r>
              <a:rPr lang="en-US" b="1" dirty="0"/>
              <a:t>.</a:t>
            </a:r>
            <a:endParaRPr lang="sl-SI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70E749-F809-4FB1-AD7E-061259A28B52}"/>
              </a:ext>
            </a:extLst>
          </p:cNvPr>
          <p:cNvSpPr txBox="1"/>
          <p:nvPr/>
        </p:nvSpPr>
        <p:spPr>
          <a:xfrm>
            <a:off x="6628977" y="2097004"/>
            <a:ext cx="43651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/>
              <a:t>Popolna</a:t>
            </a:r>
            <a:r>
              <a:rPr lang="en-US" b="1" dirty="0"/>
              <a:t> divergence, </a:t>
            </a:r>
            <a:r>
              <a:rPr lang="en-US" b="1" dirty="0" err="1"/>
              <a:t>zlitje</a:t>
            </a:r>
            <a:r>
              <a:rPr lang="en-US" b="1" dirty="0"/>
              <a:t> </a:t>
            </a:r>
            <a:r>
              <a:rPr lang="en-US" b="1" dirty="0" err="1"/>
              <a:t>vrst</a:t>
            </a:r>
            <a:r>
              <a:rPr lang="en-US" b="1" dirty="0"/>
              <a:t> </a:t>
            </a:r>
            <a:r>
              <a:rPr lang="en-US" b="1" dirty="0" err="1"/>
              <a:t>ni</a:t>
            </a:r>
            <a:r>
              <a:rPr lang="en-US" b="1" dirty="0"/>
              <a:t> </a:t>
            </a:r>
            <a:r>
              <a:rPr lang="en-US" b="1" dirty="0" err="1"/>
              <a:t>več</a:t>
            </a:r>
            <a:r>
              <a:rPr lang="en-US" b="1" dirty="0"/>
              <a:t> </a:t>
            </a:r>
            <a:r>
              <a:rPr lang="en-US" b="1" dirty="0" err="1"/>
              <a:t>možno</a:t>
            </a:r>
            <a:r>
              <a:rPr lang="en-US" b="1" dirty="0"/>
              <a:t>.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3499448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3546" y="283941"/>
            <a:ext cx="11880850" cy="1028700"/>
          </a:xfrm>
        </p:spPr>
        <p:txBody>
          <a:bodyPr/>
          <a:lstStyle/>
          <a:p>
            <a:r>
              <a:rPr lang="en-US" dirty="0"/>
              <a:t>ADAPTACIJA IN SPECIACIJA</a:t>
            </a:r>
            <a:endParaRPr lang="sl-SI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1128520-0A20-4458-B274-28E5FB122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r="7258"/>
          <a:stretch/>
        </p:blipFill>
        <p:spPr bwMode="auto">
          <a:xfrm>
            <a:off x="1840500" y="1439054"/>
            <a:ext cx="2388504" cy="49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5F4D35-3A88-4E91-A929-F893E71E2E43}"/>
              </a:ext>
            </a:extLst>
          </p:cNvPr>
          <p:cNvSpPr txBox="1"/>
          <p:nvPr/>
        </p:nvSpPr>
        <p:spPr>
          <a:xfrm>
            <a:off x="1888142" y="4869575"/>
            <a:ext cx="2340862" cy="10156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Prostorska</a:t>
            </a:r>
            <a:r>
              <a:rPr lang="en-US" sz="2000" dirty="0"/>
              <a:t> </a:t>
            </a:r>
            <a:r>
              <a:rPr lang="en-US" sz="2000" dirty="0" err="1"/>
              <a:t>ločitev</a:t>
            </a:r>
            <a:r>
              <a:rPr lang="en-US" sz="2000" dirty="0"/>
              <a:t>, </a:t>
            </a:r>
            <a:r>
              <a:rPr lang="en-US" sz="2000" dirty="0" err="1"/>
              <a:t>ekologija</a:t>
            </a:r>
            <a:r>
              <a:rPr lang="en-US" sz="2000" dirty="0"/>
              <a:t> </a:t>
            </a:r>
            <a:r>
              <a:rPr lang="en-US" sz="2000" dirty="0" err="1"/>
              <a:t>lahko</a:t>
            </a:r>
            <a:r>
              <a:rPr lang="en-US" sz="2000" dirty="0"/>
              <a:t> </a:t>
            </a:r>
            <a:r>
              <a:rPr lang="en-US" sz="2000" dirty="0" err="1"/>
              <a:t>podobna</a:t>
            </a:r>
            <a:endParaRPr lang="sl-SI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83C02E-B6BB-4512-88F2-923CB3D40EC1}"/>
              </a:ext>
            </a:extLst>
          </p:cNvPr>
          <p:cNvSpPr txBox="1"/>
          <p:nvPr/>
        </p:nvSpPr>
        <p:spPr>
          <a:xfrm rot="16200000">
            <a:off x="3072271" y="2772725"/>
            <a:ext cx="3375228" cy="70788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Postopna</a:t>
            </a:r>
            <a:r>
              <a:rPr lang="en-US" sz="2000" dirty="0"/>
              <a:t> </a:t>
            </a:r>
            <a:r>
              <a:rPr lang="en-US" sz="2000" dirty="0" err="1"/>
              <a:t>genetska</a:t>
            </a:r>
            <a:r>
              <a:rPr lang="en-US" sz="2000" dirty="0"/>
              <a:t> in </a:t>
            </a:r>
            <a:r>
              <a:rPr lang="en-US" sz="2000" dirty="0" err="1"/>
              <a:t>ekološka</a:t>
            </a:r>
            <a:r>
              <a:rPr lang="en-US" sz="2000" dirty="0"/>
              <a:t> </a:t>
            </a:r>
            <a:r>
              <a:rPr lang="en-US" sz="2000" dirty="0" err="1"/>
              <a:t>divergenca</a:t>
            </a:r>
            <a:endParaRPr lang="sl-SI" sz="2000"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C184B3C-26A2-4818-89F5-26A10873E8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3" r="7258"/>
          <a:stretch/>
        </p:blipFill>
        <p:spPr bwMode="auto">
          <a:xfrm>
            <a:off x="7111148" y="1439054"/>
            <a:ext cx="2344408" cy="48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46C3709-DB7C-4A39-935F-B1506624EABA}"/>
              </a:ext>
            </a:extLst>
          </p:cNvPr>
          <p:cNvSpPr txBox="1"/>
          <p:nvPr/>
        </p:nvSpPr>
        <p:spPr>
          <a:xfrm>
            <a:off x="7167267" y="4869575"/>
            <a:ext cx="2340862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Ekološka</a:t>
            </a:r>
            <a:r>
              <a:rPr lang="en-US" sz="2000" dirty="0"/>
              <a:t> </a:t>
            </a:r>
            <a:r>
              <a:rPr lang="en-US" sz="2000" dirty="0" err="1"/>
              <a:t>divergenca</a:t>
            </a:r>
            <a:r>
              <a:rPr lang="en-US" sz="2000" dirty="0"/>
              <a:t> v </a:t>
            </a:r>
            <a:r>
              <a:rPr lang="en-US" sz="2000" dirty="0" err="1"/>
              <a:t>istem</a:t>
            </a:r>
            <a:r>
              <a:rPr lang="en-US" sz="2000" dirty="0"/>
              <a:t> </a:t>
            </a:r>
            <a:r>
              <a:rPr lang="en-US" sz="2000" dirty="0" err="1"/>
              <a:t>prostoru</a:t>
            </a:r>
            <a:endParaRPr lang="sl-SI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9F8BE0-218A-4E04-B729-DAFDA3D63404}"/>
              </a:ext>
            </a:extLst>
          </p:cNvPr>
          <p:cNvSpPr txBox="1"/>
          <p:nvPr/>
        </p:nvSpPr>
        <p:spPr>
          <a:xfrm rot="16200000">
            <a:off x="8189031" y="2926612"/>
            <a:ext cx="3375228" cy="40011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Postopna</a:t>
            </a:r>
            <a:r>
              <a:rPr lang="en-US" sz="2000" dirty="0"/>
              <a:t> </a:t>
            </a:r>
            <a:r>
              <a:rPr lang="en-US" sz="2000" dirty="0" err="1"/>
              <a:t>genetska</a:t>
            </a:r>
            <a:r>
              <a:rPr lang="en-US" sz="2000" dirty="0"/>
              <a:t> </a:t>
            </a:r>
            <a:r>
              <a:rPr lang="en-US" sz="2000" dirty="0" err="1"/>
              <a:t>divergenca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402478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3546" y="283941"/>
            <a:ext cx="11880850" cy="1028700"/>
          </a:xfrm>
        </p:spPr>
        <p:txBody>
          <a:bodyPr/>
          <a:lstStyle/>
          <a:p>
            <a:r>
              <a:rPr lang="en-US" dirty="0"/>
              <a:t>KRAŠKO IN NEKRAŠKO PODZEMLJE</a:t>
            </a:r>
            <a:endParaRPr lang="sl-SI" dirty="0"/>
          </a:p>
        </p:txBody>
      </p:sp>
      <p:pic>
        <p:nvPicPr>
          <p:cNvPr id="16" name="Picture 21">
            <a:extLst>
              <a:ext uri="{FF2B5EF4-FFF2-40B4-BE49-F238E27FC236}">
                <a16:creationId xmlns:a16="http://schemas.microsoft.com/office/drawing/2014/main" id="{D9D621A0-CD70-47DD-AC34-9140299BD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02" y="1558694"/>
            <a:ext cx="5975350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348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3546" y="283941"/>
            <a:ext cx="11880850" cy="1028700"/>
          </a:xfrm>
        </p:spPr>
        <p:txBody>
          <a:bodyPr/>
          <a:lstStyle/>
          <a:p>
            <a:r>
              <a:rPr lang="en-US" dirty="0"/>
              <a:t>SLOVENSKA PODZEMNA FAVNA JE IZJEMNA…</a:t>
            </a:r>
            <a:endParaRPr lang="sl-SI" dirty="0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CA23129C-3630-41B7-9CF3-9394CF41DF0C}"/>
              </a:ext>
            </a:extLst>
          </p:cNvPr>
          <p:cNvGrpSpPr>
            <a:grpSpLocks/>
          </p:cNvGrpSpPr>
          <p:nvPr/>
        </p:nvGrpSpPr>
        <p:grpSpPr bwMode="auto">
          <a:xfrm>
            <a:off x="253545" y="1508788"/>
            <a:ext cx="10950073" cy="4288330"/>
            <a:chOff x="899592" y="1779662"/>
            <a:chExt cx="7560595" cy="2730548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8F0F7D8B-DAEF-4984-ACD9-76BE428B7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99"/>
            <a:stretch>
              <a:fillRect/>
            </a:stretch>
          </p:blipFill>
          <p:spPr bwMode="auto">
            <a:xfrm>
              <a:off x="971600" y="1779662"/>
              <a:ext cx="7488587" cy="2479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3">
              <a:extLst>
                <a:ext uri="{FF2B5EF4-FFF2-40B4-BE49-F238E27FC236}">
                  <a16:creationId xmlns:a16="http://schemas.microsoft.com/office/drawing/2014/main" id="{D1220DA2-EB6F-41DD-B8A0-43C3EF2835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9592" y="4251656"/>
              <a:ext cx="1727805" cy="25855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r>
                <a:rPr lang="en-US" altLang="en-US" sz="1200" dirty="0" err="1">
                  <a:latin typeface="+mn-lt"/>
                </a:rPr>
                <a:t>Foto</a:t>
              </a:r>
              <a:r>
                <a:rPr lang="en-US" altLang="en-US" sz="1200" dirty="0">
                  <a:latin typeface="+mn-lt"/>
                </a:rPr>
                <a:t>: T. </a:t>
              </a:r>
              <a:r>
                <a:rPr lang="en-US" altLang="en-US" sz="1200" dirty="0" err="1">
                  <a:latin typeface="+mn-lt"/>
                </a:rPr>
                <a:t>Delić</a:t>
              </a:r>
              <a:endParaRPr lang="sl-SI" altLang="en-US" sz="12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505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3546" y="283941"/>
            <a:ext cx="11880850" cy="1028700"/>
          </a:xfrm>
        </p:spPr>
        <p:txBody>
          <a:bodyPr/>
          <a:lstStyle/>
          <a:p>
            <a:r>
              <a:rPr lang="en-US" dirty="0"/>
              <a:t>SLOVENSKA PODZEMNA FAVNA JE IZJEMNA…</a:t>
            </a:r>
            <a:endParaRPr lang="sl-SI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FC2AFDF9-7CEB-46E4-A15B-0DB6D5BF7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1" t="9877"/>
          <a:stretch>
            <a:fillRect/>
          </a:stretch>
        </p:blipFill>
        <p:spPr bwMode="auto">
          <a:xfrm>
            <a:off x="2083971" y="1312641"/>
            <a:ext cx="6989008" cy="495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1458DA-CB2B-400D-A827-03D9BA9AB913}"/>
              </a:ext>
            </a:extLst>
          </p:cNvPr>
          <p:cNvSpPr/>
          <p:nvPr/>
        </p:nvSpPr>
        <p:spPr>
          <a:xfrm>
            <a:off x="253546" y="5295396"/>
            <a:ext cx="1433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err="1">
                <a:solidFill>
                  <a:srgbClr val="292929"/>
                </a:solidFill>
              </a:rPr>
              <a:t>Leptodirus</a:t>
            </a:r>
            <a:r>
              <a:rPr lang="en-US" i="1" dirty="0">
                <a:solidFill>
                  <a:srgbClr val="292929"/>
                </a:solidFill>
              </a:rPr>
              <a:t> </a:t>
            </a:r>
            <a:r>
              <a:rPr lang="en-US" i="1" dirty="0" err="1">
                <a:solidFill>
                  <a:srgbClr val="292929"/>
                </a:solidFill>
              </a:rPr>
              <a:t>hochenwarti</a:t>
            </a:r>
            <a:endParaRPr lang="sl-SI" dirty="0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7367C1D0-07B8-4B77-AB8B-610E48497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2" y="5941727"/>
            <a:ext cx="2502394" cy="40605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dirty="0" err="1">
                <a:latin typeface="+mn-lt"/>
              </a:rPr>
              <a:t>Foto</a:t>
            </a:r>
            <a:r>
              <a:rPr lang="en-US" altLang="en-US" sz="1200" dirty="0">
                <a:latin typeface="+mn-lt"/>
              </a:rPr>
              <a:t>: T. </a:t>
            </a:r>
            <a:r>
              <a:rPr lang="en-US" altLang="en-US" sz="1200" dirty="0" err="1">
                <a:latin typeface="+mn-lt"/>
              </a:rPr>
              <a:t>Delić</a:t>
            </a:r>
            <a:endParaRPr lang="sl-SI" alt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9943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3546" y="283941"/>
            <a:ext cx="11880850" cy="1028700"/>
          </a:xfrm>
        </p:spPr>
        <p:txBody>
          <a:bodyPr/>
          <a:lstStyle/>
          <a:p>
            <a:r>
              <a:rPr lang="en-US" dirty="0"/>
              <a:t>…TU NALETIMO NA EVOLUCIJO NA DELU…</a:t>
            </a:r>
            <a:endParaRPr lang="sl-SI" dirty="0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0EC5BEC2-E3B8-403A-B498-A771EF28D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83" y="1566894"/>
            <a:ext cx="6834654" cy="452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>
            <a:extLst>
              <a:ext uri="{FF2B5EF4-FFF2-40B4-BE49-F238E27FC236}">
                <a16:creationId xmlns:a16="http://schemas.microsoft.com/office/drawing/2014/main" id="{6302144F-43FC-45B6-931E-E6BDCCF9F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1971" y="5566862"/>
            <a:ext cx="24130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1400" dirty="0" err="1">
                <a:solidFill>
                  <a:schemeClr val="accent4">
                    <a:lumMod val="10000"/>
                  </a:schemeClr>
                </a:solidFill>
                <a:latin typeface="+mn-lt"/>
              </a:rPr>
              <a:t>vodni</a:t>
            </a:r>
            <a:r>
              <a:rPr lang="en-US" sz="14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4">
                    <a:lumMod val="10000"/>
                  </a:schemeClr>
                </a:solidFill>
                <a:latin typeface="+mn-lt"/>
              </a:rPr>
              <a:t>osliček</a:t>
            </a:r>
            <a:r>
              <a:rPr lang="en-US" sz="14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, </a:t>
            </a:r>
            <a:r>
              <a:rPr lang="en-US" sz="1400" dirty="0" err="1">
                <a:solidFill>
                  <a:schemeClr val="accent4">
                    <a:lumMod val="10000"/>
                  </a:schemeClr>
                </a:solidFill>
                <a:latin typeface="+mn-lt"/>
              </a:rPr>
              <a:t>kompleks</a:t>
            </a:r>
            <a:r>
              <a:rPr lang="en-US" sz="14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accent4">
                    <a:lumMod val="10000"/>
                  </a:schemeClr>
                </a:solidFill>
                <a:latin typeface="+mn-lt"/>
              </a:rPr>
              <a:t>vrst</a:t>
            </a:r>
            <a:r>
              <a:rPr lang="en-US" sz="14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 </a:t>
            </a:r>
            <a:r>
              <a:rPr lang="en-US" sz="1400" i="1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Asellus aquaticus </a:t>
            </a:r>
            <a:endParaRPr lang="sl-SI" sz="1400" i="1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0399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3546" y="283941"/>
            <a:ext cx="11880850" cy="1028700"/>
          </a:xfrm>
        </p:spPr>
        <p:txBody>
          <a:bodyPr/>
          <a:lstStyle/>
          <a:p>
            <a:r>
              <a:rPr lang="en-US" dirty="0"/>
              <a:t>…TU NALETIMO NA EVOLUCIJO NA DELU…</a:t>
            </a:r>
            <a:endParaRPr lang="sl-SI" dirty="0"/>
          </a:p>
        </p:txBody>
      </p:sp>
      <p:pic>
        <p:nvPicPr>
          <p:cNvPr id="5" name="Picture 7" descr="Cene_BPH">
            <a:extLst>
              <a:ext uri="{FF2B5EF4-FFF2-40B4-BE49-F238E27FC236}">
                <a16:creationId xmlns:a16="http://schemas.microsoft.com/office/drawing/2014/main" id="{D87F061A-F200-4C48-8792-BFBAB4213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57" y="1971871"/>
            <a:ext cx="7954349" cy="374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6534E4-0AE8-41A9-BE91-5AC14193390F}"/>
              </a:ext>
            </a:extLst>
          </p:cNvPr>
          <p:cNvSpPr txBox="1"/>
          <p:nvPr/>
        </p:nvSpPr>
        <p:spPr>
          <a:xfrm>
            <a:off x="253546" y="5968800"/>
            <a:ext cx="2308225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 err="1">
                <a:latin typeface="+mn-lt"/>
              </a:rPr>
              <a:t>Konec</a:t>
            </a:r>
            <a:r>
              <a:rPr lang="en-US" sz="1000" dirty="0">
                <a:latin typeface="+mn-lt"/>
              </a:rPr>
              <a:t> et al. 2015, J. </a:t>
            </a:r>
            <a:r>
              <a:rPr lang="en-US" sz="1000" dirty="0" err="1">
                <a:latin typeface="+mn-lt"/>
              </a:rPr>
              <a:t>Evol</a:t>
            </a:r>
            <a:r>
              <a:rPr lang="en-US" sz="1000" dirty="0">
                <a:latin typeface="+mn-lt"/>
              </a:rPr>
              <a:t>. </a:t>
            </a:r>
            <a:r>
              <a:rPr lang="en-US" sz="1000" dirty="0" err="1">
                <a:latin typeface="+mn-lt"/>
              </a:rPr>
              <a:t>Biol</a:t>
            </a:r>
            <a:endParaRPr lang="sl-SI" sz="10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190250-D8C7-4B6E-87EE-59495C67E0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625" y="5161305"/>
            <a:ext cx="1801368" cy="11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3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DD6FF8994924A91046684A356AC54" ma:contentTypeVersion="15" ma:contentTypeDescription="Create a new document." ma:contentTypeScope="" ma:versionID="f3deeba0095815f10104a1851aeed220">
  <xsd:schema xmlns:xsd="http://www.w3.org/2001/XMLSchema" xmlns:xs="http://www.w3.org/2001/XMLSchema" xmlns:p="http://schemas.microsoft.com/office/2006/metadata/properties" xmlns:ns3="83d6499c-a84d-4d49-82a2-af88d7506870" xmlns:ns4="50233e6d-0d9e-4c89-84bc-aa7c2bb910fb" targetNamespace="http://schemas.microsoft.com/office/2006/metadata/properties" ma:root="true" ma:fieldsID="eadb7cd1cf973ff1f1e9713970e3f923" ns3:_="" ns4:_="">
    <xsd:import namespace="83d6499c-a84d-4d49-82a2-af88d7506870"/>
    <xsd:import namespace="50233e6d-0d9e-4c89-84bc-aa7c2bb910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Details" minOccurs="0"/>
                <xsd:element ref="ns4:SharingHintHash" minOccurs="0"/>
                <xsd:element ref="ns4:SharedWithUser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6499c-a84d-4d49-82a2-af88d75068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233e6d-0d9e-4c89-84bc-aa7c2bb910fb" elementFormDefault="qualified">
    <xsd:import namespace="http://schemas.microsoft.com/office/2006/documentManagement/types"/>
    <xsd:import namespace="http://schemas.microsoft.com/office/infopath/2007/PartnerControls"/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3d6499c-a84d-4d49-82a2-af88d7506870" xsi:nil="true"/>
  </documentManagement>
</p:properties>
</file>

<file path=customXml/itemProps1.xml><?xml version="1.0" encoding="utf-8"?>
<ds:datastoreItem xmlns:ds="http://schemas.openxmlformats.org/officeDocument/2006/customXml" ds:itemID="{EF3E8E68-9832-4FC0-BA34-A0557C3B2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6499c-a84d-4d49-82a2-af88d7506870"/>
    <ds:schemaRef ds:uri="50233e6d-0d9e-4c89-84bc-aa7c2bb910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DB10313-4B86-42FA-91CB-C231613840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200F94-7EE0-4429-9DA1-078B5BFCD2B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0233e6d-0d9e-4c89-84bc-aa7c2bb910fb"/>
    <ds:schemaRef ds:uri="http://purl.org/dc/elements/1.1/"/>
    <ds:schemaRef ds:uri="http://schemas.microsoft.com/office/2006/metadata/properties"/>
    <ds:schemaRef ds:uri="83d6499c-a84d-4d49-82a2-af88d7506870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195</Words>
  <Application>Microsoft Office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Officeova tema</vt:lpstr>
      <vt:lpstr>Pripeljimo evolucijo podzemnih organizmov v učilnice</vt:lpstr>
      <vt:lpstr>ADAPTACIJA</vt:lpstr>
      <vt:lpstr>SPECIACIJA</vt:lpstr>
      <vt:lpstr>ADAPTACIJA IN SPECIACIJA</vt:lpstr>
      <vt:lpstr>KRAŠKO IN NEKRAŠKO PODZEMLJE</vt:lpstr>
      <vt:lpstr>SLOVENSKA PODZEMNA FAVNA JE IZJEMNA…</vt:lpstr>
      <vt:lpstr>SLOVENSKA PODZEMNA FAVNA JE IZJEMNA…</vt:lpstr>
      <vt:lpstr>…TU NALETIMO NA EVOLUCIJO NA DELU…</vt:lpstr>
      <vt:lpstr>…TU NALETIMO NA EVOLUCIJO NA DELU…</vt:lpstr>
      <vt:lpstr>…TU NALETIMO NA EVOLUCIJO NA DELU…</vt:lpstr>
      <vt:lpstr>…IN NA NEKATERE SVOJEVRSTNE REKORDERJE!</vt:lpstr>
      <vt:lpstr>HVALA ZA POZORNOST!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Primož Krašna</dc:creator>
  <cp:lastModifiedBy>Fišer, Cene</cp:lastModifiedBy>
  <cp:revision>24</cp:revision>
  <dcterms:created xsi:type="dcterms:W3CDTF">2023-03-20T13:12:53Z</dcterms:created>
  <dcterms:modified xsi:type="dcterms:W3CDTF">2023-04-14T19:55:36Z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0x0101006D5DD6FF8994924A91046684A356AC54</vt:lpwstr>
  </property>
</Properties>
</file>