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A29FB7-2B1F-4664-99CE-3A5E7C7CB8D9}">
  <a:tblStyle styleId="{C3A29FB7-2B1F-4664-99CE-3A5E7C7CB8D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860" autoAdjust="0"/>
  </p:normalViewPr>
  <p:slideViewPr>
    <p:cSldViewPr snapToGrid="0">
      <p:cViewPr varScale="1">
        <p:scale>
          <a:sx n="71" d="100"/>
          <a:sy n="71" d="100"/>
        </p:scale>
        <p:origin x="20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6" name="Google Shape;5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2e3b6c7af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2e3b6c7af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2e3b6c7af5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2e3b6c7af5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2e3b6c7af5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2e3b6c7af5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2cd075ffe2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2cd075ffe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2e3b6c7af5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2e3b6c7af5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2e3b6c7af5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2e3b6c7af5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2e3b6c7af5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2e3b6c7af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2e3b6c7a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2e3b6c7a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 name="Google Shape;6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2cd075ffe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2cd075ffe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2e3b6c7af5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2e3b6c7af5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AutoNum type="arabicPeriod"/>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2e3b6c7af5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2e3b6c7af5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2e3b6c7af5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2e3b6c7af5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2e3b6c7af5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2e3b6c7af5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2e3b6c7af5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2e3b6c7af5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2e3b6c7af5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2e3b6c7af5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Naslovni diapozitiv"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subTitle" idx="1"/>
          </p:nvPr>
        </p:nvSpPr>
        <p:spPr>
          <a:xfrm>
            <a:off x="165101" y="4862736"/>
            <a:ext cx="8083550" cy="70938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5" name="Google Shape;15;p2"/>
          <p:cNvGrpSpPr/>
          <p:nvPr/>
        </p:nvGrpSpPr>
        <p:grpSpPr>
          <a:xfrm>
            <a:off x="-1" y="6433805"/>
            <a:ext cx="12192001" cy="286695"/>
            <a:chOff x="-1" y="6424280"/>
            <a:chExt cx="12192001" cy="286695"/>
          </a:xfrm>
        </p:grpSpPr>
        <p:pic>
          <p:nvPicPr>
            <p:cNvPr id="16" name="Google Shape;16;p2"/>
            <p:cNvPicPr preferRelativeResize="0"/>
            <p:nvPr/>
          </p:nvPicPr>
          <p:blipFill rotWithShape="1">
            <a:blip r:embed="rId2">
              <a:alphaModFix/>
            </a:blip>
            <a:srcRect l="819" r="-1"/>
            <a:stretch/>
          </p:blipFill>
          <p:spPr>
            <a:xfrm>
              <a:off x="-1" y="6424836"/>
              <a:ext cx="4040661" cy="286139"/>
            </a:xfrm>
            <a:prstGeom prst="rect">
              <a:avLst/>
            </a:prstGeom>
            <a:noFill/>
            <a:ln>
              <a:noFill/>
            </a:ln>
          </p:spPr>
        </p:pic>
        <p:pic>
          <p:nvPicPr>
            <p:cNvPr id="17" name="Google Shape;17;p2"/>
            <p:cNvPicPr preferRelativeResize="0"/>
            <p:nvPr/>
          </p:nvPicPr>
          <p:blipFill rotWithShape="1">
            <a:blip r:embed="rId2">
              <a:alphaModFix/>
            </a:blip>
            <a:srcRect/>
            <a:stretch/>
          </p:blipFill>
          <p:spPr>
            <a:xfrm>
              <a:off x="4058952" y="6424836"/>
              <a:ext cx="4074000" cy="286139"/>
            </a:xfrm>
            <a:prstGeom prst="rect">
              <a:avLst/>
            </a:prstGeom>
            <a:noFill/>
            <a:ln>
              <a:noFill/>
            </a:ln>
          </p:spPr>
        </p:pic>
        <p:pic>
          <p:nvPicPr>
            <p:cNvPr id="18" name="Google Shape;18;p2"/>
            <p:cNvPicPr preferRelativeResize="0"/>
            <p:nvPr/>
          </p:nvPicPr>
          <p:blipFill rotWithShape="1">
            <a:blip r:embed="rId2">
              <a:alphaModFix/>
            </a:blip>
            <a:srcRect r="760"/>
            <a:stretch/>
          </p:blipFill>
          <p:spPr>
            <a:xfrm>
              <a:off x="8148956" y="6424280"/>
              <a:ext cx="4043044" cy="286139"/>
            </a:xfrm>
            <a:prstGeom prst="rect">
              <a:avLst/>
            </a:prstGeom>
            <a:noFill/>
            <a:ln>
              <a:noFill/>
            </a:ln>
          </p:spPr>
        </p:pic>
      </p:grpSp>
      <p:pic>
        <p:nvPicPr>
          <p:cNvPr id="19" name="Google Shape;19;p2"/>
          <p:cNvPicPr preferRelativeResize="0"/>
          <p:nvPr/>
        </p:nvPicPr>
        <p:blipFill rotWithShape="1">
          <a:blip r:embed="rId3">
            <a:alphaModFix/>
          </a:blip>
          <a:srcRect/>
          <a:stretch/>
        </p:blipFill>
        <p:spPr>
          <a:xfrm>
            <a:off x="1980721" y="443399"/>
            <a:ext cx="6093855" cy="1293750"/>
          </a:xfrm>
          <a:prstGeom prst="rect">
            <a:avLst/>
          </a:prstGeom>
          <a:noFill/>
          <a:ln>
            <a:noFill/>
          </a:ln>
        </p:spPr>
      </p:pic>
      <p:pic>
        <p:nvPicPr>
          <p:cNvPr id="20" name="Google Shape;20;p2"/>
          <p:cNvPicPr preferRelativeResize="0"/>
          <p:nvPr/>
        </p:nvPicPr>
        <p:blipFill rotWithShape="1">
          <a:blip r:embed="rId4">
            <a:alphaModFix/>
          </a:blip>
          <a:srcRect/>
          <a:stretch/>
        </p:blipFill>
        <p:spPr>
          <a:xfrm>
            <a:off x="8639360" y="327748"/>
            <a:ext cx="3233641" cy="4265115"/>
          </a:xfrm>
          <a:prstGeom prst="rect">
            <a:avLst/>
          </a:prstGeom>
          <a:noFill/>
          <a:ln>
            <a:noFill/>
          </a:ln>
        </p:spPr>
      </p:pic>
      <p:pic>
        <p:nvPicPr>
          <p:cNvPr id="21" name="Google Shape;21;p2" descr="Portal MIZŠ - Portal Ministrstvo za vzgojo in izobraževanje"/>
          <p:cNvPicPr preferRelativeResize="0"/>
          <p:nvPr/>
        </p:nvPicPr>
        <p:blipFill rotWithShape="1">
          <a:blip r:embed="rId5">
            <a:alphaModFix/>
          </a:blip>
          <a:srcRect/>
          <a:stretch/>
        </p:blipFill>
        <p:spPr>
          <a:xfrm>
            <a:off x="8643237" y="5913414"/>
            <a:ext cx="2285816" cy="470405"/>
          </a:xfrm>
          <a:prstGeom prst="rect">
            <a:avLst/>
          </a:prstGeom>
          <a:noFill/>
          <a:ln>
            <a:noFill/>
          </a:ln>
        </p:spPr>
      </p:pic>
      <p:sp>
        <p:nvSpPr>
          <p:cNvPr id="22" name="Google Shape;22;p2"/>
          <p:cNvSpPr txBox="1">
            <a:spLocks noGrp="1"/>
          </p:cNvSpPr>
          <p:nvPr>
            <p:ph type="ctrTitle"/>
          </p:nvPr>
        </p:nvSpPr>
        <p:spPr>
          <a:xfrm>
            <a:off x="165100" y="2336800"/>
            <a:ext cx="8083551"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3" name="Google Shape;23;p2"/>
          <p:cNvPicPr preferRelativeResize="0"/>
          <p:nvPr/>
        </p:nvPicPr>
        <p:blipFill rotWithShape="1">
          <a:blip r:embed="rId6">
            <a:alphaModFix/>
          </a:blip>
          <a:srcRect l="15997" t="7863" b="5634"/>
          <a:stretch/>
        </p:blipFill>
        <p:spPr>
          <a:xfrm>
            <a:off x="475569" y="328131"/>
            <a:ext cx="1439157" cy="1314450"/>
          </a:xfrm>
          <a:prstGeom prst="rect">
            <a:avLst/>
          </a:prstGeom>
          <a:noFill/>
          <a:ln>
            <a:noFill/>
          </a:ln>
        </p:spPr>
      </p:pic>
      <p:sp>
        <p:nvSpPr>
          <p:cNvPr id="24" name="Google Shape;24;p2"/>
          <p:cNvSpPr/>
          <p:nvPr/>
        </p:nvSpPr>
        <p:spPr>
          <a:xfrm>
            <a:off x="8547223" y="4957501"/>
            <a:ext cx="3237108"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l-SI" sz="800" b="0" i="1" u="none" strike="noStrike" cap="none">
                <a:solidFill>
                  <a:srgbClr val="0070C0"/>
                </a:solidFill>
                <a:latin typeface="Calibri"/>
                <a:ea typeface="Calibri"/>
                <a:cs typeface="Calibri"/>
                <a:sym typeface="Calibri"/>
              </a:rPr>
              <a:t>Dogodek delno financira Ministrstvo za okolje, podnebje in energijo s sredstvi Sklada za podnebne spremembe, v okviru projekta Podnebni cilji in vsebine v vzgoji in izobraževanju.</a:t>
            </a:r>
            <a:endParaRPr sz="800" b="0" i="0" u="none" strike="noStrike" cap="none">
              <a:solidFill>
                <a:schemeClr val="dk1"/>
              </a:solidFill>
              <a:latin typeface="Calibri"/>
              <a:ea typeface="Calibri"/>
              <a:cs typeface="Calibri"/>
              <a:sym typeface="Calibri"/>
            </a:endParaRPr>
          </a:p>
        </p:txBody>
      </p:sp>
      <p:pic>
        <p:nvPicPr>
          <p:cNvPr id="25" name="Google Shape;25;p2"/>
          <p:cNvPicPr preferRelativeResize="0"/>
          <p:nvPr/>
        </p:nvPicPr>
        <p:blipFill rotWithShape="1">
          <a:blip r:embed="rId7">
            <a:alphaModFix/>
          </a:blip>
          <a:srcRect r="88782"/>
          <a:stretch/>
        </p:blipFill>
        <p:spPr>
          <a:xfrm>
            <a:off x="8613897" y="5507253"/>
            <a:ext cx="320553" cy="295601"/>
          </a:xfrm>
          <a:prstGeom prst="rect">
            <a:avLst/>
          </a:prstGeom>
          <a:noFill/>
          <a:ln>
            <a:noFill/>
          </a:ln>
        </p:spPr>
      </p:pic>
      <p:pic>
        <p:nvPicPr>
          <p:cNvPr id="26" name="Google Shape;26;p2"/>
          <p:cNvPicPr preferRelativeResize="0"/>
          <p:nvPr/>
        </p:nvPicPr>
        <p:blipFill rotWithShape="1">
          <a:blip r:embed="rId7">
            <a:alphaModFix/>
          </a:blip>
          <a:srcRect l="11996"/>
          <a:stretch/>
        </p:blipFill>
        <p:spPr>
          <a:xfrm>
            <a:off x="8902080" y="5525178"/>
            <a:ext cx="2180258" cy="25628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96">
          <p15:clr>
            <a:srgbClr val="FBAE40"/>
          </p15:clr>
        </p15:guide>
        <p15:guide id="4" orient="horz" pos="4224">
          <p15:clr>
            <a:srgbClr val="FBAE40"/>
          </p15:clr>
        </p15:guide>
        <p15:guide id="5" pos="98">
          <p15:clr>
            <a:srgbClr val="FBAE40"/>
          </p15:clr>
        </p15:guide>
        <p15:guide id="6" pos="758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aslov in vsebina" type="obj">
  <p:cSld name="OBJECT">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155575" y="152401"/>
            <a:ext cx="11880850" cy="1028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
          <p:cNvSpPr txBox="1">
            <a:spLocks noGrp="1"/>
          </p:cNvSpPr>
          <p:nvPr>
            <p:ph type="body" idx="1"/>
          </p:nvPr>
        </p:nvSpPr>
        <p:spPr>
          <a:xfrm>
            <a:off x="155575" y="1305148"/>
            <a:ext cx="11880850" cy="50210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Glava odseka" type="secHead">
  <p:cSld name="SECTION_HEADER">
    <p:spTree>
      <p:nvGrpSpPr>
        <p:cNvPr id="1" name="Shape 30"/>
        <p:cNvGrpSpPr/>
        <p:nvPr/>
      </p:nvGrpSpPr>
      <p:grpSpPr>
        <a:xfrm>
          <a:off x="0" y="0"/>
          <a:ext cx="0" cy="0"/>
          <a:chOff x="0" y="0"/>
          <a:chExt cx="0" cy="0"/>
        </a:xfrm>
      </p:grpSpPr>
      <p:sp>
        <p:nvSpPr>
          <p:cNvPr id="31" name="Google Shape;31;p4"/>
          <p:cNvSpPr txBox="1">
            <a:spLocks noGrp="1"/>
          </p:cNvSpPr>
          <p:nvPr>
            <p:ph type="title"/>
          </p:nvPr>
        </p:nvSpPr>
        <p:spPr>
          <a:xfrm>
            <a:off x="155575" y="1709738"/>
            <a:ext cx="1188085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
          <p:cNvSpPr txBox="1">
            <a:spLocks noGrp="1"/>
          </p:cNvSpPr>
          <p:nvPr>
            <p:ph type="body" idx="1"/>
          </p:nvPr>
        </p:nvSpPr>
        <p:spPr>
          <a:xfrm>
            <a:off x="155575" y="4589463"/>
            <a:ext cx="1188085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ve vsebini"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155575" y="152401"/>
            <a:ext cx="11880850" cy="1028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155575" y="1253330"/>
            <a:ext cx="5873750" cy="510301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199" y="1253331"/>
            <a:ext cx="5864225" cy="510301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rimerjava" type="twoTxTwoObj">
  <p:cSld name="TWO_OBJECTS_WITH_TEX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155575" y="152400"/>
            <a:ext cx="11880850" cy="10572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155575" y="1269207"/>
            <a:ext cx="5864225"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6"/>
          <p:cNvSpPr txBox="1">
            <a:spLocks noGrp="1"/>
          </p:cNvSpPr>
          <p:nvPr>
            <p:ph type="body" idx="2"/>
          </p:nvPr>
        </p:nvSpPr>
        <p:spPr>
          <a:xfrm>
            <a:off x="155575" y="2093118"/>
            <a:ext cx="5864225" cy="426323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a:latin typeface="Calibri"/>
                <a:ea typeface="Calibri"/>
                <a:cs typeface="Calibri"/>
                <a:sym typeface="Calibri"/>
              </a:defRPr>
            </a:lvl1pPr>
            <a:lvl2pPr marL="914400" lvl="1" indent="-355600" algn="l">
              <a:lnSpc>
                <a:spcPct val="90000"/>
              </a:lnSpc>
              <a:spcBef>
                <a:spcPts val="500"/>
              </a:spcBef>
              <a:spcAft>
                <a:spcPts val="0"/>
              </a:spcAft>
              <a:buClr>
                <a:schemeClr val="dk1"/>
              </a:buClr>
              <a:buSzPts val="2000"/>
              <a:buChar char="•"/>
              <a:defRPr>
                <a:latin typeface="Calibri"/>
                <a:ea typeface="Calibri"/>
                <a:cs typeface="Calibri"/>
                <a:sym typeface="Calibri"/>
              </a:defRPr>
            </a:lvl2pPr>
            <a:lvl3pPr marL="1371600" lvl="2" indent="-342900" algn="l">
              <a:lnSpc>
                <a:spcPct val="90000"/>
              </a:lnSpc>
              <a:spcBef>
                <a:spcPts val="500"/>
              </a:spcBef>
              <a:spcAft>
                <a:spcPts val="0"/>
              </a:spcAft>
              <a:buClr>
                <a:schemeClr val="dk1"/>
              </a:buClr>
              <a:buSzPts val="1800"/>
              <a:buChar char="•"/>
              <a:defRPr>
                <a:latin typeface="Calibri"/>
                <a:ea typeface="Calibri"/>
                <a:cs typeface="Calibri"/>
                <a:sym typeface="Calibri"/>
              </a:defRPr>
            </a:lvl3pPr>
            <a:lvl4pPr marL="1828800" lvl="3" indent="-330200" algn="l">
              <a:lnSpc>
                <a:spcPct val="90000"/>
              </a:lnSpc>
              <a:spcBef>
                <a:spcPts val="500"/>
              </a:spcBef>
              <a:spcAft>
                <a:spcPts val="0"/>
              </a:spcAft>
              <a:buClr>
                <a:schemeClr val="dk1"/>
              </a:buClr>
              <a:buSzPts val="1600"/>
              <a:buChar char="•"/>
              <a:defRPr>
                <a:latin typeface="Calibri"/>
                <a:ea typeface="Calibri"/>
                <a:cs typeface="Calibri"/>
                <a:sym typeface="Calibri"/>
              </a:defRPr>
            </a:lvl4pPr>
            <a:lvl5pPr marL="2286000" lvl="4" indent="-317500" algn="l">
              <a:lnSpc>
                <a:spcPct val="90000"/>
              </a:lnSpc>
              <a:spcBef>
                <a:spcPts val="500"/>
              </a:spcBef>
              <a:spcAft>
                <a:spcPts val="0"/>
              </a:spcAft>
              <a:buClr>
                <a:schemeClr val="dk1"/>
              </a:buClr>
              <a:buSzPts val="14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body" idx="3"/>
          </p:nvPr>
        </p:nvSpPr>
        <p:spPr>
          <a:xfrm>
            <a:off x="6172200" y="1269205"/>
            <a:ext cx="5864224"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6"/>
          <p:cNvSpPr txBox="1">
            <a:spLocks noGrp="1"/>
          </p:cNvSpPr>
          <p:nvPr>
            <p:ph type="body" idx="4"/>
          </p:nvPr>
        </p:nvSpPr>
        <p:spPr>
          <a:xfrm>
            <a:off x="6172200" y="2093117"/>
            <a:ext cx="5864224" cy="426323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amo naslov" type="titleOnly">
  <p:cSld name="TITLE_ONLY">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155575" y="152401"/>
            <a:ext cx="11880850" cy="1028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razen" type="blank">
  <p:cSld name="BLANK">
    <p:spTree>
      <p:nvGrpSpPr>
        <p:cNvPr id="1" name="Shape 4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sebina z naslovom" type="objTx">
  <p:cSld name="OBJECT_WITH_CAPTION_TEXT">
    <p:spTree>
      <p:nvGrpSpPr>
        <p:cNvPr id="1" name="Shape 46"/>
        <p:cNvGrpSpPr/>
        <p:nvPr/>
      </p:nvGrpSpPr>
      <p:grpSpPr>
        <a:xfrm>
          <a:off x="0" y="0"/>
          <a:ext cx="0" cy="0"/>
          <a:chOff x="0" y="0"/>
          <a:chExt cx="0" cy="0"/>
        </a:xfrm>
      </p:grpSpPr>
      <p:sp>
        <p:nvSpPr>
          <p:cNvPr id="47" name="Google Shape;47;p9"/>
          <p:cNvSpPr txBox="1">
            <a:spLocks noGrp="1"/>
          </p:cNvSpPr>
          <p:nvPr>
            <p:ph type="title"/>
          </p:nvPr>
        </p:nvSpPr>
        <p:spPr>
          <a:xfrm>
            <a:off x="155575" y="1524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9"/>
          <p:cNvSpPr txBox="1">
            <a:spLocks noGrp="1"/>
          </p:cNvSpPr>
          <p:nvPr>
            <p:ph type="body" idx="1"/>
          </p:nvPr>
        </p:nvSpPr>
        <p:spPr>
          <a:xfrm>
            <a:off x="4202113" y="152400"/>
            <a:ext cx="7834312" cy="620395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17500" algn="l">
              <a:lnSpc>
                <a:spcPct val="90000"/>
              </a:lnSpc>
              <a:spcBef>
                <a:spcPts val="500"/>
              </a:spcBef>
              <a:spcAft>
                <a:spcPts val="0"/>
              </a:spcAft>
              <a:buClr>
                <a:schemeClr val="dk1"/>
              </a:buClr>
              <a:buSzPts val="1400"/>
              <a:buChar char="•"/>
              <a:defRPr sz="1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9"/>
          <p:cNvSpPr txBox="1">
            <a:spLocks noGrp="1"/>
          </p:cNvSpPr>
          <p:nvPr>
            <p:ph type="body" idx="2"/>
          </p:nvPr>
        </p:nvSpPr>
        <p:spPr>
          <a:xfrm>
            <a:off x="155575" y="1752600"/>
            <a:ext cx="3932237" cy="46037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Vsebina z naslovom">
  <p:cSld name="1_Vsebina z naslovom">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55575" y="1524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0"/>
          <p:cNvSpPr txBox="1">
            <a:spLocks noGrp="1"/>
          </p:cNvSpPr>
          <p:nvPr>
            <p:ph type="body" idx="1"/>
          </p:nvPr>
        </p:nvSpPr>
        <p:spPr>
          <a:xfrm>
            <a:off x="155575" y="1752600"/>
            <a:ext cx="3932237" cy="46037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10"/>
          <p:cNvSpPr>
            <a:spLocks noGrp="1"/>
          </p:cNvSpPr>
          <p:nvPr>
            <p:ph type="pic" idx="2"/>
          </p:nvPr>
        </p:nvSpPr>
        <p:spPr>
          <a:xfrm>
            <a:off x="4183063" y="152400"/>
            <a:ext cx="7853362" cy="6203949"/>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5575" y="152401"/>
            <a:ext cx="11880850" cy="10287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155575" y="1305148"/>
            <a:ext cx="11880850" cy="5021039"/>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 name="Google Shape;8;p1"/>
          <p:cNvGrpSpPr/>
          <p:nvPr/>
        </p:nvGrpSpPr>
        <p:grpSpPr>
          <a:xfrm>
            <a:off x="-1" y="6433805"/>
            <a:ext cx="12192001" cy="286695"/>
            <a:chOff x="-1" y="6424280"/>
            <a:chExt cx="12192001" cy="286695"/>
          </a:xfrm>
        </p:grpSpPr>
        <p:pic>
          <p:nvPicPr>
            <p:cNvPr id="9" name="Google Shape;9;p1"/>
            <p:cNvPicPr preferRelativeResize="0"/>
            <p:nvPr/>
          </p:nvPicPr>
          <p:blipFill rotWithShape="1">
            <a:blip r:embed="rId11">
              <a:alphaModFix/>
            </a:blip>
            <a:srcRect l="819" r="-1"/>
            <a:stretch/>
          </p:blipFill>
          <p:spPr>
            <a:xfrm>
              <a:off x="-1" y="6424836"/>
              <a:ext cx="4040661" cy="286139"/>
            </a:xfrm>
            <a:prstGeom prst="rect">
              <a:avLst/>
            </a:prstGeom>
            <a:noFill/>
            <a:ln>
              <a:noFill/>
            </a:ln>
          </p:spPr>
        </p:pic>
        <p:pic>
          <p:nvPicPr>
            <p:cNvPr id="10" name="Google Shape;10;p1"/>
            <p:cNvPicPr preferRelativeResize="0"/>
            <p:nvPr/>
          </p:nvPicPr>
          <p:blipFill rotWithShape="1">
            <a:blip r:embed="rId11">
              <a:alphaModFix/>
            </a:blip>
            <a:srcRect/>
            <a:stretch/>
          </p:blipFill>
          <p:spPr>
            <a:xfrm>
              <a:off x="4058952" y="6424836"/>
              <a:ext cx="4074000" cy="286139"/>
            </a:xfrm>
            <a:prstGeom prst="rect">
              <a:avLst/>
            </a:prstGeom>
            <a:noFill/>
            <a:ln>
              <a:noFill/>
            </a:ln>
          </p:spPr>
        </p:pic>
        <p:pic>
          <p:nvPicPr>
            <p:cNvPr id="11" name="Google Shape;11;p1"/>
            <p:cNvPicPr preferRelativeResize="0"/>
            <p:nvPr/>
          </p:nvPicPr>
          <p:blipFill rotWithShape="1">
            <a:blip r:embed="rId11">
              <a:alphaModFix/>
            </a:blip>
            <a:srcRect r="760"/>
            <a:stretch/>
          </p:blipFill>
          <p:spPr>
            <a:xfrm>
              <a:off x="8148956" y="6424280"/>
              <a:ext cx="4043044" cy="286139"/>
            </a:xfrm>
            <a:prstGeom prst="rect">
              <a:avLst/>
            </a:prstGeom>
            <a:noFill/>
            <a:ln>
              <a:noFill/>
            </a:ln>
          </p:spPr>
        </p:pic>
      </p:grpSp>
      <p:pic>
        <p:nvPicPr>
          <p:cNvPr id="12" name="Google Shape;12;p1"/>
          <p:cNvPicPr preferRelativeResize="0"/>
          <p:nvPr/>
        </p:nvPicPr>
        <p:blipFill rotWithShape="1">
          <a:blip r:embed="rId12">
            <a:alphaModFix/>
          </a:blip>
          <a:srcRect/>
          <a:stretch/>
        </p:blipFill>
        <p:spPr>
          <a:xfrm>
            <a:off x="11321415" y="5409772"/>
            <a:ext cx="585470" cy="78274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582">
          <p15:clr>
            <a:srgbClr val="F26B43"/>
          </p15:clr>
        </p15:guide>
        <p15:guide id="4" orient="horz" pos="96">
          <p15:clr>
            <a:srgbClr val="F26B43"/>
          </p15:clr>
        </p15:guide>
        <p15:guide id="5" orient="horz" pos="4224">
          <p15:clr>
            <a:srgbClr val="F26B43"/>
          </p15:clr>
        </p15:guide>
        <p15:guide id="6" pos="9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hyperlink" Target="https://earth.google.com/web/"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hyperlink" Target="http://www.youtube.com/watch?v=V2qKS3w_J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BmU2DzgZ6OQ"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hyperlink" Target="https://core.ac.uk/download/pdf/67547829.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1"/>
          <p:cNvSpPr txBox="1">
            <a:spLocks noGrp="1"/>
          </p:cNvSpPr>
          <p:nvPr>
            <p:ph type="ctrTitle"/>
          </p:nvPr>
        </p:nvSpPr>
        <p:spPr>
          <a:xfrm>
            <a:off x="165100" y="2336800"/>
            <a:ext cx="8083551"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Calibri"/>
              <a:buNone/>
            </a:pPr>
            <a:r>
              <a:rPr lang="sl-SI"/>
              <a:t>Učitelj-ica kot pomemben steber trajnostne digitalizacije</a:t>
            </a:r>
            <a:endParaRPr/>
          </a:p>
        </p:txBody>
      </p:sp>
      <p:sp>
        <p:nvSpPr>
          <p:cNvPr id="59" name="Google Shape;59;p11"/>
          <p:cNvSpPr txBox="1">
            <a:spLocks noGrp="1"/>
          </p:cNvSpPr>
          <p:nvPr>
            <p:ph type="subTitle" idx="1"/>
          </p:nvPr>
        </p:nvSpPr>
        <p:spPr>
          <a:xfrm>
            <a:off x="165101" y="4862736"/>
            <a:ext cx="8083550" cy="70938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sl-SI"/>
              <a:t>Radovan Krajnc, ZRSŠ</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0"/>
          <p:cNvSpPr txBox="1">
            <a:spLocks noGrp="1"/>
          </p:cNvSpPr>
          <p:nvPr>
            <p:ph type="title"/>
          </p:nvPr>
        </p:nvSpPr>
        <p:spPr>
          <a:xfrm>
            <a:off x="155575" y="152400"/>
            <a:ext cx="11880900" cy="6507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sl-SI" sz="4800"/>
              <a:t>Ustvarjanje digitalnih vsebin</a:t>
            </a:r>
            <a:endParaRPr sz="4800"/>
          </a:p>
        </p:txBody>
      </p:sp>
      <p:sp>
        <p:nvSpPr>
          <p:cNvPr id="147" name="Google Shape;147;p20"/>
          <p:cNvSpPr txBox="1">
            <a:spLocks noGrp="1"/>
          </p:cNvSpPr>
          <p:nvPr>
            <p:ph type="body" idx="1"/>
          </p:nvPr>
        </p:nvSpPr>
        <p:spPr>
          <a:xfrm>
            <a:off x="155550" y="944225"/>
            <a:ext cx="11880900" cy="5397600"/>
          </a:xfrm>
          <a:prstGeom prst="rect">
            <a:avLst/>
          </a:prstGeom>
        </p:spPr>
        <p:txBody>
          <a:bodyPr spcFirstLastPara="1" wrap="square" lIns="91425" tIns="45700" rIns="91425" bIns="45700" anchor="t" anchorCtr="0">
            <a:normAutofit fontScale="92500"/>
          </a:bodyPr>
          <a:lstStyle/>
          <a:p>
            <a:pPr marL="0" lvl="0" indent="0" algn="l" rtl="0">
              <a:spcBef>
                <a:spcPts val="1000"/>
              </a:spcBef>
              <a:spcAft>
                <a:spcPts val="0"/>
              </a:spcAft>
              <a:buNone/>
            </a:pPr>
            <a:r>
              <a:rPr lang="sl-SI" sz="2616"/>
              <a:t>Primer razvijanja kompetence </a:t>
            </a:r>
            <a:r>
              <a:rPr lang="sl-SI" sz="2616" b="1"/>
              <a:t>3.2 Umeščanje in poustvarjanje dig. vsebin pri GUM v 9.r</a:t>
            </a:r>
            <a:endParaRPr sz="2616" b="1"/>
          </a:p>
          <a:p>
            <a:pPr marL="0" lvl="0" indent="0" algn="l" rtl="0">
              <a:lnSpc>
                <a:spcPct val="100000"/>
              </a:lnSpc>
              <a:spcBef>
                <a:spcPts val="0"/>
              </a:spcBef>
              <a:spcAft>
                <a:spcPts val="0"/>
              </a:spcAft>
              <a:buNone/>
            </a:pPr>
            <a:endParaRPr sz="1100" b="1">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100" b="1">
              <a:solidFill>
                <a:srgbClr val="000000"/>
              </a:solidFill>
              <a:latin typeface="Arial"/>
              <a:ea typeface="Arial"/>
              <a:cs typeface="Arial"/>
              <a:sym typeface="Arial"/>
            </a:endParaRPr>
          </a:p>
          <a:p>
            <a:pPr marL="0" lvl="0" indent="0" algn="l" rtl="0">
              <a:spcBef>
                <a:spcPts val="1000"/>
              </a:spcBef>
              <a:spcAft>
                <a:spcPts val="0"/>
              </a:spcAft>
              <a:buNone/>
            </a:pPr>
            <a:endParaRPr/>
          </a:p>
          <a:p>
            <a:pPr marL="0" lvl="0" indent="0" algn="l" rtl="0">
              <a:spcBef>
                <a:spcPts val="1000"/>
              </a:spcBef>
              <a:spcAft>
                <a:spcPts val="0"/>
              </a:spcAft>
              <a:buNone/>
            </a:pPr>
            <a:r>
              <a:rPr lang="sl-SI" b="1"/>
              <a:t>Izziv:</a:t>
            </a:r>
            <a:r>
              <a:rPr lang="sl-SI"/>
              <a:t> Učitelj želi pri učencih razviti zmožnost montiranja zvoka z ustreznim programskim orodjem (npr. Audacity), ustrezno upoštevati avtorske pravice in se umetniško izražati z lastnim raperskim besedilom.</a:t>
            </a:r>
            <a:endParaRPr/>
          </a:p>
          <a:p>
            <a:pPr marL="0" lvl="0" indent="0" algn="l" rtl="0">
              <a:spcBef>
                <a:spcPts val="1000"/>
              </a:spcBef>
              <a:spcAft>
                <a:spcPts val="0"/>
              </a:spcAft>
              <a:buNone/>
            </a:pPr>
            <a:endParaRPr/>
          </a:p>
          <a:p>
            <a:pPr marL="0" lvl="0" indent="0" algn="l" rtl="0">
              <a:spcBef>
                <a:spcPts val="1000"/>
              </a:spcBef>
              <a:spcAft>
                <a:spcPts val="0"/>
              </a:spcAft>
              <a:buNone/>
            </a:pPr>
            <a:r>
              <a:rPr lang="sl-SI" b="1"/>
              <a:t>Dejavnost</a:t>
            </a:r>
            <a:r>
              <a:rPr lang="sl-SI"/>
              <a:t>: Učitelj pripravi navodila za “projekt rap” in jih objavi v spletni učilnici Moodle. Z učenci sestavi kriterije za dajanje povratnih informacij in jih doda k opisu Foruma. Bistvo projekta je izdelava kratke raperske pesmi z avtorskim besedilom. Učenci projekt izdelajo samostojno ali v paru. Učenci lastno besedilo zapojejo in se posnamejo. V programu Audacity vokal in glasbeno podlago ustrezno združijo in uredijo. Učenci končni izdelek oddajo v Forumu. Vsak učenec oz. par poda povratno informacijo za dva oddana posnetka, pri tem pa v forumu povratne informacije ne zapiše, </a:t>
            </a:r>
            <a:br>
              <a:rPr lang="sl-SI"/>
            </a:br>
            <a:r>
              <a:rPr lang="sl-SI"/>
              <a:t>ampak posname z vgrajenim orodjem za snemanje dvominutnih zvočnih </a:t>
            </a:r>
            <a:br>
              <a:rPr lang="sl-SI"/>
            </a:br>
            <a:r>
              <a:rPr lang="sl-SI"/>
              <a:t>ali video posnetkov.</a:t>
            </a:r>
            <a:endParaRPr/>
          </a:p>
          <a:p>
            <a:pPr marL="0" lvl="0" indent="0" algn="l" rtl="0">
              <a:lnSpc>
                <a:spcPct val="100000"/>
              </a:lnSpc>
              <a:spcBef>
                <a:spcPts val="0"/>
              </a:spcBef>
              <a:spcAft>
                <a:spcPts val="0"/>
              </a:spcAft>
              <a:buNone/>
            </a:pPr>
            <a:endParaRPr b="1">
              <a:solidFill>
                <a:srgbClr val="000000"/>
              </a:solidFill>
              <a:latin typeface="Arial"/>
              <a:ea typeface="Arial"/>
              <a:cs typeface="Arial"/>
              <a:sym typeface="Arial"/>
            </a:endParaRPr>
          </a:p>
          <a:p>
            <a:pPr marL="0" lvl="0" indent="0" algn="l" rtl="0">
              <a:spcBef>
                <a:spcPts val="1000"/>
              </a:spcBef>
              <a:spcAft>
                <a:spcPts val="0"/>
              </a:spcAft>
              <a:buNone/>
            </a:pPr>
            <a:endParaRPr/>
          </a:p>
        </p:txBody>
      </p:sp>
      <p:pic>
        <p:nvPicPr>
          <p:cNvPr id="148" name="Google Shape;148;p20"/>
          <p:cNvPicPr preferRelativeResize="0"/>
          <p:nvPr/>
        </p:nvPicPr>
        <p:blipFill>
          <a:blip r:embed="rId3">
            <a:alphaModFix/>
          </a:blip>
          <a:stretch>
            <a:fillRect/>
          </a:stretch>
        </p:blipFill>
        <p:spPr>
          <a:xfrm>
            <a:off x="11344263" y="34825"/>
            <a:ext cx="847725" cy="885825"/>
          </a:xfrm>
          <a:prstGeom prst="rect">
            <a:avLst/>
          </a:prstGeom>
          <a:noFill/>
          <a:ln>
            <a:noFill/>
          </a:ln>
        </p:spPr>
      </p:pic>
      <p:pic>
        <p:nvPicPr>
          <p:cNvPr id="149" name="Google Shape;149;p20"/>
          <p:cNvPicPr preferRelativeResize="0"/>
          <p:nvPr/>
        </p:nvPicPr>
        <p:blipFill>
          <a:blip r:embed="rId4">
            <a:alphaModFix/>
          </a:blip>
          <a:stretch>
            <a:fillRect/>
          </a:stretch>
        </p:blipFill>
        <p:spPr>
          <a:xfrm>
            <a:off x="9505950" y="4800600"/>
            <a:ext cx="2686050" cy="1905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xfrm>
            <a:off x="155575" y="152400"/>
            <a:ext cx="11880900" cy="6507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sl-SI" sz="4800"/>
              <a:t>Varnost</a:t>
            </a:r>
            <a:endParaRPr sz="4800"/>
          </a:p>
        </p:txBody>
      </p:sp>
      <p:sp>
        <p:nvSpPr>
          <p:cNvPr id="155" name="Google Shape;155;p21"/>
          <p:cNvSpPr txBox="1">
            <a:spLocks noGrp="1"/>
          </p:cNvSpPr>
          <p:nvPr>
            <p:ph type="body" idx="1"/>
          </p:nvPr>
        </p:nvSpPr>
        <p:spPr>
          <a:xfrm>
            <a:off x="155550" y="944225"/>
            <a:ext cx="11880900" cy="5397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sl-SI" sz="2616"/>
              <a:t>Primer razvijanja kompetence </a:t>
            </a:r>
            <a:r>
              <a:rPr lang="sl-SI" sz="2616" b="1"/>
              <a:t>4.1 Varovanje naprav pri TIT v 8. razredu</a:t>
            </a:r>
            <a:endParaRPr/>
          </a:p>
          <a:p>
            <a:pPr marL="0" lvl="0" indent="0" algn="l" rtl="0">
              <a:spcBef>
                <a:spcPts val="1000"/>
              </a:spcBef>
              <a:spcAft>
                <a:spcPts val="0"/>
              </a:spcAft>
              <a:buNone/>
            </a:pPr>
            <a:r>
              <a:rPr lang="sl-SI" b="1"/>
              <a:t>Izziv</a:t>
            </a:r>
            <a:r>
              <a:rPr lang="sl-SI"/>
              <a:t>: Pri risanju tehnično-tehnološke dokumentacije uporabljamo programsko opremo, kot je npr. QCAD in/ali Google SketchUp. Ta oprema je na šolskih računalnikih že nameščena. Učence je potrebno podpreti pri nameščanju zanesljive (originalne) programske opreme na njihove računalnike in jim pomagati razviti kompetenco varovanja naprav.</a:t>
            </a:r>
            <a:endParaRPr/>
          </a:p>
          <a:p>
            <a:pPr marL="0" lvl="0" indent="0" algn="l" rtl="0">
              <a:spcBef>
                <a:spcPts val="1000"/>
              </a:spcBef>
              <a:spcAft>
                <a:spcPts val="0"/>
              </a:spcAft>
              <a:buNone/>
            </a:pPr>
            <a:r>
              <a:rPr lang="sl-SI" b="1"/>
              <a:t>Dejavnost</a:t>
            </a:r>
            <a:r>
              <a:rPr lang="sl-SI"/>
              <a:t>: Za vajo ali delo doma z omenjeno opremo, si morajo učenci potrebno programsko opremo namestiti na domače računalnike ali tablice. Učitelj učencem v šoli razloži, kako jo varno namestijo in uporabijo protivirusne programe za zaščito, varovanje naprav. Učenci doma preverijo, kakšno protivirusno programsko opremo imajo nameščeno na računalniku, hkrati pa preverijo tudi, kako so zaščiteni njihovi mobilni telefoni. Učitelj v Moodlu ustvari Slovar in učencem pripravi seznam različne varnostne programske opreme ter drugih pojmov iz področja varne rabe digitalnih naprav. Vsak učenec/ali par v Slovarju opiše </a:t>
            </a:r>
            <a:br>
              <a:rPr lang="sl-SI"/>
            </a:br>
            <a:r>
              <a:rPr lang="sl-SI"/>
              <a:t>izbran pojem. Učenci lahko tudi komentirajo zapise.</a:t>
            </a:r>
            <a:endParaRPr/>
          </a:p>
        </p:txBody>
      </p:sp>
      <p:pic>
        <p:nvPicPr>
          <p:cNvPr id="156" name="Google Shape;156;p21"/>
          <p:cNvPicPr preferRelativeResize="0"/>
          <p:nvPr/>
        </p:nvPicPr>
        <p:blipFill>
          <a:blip r:embed="rId3">
            <a:alphaModFix/>
          </a:blip>
          <a:stretch>
            <a:fillRect/>
          </a:stretch>
        </p:blipFill>
        <p:spPr>
          <a:xfrm>
            <a:off x="11269900" y="53875"/>
            <a:ext cx="857250" cy="847725"/>
          </a:xfrm>
          <a:prstGeom prst="rect">
            <a:avLst/>
          </a:prstGeom>
          <a:noFill/>
          <a:ln>
            <a:noFill/>
          </a:ln>
        </p:spPr>
      </p:pic>
      <p:pic>
        <p:nvPicPr>
          <p:cNvPr id="157" name="Google Shape;157;p21"/>
          <p:cNvPicPr preferRelativeResize="0"/>
          <p:nvPr/>
        </p:nvPicPr>
        <p:blipFill>
          <a:blip r:embed="rId4">
            <a:alphaModFix/>
          </a:blip>
          <a:stretch>
            <a:fillRect/>
          </a:stretch>
        </p:blipFill>
        <p:spPr>
          <a:xfrm>
            <a:off x="9505950" y="4953000"/>
            <a:ext cx="2686050" cy="1905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2"/>
          <p:cNvSpPr txBox="1">
            <a:spLocks noGrp="1"/>
          </p:cNvSpPr>
          <p:nvPr>
            <p:ph type="title"/>
          </p:nvPr>
        </p:nvSpPr>
        <p:spPr>
          <a:xfrm>
            <a:off x="155575" y="152400"/>
            <a:ext cx="11880900" cy="6507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sl-SI" sz="4800"/>
              <a:t>Reševanje problemov</a:t>
            </a:r>
            <a:endParaRPr sz="4800"/>
          </a:p>
        </p:txBody>
      </p:sp>
      <p:sp>
        <p:nvSpPr>
          <p:cNvPr id="163" name="Google Shape;163;p22"/>
          <p:cNvSpPr txBox="1">
            <a:spLocks noGrp="1"/>
          </p:cNvSpPr>
          <p:nvPr>
            <p:ph type="body" idx="1"/>
          </p:nvPr>
        </p:nvSpPr>
        <p:spPr>
          <a:xfrm>
            <a:off x="155550" y="944225"/>
            <a:ext cx="11880900" cy="23400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sl-SI" sz="2616"/>
              <a:t>Primer razvijanja kompetence </a:t>
            </a:r>
            <a:r>
              <a:rPr lang="sl-SI" sz="2616" b="1"/>
              <a:t>5.3 Ustvarjalna uporaba dig. tehn. pri GEO v 3. VIO</a:t>
            </a:r>
            <a:endParaRPr sz="2616" b="1"/>
          </a:p>
          <a:p>
            <a:pPr marL="0" lvl="0" indent="0" algn="l" rtl="0">
              <a:spcBef>
                <a:spcPts val="1000"/>
              </a:spcBef>
              <a:spcAft>
                <a:spcPts val="0"/>
              </a:spcAft>
              <a:buNone/>
            </a:pPr>
            <a:r>
              <a:rPr lang="sl-SI" b="1"/>
              <a:t>Izziv</a:t>
            </a:r>
            <a:r>
              <a:rPr lang="sl-SI"/>
              <a:t>: V okviru Upodabljanja Zemljinega površja in načinov prikazovanja površja  – Kakšnih oblik je površje? želi učiteljica spodbujati ustvarjalno raziskovanje geografskih značilnosti (reliefne oblike) Slovenije, razvijati učenčeve geoprostorske predstave in spodbuditi razvoj sposobnosti za pravilno in kritično umeščanje reliefnih oblik v prostor. </a:t>
            </a:r>
            <a:endParaRPr/>
          </a:p>
          <a:p>
            <a:pPr marL="0" lvl="0" indent="0" algn="l" rtl="0">
              <a:spcBef>
                <a:spcPts val="1000"/>
              </a:spcBef>
              <a:spcAft>
                <a:spcPts val="0"/>
              </a:spcAft>
              <a:buNone/>
            </a:pPr>
            <a:r>
              <a:rPr lang="sl-SI"/>
              <a:t>Dejavnost: Vsak učenec s pomočjo orodja </a:t>
            </a:r>
            <a:r>
              <a:rPr lang="sl-SI" u="sng">
                <a:solidFill>
                  <a:schemeClr val="hlink"/>
                </a:solidFill>
                <a:hlinkClick r:id="rId3"/>
              </a:rPr>
              <a:t>3D GoogleEarth</a:t>
            </a:r>
            <a:r>
              <a:rPr lang="sl-SI"/>
              <a:t>  poišče posamezno </a:t>
            </a:r>
            <a:endParaRPr sz="2616" b="1"/>
          </a:p>
        </p:txBody>
      </p:sp>
      <p:pic>
        <p:nvPicPr>
          <p:cNvPr id="164" name="Google Shape;164;p22"/>
          <p:cNvPicPr preferRelativeResize="0"/>
          <p:nvPr/>
        </p:nvPicPr>
        <p:blipFill>
          <a:blip r:embed="rId4">
            <a:alphaModFix/>
          </a:blip>
          <a:stretch>
            <a:fillRect/>
          </a:stretch>
        </p:blipFill>
        <p:spPr>
          <a:xfrm>
            <a:off x="11269900" y="53875"/>
            <a:ext cx="857250" cy="847725"/>
          </a:xfrm>
          <a:prstGeom prst="rect">
            <a:avLst/>
          </a:prstGeom>
          <a:noFill/>
          <a:ln>
            <a:noFill/>
          </a:ln>
        </p:spPr>
      </p:pic>
      <p:sp>
        <p:nvSpPr>
          <p:cNvPr id="165" name="Google Shape;165;p22"/>
          <p:cNvSpPr txBox="1">
            <a:spLocks noGrp="1"/>
          </p:cNvSpPr>
          <p:nvPr>
            <p:ph type="body" idx="1"/>
          </p:nvPr>
        </p:nvSpPr>
        <p:spPr>
          <a:xfrm>
            <a:off x="221025" y="3097157"/>
            <a:ext cx="5338200" cy="31971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sl-SI"/>
              <a:t>reliefno obliko (gorovje, hribovje, gričevje, ravnina, nižina, kotlina, dolina, planota) v Sloveniji in naredi posnetek zaslona. Pridobljen posnetek obogati z opisom značilnosti izbrane reliefne oblike (glej spodnjo sliko) in jo odda vForum.</a:t>
            </a:r>
            <a:endParaRPr/>
          </a:p>
          <a:p>
            <a:pPr marL="0" lvl="0" indent="0" algn="l" rtl="0">
              <a:spcBef>
                <a:spcPts val="1000"/>
              </a:spcBef>
              <a:spcAft>
                <a:spcPts val="0"/>
              </a:spcAft>
              <a:buNone/>
            </a:pPr>
            <a:r>
              <a:rPr lang="sl-SI"/>
              <a:t>Učenci pogledajo oddane primere in komentirajo vsebinsko ustreznost oddanega primera. </a:t>
            </a:r>
            <a:endParaRPr/>
          </a:p>
        </p:txBody>
      </p:sp>
      <p:pic>
        <p:nvPicPr>
          <p:cNvPr id="166" name="Google Shape;166;p22"/>
          <p:cNvPicPr preferRelativeResize="0"/>
          <p:nvPr/>
        </p:nvPicPr>
        <p:blipFill>
          <a:blip r:embed="rId5">
            <a:alphaModFix/>
          </a:blip>
          <a:stretch>
            <a:fillRect/>
          </a:stretch>
        </p:blipFill>
        <p:spPr>
          <a:xfrm>
            <a:off x="5431781" y="3181050"/>
            <a:ext cx="6760220" cy="3197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3"/>
          <p:cNvSpPr txBox="1">
            <a:spLocks noGrp="1"/>
          </p:cNvSpPr>
          <p:nvPr>
            <p:ph type="title"/>
          </p:nvPr>
        </p:nvSpPr>
        <p:spPr>
          <a:xfrm>
            <a:off x="155575" y="152400"/>
            <a:ext cx="11880900" cy="547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sl-SI"/>
              <a:t>Kaj in kako v predšolskem obdobju?</a:t>
            </a:r>
            <a:endParaRPr/>
          </a:p>
        </p:txBody>
      </p:sp>
      <p:pic>
        <p:nvPicPr>
          <p:cNvPr id="172" name="Google Shape;172;p23"/>
          <p:cNvPicPr preferRelativeResize="0"/>
          <p:nvPr/>
        </p:nvPicPr>
        <p:blipFill rotWithShape="1">
          <a:blip r:embed="rId3">
            <a:alphaModFix/>
          </a:blip>
          <a:srcRect l="2040" t="7480" r="-2039" b="-7480"/>
          <a:stretch/>
        </p:blipFill>
        <p:spPr>
          <a:xfrm>
            <a:off x="152400" y="1004700"/>
            <a:ext cx="4275675" cy="5700900"/>
          </a:xfrm>
          <a:prstGeom prst="rect">
            <a:avLst/>
          </a:prstGeom>
          <a:noFill/>
          <a:ln>
            <a:noFill/>
          </a:ln>
        </p:spPr>
      </p:pic>
      <p:pic>
        <p:nvPicPr>
          <p:cNvPr id="173" name="Google Shape;173;p23"/>
          <p:cNvPicPr preferRelativeResize="0"/>
          <p:nvPr/>
        </p:nvPicPr>
        <p:blipFill rotWithShape="1">
          <a:blip r:embed="rId4">
            <a:alphaModFix/>
          </a:blip>
          <a:srcRect b="7604"/>
          <a:stretch/>
        </p:blipFill>
        <p:spPr>
          <a:xfrm>
            <a:off x="4493225" y="1004700"/>
            <a:ext cx="4275675" cy="5267600"/>
          </a:xfrm>
          <a:prstGeom prst="rect">
            <a:avLst/>
          </a:prstGeom>
          <a:noFill/>
          <a:ln>
            <a:noFill/>
          </a:ln>
        </p:spPr>
      </p:pic>
      <p:pic>
        <p:nvPicPr>
          <p:cNvPr id="174" name="Google Shape;174;p23"/>
          <p:cNvPicPr preferRelativeResize="0"/>
          <p:nvPr/>
        </p:nvPicPr>
        <p:blipFill>
          <a:blip r:embed="rId5">
            <a:alphaModFix/>
          </a:blip>
          <a:stretch>
            <a:fillRect/>
          </a:stretch>
        </p:blipFill>
        <p:spPr>
          <a:xfrm>
            <a:off x="8899475" y="3224300"/>
            <a:ext cx="2286000" cy="3048000"/>
          </a:xfrm>
          <a:prstGeom prst="rect">
            <a:avLst/>
          </a:prstGeom>
          <a:noFill/>
          <a:ln>
            <a:noFill/>
          </a:ln>
        </p:spPr>
      </p:pic>
      <p:sp>
        <p:nvSpPr>
          <p:cNvPr id="175" name="Google Shape;175;p23"/>
          <p:cNvSpPr txBox="1"/>
          <p:nvPr/>
        </p:nvSpPr>
        <p:spPr>
          <a:xfrm>
            <a:off x="77250" y="6174150"/>
            <a:ext cx="8080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800">
                <a:latin typeface="Calibri"/>
                <a:ea typeface="Calibri"/>
                <a:cs typeface="Calibri"/>
                <a:sym typeface="Calibri"/>
              </a:rPr>
              <a:t>Vir slik: http://mrsmclennan.blogspot.com/2019/11/encouraging-computational-thinking-in.html</a:t>
            </a:r>
            <a:endParaRPr sz="8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4"/>
          <p:cNvPicPr preferRelativeResize="0"/>
          <p:nvPr/>
        </p:nvPicPr>
        <p:blipFill>
          <a:blip r:embed="rId3">
            <a:alphaModFix/>
          </a:blip>
          <a:stretch>
            <a:fillRect/>
          </a:stretch>
        </p:blipFill>
        <p:spPr>
          <a:xfrm>
            <a:off x="2282100" y="810800"/>
            <a:ext cx="8310800" cy="5619625"/>
          </a:xfrm>
          <a:prstGeom prst="rect">
            <a:avLst/>
          </a:prstGeom>
          <a:noFill/>
          <a:ln>
            <a:noFill/>
          </a:ln>
        </p:spPr>
      </p:pic>
      <p:sp>
        <p:nvSpPr>
          <p:cNvPr id="181" name="Google Shape;181;p24"/>
          <p:cNvSpPr txBox="1">
            <a:spLocks noGrp="1"/>
          </p:cNvSpPr>
          <p:nvPr>
            <p:ph type="title"/>
          </p:nvPr>
        </p:nvSpPr>
        <p:spPr>
          <a:xfrm>
            <a:off x="155550" y="152400"/>
            <a:ext cx="11880900" cy="6999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sl-SI"/>
              <a:t>SMERNICE ZA UPORABO ZASLONOV PRI OTROCIH IN MLADOSTNIKIH</a:t>
            </a:r>
            <a:endParaRPr/>
          </a:p>
          <a:p>
            <a:pPr marL="0" lvl="0" indent="0" algn="l" rtl="0">
              <a:spcBef>
                <a:spcPts val="0"/>
              </a:spcBef>
              <a:spcAft>
                <a:spcPts val="0"/>
              </a:spcAft>
              <a:buNone/>
            </a:pPr>
            <a:r>
              <a:rPr lang="sl-SI" sz="2200"/>
              <a:t>Priporočila slovenskih pediatrov</a:t>
            </a:r>
            <a:endParaRPr sz="2200"/>
          </a:p>
        </p:txBody>
      </p:sp>
      <p:pic>
        <p:nvPicPr>
          <p:cNvPr id="182" name="Google Shape;182;p24"/>
          <p:cNvPicPr preferRelativeResize="0"/>
          <p:nvPr/>
        </p:nvPicPr>
        <p:blipFill>
          <a:blip r:embed="rId4">
            <a:alphaModFix/>
          </a:blip>
          <a:stretch>
            <a:fillRect/>
          </a:stretch>
        </p:blipFill>
        <p:spPr>
          <a:xfrm>
            <a:off x="9390050" y="5415900"/>
            <a:ext cx="2801950" cy="926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txBox="1">
            <a:spLocks noGrp="1"/>
          </p:cNvSpPr>
          <p:nvPr>
            <p:ph type="body" idx="1"/>
          </p:nvPr>
        </p:nvSpPr>
        <p:spPr>
          <a:xfrm>
            <a:off x="77450" y="53875"/>
            <a:ext cx="11880900" cy="620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sl-SI" sz="2616"/>
              <a:t>Primer razvijanja kompetence </a:t>
            </a:r>
            <a:r>
              <a:rPr lang="sl-SI" sz="2616" b="1"/>
              <a:t>5.3 Ustvarjalna uporaba dig. tehn. pri FIZ v 3. VIO</a:t>
            </a:r>
            <a:endParaRPr sz="2616" b="1"/>
          </a:p>
        </p:txBody>
      </p:sp>
      <p:pic>
        <p:nvPicPr>
          <p:cNvPr id="188" name="Google Shape;188;p25"/>
          <p:cNvPicPr preferRelativeResize="0"/>
          <p:nvPr/>
        </p:nvPicPr>
        <p:blipFill>
          <a:blip r:embed="rId3">
            <a:alphaModFix/>
          </a:blip>
          <a:stretch>
            <a:fillRect/>
          </a:stretch>
        </p:blipFill>
        <p:spPr>
          <a:xfrm>
            <a:off x="11269900" y="53875"/>
            <a:ext cx="857250" cy="847725"/>
          </a:xfrm>
          <a:prstGeom prst="rect">
            <a:avLst/>
          </a:prstGeom>
          <a:noFill/>
          <a:ln>
            <a:noFill/>
          </a:ln>
        </p:spPr>
      </p:pic>
      <p:pic>
        <p:nvPicPr>
          <p:cNvPr id="189" name="Google Shape;189;p25" descr="Kreativna raba digitalne tehnologije" title="Merjenje hitrosti telesa z Micro:bitom">
            <a:hlinkClick r:id="rId4"/>
          </p:cNvPr>
          <p:cNvPicPr preferRelativeResize="0"/>
          <p:nvPr/>
        </p:nvPicPr>
        <p:blipFill>
          <a:blip r:embed="rId5">
            <a:alphaModFix/>
          </a:blip>
          <a:stretch>
            <a:fillRect/>
          </a:stretch>
        </p:blipFill>
        <p:spPr>
          <a:xfrm>
            <a:off x="5858661" y="3221750"/>
            <a:ext cx="6333339" cy="3562500"/>
          </a:xfrm>
          <a:prstGeom prst="rect">
            <a:avLst/>
          </a:prstGeom>
          <a:noFill/>
          <a:ln>
            <a:noFill/>
          </a:ln>
        </p:spPr>
      </p:pic>
      <p:graphicFrame>
        <p:nvGraphicFramePr>
          <p:cNvPr id="190" name="Google Shape;190;p25"/>
          <p:cNvGraphicFramePr/>
          <p:nvPr/>
        </p:nvGraphicFramePr>
        <p:xfrm>
          <a:off x="0" y="761000"/>
          <a:ext cx="12192000" cy="3343275"/>
        </p:xfrm>
        <a:graphic>
          <a:graphicData uri="http://schemas.openxmlformats.org/drawingml/2006/table">
            <a:tbl>
              <a:tblPr>
                <a:noFill/>
                <a:tableStyleId>{C3A29FB7-2B1F-4664-99CE-3A5E7C7CB8D9}</a:tableStyleId>
              </a:tblPr>
              <a:tblGrid>
                <a:gridCol w="2878425">
                  <a:extLst>
                    <a:ext uri="{9D8B030D-6E8A-4147-A177-3AD203B41FA5}">
                      <a16:colId xmlns:a16="http://schemas.microsoft.com/office/drawing/2014/main" val="20000"/>
                    </a:ext>
                  </a:extLst>
                </a:gridCol>
                <a:gridCol w="9313575">
                  <a:extLst>
                    <a:ext uri="{9D8B030D-6E8A-4147-A177-3AD203B41FA5}">
                      <a16:colId xmlns:a16="http://schemas.microsoft.com/office/drawing/2014/main" val="20001"/>
                    </a:ext>
                  </a:extLst>
                </a:gridCol>
              </a:tblGrid>
              <a:tr h="752475">
                <a:tc>
                  <a:txBody>
                    <a:bodyPr/>
                    <a:lstStyle/>
                    <a:p>
                      <a:pPr marL="63500" marR="63500" lvl="0" indent="0" algn="l" rtl="0">
                        <a:lnSpc>
                          <a:spcPct val="115000"/>
                        </a:lnSpc>
                        <a:spcBef>
                          <a:spcPts val="1200"/>
                        </a:spcBef>
                        <a:spcAft>
                          <a:spcPts val="1200"/>
                        </a:spcAft>
                        <a:buNone/>
                      </a:pPr>
                      <a:r>
                        <a:rPr lang="sl-SI" sz="2000" b="1">
                          <a:solidFill>
                            <a:srgbClr val="FFFFFF"/>
                          </a:solidFill>
                        </a:rPr>
                        <a:t>Cilji ​</a:t>
                      </a:r>
                      <a:endParaRPr sz="2000" b="1">
                        <a:solidFill>
                          <a:srgbClr val="FFFFFF"/>
                        </a:solidFill>
                      </a:endParaRPr>
                    </a:p>
                  </a:txBody>
                  <a:tcPr marL="91425" marR="91425" marT="91425" marB="91425">
                    <a:lnL w="13650" cap="flat" cmpd="sng">
                      <a:solidFill>
                        <a:srgbClr val="FFFFFF"/>
                      </a:solidFill>
                      <a:prstDash val="solid"/>
                      <a:round/>
                      <a:headEnd type="none" w="sm" len="sm"/>
                      <a:tailEnd type="none" w="sm" len="sm"/>
                    </a:lnL>
                    <a:lnR w="13650" cap="flat" cmpd="sng">
                      <a:solidFill>
                        <a:srgbClr val="FFFFFF"/>
                      </a:solidFill>
                      <a:prstDash val="solid"/>
                      <a:round/>
                      <a:headEnd type="none" w="sm" len="sm"/>
                      <a:tailEnd type="none" w="sm" len="sm"/>
                    </a:lnR>
                    <a:lnT w="13650" cap="flat" cmpd="sng">
                      <a:solidFill>
                        <a:srgbClr val="FFFFFF"/>
                      </a:solidFill>
                      <a:prstDash val="solid"/>
                      <a:round/>
                      <a:headEnd type="none" w="sm" len="sm"/>
                      <a:tailEnd type="none" w="sm" len="sm"/>
                    </a:lnT>
                    <a:lnB w="13650" cap="flat" cmpd="sng">
                      <a:solidFill>
                        <a:srgbClr val="FFFFFF"/>
                      </a:solidFill>
                      <a:prstDash val="solid"/>
                      <a:round/>
                      <a:headEnd type="none" w="sm" len="sm"/>
                      <a:tailEnd type="none" w="sm" len="sm"/>
                    </a:lnB>
                    <a:solidFill>
                      <a:srgbClr val="5B9BD5"/>
                    </a:solidFill>
                  </a:tcPr>
                </a:tc>
                <a:tc>
                  <a:txBody>
                    <a:bodyPr/>
                    <a:lstStyle/>
                    <a:p>
                      <a:pPr marL="63500" marR="63500" lvl="0" indent="0" algn="l" rtl="0">
                        <a:lnSpc>
                          <a:spcPct val="115000"/>
                        </a:lnSpc>
                        <a:spcBef>
                          <a:spcPts val="1200"/>
                        </a:spcBef>
                        <a:spcAft>
                          <a:spcPts val="1200"/>
                        </a:spcAft>
                        <a:buNone/>
                      </a:pPr>
                      <a:r>
                        <a:rPr lang="sl-SI" sz="2000" b="1">
                          <a:solidFill>
                            <a:srgbClr val="FFFFFF"/>
                          </a:solidFill>
                        </a:rPr>
                        <a:t>Standard znanja​</a:t>
                      </a:r>
                      <a:endParaRPr sz="2000" b="1">
                        <a:solidFill>
                          <a:srgbClr val="FFFFFF"/>
                        </a:solidFill>
                      </a:endParaRPr>
                    </a:p>
                  </a:txBody>
                  <a:tcPr marL="91425" marR="91425" marT="91425" marB="91425">
                    <a:lnL w="13650" cap="flat" cmpd="sng">
                      <a:solidFill>
                        <a:srgbClr val="FFFFFF"/>
                      </a:solidFill>
                      <a:prstDash val="solid"/>
                      <a:round/>
                      <a:headEnd type="none" w="sm" len="sm"/>
                      <a:tailEnd type="none" w="sm" len="sm"/>
                    </a:lnL>
                    <a:lnR w="13650" cap="flat" cmpd="sng">
                      <a:solidFill>
                        <a:srgbClr val="FFFFFF"/>
                      </a:solidFill>
                      <a:prstDash val="solid"/>
                      <a:round/>
                      <a:headEnd type="none" w="sm" len="sm"/>
                      <a:tailEnd type="none" w="sm" len="sm"/>
                    </a:lnR>
                    <a:lnT w="13650" cap="flat" cmpd="sng">
                      <a:solidFill>
                        <a:srgbClr val="FFFFFF"/>
                      </a:solidFill>
                      <a:prstDash val="solid"/>
                      <a:round/>
                      <a:headEnd type="none" w="sm" len="sm"/>
                      <a:tailEnd type="none" w="sm" len="sm"/>
                    </a:lnT>
                    <a:lnB w="13650" cap="flat" cmpd="sng">
                      <a:solidFill>
                        <a:srgbClr val="FFFFFF"/>
                      </a:solidFill>
                      <a:prstDash val="solid"/>
                      <a:round/>
                      <a:headEnd type="none" w="sm" len="sm"/>
                      <a:tailEnd type="none" w="sm" len="sm"/>
                    </a:lnB>
                    <a:solidFill>
                      <a:srgbClr val="5B9BD5"/>
                    </a:solidFill>
                  </a:tcPr>
                </a:tc>
                <a:extLst>
                  <a:ext uri="{0D108BD9-81ED-4DB2-BD59-A6C34878D82A}">
                    <a16:rowId xmlns:a16="http://schemas.microsoft.com/office/drawing/2014/main" val="10000"/>
                  </a:ext>
                </a:extLst>
              </a:tr>
              <a:tr h="2590800">
                <a:tc>
                  <a:txBody>
                    <a:bodyPr/>
                    <a:lstStyle/>
                    <a:p>
                      <a:pPr marL="63500" marR="63500" lvl="0" indent="0" algn="l" rtl="0">
                        <a:lnSpc>
                          <a:spcPct val="115000"/>
                        </a:lnSpc>
                        <a:spcBef>
                          <a:spcPts val="1200"/>
                        </a:spcBef>
                        <a:spcAft>
                          <a:spcPts val="1200"/>
                        </a:spcAft>
                        <a:buNone/>
                      </a:pPr>
                      <a:r>
                        <a:rPr lang="sl-SI" sz="1800"/>
                        <a:t>Meri izbrane fizikalne količine (hitrost telesa) z lastno sestavljeno digitalno merilno napravo. ​</a:t>
                      </a:r>
                      <a:endParaRPr sz="1800"/>
                    </a:p>
                  </a:txBody>
                  <a:tcPr marL="91425" marR="91425" marT="91425" marB="91425">
                    <a:lnL w="13650" cap="flat" cmpd="sng">
                      <a:solidFill>
                        <a:srgbClr val="FFFFFF"/>
                      </a:solidFill>
                      <a:prstDash val="solid"/>
                      <a:round/>
                      <a:headEnd type="none" w="sm" len="sm"/>
                      <a:tailEnd type="none" w="sm" len="sm"/>
                    </a:lnL>
                    <a:lnR w="13650" cap="flat" cmpd="sng">
                      <a:solidFill>
                        <a:srgbClr val="FFFFFF"/>
                      </a:solidFill>
                      <a:prstDash val="solid"/>
                      <a:round/>
                      <a:headEnd type="none" w="sm" len="sm"/>
                      <a:tailEnd type="none" w="sm" len="sm"/>
                    </a:lnR>
                    <a:lnT w="13650" cap="flat" cmpd="sng">
                      <a:solidFill>
                        <a:srgbClr val="FFFFFF"/>
                      </a:solidFill>
                      <a:prstDash val="solid"/>
                      <a:round/>
                      <a:headEnd type="none" w="sm" len="sm"/>
                      <a:tailEnd type="none" w="sm" len="sm"/>
                    </a:lnT>
                    <a:lnB w="13650" cap="flat" cmpd="sng">
                      <a:solidFill>
                        <a:srgbClr val="FFFFFF"/>
                      </a:solidFill>
                      <a:prstDash val="solid"/>
                      <a:round/>
                      <a:headEnd type="none" w="sm" len="sm"/>
                      <a:tailEnd type="none" w="sm" len="sm"/>
                    </a:lnB>
                    <a:solidFill>
                      <a:srgbClr val="D2DEEF"/>
                    </a:solidFill>
                  </a:tcPr>
                </a:tc>
                <a:tc>
                  <a:txBody>
                    <a:bodyPr/>
                    <a:lstStyle/>
                    <a:p>
                      <a:pPr marL="292100" marR="63500" lvl="0" indent="0" algn="l" rtl="0">
                        <a:lnSpc>
                          <a:spcPct val="115000"/>
                        </a:lnSpc>
                        <a:spcBef>
                          <a:spcPts val="1200"/>
                        </a:spcBef>
                        <a:spcAft>
                          <a:spcPts val="0"/>
                        </a:spcAft>
                        <a:buNone/>
                      </a:pPr>
                      <a:r>
                        <a:rPr lang="sl-SI"/>
                        <a:t>Učenec </a:t>
                      </a:r>
                      <a:r>
                        <a:rPr lang="sl-SI" b="1"/>
                        <a:t>s pomočjo učitelja </a:t>
                      </a:r>
                      <a:r>
                        <a:rPr lang="sl-SI"/>
                        <a:t>sestavi digitalno merilno napravo za merjenje hitrosti opazovanega telesa in pri tem:​</a:t>
                      </a:r>
                      <a:endParaRPr/>
                    </a:p>
                    <a:p>
                      <a:pPr marL="698500" marR="63500" lvl="0" indent="-295275" algn="l" rtl="0">
                        <a:lnSpc>
                          <a:spcPct val="115000"/>
                        </a:lnSpc>
                        <a:spcBef>
                          <a:spcPts val="1200"/>
                        </a:spcBef>
                        <a:spcAft>
                          <a:spcPts val="0"/>
                        </a:spcAft>
                        <a:buSzPts val="1050"/>
                        <a:buFont typeface="Arial"/>
                        <a:buChar char="●"/>
                      </a:pPr>
                      <a:r>
                        <a:rPr lang="sl-SI"/>
                        <a:t>izbere ustrezne senzorje​</a:t>
                      </a:r>
                      <a:endParaRPr/>
                    </a:p>
                    <a:p>
                      <a:pPr marL="698500" marR="63500" lvl="0" indent="-295275" algn="l" rtl="0">
                        <a:lnSpc>
                          <a:spcPct val="115000"/>
                        </a:lnSpc>
                        <a:spcBef>
                          <a:spcPts val="0"/>
                        </a:spcBef>
                        <a:spcAft>
                          <a:spcPts val="0"/>
                        </a:spcAft>
                        <a:buSzPts val="1050"/>
                        <a:buFont typeface="Arial"/>
                        <a:buChar char="●"/>
                      </a:pPr>
                      <a:r>
                        <a:rPr lang="sl-SI"/>
                        <a:t>napiše program, ki s pomočjo senzorjev pravilno odčita čas prehoda telesa med dvema točkama​</a:t>
                      </a:r>
                      <a:endParaRPr/>
                    </a:p>
                    <a:p>
                      <a:pPr marL="698500" marR="63500" lvl="0" indent="-295275" algn="l" rtl="0">
                        <a:lnSpc>
                          <a:spcPct val="115000"/>
                        </a:lnSpc>
                        <a:spcBef>
                          <a:spcPts val="0"/>
                        </a:spcBef>
                        <a:spcAft>
                          <a:spcPts val="0"/>
                        </a:spcAft>
                        <a:buSzPts val="1050"/>
                        <a:buFont typeface="Arial"/>
                        <a:buChar char="●"/>
                      </a:pPr>
                      <a:r>
                        <a:rPr lang="sl-SI"/>
                        <a:t>pravilno izračuna hitrost iz razdalje med senzorjema in odčitanim časom prehoda​</a:t>
                      </a:r>
                      <a:endParaRPr/>
                    </a:p>
                    <a:p>
                      <a:pPr marL="698500" marR="63500" lvl="0" indent="-295275" algn="l" rtl="0">
                        <a:lnSpc>
                          <a:spcPct val="115000"/>
                        </a:lnSpc>
                        <a:spcBef>
                          <a:spcPts val="0"/>
                        </a:spcBef>
                        <a:spcAft>
                          <a:spcPts val="0"/>
                        </a:spcAft>
                        <a:buSzPts val="1050"/>
                        <a:buFont typeface="Arial"/>
                        <a:buChar char="●"/>
                      </a:pPr>
                      <a:r>
                        <a:rPr lang="sl-SI"/>
                        <a:t>razloži delovanje izdelane </a:t>
                      </a:r>
                      <a:br>
                        <a:rPr lang="sl-SI"/>
                      </a:br>
                      <a:r>
                        <a:rPr lang="sl-SI"/>
                        <a:t>merilne naprave </a:t>
                      </a:r>
                      <a:br>
                        <a:rPr lang="sl-SI"/>
                      </a:br>
                      <a:r>
                        <a:rPr lang="sl-SI"/>
                        <a:t>in oceni napako​</a:t>
                      </a:r>
                      <a:endParaRPr/>
                    </a:p>
                  </a:txBody>
                  <a:tcPr marL="91425" marR="91425" marT="91425" marB="91425">
                    <a:lnL w="13650" cap="flat" cmpd="sng">
                      <a:solidFill>
                        <a:srgbClr val="FFFFFF"/>
                      </a:solidFill>
                      <a:prstDash val="solid"/>
                      <a:round/>
                      <a:headEnd type="none" w="sm" len="sm"/>
                      <a:tailEnd type="none" w="sm" len="sm"/>
                    </a:lnL>
                    <a:lnR w="13650" cap="flat" cmpd="sng">
                      <a:solidFill>
                        <a:srgbClr val="FFFFFF"/>
                      </a:solidFill>
                      <a:prstDash val="solid"/>
                      <a:round/>
                      <a:headEnd type="none" w="sm" len="sm"/>
                      <a:tailEnd type="none" w="sm" len="sm"/>
                    </a:lnR>
                    <a:lnT w="13650" cap="flat" cmpd="sng">
                      <a:solidFill>
                        <a:srgbClr val="FFFFFF"/>
                      </a:solidFill>
                      <a:prstDash val="solid"/>
                      <a:round/>
                      <a:headEnd type="none" w="sm" len="sm"/>
                      <a:tailEnd type="none" w="sm" len="sm"/>
                    </a:lnT>
                    <a:lnB w="13650" cap="flat" cmpd="sng">
                      <a:solidFill>
                        <a:srgbClr val="FFFFFF"/>
                      </a:solidFill>
                      <a:prstDash val="solid"/>
                      <a:round/>
                      <a:headEnd type="none" w="sm" len="sm"/>
                      <a:tailEnd type="none" w="sm" len="sm"/>
                    </a:lnB>
                    <a:solidFill>
                      <a:srgbClr val="D2DEEF"/>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10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6"/>
          <p:cNvPicPr preferRelativeResize="0"/>
          <p:nvPr/>
        </p:nvPicPr>
        <p:blipFill rotWithShape="1">
          <a:blip r:embed="rId3">
            <a:alphaModFix/>
          </a:blip>
          <a:srcRect t="15739"/>
          <a:stretch/>
        </p:blipFill>
        <p:spPr>
          <a:xfrm>
            <a:off x="876650" y="1104000"/>
            <a:ext cx="10206198" cy="5093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7"/>
          <p:cNvSpPr txBox="1">
            <a:spLocks noGrp="1"/>
          </p:cNvSpPr>
          <p:nvPr>
            <p:ph type="title"/>
          </p:nvPr>
        </p:nvSpPr>
        <p:spPr>
          <a:xfrm>
            <a:off x="155575" y="152401"/>
            <a:ext cx="11880900" cy="1028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sl-SI" sz="4800"/>
              <a:t>Hvala za pozornost!</a:t>
            </a:r>
            <a:endParaRPr sz="4800"/>
          </a:p>
        </p:txBody>
      </p:sp>
      <p:pic>
        <p:nvPicPr>
          <p:cNvPr id="201" name="Google Shape;201;p27"/>
          <p:cNvPicPr preferRelativeResize="0"/>
          <p:nvPr/>
        </p:nvPicPr>
        <p:blipFill>
          <a:blip r:embed="rId3">
            <a:alphaModFix/>
          </a:blip>
          <a:stretch>
            <a:fillRect/>
          </a:stretch>
        </p:blipFill>
        <p:spPr>
          <a:xfrm>
            <a:off x="4220250" y="1997425"/>
            <a:ext cx="3221850" cy="3221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2"/>
          <p:cNvSpPr txBox="1">
            <a:spLocks noGrp="1"/>
          </p:cNvSpPr>
          <p:nvPr>
            <p:ph type="title"/>
          </p:nvPr>
        </p:nvSpPr>
        <p:spPr>
          <a:xfrm>
            <a:off x="155575" y="362700"/>
            <a:ext cx="6104700" cy="2941800"/>
          </a:xfrm>
          <a:prstGeom prst="rect">
            <a:avLst/>
          </a:prstGeom>
          <a:noFill/>
          <a:ln>
            <a:noFill/>
          </a:ln>
        </p:spPr>
        <p:txBody>
          <a:bodyPr spcFirstLastPara="1" wrap="square" lIns="91425" tIns="45700" rIns="91425" bIns="45700" anchor="t" anchorCtr="0">
            <a:normAutofit/>
          </a:bodyPr>
          <a:lstStyle/>
          <a:p>
            <a:pPr marL="228600" marR="0" lvl="0" indent="-76200" algn="l" rtl="0">
              <a:lnSpc>
                <a:spcPct val="90000"/>
              </a:lnSpc>
              <a:spcBef>
                <a:spcPts val="0"/>
              </a:spcBef>
              <a:spcAft>
                <a:spcPts val="0"/>
              </a:spcAft>
              <a:buClr>
                <a:schemeClr val="dk1"/>
              </a:buClr>
              <a:buSzPts val="2400"/>
              <a:buFont typeface="Arial"/>
              <a:buNone/>
            </a:pPr>
            <a:r>
              <a:rPr lang="sl-SI" sz="2400"/>
              <a:t>Trajnostna digitalizacija: znana tudi kot trajnostna digitalna preobrazba, se nanaša na proces digitalizacije gospodarstva na trajnosten način (vir: Digital SME).</a:t>
            </a:r>
            <a:endParaRPr sz="2400"/>
          </a:p>
        </p:txBody>
      </p:sp>
      <p:sp>
        <p:nvSpPr>
          <p:cNvPr id="65" name="Google Shape;65;p12"/>
          <p:cNvSpPr txBox="1">
            <a:spLocks noGrp="1"/>
          </p:cNvSpPr>
          <p:nvPr>
            <p:ph type="body" idx="1"/>
          </p:nvPr>
        </p:nvSpPr>
        <p:spPr>
          <a:xfrm>
            <a:off x="300100" y="3088650"/>
            <a:ext cx="11880900" cy="3531250"/>
          </a:xfrm>
          <a:prstGeom prst="rect">
            <a:avLst/>
          </a:prstGeom>
          <a:noFill/>
          <a:ln>
            <a:noFill/>
          </a:ln>
        </p:spPr>
        <p:txBody>
          <a:bodyPr spcFirstLastPara="1" wrap="square" lIns="91425" tIns="45700" rIns="91425" bIns="45700" anchor="t" anchorCtr="0">
            <a:normAutofit fontScale="47500" lnSpcReduction="20000"/>
          </a:bodyPr>
          <a:lstStyle/>
          <a:p>
            <a:pPr marL="0" marR="0" lvl="0" indent="0" algn="l" rtl="0">
              <a:lnSpc>
                <a:spcPct val="90000"/>
              </a:lnSpc>
              <a:spcBef>
                <a:spcPts val="0"/>
              </a:spcBef>
              <a:spcAft>
                <a:spcPts val="0"/>
              </a:spcAft>
              <a:buNone/>
            </a:pPr>
            <a:r>
              <a:rPr lang="sl-SI" sz="7500" dirty="0"/>
              <a:t>Vsebina predavanja</a:t>
            </a:r>
            <a:endParaRPr sz="7500" dirty="0"/>
          </a:p>
          <a:p>
            <a:pPr marL="457200" marR="0" lvl="0" indent="-419100" algn="l" rtl="0">
              <a:lnSpc>
                <a:spcPct val="90000"/>
              </a:lnSpc>
              <a:spcBef>
                <a:spcPts val="0"/>
              </a:spcBef>
              <a:spcAft>
                <a:spcPts val="0"/>
              </a:spcAft>
              <a:buSzPct val="100000"/>
              <a:buChar char="•"/>
            </a:pPr>
            <a:r>
              <a:rPr lang="sl-SI" sz="7500" dirty="0"/>
              <a:t>Trajno vključevanje digitalnih tehnologij v šolski proces na “trajnosten” način.</a:t>
            </a:r>
            <a:endParaRPr sz="7500" dirty="0"/>
          </a:p>
          <a:p>
            <a:pPr marL="457200" marR="0" lvl="0" indent="-419100" algn="l" rtl="0">
              <a:lnSpc>
                <a:spcPct val="90000"/>
              </a:lnSpc>
              <a:spcBef>
                <a:spcPts val="0"/>
              </a:spcBef>
              <a:spcAft>
                <a:spcPts val="0"/>
              </a:spcAft>
              <a:buSzPct val="100000"/>
              <a:buChar char="•"/>
            </a:pPr>
            <a:r>
              <a:rPr lang="sl-SI" sz="7500" dirty="0"/>
              <a:t>Preoblikovanje ali redefinicija učnih procesov po SAMR modelu.</a:t>
            </a:r>
            <a:endParaRPr sz="7500" dirty="0"/>
          </a:p>
          <a:p>
            <a:pPr marL="457200" marR="0" lvl="0" indent="-419100" algn="l" rtl="0">
              <a:lnSpc>
                <a:spcPct val="90000"/>
              </a:lnSpc>
              <a:spcBef>
                <a:spcPts val="0"/>
              </a:spcBef>
              <a:spcAft>
                <a:spcPts val="0"/>
              </a:spcAft>
              <a:buSzPct val="100000"/>
              <a:buChar char="•"/>
            </a:pPr>
            <a:r>
              <a:rPr lang="sl-SI" sz="7500" dirty="0"/>
              <a:t>Prenova učnih načrtov.</a:t>
            </a:r>
            <a:endParaRPr sz="7500" dirty="0"/>
          </a:p>
          <a:p>
            <a:pPr marL="457200" marR="0" lvl="0" indent="-419100" algn="l" rtl="0">
              <a:lnSpc>
                <a:spcPct val="90000"/>
              </a:lnSpc>
              <a:spcBef>
                <a:spcPts val="0"/>
              </a:spcBef>
              <a:spcAft>
                <a:spcPts val="0"/>
              </a:spcAft>
              <a:buSzPct val="100000"/>
              <a:buChar char="•"/>
            </a:pPr>
            <a:r>
              <a:rPr lang="sl-SI" sz="7500" dirty="0"/>
              <a:t>Osebnostna in profesionalna rast učitelja.</a:t>
            </a:r>
            <a:endParaRPr sz="7500" dirty="0"/>
          </a:p>
          <a:p>
            <a:pPr marL="457200" marR="0" lvl="0" indent="-419100" algn="l" rtl="0">
              <a:lnSpc>
                <a:spcPct val="90000"/>
              </a:lnSpc>
              <a:spcBef>
                <a:spcPts val="0"/>
              </a:spcBef>
              <a:spcAft>
                <a:spcPts val="0"/>
              </a:spcAft>
              <a:buSzPct val="100000"/>
              <a:buChar char="•"/>
            </a:pPr>
            <a:r>
              <a:rPr lang="sl-SI" sz="7500" dirty="0"/>
              <a:t>Dobrobiti digitalne transformacije za učence in učitelje.</a:t>
            </a:r>
            <a:endParaRPr sz="7500" dirty="0"/>
          </a:p>
          <a:p>
            <a:pPr marL="228600" marR="0" lvl="0" indent="-76200" algn="l" rtl="0">
              <a:lnSpc>
                <a:spcPct val="90000"/>
              </a:lnSpc>
              <a:spcBef>
                <a:spcPts val="0"/>
              </a:spcBef>
              <a:spcAft>
                <a:spcPts val="0"/>
              </a:spcAft>
              <a:buClr>
                <a:schemeClr val="dk1"/>
              </a:buClr>
              <a:buSzPct val="100000"/>
              <a:buNone/>
            </a:pPr>
            <a:endParaRPr dirty="0"/>
          </a:p>
          <a:p>
            <a:pPr marL="228600" marR="0" lvl="0" indent="-76200" algn="l" rtl="0">
              <a:lnSpc>
                <a:spcPct val="90000"/>
              </a:lnSpc>
              <a:spcBef>
                <a:spcPts val="0"/>
              </a:spcBef>
              <a:spcAft>
                <a:spcPts val="0"/>
              </a:spcAft>
              <a:buClr>
                <a:schemeClr val="dk1"/>
              </a:buClr>
              <a:buSzPct val="100000"/>
              <a:buNone/>
            </a:pPr>
            <a:endParaRPr dirty="0"/>
          </a:p>
        </p:txBody>
      </p:sp>
      <p:grpSp>
        <p:nvGrpSpPr>
          <p:cNvPr id="66" name="Google Shape;66;p12"/>
          <p:cNvGrpSpPr/>
          <p:nvPr/>
        </p:nvGrpSpPr>
        <p:grpSpPr>
          <a:xfrm>
            <a:off x="6324272" y="362700"/>
            <a:ext cx="5856725" cy="3079950"/>
            <a:chOff x="155572" y="3071600"/>
            <a:chExt cx="5856725" cy="3079950"/>
          </a:xfrm>
        </p:grpSpPr>
        <p:pic>
          <p:nvPicPr>
            <p:cNvPr id="67" name="Google Shape;67;p12"/>
            <p:cNvPicPr preferRelativeResize="0"/>
            <p:nvPr/>
          </p:nvPicPr>
          <p:blipFill>
            <a:blip r:embed="rId3">
              <a:alphaModFix/>
            </a:blip>
            <a:stretch>
              <a:fillRect/>
            </a:stretch>
          </p:blipFill>
          <p:spPr>
            <a:xfrm>
              <a:off x="155572" y="3071600"/>
              <a:ext cx="5856725" cy="2983750"/>
            </a:xfrm>
            <a:prstGeom prst="rect">
              <a:avLst/>
            </a:prstGeom>
            <a:noFill/>
            <a:ln>
              <a:noFill/>
            </a:ln>
          </p:spPr>
        </p:pic>
        <p:sp>
          <p:nvSpPr>
            <p:cNvPr id="68" name="Google Shape;68;p12"/>
            <p:cNvSpPr txBox="1"/>
            <p:nvPr/>
          </p:nvSpPr>
          <p:spPr>
            <a:xfrm>
              <a:off x="167038" y="5797550"/>
              <a:ext cx="5833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100">
                  <a:solidFill>
                    <a:schemeClr val="lt1"/>
                  </a:solidFill>
                  <a:latin typeface="Calibri"/>
                  <a:ea typeface="Calibri"/>
                  <a:cs typeface="Calibri"/>
                  <a:sym typeface="Calibri"/>
                </a:rPr>
                <a:t>https://venturebeat.com/virtual/how-the-metaverse-could-bring-us-closer-to-a-sustainable-reality/</a:t>
              </a:r>
              <a:endParaRPr sz="1100">
                <a:solidFill>
                  <a:schemeClr val="lt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grpSp>
        <p:nvGrpSpPr>
          <p:cNvPr id="73" name="Google Shape;73;p13"/>
          <p:cNvGrpSpPr/>
          <p:nvPr/>
        </p:nvGrpSpPr>
        <p:grpSpPr>
          <a:xfrm>
            <a:off x="2524650" y="2635075"/>
            <a:ext cx="3158400" cy="2143200"/>
            <a:chOff x="2461875" y="2604075"/>
            <a:chExt cx="3158400" cy="2143200"/>
          </a:xfrm>
        </p:grpSpPr>
        <p:pic>
          <p:nvPicPr>
            <p:cNvPr id="74" name="Google Shape;74;p13"/>
            <p:cNvPicPr preferRelativeResize="0"/>
            <p:nvPr/>
          </p:nvPicPr>
          <p:blipFill>
            <a:blip r:embed="rId3">
              <a:alphaModFix/>
            </a:blip>
            <a:stretch>
              <a:fillRect/>
            </a:stretch>
          </p:blipFill>
          <p:spPr>
            <a:xfrm>
              <a:off x="2461875" y="2604075"/>
              <a:ext cx="3158400" cy="2143200"/>
            </a:xfrm>
            <a:prstGeom prst="rect">
              <a:avLst/>
            </a:prstGeom>
            <a:noFill/>
            <a:ln>
              <a:noFill/>
            </a:ln>
          </p:spPr>
        </p:pic>
        <p:sp>
          <p:nvSpPr>
            <p:cNvPr id="75" name="Google Shape;75;p13"/>
            <p:cNvSpPr txBox="1"/>
            <p:nvPr/>
          </p:nvSpPr>
          <p:spPr>
            <a:xfrm rot="933207">
              <a:off x="3423670" y="3041502"/>
              <a:ext cx="2132490" cy="215812"/>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1100"/>
                <a:buFont typeface="Arial"/>
                <a:buNone/>
              </a:pPr>
              <a:r>
                <a:rPr lang="sl-SI" sz="100">
                  <a:solidFill>
                    <a:schemeClr val="dk1"/>
                  </a:solidFill>
                  <a:latin typeface="Calibri"/>
                  <a:ea typeface="Calibri"/>
                  <a:cs typeface="Calibri"/>
                  <a:sym typeface="Calibri"/>
                </a:rPr>
                <a:t>Vir slike: https://www.edweek.org/technology/opinion-how-teachers-and-curriculum-will-shape-ed-techs-future-a-ceo-makes-the-case/2021/04</a:t>
              </a:r>
              <a:endParaRPr sz="100">
                <a:latin typeface="Calibri"/>
                <a:ea typeface="Calibri"/>
                <a:cs typeface="Calibri"/>
                <a:sym typeface="Calibri"/>
              </a:endParaRPr>
            </a:p>
          </p:txBody>
        </p:sp>
      </p:grpSp>
      <p:sp>
        <p:nvSpPr>
          <p:cNvPr id="76" name="Google Shape;76;p13"/>
          <p:cNvSpPr txBox="1">
            <a:spLocks noGrp="1"/>
          </p:cNvSpPr>
          <p:nvPr>
            <p:ph type="title"/>
          </p:nvPr>
        </p:nvSpPr>
        <p:spPr>
          <a:xfrm>
            <a:off x="155575" y="152400"/>
            <a:ext cx="8504100" cy="846300"/>
          </a:xfrm>
          <a:prstGeom prst="rect">
            <a:avLst/>
          </a:prstGeom>
        </p:spPr>
        <p:txBody>
          <a:bodyPr spcFirstLastPara="1" wrap="square" lIns="91425" tIns="45700" rIns="91425" bIns="45700" anchor="b" anchorCtr="0">
            <a:normAutofit fontScale="90000"/>
          </a:bodyPr>
          <a:lstStyle/>
          <a:p>
            <a:pPr marL="0" lvl="0" indent="0" algn="ctr" rtl="0">
              <a:spcBef>
                <a:spcPts val="0"/>
              </a:spcBef>
              <a:spcAft>
                <a:spcPts val="0"/>
              </a:spcAft>
              <a:buNone/>
            </a:pPr>
            <a:r>
              <a:rPr lang="sl-SI"/>
              <a:t>Smiselno - avtentično - nazorno - transformativno</a:t>
            </a:r>
            <a:endParaRPr/>
          </a:p>
          <a:p>
            <a:pPr marL="0" lvl="0" indent="0" algn="ctr" rtl="0">
              <a:spcBef>
                <a:spcPts val="0"/>
              </a:spcBef>
              <a:spcAft>
                <a:spcPts val="0"/>
              </a:spcAft>
              <a:buNone/>
            </a:pPr>
            <a:r>
              <a:rPr lang="sl-SI"/>
              <a:t>Z UČENCEM V SREDIŠČU</a:t>
            </a:r>
            <a:endParaRPr/>
          </a:p>
        </p:txBody>
      </p:sp>
      <p:pic>
        <p:nvPicPr>
          <p:cNvPr id="77" name="Google Shape;77;p13"/>
          <p:cNvPicPr preferRelativeResize="0"/>
          <p:nvPr/>
        </p:nvPicPr>
        <p:blipFill>
          <a:blip r:embed="rId4">
            <a:alphaModFix/>
          </a:blip>
          <a:stretch>
            <a:fillRect/>
          </a:stretch>
        </p:blipFill>
        <p:spPr>
          <a:xfrm>
            <a:off x="8866825" y="142625"/>
            <a:ext cx="3281549" cy="1016950"/>
          </a:xfrm>
          <a:prstGeom prst="rect">
            <a:avLst/>
          </a:prstGeom>
          <a:noFill/>
          <a:ln>
            <a:noFill/>
          </a:ln>
        </p:spPr>
      </p:pic>
      <p:pic>
        <p:nvPicPr>
          <p:cNvPr id="78" name="Google Shape;78;p13"/>
          <p:cNvPicPr preferRelativeResize="0"/>
          <p:nvPr/>
        </p:nvPicPr>
        <p:blipFill>
          <a:blip r:embed="rId5">
            <a:alphaModFix/>
          </a:blip>
          <a:stretch>
            <a:fillRect/>
          </a:stretch>
        </p:blipFill>
        <p:spPr>
          <a:xfrm>
            <a:off x="8870450" y="1179575"/>
            <a:ext cx="3277924" cy="996475"/>
          </a:xfrm>
          <a:prstGeom prst="rect">
            <a:avLst/>
          </a:prstGeom>
          <a:noFill/>
          <a:ln>
            <a:noFill/>
          </a:ln>
        </p:spPr>
      </p:pic>
      <p:pic>
        <p:nvPicPr>
          <p:cNvPr id="79" name="Google Shape;79;p13"/>
          <p:cNvPicPr preferRelativeResize="0"/>
          <p:nvPr/>
        </p:nvPicPr>
        <p:blipFill>
          <a:blip r:embed="rId6">
            <a:alphaModFix/>
          </a:blip>
          <a:stretch>
            <a:fillRect/>
          </a:stretch>
        </p:blipFill>
        <p:spPr>
          <a:xfrm>
            <a:off x="8855925" y="2182475"/>
            <a:ext cx="3292452" cy="1014899"/>
          </a:xfrm>
          <a:prstGeom prst="rect">
            <a:avLst/>
          </a:prstGeom>
          <a:noFill/>
          <a:ln>
            <a:noFill/>
          </a:ln>
        </p:spPr>
      </p:pic>
      <p:pic>
        <p:nvPicPr>
          <p:cNvPr id="80" name="Google Shape;80;p13"/>
          <p:cNvPicPr preferRelativeResize="0"/>
          <p:nvPr/>
        </p:nvPicPr>
        <p:blipFill>
          <a:blip r:embed="rId7">
            <a:alphaModFix/>
          </a:blip>
          <a:stretch>
            <a:fillRect/>
          </a:stretch>
        </p:blipFill>
        <p:spPr>
          <a:xfrm>
            <a:off x="8855925" y="3228625"/>
            <a:ext cx="3314274" cy="1019275"/>
          </a:xfrm>
          <a:prstGeom prst="rect">
            <a:avLst/>
          </a:prstGeom>
          <a:noFill/>
          <a:ln>
            <a:noFill/>
          </a:ln>
        </p:spPr>
      </p:pic>
      <p:pic>
        <p:nvPicPr>
          <p:cNvPr id="81" name="Google Shape;81;p13"/>
          <p:cNvPicPr preferRelativeResize="0"/>
          <p:nvPr/>
        </p:nvPicPr>
        <p:blipFill>
          <a:blip r:embed="rId8">
            <a:alphaModFix/>
          </a:blip>
          <a:stretch>
            <a:fillRect/>
          </a:stretch>
        </p:blipFill>
        <p:spPr>
          <a:xfrm>
            <a:off x="8845575" y="4268700"/>
            <a:ext cx="3319449" cy="1031783"/>
          </a:xfrm>
          <a:prstGeom prst="rect">
            <a:avLst/>
          </a:prstGeom>
          <a:noFill/>
          <a:ln>
            <a:noFill/>
          </a:ln>
        </p:spPr>
      </p:pic>
      <p:pic>
        <p:nvPicPr>
          <p:cNvPr id="82" name="Google Shape;82;p13"/>
          <p:cNvPicPr preferRelativeResize="0"/>
          <p:nvPr/>
        </p:nvPicPr>
        <p:blipFill>
          <a:blip r:embed="rId9">
            <a:alphaModFix/>
          </a:blip>
          <a:stretch>
            <a:fillRect/>
          </a:stretch>
        </p:blipFill>
        <p:spPr>
          <a:xfrm>
            <a:off x="8853338" y="5329666"/>
            <a:ext cx="3319451" cy="1025772"/>
          </a:xfrm>
          <a:prstGeom prst="rect">
            <a:avLst/>
          </a:prstGeom>
          <a:noFill/>
          <a:ln>
            <a:noFill/>
          </a:ln>
        </p:spPr>
      </p:pic>
      <p:sp>
        <p:nvSpPr>
          <p:cNvPr id="83" name="Google Shape;83;p13"/>
          <p:cNvSpPr/>
          <p:nvPr/>
        </p:nvSpPr>
        <p:spPr>
          <a:xfrm>
            <a:off x="6161875" y="1528888"/>
            <a:ext cx="2132700" cy="779100"/>
          </a:xfrm>
          <a:prstGeom prst="wedgeRoundRectCallout">
            <a:avLst>
              <a:gd name="adj1" fmla="val -67964"/>
              <a:gd name="adj2" fmla="val 120955"/>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sl-SI" sz="2100">
                <a:solidFill>
                  <a:schemeClr val="dk1"/>
                </a:solidFill>
                <a:latin typeface="Calibri"/>
                <a:ea typeface="Calibri"/>
                <a:cs typeface="Calibri"/>
                <a:sym typeface="Calibri"/>
              </a:rPr>
              <a:t>RAZVIJANJE KREATIVNOSTI</a:t>
            </a:r>
            <a:endParaRPr/>
          </a:p>
        </p:txBody>
      </p:sp>
      <p:sp>
        <p:nvSpPr>
          <p:cNvPr id="84" name="Google Shape;84;p13"/>
          <p:cNvSpPr/>
          <p:nvPr/>
        </p:nvSpPr>
        <p:spPr>
          <a:xfrm>
            <a:off x="6286700" y="3968175"/>
            <a:ext cx="2132700" cy="779100"/>
          </a:xfrm>
          <a:prstGeom prst="wedgeRoundRectCallout">
            <a:avLst>
              <a:gd name="adj1" fmla="val -83044"/>
              <a:gd name="adj2" fmla="val -47109"/>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sl-SI" sz="2100">
                <a:solidFill>
                  <a:schemeClr val="dk1"/>
                </a:solidFill>
                <a:latin typeface="Calibri"/>
                <a:ea typeface="Calibri"/>
                <a:cs typeface="Calibri"/>
                <a:sym typeface="Calibri"/>
              </a:rPr>
              <a:t>REŠEVANJE PROBLEMOV</a:t>
            </a:r>
            <a:endParaRPr/>
          </a:p>
        </p:txBody>
      </p:sp>
      <p:sp>
        <p:nvSpPr>
          <p:cNvPr id="85" name="Google Shape;85;p13"/>
          <p:cNvSpPr/>
          <p:nvPr/>
        </p:nvSpPr>
        <p:spPr>
          <a:xfrm>
            <a:off x="5029650" y="5547150"/>
            <a:ext cx="2132700" cy="779100"/>
          </a:xfrm>
          <a:prstGeom prst="wedgeRoundRectCallout">
            <a:avLst>
              <a:gd name="adj1" fmla="val -60032"/>
              <a:gd name="adj2" fmla="val -148145"/>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sl-SI" sz="2100">
                <a:solidFill>
                  <a:schemeClr val="dk1"/>
                </a:solidFill>
                <a:latin typeface="Calibri"/>
                <a:ea typeface="Calibri"/>
                <a:cs typeface="Calibri"/>
                <a:sym typeface="Calibri"/>
              </a:rPr>
              <a:t>SODELOVANJE</a:t>
            </a:r>
            <a:endParaRPr/>
          </a:p>
        </p:txBody>
      </p:sp>
      <p:sp>
        <p:nvSpPr>
          <p:cNvPr id="86" name="Google Shape;86;p13"/>
          <p:cNvSpPr/>
          <p:nvPr/>
        </p:nvSpPr>
        <p:spPr>
          <a:xfrm>
            <a:off x="155575" y="5381125"/>
            <a:ext cx="2478300" cy="779100"/>
          </a:xfrm>
          <a:prstGeom prst="wedgeRoundRectCallout">
            <a:avLst>
              <a:gd name="adj1" fmla="val 70017"/>
              <a:gd name="adj2" fmla="val -13995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sl-SI" sz="2100">
                <a:solidFill>
                  <a:schemeClr val="dk1"/>
                </a:solidFill>
                <a:latin typeface="Calibri"/>
                <a:ea typeface="Calibri"/>
                <a:cs typeface="Calibri"/>
                <a:sym typeface="Calibri"/>
              </a:rPr>
              <a:t>USTVARJANJE ZNANJA</a:t>
            </a:r>
            <a:endParaRPr/>
          </a:p>
        </p:txBody>
      </p:sp>
      <p:sp>
        <p:nvSpPr>
          <p:cNvPr id="87" name="Google Shape;87;p13"/>
          <p:cNvSpPr/>
          <p:nvPr/>
        </p:nvSpPr>
        <p:spPr>
          <a:xfrm>
            <a:off x="2274300" y="1253125"/>
            <a:ext cx="2662200" cy="779100"/>
          </a:xfrm>
          <a:prstGeom prst="wedgeRoundRectCallout">
            <a:avLst>
              <a:gd name="adj1" fmla="val 20998"/>
              <a:gd name="adj2" fmla="val 117787"/>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sl-SI" sz="2100">
                <a:solidFill>
                  <a:schemeClr val="dk1"/>
                </a:solidFill>
                <a:latin typeface="Calibri"/>
                <a:ea typeface="Calibri"/>
                <a:cs typeface="Calibri"/>
                <a:sym typeface="Calibri"/>
              </a:rPr>
              <a:t>SAMOURAVNAVANJE</a:t>
            </a:r>
            <a:endParaRPr/>
          </a:p>
        </p:txBody>
      </p:sp>
      <p:sp>
        <p:nvSpPr>
          <p:cNvPr id="88" name="Google Shape;88;p13"/>
          <p:cNvSpPr/>
          <p:nvPr/>
        </p:nvSpPr>
        <p:spPr>
          <a:xfrm>
            <a:off x="155575" y="2733600"/>
            <a:ext cx="2337000" cy="695400"/>
          </a:xfrm>
          <a:prstGeom prst="wedgeRoundRectCallout">
            <a:avLst>
              <a:gd name="adj1" fmla="val 62199"/>
              <a:gd name="adj2" fmla="val 9057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sl-SI" sz="2100">
                <a:solidFill>
                  <a:schemeClr val="dk1"/>
                </a:solidFill>
                <a:latin typeface="Calibri"/>
                <a:ea typeface="Calibri"/>
                <a:cs typeface="Calibri"/>
                <a:sym typeface="Calibri"/>
              </a:rPr>
              <a:t>KOMUNICIRANJE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155575" y="152401"/>
            <a:ext cx="11880900" cy="1028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sl-SI" sz="5700"/>
              <a:t>SAMR model</a:t>
            </a:r>
            <a:endParaRPr sz="5700"/>
          </a:p>
        </p:txBody>
      </p:sp>
      <p:sp>
        <p:nvSpPr>
          <p:cNvPr id="94" name="Google Shape;94;p14"/>
          <p:cNvSpPr/>
          <p:nvPr/>
        </p:nvSpPr>
        <p:spPr>
          <a:xfrm>
            <a:off x="837175" y="4479900"/>
            <a:ext cx="2243400" cy="170040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sl-SI" sz="2100" b="1"/>
              <a:t>ZAMENJAVA</a:t>
            </a:r>
            <a:endParaRPr sz="2100" b="1"/>
          </a:p>
          <a:p>
            <a:pPr marL="0" lvl="0" indent="0" algn="l" rtl="0">
              <a:spcBef>
                <a:spcPts val="0"/>
              </a:spcBef>
              <a:spcAft>
                <a:spcPts val="0"/>
              </a:spcAft>
              <a:buNone/>
            </a:pPr>
            <a:r>
              <a:rPr lang="sl-SI"/>
              <a:t>(ang. SUBSTITUTION)</a:t>
            </a:r>
            <a:endParaRPr/>
          </a:p>
          <a:p>
            <a:pPr marL="0" lvl="0" indent="0" algn="l" rtl="0">
              <a:spcBef>
                <a:spcPts val="0"/>
              </a:spcBef>
              <a:spcAft>
                <a:spcPts val="0"/>
              </a:spcAft>
              <a:buNone/>
            </a:pPr>
            <a:r>
              <a:rPr lang="sl-SI"/>
              <a:t>DT nadomesti prej uporabljena učila, brez novih funkcionalnosti, ki spodbujajo kognitivne procese učencev</a:t>
            </a:r>
            <a:endParaRPr/>
          </a:p>
        </p:txBody>
      </p:sp>
      <p:sp>
        <p:nvSpPr>
          <p:cNvPr id="95" name="Google Shape;95;p14"/>
          <p:cNvSpPr/>
          <p:nvPr/>
        </p:nvSpPr>
        <p:spPr>
          <a:xfrm>
            <a:off x="3189300" y="3757250"/>
            <a:ext cx="2489100" cy="242310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sl-SI" sz="2100" b="1"/>
              <a:t>NADGRADNJA</a:t>
            </a:r>
            <a:endParaRPr sz="2100" b="1"/>
          </a:p>
          <a:p>
            <a:pPr marL="0" lvl="0" indent="0" algn="l" rtl="0">
              <a:spcBef>
                <a:spcPts val="0"/>
              </a:spcBef>
              <a:spcAft>
                <a:spcPts val="0"/>
              </a:spcAft>
              <a:buNone/>
            </a:pPr>
            <a:r>
              <a:rPr lang="sl-SI"/>
              <a:t>(ang. AUGMENTATION)</a:t>
            </a:r>
            <a:endParaRPr/>
          </a:p>
          <a:p>
            <a:pPr marL="0" lvl="0" indent="0" algn="l" rtl="0">
              <a:spcBef>
                <a:spcPts val="0"/>
              </a:spcBef>
              <a:spcAft>
                <a:spcPts val="0"/>
              </a:spcAft>
              <a:buNone/>
            </a:pPr>
            <a:r>
              <a:rPr lang="sl-SI"/>
              <a:t>DT nadomesti prej uporabljena učila, z manjšimi dodanimi funkcionalnostmi, ki spodbujajo kognitivne procese učencev</a:t>
            </a:r>
            <a:endParaRPr/>
          </a:p>
        </p:txBody>
      </p:sp>
      <p:sp>
        <p:nvSpPr>
          <p:cNvPr id="96" name="Google Shape;96;p14"/>
          <p:cNvSpPr/>
          <p:nvPr/>
        </p:nvSpPr>
        <p:spPr>
          <a:xfrm>
            <a:off x="5786975" y="2850400"/>
            <a:ext cx="2736300" cy="3330000"/>
          </a:xfrm>
          <a:prstGeom prst="rect">
            <a:avLst/>
          </a:prstGeom>
          <a:solidFill>
            <a:srgbClr val="1DCC1D"/>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sl-SI" sz="2100" b="1"/>
              <a:t>PREOBLIKOVANJE</a:t>
            </a:r>
            <a:endParaRPr sz="2100" b="1"/>
          </a:p>
          <a:p>
            <a:pPr marL="0" lvl="0" indent="0" algn="l" rtl="0">
              <a:spcBef>
                <a:spcPts val="0"/>
              </a:spcBef>
              <a:spcAft>
                <a:spcPts val="0"/>
              </a:spcAft>
              <a:buNone/>
            </a:pPr>
            <a:r>
              <a:rPr lang="sl-SI"/>
              <a:t>(ang. MODIFICATION)</a:t>
            </a:r>
            <a:endParaRPr/>
          </a:p>
          <a:p>
            <a:pPr marL="0" lvl="0" indent="0" algn="l" rtl="0">
              <a:spcBef>
                <a:spcPts val="0"/>
              </a:spcBef>
              <a:spcAft>
                <a:spcPts val="0"/>
              </a:spcAft>
              <a:buNone/>
            </a:pPr>
            <a:r>
              <a:rPr lang="sl-SI"/>
              <a:t>DT omogoča bistveno preoblikovanje učnega procesa, ob uvajanju bistvenih funkcionalnosti, ki spodbujajo višje kognitivne procese učencev, omogočajo sodelovanje, dajanje PI, samovrednotenje ipd.</a:t>
            </a:r>
            <a:endParaRPr/>
          </a:p>
        </p:txBody>
      </p:sp>
      <p:sp>
        <p:nvSpPr>
          <p:cNvPr id="97" name="Google Shape;97;p14"/>
          <p:cNvSpPr/>
          <p:nvPr/>
        </p:nvSpPr>
        <p:spPr>
          <a:xfrm>
            <a:off x="8631850" y="1872675"/>
            <a:ext cx="2890500" cy="43077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sl-SI" sz="2100" b="1"/>
              <a:t>REDEFINICIJA</a:t>
            </a:r>
            <a:endParaRPr sz="2100" b="1"/>
          </a:p>
          <a:p>
            <a:pPr marL="0" lvl="0" indent="0" algn="l" rtl="0">
              <a:spcBef>
                <a:spcPts val="0"/>
              </a:spcBef>
              <a:spcAft>
                <a:spcPts val="0"/>
              </a:spcAft>
              <a:buNone/>
            </a:pPr>
            <a:r>
              <a:rPr lang="sl-SI"/>
              <a:t>(ang. REDEFINITION)</a:t>
            </a:r>
            <a:endParaRPr/>
          </a:p>
          <a:p>
            <a:pPr marL="0" lvl="0" indent="0" algn="l" rtl="0">
              <a:spcBef>
                <a:spcPts val="0"/>
              </a:spcBef>
              <a:spcAft>
                <a:spcPts val="0"/>
              </a:spcAft>
              <a:buNone/>
            </a:pPr>
            <a:r>
              <a:rPr lang="sl-SI"/>
              <a:t>DT omogoča bistveno preoblikovanje učnega procesa, ob izvajanju prej neizvedljivih dejavnosti, ki spodbujajo višje kognitivne procese učencev. Učenci so v samem središču učnega procesa, frontalnega pouka skoraj ni, učenci rešujejo avtentične probleme, se sodelovalno učijo, raziskujejo, ustvarjajo, povezujejo in prevzemajo odgovornost za svoje učenje in uspehe skupine.</a:t>
            </a:r>
            <a:endParaRPr/>
          </a:p>
        </p:txBody>
      </p:sp>
      <p:cxnSp>
        <p:nvCxnSpPr>
          <p:cNvPr id="98" name="Google Shape;98;p14"/>
          <p:cNvCxnSpPr/>
          <p:nvPr/>
        </p:nvCxnSpPr>
        <p:spPr>
          <a:xfrm rot="10800000">
            <a:off x="397950" y="3700575"/>
            <a:ext cx="5271000" cy="0"/>
          </a:xfrm>
          <a:prstGeom prst="straightConnector1">
            <a:avLst/>
          </a:prstGeom>
          <a:noFill/>
          <a:ln w="19050" cap="flat" cmpd="sng">
            <a:solidFill>
              <a:schemeClr val="dk2"/>
            </a:solidFill>
            <a:prstDash val="dash"/>
            <a:round/>
            <a:headEnd type="none" w="med" len="med"/>
            <a:tailEnd type="none" w="med" len="med"/>
          </a:ln>
        </p:spPr>
      </p:cxnSp>
      <p:cxnSp>
        <p:nvCxnSpPr>
          <p:cNvPr id="99" name="Google Shape;99;p14"/>
          <p:cNvCxnSpPr/>
          <p:nvPr/>
        </p:nvCxnSpPr>
        <p:spPr>
          <a:xfrm rot="10800000">
            <a:off x="11630925" y="3700575"/>
            <a:ext cx="513600" cy="0"/>
          </a:xfrm>
          <a:prstGeom prst="straightConnector1">
            <a:avLst/>
          </a:prstGeom>
          <a:noFill/>
          <a:ln w="19050" cap="flat" cmpd="sng">
            <a:solidFill>
              <a:schemeClr val="dk2"/>
            </a:solidFill>
            <a:prstDash val="dash"/>
            <a:round/>
            <a:headEnd type="none" w="med" len="med"/>
            <a:tailEnd type="none" w="med" len="med"/>
          </a:ln>
        </p:spPr>
      </p:cxnSp>
      <p:sp>
        <p:nvSpPr>
          <p:cNvPr id="100" name="Google Shape;100;p14"/>
          <p:cNvSpPr txBox="1"/>
          <p:nvPr/>
        </p:nvSpPr>
        <p:spPr>
          <a:xfrm rot="-5400000">
            <a:off x="-534550" y="4394175"/>
            <a:ext cx="19566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2500">
                <a:latin typeface="Calibri"/>
                <a:ea typeface="Calibri"/>
                <a:cs typeface="Calibri"/>
                <a:sym typeface="Calibri"/>
              </a:rPr>
              <a:t>IZBOLJŠANJE</a:t>
            </a:r>
            <a:endParaRPr sz="2500">
              <a:latin typeface="Calibri"/>
              <a:ea typeface="Calibri"/>
              <a:cs typeface="Calibri"/>
              <a:sym typeface="Calibri"/>
            </a:endParaRPr>
          </a:p>
        </p:txBody>
      </p:sp>
      <p:sp>
        <p:nvSpPr>
          <p:cNvPr id="101" name="Google Shape;101;p14"/>
          <p:cNvSpPr txBox="1"/>
          <p:nvPr/>
        </p:nvSpPr>
        <p:spPr>
          <a:xfrm rot="5400000">
            <a:off x="10086075" y="2563950"/>
            <a:ext cx="36591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2500">
                <a:latin typeface="Calibri"/>
                <a:ea typeface="Calibri"/>
                <a:cs typeface="Calibri"/>
                <a:sym typeface="Calibri"/>
              </a:rPr>
              <a:t>TRANSFORMACIJA</a:t>
            </a:r>
            <a:endParaRPr sz="2500">
              <a:latin typeface="Calibri"/>
              <a:ea typeface="Calibri"/>
              <a:cs typeface="Calibri"/>
              <a:sym typeface="Calibri"/>
            </a:endParaRPr>
          </a:p>
        </p:txBody>
      </p:sp>
      <p:sp>
        <p:nvSpPr>
          <p:cNvPr id="102" name="Google Shape;102;p14"/>
          <p:cNvSpPr txBox="1"/>
          <p:nvPr/>
        </p:nvSpPr>
        <p:spPr>
          <a:xfrm>
            <a:off x="643425" y="6562200"/>
            <a:ext cx="699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a:latin typeface="Calibri"/>
                <a:ea typeface="Calibri"/>
                <a:cs typeface="Calibri"/>
                <a:sym typeface="Calibri"/>
              </a:rPr>
              <a:t>Vir: Puentedura, https://digitalna.uni-lj.si/samr/</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155575" y="1"/>
            <a:ext cx="11880900" cy="10287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sl-SI" sz="4800"/>
              <a:t>Razvijanje digitalnih kompetenc učencev</a:t>
            </a:r>
            <a:endParaRPr sz="4800"/>
          </a:p>
          <a:p>
            <a:pPr marL="0" lvl="0" indent="0" algn="ctr" rtl="0">
              <a:spcBef>
                <a:spcPts val="0"/>
              </a:spcBef>
              <a:spcAft>
                <a:spcPts val="0"/>
              </a:spcAft>
              <a:buNone/>
            </a:pPr>
            <a:r>
              <a:rPr lang="sl-SI" sz="2650"/>
              <a:t>DigComp 2.2, Joint Research Centre (JRS), 2022</a:t>
            </a:r>
            <a:endParaRPr sz="2650"/>
          </a:p>
        </p:txBody>
      </p:sp>
      <p:sp>
        <p:nvSpPr>
          <p:cNvPr id="108" name="Google Shape;108;p15"/>
          <p:cNvSpPr txBox="1">
            <a:spLocks noGrp="1"/>
          </p:cNvSpPr>
          <p:nvPr>
            <p:ph type="body" idx="1"/>
          </p:nvPr>
        </p:nvSpPr>
        <p:spPr>
          <a:xfrm>
            <a:off x="155575" y="1305148"/>
            <a:ext cx="11880900" cy="5021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109" name="Google Shape;109;p15"/>
          <p:cNvPicPr preferRelativeResize="0"/>
          <p:nvPr/>
        </p:nvPicPr>
        <p:blipFill>
          <a:blip r:embed="rId3">
            <a:alphaModFix/>
          </a:blip>
          <a:stretch>
            <a:fillRect/>
          </a:stretch>
        </p:blipFill>
        <p:spPr>
          <a:xfrm>
            <a:off x="9525" y="1112413"/>
            <a:ext cx="12172950" cy="5114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6"/>
          <p:cNvSpPr txBox="1">
            <a:spLocks noGrp="1"/>
          </p:cNvSpPr>
          <p:nvPr>
            <p:ph type="title"/>
          </p:nvPr>
        </p:nvSpPr>
        <p:spPr>
          <a:xfrm>
            <a:off x="155575" y="152400"/>
            <a:ext cx="11880900" cy="6507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sl-SI" sz="4800"/>
              <a:t>Informacijska in podatkovna pismenost</a:t>
            </a:r>
            <a:endParaRPr sz="4800"/>
          </a:p>
        </p:txBody>
      </p:sp>
      <p:sp>
        <p:nvSpPr>
          <p:cNvPr id="115" name="Google Shape;115;p16"/>
          <p:cNvSpPr txBox="1">
            <a:spLocks noGrp="1"/>
          </p:cNvSpPr>
          <p:nvPr>
            <p:ph type="body" idx="1"/>
          </p:nvPr>
        </p:nvSpPr>
        <p:spPr>
          <a:xfrm>
            <a:off x="155575" y="928525"/>
            <a:ext cx="11880900" cy="5397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sl-SI"/>
              <a:t>Primer razvijanja kompetence </a:t>
            </a:r>
            <a:r>
              <a:rPr lang="sl-SI" b="1"/>
              <a:t>1.1 Brskanje in iskanje podatkov</a:t>
            </a:r>
            <a:r>
              <a:rPr lang="sl-SI"/>
              <a:t> pri SLO v 3. VIO</a:t>
            </a:r>
            <a:endParaRPr/>
          </a:p>
          <a:p>
            <a:pPr marL="0" lvl="0" indent="0" algn="l" rtl="0">
              <a:spcBef>
                <a:spcPts val="1000"/>
              </a:spcBef>
              <a:spcAft>
                <a:spcPts val="0"/>
              </a:spcAft>
              <a:buNone/>
            </a:pPr>
            <a:endParaRPr/>
          </a:p>
          <a:p>
            <a:pPr marL="0" lvl="0" indent="0" algn="l" rtl="0">
              <a:spcBef>
                <a:spcPts val="1000"/>
              </a:spcBef>
              <a:spcAft>
                <a:spcPts val="0"/>
              </a:spcAft>
              <a:buNone/>
            </a:pPr>
            <a:r>
              <a:rPr lang="sl-SI" b="1"/>
              <a:t>Izziv:</a:t>
            </a:r>
            <a:r>
              <a:rPr lang="sl-SI"/>
              <a:t> Pri pouku SLO v 8. razredu se učenci učijo ločevati zborni, knjižni pogovorni, narečni jezik in najstniški sleng. Učitelj želi to dejavnost povezati z razvojem kompetence iskanja podatkov in uporabe spletnega portala Franček.</a:t>
            </a:r>
            <a:endParaRPr/>
          </a:p>
          <a:p>
            <a:pPr marL="0" lvl="0" indent="0" algn="l" rtl="0">
              <a:spcBef>
                <a:spcPts val="1000"/>
              </a:spcBef>
              <a:spcAft>
                <a:spcPts val="0"/>
              </a:spcAft>
              <a:buNone/>
            </a:pPr>
            <a:endParaRPr/>
          </a:p>
          <a:p>
            <a:pPr marL="0" lvl="0" indent="0" algn="l" rtl="0">
              <a:spcBef>
                <a:spcPts val="1000"/>
              </a:spcBef>
              <a:spcAft>
                <a:spcPts val="0"/>
              </a:spcAft>
              <a:buNone/>
            </a:pPr>
            <a:r>
              <a:rPr lang="sl-SI" b="1"/>
              <a:t>Dejavnost:</a:t>
            </a:r>
            <a:r>
              <a:rPr lang="sl-SI"/>
              <a:t> Učitelj pripravi interaktivni video v spletni učilnici s pomočjo H5P,  v katerem se učenci naučijo rabe portala Franček (</a:t>
            </a:r>
            <a:r>
              <a:rPr lang="sl-SI" u="sng">
                <a:solidFill>
                  <a:schemeClr val="hlink"/>
                </a:solidFill>
                <a:hlinkClick r:id="rId3"/>
              </a:rPr>
              <a:t>https://www.youtube.com/watch?v=BmU2DzgZ6OQ</a:t>
            </a:r>
            <a:r>
              <a:rPr lang="sl-SI"/>
              <a:t>).</a:t>
            </a:r>
            <a:endParaRPr/>
          </a:p>
          <a:p>
            <a:pPr marL="0" lvl="0" indent="0" algn="l" rtl="0">
              <a:spcBef>
                <a:spcPts val="1000"/>
              </a:spcBef>
              <a:spcAft>
                <a:spcPts val="0"/>
              </a:spcAft>
              <a:buNone/>
            </a:pPr>
            <a:r>
              <a:rPr lang="sl-SI"/>
              <a:t>Ko se učenci naučijo uporabljati portal Franček, samostojno poiščejo eno besedo, ki se različno uporablja v različnih situacijah.</a:t>
            </a:r>
            <a:endParaRPr/>
          </a:p>
          <a:p>
            <a:pPr marL="457200" lvl="0" indent="-342900" algn="l" rtl="0">
              <a:spcBef>
                <a:spcPts val="1000"/>
              </a:spcBef>
              <a:spcAft>
                <a:spcPts val="0"/>
              </a:spcAft>
              <a:buSzPts val="1800"/>
              <a:buChar char="●"/>
            </a:pPr>
            <a:r>
              <a:rPr lang="sl-SI"/>
              <a:t>Učitelj v spletni učilnici ustvari Slovar, v katerem učenci skupaj</a:t>
            </a:r>
            <a:br>
              <a:rPr lang="sl-SI"/>
            </a:br>
            <a:r>
              <a:rPr lang="sl-SI"/>
              <a:t>pripravijo zbirko slengovskih/narečnih besed.</a:t>
            </a:r>
            <a:endParaRPr sz="1100">
              <a:solidFill>
                <a:srgbClr val="000000"/>
              </a:solidFill>
              <a:latin typeface="Arial"/>
              <a:ea typeface="Arial"/>
              <a:cs typeface="Arial"/>
              <a:sym typeface="Arial"/>
            </a:endParaRPr>
          </a:p>
          <a:p>
            <a:pPr marL="0" lvl="0" indent="0" algn="l" rtl="0">
              <a:spcBef>
                <a:spcPts val="1000"/>
              </a:spcBef>
              <a:spcAft>
                <a:spcPts val="0"/>
              </a:spcAft>
              <a:buNone/>
            </a:pPr>
            <a:endParaRPr/>
          </a:p>
        </p:txBody>
      </p:sp>
      <p:pic>
        <p:nvPicPr>
          <p:cNvPr id="116" name="Google Shape;116;p16"/>
          <p:cNvPicPr preferRelativeResize="0"/>
          <p:nvPr/>
        </p:nvPicPr>
        <p:blipFill>
          <a:blip r:embed="rId4">
            <a:alphaModFix/>
          </a:blip>
          <a:stretch>
            <a:fillRect/>
          </a:stretch>
        </p:blipFill>
        <p:spPr>
          <a:xfrm>
            <a:off x="10570025" y="89633"/>
            <a:ext cx="1466400" cy="1482325"/>
          </a:xfrm>
          <a:prstGeom prst="rect">
            <a:avLst/>
          </a:prstGeom>
          <a:noFill/>
          <a:ln>
            <a:noFill/>
          </a:ln>
        </p:spPr>
      </p:pic>
      <p:pic>
        <p:nvPicPr>
          <p:cNvPr id="117" name="Google Shape;117;p16"/>
          <p:cNvPicPr preferRelativeResize="0"/>
          <p:nvPr/>
        </p:nvPicPr>
        <p:blipFill>
          <a:blip r:embed="rId5">
            <a:alphaModFix/>
          </a:blip>
          <a:stretch>
            <a:fillRect/>
          </a:stretch>
        </p:blipFill>
        <p:spPr>
          <a:xfrm>
            <a:off x="9072075" y="4689800"/>
            <a:ext cx="3057150" cy="2168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155575" y="152400"/>
            <a:ext cx="11880900" cy="6507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sl-SI" sz="4800"/>
              <a:t>Informacijska in podatkovna pismenost</a:t>
            </a:r>
            <a:endParaRPr sz="4800"/>
          </a:p>
        </p:txBody>
      </p:sp>
      <p:sp>
        <p:nvSpPr>
          <p:cNvPr id="123" name="Google Shape;123;p17"/>
          <p:cNvSpPr txBox="1">
            <a:spLocks noGrp="1"/>
          </p:cNvSpPr>
          <p:nvPr>
            <p:ph type="body" idx="1"/>
          </p:nvPr>
        </p:nvSpPr>
        <p:spPr>
          <a:xfrm>
            <a:off x="155575" y="928525"/>
            <a:ext cx="11880900" cy="5397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sl-SI"/>
              <a:t>Primer razvijanja kompetence </a:t>
            </a:r>
            <a:r>
              <a:rPr lang="sl-SI" b="1"/>
              <a:t>1.2 Vrednotenje najdenih virov</a:t>
            </a:r>
            <a:r>
              <a:rPr lang="sl-SI"/>
              <a:t> pri ZGO in BIO v 9. r</a:t>
            </a:r>
            <a:endParaRPr/>
          </a:p>
          <a:p>
            <a:pPr marL="0" lvl="0" indent="0" algn="l" rtl="0">
              <a:spcBef>
                <a:spcPts val="1000"/>
              </a:spcBef>
              <a:spcAft>
                <a:spcPts val="0"/>
              </a:spcAft>
              <a:buNone/>
            </a:pPr>
            <a:endParaRPr/>
          </a:p>
          <a:p>
            <a:pPr marL="0" lvl="0" indent="0" algn="l" rtl="0">
              <a:spcBef>
                <a:spcPts val="1000"/>
              </a:spcBef>
              <a:spcAft>
                <a:spcPts val="0"/>
              </a:spcAft>
              <a:buNone/>
            </a:pPr>
            <a:r>
              <a:rPr lang="sl-SI" b="1"/>
              <a:t>Izziv: </a:t>
            </a:r>
            <a:r>
              <a:rPr lang="sl-SI"/>
              <a:t>Učitelja ZGO in BIO želita medpredmetno izpeljati dejavnost kritičnega vrednotenja najdenih podatkov.</a:t>
            </a:r>
            <a:endParaRPr/>
          </a:p>
          <a:p>
            <a:pPr marL="0" lvl="0" indent="0" algn="l" rtl="0">
              <a:spcBef>
                <a:spcPts val="1000"/>
              </a:spcBef>
              <a:spcAft>
                <a:spcPts val="0"/>
              </a:spcAft>
              <a:buNone/>
            </a:pPr>
            <a:r>
              <a:rPr lang="sl-SI" b="1"/>
              <a:t>Dejavnost:</a:t>
            </a:r>
            <a:r>
              <a:rPr lang="sl-SI"/>
              <a:t> Učenci iz diplomske naloge </a:t>
            </a:r>
            <a:r>
              <a:rPr lang="sl-SI" u="sng">
                <a:solidFill>
                  <a:schemeClr val="hlink"/>
                </a:solidFill>
                <a:hlinkClick r:id="rId3"/>
              </a:rPr>
              <a:t>https://core.ac.uk/download/pdf/67547829.pdf</a:t>
            </a:r>
            <a:r>
              <a:rPr lang="sl-SI"/>
              <a:t>, s strani 13–14 izpišejo tri podatke iz zgodovine dopinga v antiki. Učitelj v spletni učilnici objavi še nekaj povezav do virov o dopingu: </a:t>
            </a:r>
            <a:endParaRPr/>
          </a:p>
          <a:p>
            <a:pPr marL="0" lvl="0" indent="0" algn="l" rtl="0">
              <a:spcBef>
                <a:spcPts val="1000"/>
              </a:spcBef>
              <a:spcAft>
                <a:spcPts val="0"/>
              </a:spcAft>
              <a:buNone/>
            </a:pPr>
            <a:endParaRPr/>
          </a:p>
          <a:p>
            <a:pPr marL="0" lvl="0" indent="0" algn="l" rtl="0">
              <a:spcBef>
                <a:spcPts val="1000"/>
              </a:spcBef>
              <a:spcAft>
                <a:spcPts val="0"/>
              </a:spcAft>
              <a:buNone/>
            </a:pPr>
            <a:r>
              <a:rPr lang="sl-SI"/>
              <a:t>Učenci nato v skupinah primerjajo izpise in poskušajo ugotoviti, v čem se razlikujejo in zakaj. Učenci morajo ugotoviti, kateri izmed zapisanih podatkov ne drži in zakaj ne. Svoje ugotovitve zapišejo v forum v spletni učilnici. Izpeljejo pravila, </a:t>
            </a:r>
            <a:br>
              <a:rPr lang="sl-SI"/>
            </a:br>
            <a:r>
              <a:rPr lang="sl-SI"/>
              <a:t>katerim virom gre bolj zaupati.</a:t>
            </a:r>
            <a:endParaRPr/>
          </a:p>
        </p:txBody>
      </p:sp>
      <p:pic>
        <p:nvPicPr>
          <p:cNvPr id="124" name="Google Shape;124;p17"/>
          <p:cNvPicPr preferRelativeResize="0"/>
          <p:nvPr/>
        </p:nvPicPr>
        <p:blipFill>
          <a:blip r:embed="rId4">
            <a:alphaModFix/>
          </a:blip>
          <a:stretch>
            <a:fillRect/>
          </a:stretch>
        </p:blipFill>
        <p:spPr>
          <a:xfrm>
            <a:off x="10570025" y="89633"/>
            <a:ext cx="1466400" cy="1482325"/>
          </a:xfrm>
          <a:prstGeom prst="rect">
            <a:avLst/>
          </a:prstGeom>
          <a:noFill/>
          <a:ln>
            <a:noFill/>
          </a:ln>
        </p:spPr>
      </p:pic>
      <p:pic>
        <p:nvPicPr>
          <p:cNvPr id="125" name="Google Shape;125;p17"/>
          <p:cNvPicPr preferRelativeResize="0"/>
          <p:nvPr/>
        </p:nvPicPr>
        <p:blipFill>
          <a:blip r:embed="rId5">
            <a:alphaModFix/>
          </a:blip>
          <a:stretch>
            <a:fillRect/>
          </a:stretch>
        </p:blipFill>
        <p:spPr>
          <a:xfrm>
            <a:off x="9505950" y="4953000"/>
            <a:ext cx="2686050" cy="1905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155575" y="152400"/>
            <a:ext cx="11880900" cy="6507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sl-SI" sz="4800"/>
              <a:t>Informacijska in podatkovna pismenost</a:t>
            </a:r>
            <a:endParaRPr sz="4800"/>
          </a:p>
        </p:txBody>
      </p:sp>
      <p:sp>
        <p:nvSpPr>
          <p:cNvPr id="131" name="Google Shape;131;p18"/>
          <p:cNvSpPr txBox="1">
            <a:spLocks noGrp="1"/>
          </p:cNvSpPr>
          <p:nvPr>
            <p:ph type="body" idx="1"/>
          </p:nvPr>
        </p:nvSpPr>
        <p:spPr>
          <a:xfrm>
            <a:off x="155550" y="944225"/>
            <a:ext cx="11880900" cy="5397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sl-SI"/>
              <a:t>Primer razvijanja kompetence </a:t>
            </a:r>
            <a:r>
              <a:rPr lang="sl-SI" b="1"/>
              <a:t>1.3 Upravljanje s podatki pri FIZ v srednji šoli</a:t>
            </a:r>
            <a:endParaRPr b="1"/>
          </a:p>
          <a:p>
            <a:pPr marL="0" lvl="0" indent="0" algn="l" rtl="0">
              <a:spcBef>
                <a:spcPts val="1000"/>
              </a:spcBef>
              <a:spcAft>
                <a:spcPts val="0"/>
              </a:spcAft>
              <a:buNone/>
            </a:pPr>
            <a:endParaRPr sz="1700"/>
          </a:p>
          <a:p>
            <a:pPr marL="0" lvl="0" indent="0" algn="l" rtl="0">
              <a:spcBef>
                <a:spcPts val="1000"/>
              </a:spcBef>
              <a:spcAft>
                <a:spcPts val="0"/>
              </a:spcAft>
              <a:buNone/>
            </a:pPr>
            <a:r>
              <a:rPr lang="sl-SI" b="1"/>
              <a:t>Izziv</a:t>
            </a:r>
            <a:r>
              <a:rPr lang="sl-SI"/>
              <a:t>: Računalniško podprta merjenja pri fiziki v srednji šoli potekajo praviloma s pomočjo opreme Vernier in programa Logger Pro. Možno je opraviti veliko število meritev za veliko področij fizike, pri čemer nastane veliko število datotek. Da bi dijak lahko obvladoval to množico datotek, mora razviti uporaben in smiseln sistem shranjevanja in poimenovanje datotek.</a:t>
            </a:r>
            <a:endParaRPr/>
          </a:p>
          <a:p>
            <a:pPr marL="0" lvl="0" indent="0" algn="l" rtl="0">
              <a:spcBef>
                <a:spcPts val="1000"/>
              </a:spcBef>
              <a:spcAft>
                <a:spcPts val="0"/>
              </a:spcAft>
              <a:buNone/>
            </a:pPr>
            <a:r>
              <a:rPr lang="sl-SI" b="1"/>
              <a:t>Dejavnost</a:t>
            </a:r>
            <a:r>
              <a:rPr lang="sl-SI"/>
              <a:t>: Meritve, narejene s programom Logger Pro, dijaki prejmejo v datoteki tipa *.cmbl. V skladu z zahtevami naloge meritve obdelajo in oblikujejo ustrezne grafične prikaze odvisnosti med fizikalnimi količinami. Po obdelavi meritev jih shranijo v ustrezno mapo v datoteko z drugim imenom, ki jo ustrezno poimenujejo (oddelek.ime.priimek.datum.tema.verzija.cmbl) in naložijo v spletno učilnico v gradnik Podatkovna zbirka ali Naloga. </a:t>
            </a:r>
            <a:endParaRPr b="1"/>
          </a:p>
        </p:txBody>
      </p:sp>
      <p:pic>
        <p:nvPicPr>
          <p:cNvPr id="132" name="Google Shape;132;p18"/>
          <p:cNvPicPr preferRelativeResize="0"/>
          <p:nvPr/>
        </p:nvPicPr>
        <p:blipFill>
          <a:blip r:embed="rId3">
            <a:alphaModFix/>
          </a:blip>
          <a:stretch>
            <a:fillRect/>
          </a:stretch>
        </p:blipFill>
        <p:spPr>
          <a:xfrm>
            <a:off x="10570025" y="89633"/>
            <a:ext cx="1466400" cy="1482325"/>
          </a:xfrm>
          <a:prstGeom prst="rect">
            <a:avLst/>
          </a:prstGeom>
          <a:noFill/>
          <a:ln>
            <a:noFill/>
          </a:ln>
        </p:spPr>
      </p:pic>
      <p:pic>
        <p:nvPicPr>
          <p:cNvPr id="133" name="Google Shape;133;p18"/>
          <p:cNvPicPr preferRelativeResize="0"/>
          <p:nvPr/>
        </p:nvPicPr>
        <p:blipFill>
          <a:blip r:embed="rId4">
            <a:alphaModFix/>
          </a:blip>
          <a:stretch>
            <a:fillRect/>
          </a:stretch>
        </p:blipFill>
        <p:spPr>
          <a:xfrm>
            <a:off x="9505950" y="4953000"/>
            <a:ext cx="2686050" cy="1905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9"/>
          <p:cNvSpPr txBox="1">
            <a:spLocks noGrp="1"/>
          </p:cNvSpPr>
          <p:nvPr>
            <p:ph type="title"/>
          </p:nvPr>
        </p:nvSpPr>
        <p:spPr>
          <a:xfrm>
            <a:off x="155575" y="152400"/>
            <a:ext cx="11880900" cy="6507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sl-SI" sz="4800"/>
              <a:t>Komuniciranje in sodelovanje</a:t>
            </a:r>
            <a:endParaRPr sz="4800"/>
          </a:p>
        </p:txBody>
      </p:sp>
      <p:sp>
        <p:nvSpPr>
          <p:cNvPr id="139" name="Google Shape;139;p19"/>
          <p:cNvSpPr txBox="1">
            <a:spLocks noGrp="1"/>
          </p:cNvSpPr>
          <p:nvPr>
            <p:ph type="body" idx="1"/>
          </p:nvPr>
        </p:nvSpPr>
        <p:spPr>
          <a:xfrm>
            <a:off x="155550" y="944225"/>
            <a:ext cx="11880900" cy="5397600"/>
          </a:xfrm>
          <a:prstGeom prst="rect">
            <a:avLst/>
          </a:prstGeom>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sl-SI" sz="2616"/>
              <a:t>Primer razvijanja kompetence </a:t>
            </a:r>
            <a:r>
              <a:rPr lang="sl-SI" sz="2616" b="1"/>
              <a:t>2.4 Sodelovanje z uporabi dig. tehn. pri MAT v 9. r</a:t>
            </a:r>
            <a:endParaRPr sz="2616" b="1"/>
          </a:p>
          <a:p>
            <a:pPr marL="0" lvl="0" indent="0" algn="l" rtl="0">
              <a:lnSpc>
                <a:spcPct val="100000"/>
              </a:lnSpc>
              <a:spcBef>
                <a:spcPts val="0"/>
              </a:spcBef>
              <a:spcAft>
                <a:spcPts val="0"/>
              </a:spcAft>
              <a:buNone/>
            </a:pPr>
            <a:endParaRPr sz="1100" b="1">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100" b="1">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600" b="1">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sl-SI" b="1">
                <a:solidFill>
                  <a:srgbClr val="000000"/>
                </a:solidFill>
                <a:latin typeface="Arial"/>
                <a:ea typeface="Arial"/>
                <a:cs typeface="Arial"/>
                <a:sym typeface="Arial"/>
              </a:rPr>
              <a:t>Izziv:</a:t>
            </a:r>
            <a:r>
              <a:rPr lang="sl-SI">
                <a:solidFill>
                  <a:srgbClr val="000000"/>
                </a:solidFill>
                <a:latin typeface="Arial"/>
                <a:ea typeface="Arial"/>
                <a:cs typeface="Arial"/>
                <a:sym typeface="Arial"/>
              </a:rPr>
              <a:t> Učitelj namerava organizirati dejavnost reševanja avtentičnega problema. Odločil se je za delo v skupinah, ker jim želi omogočiti sodelovalno delo pri oblikovanju rešitve problema.</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sl-SI" b="1">
                <a:solidFill>
                  <a:srgbClr val="000000"/>
                </a:solidFill>
                <a:latin typeface="Arial"/>
                <a:ea typeface="Arial"/>
                <a:cs typeface="Arial"/>
                <a:sym typeface="Arial"/>
              </a:rPr>
              <a:t>Dejavnost:</a:t>
            </a:r>
            <a:r>
              <a:rPr lang="sl-SI">
                <a:solidFill>
                  <a:srgbClr val="000000"/>
                </a:solidFill>
                <a:latin typeface="Arial"/>
                <a:ea typeface="Arial"/>
                <a:cs typeface="Arial"/>
                <a:sym typeface="Arial"/>
              </a:rPr>
              <a:t> Učitelj za oblikovanje skupin uporabi orodje Izbira v Moodlu. Učenci po pričetku dela v skupini izberejo člana, ki oblikuje skupni dokument (na primer v Driveu ali OneDrive) in povezavo do dokumenta objavi v Forumu. Določi tudi pravice urejanja oziroma branja dokumenta.</a:t>
            </a:r>
            <a:br>
              <a:rPr lang="sl-SI">
                <a:solidFill>
                  <a:srgbClr val="000000"/>
                </a:solidFill>
                <a:latin typeface="Arial"/>
                <a:ea typeface="Arial"/>
                <a:cs typeface="Arial"/>
                <a:sym typeface="Arial"/>
              </a:rPr>
            </a:br>
            <a:r>
              <a:rPr lang="sl-SI">
                <a:solidFill>
                  <a:srgbClr val="000000"/>
                </a:solidFill>
                <a:latin typeface="Arial"/>
                <a:ea typeface="Arial"/>
                <a:cs typeface="Arial"/>
                <a:sym typeface="Arial"/>
              </a:rPr>
              <a:t/>
            </a:r>
            <a:br>
              <a:rPr lang="sl-SI">
                <a:solidFill>
                  <a:srgbClr val="000000"/>
                </a:solidFill>
                <a:latin typeface="Arial"/>
                <a:ea typeface="Arial"/>
                <a:cs typeface="Arial"/>
                <a:sym typeface="Arial"/>
              </a:rPr>
            </a:br>
            <a:r>
              <a:rPr lang="sl-SI">
                <a:solidFill>
                  <a:srgbClr val="000000"/>
                </a:solidFill>
                <a:latin typeface="Arial"/>
                <a:ea typeface="Arial"/>
                <a:cs typeface="Arial"/>
                <a:sym typeface="Arial"/>
              </a:rPr>
              <a:t>Med reševanjem problemske naloge učenci sooblikujejo rešitev v skupnem dokumentu. Ko z delom zaključijo, ponudijo rešitev v pregled sošolcem in tudi sami pregledajo predlagane rešitve ostalih skupin ter jim v forumu z odgovorom na objavo podajo povratno informacijo.</a:t>
            </a:r>
            <a:br>
              <a:rPr lang="sl-SI">
                <a:solidFill>
                  <a:srgbClr val="000000"/>
                </a:solidFill>
                <a:latin typeface="Arial"/>
                <a:ea typeface="Arial"/>
                <a:cs typeface="Arial"/>
                <a:sym typeface="Arial"/>
              </a:rPr>
            </a:br>
            <a:r>
              <a:rPr lang="sl-SI">
                <a:solidFill>
                  <a:srgbClr val="000000"/>
                </a:solidFill>
                <a:latin typeface="Arial"/>
                <a:ea typeface="Arial"/>
                <a:cs typeface="Arial"/>
                <a:sym typeface="Arial"/>
              </a:rPr>
              <a:t/>
            </a:r>
            <a:br>
              <a:rPr lang="sl-SI">
                <a:solidFill>
                  <a:srgbClr val="000000"/>
                </a:solidFill>
                <a:latin typeface="Arial"/>
                <a:ea typeface="Arial"/>
                <a:cs typeface="Arial"/>
                <a:sym typeface="Arial"/>
              </a:rPr>
            </a:br>
            <a:r>
              <a:rPr lang="sl-SI">
                <a:solidFill>
                  <a:srgbClr val="000000"/>
                </a:solidFill>
                <a:latin typeface="Arial"/>
                <a:ea typeface="Arial"/>
                <a:cs typeface="Arial"/>
                <a:sym typeface="Arial"/>
              </a:rPr>
              <a:t>Na podlagi prejetih povratnih informacij skupine dopolnijo svojo rešitev </a:t>
            </a:r>
            <a:br>
              <a:rPr lang="sl-SI">
                <a:solidFill>
                  <a:srgbClr val="000000"/>
                </a:solidFill>
                <a:latin typeface="Arial"/>
                <a:ea typeface="Arial"/>
                <a:cs typeface="Arial"/>
                <a:sym typeface="Arial"/>
              </a:rPr>
            </a:br>
            <a:r>
              <a:rPr lang="sl-SI">
                <a:solidFill>
                  <a:srgbClr val="000000"/>
                </a:solidFill>
                <a:latin typeface="Arial"/>
                <a:ea typeface="Arial"/>
                <a:cs typeface="Arial"/>
                <a:sym typeface="Arial"/>
              </a:rPr>
              <a:t>in pripravijo predstavitev, ki jo bodo izvedli naslednjo šolsko uro.</a:t>
            </a:r>
            <a:endParaRPr>
              <a:solidFill>
                <a:srgbClr val="000000"/>
              </a:solidFill>
              <a:latin typeface="Arial"/>
              <a:ea typeface="Arial"/>
              <a:cs typeface="Arial"/>
              <a:sym typeface="Arial"/>
            </a:endParaRPr>
          </a:p>
          <a:p>
            <a:pPr marL="0" lvl="0" indent="0" algn="l" rtl="0">
              <a:spcBef>
                <a:spcPts val="1000"/>
              </a:spcBef>
              <a:spcAft>
                <a:spcPts val="0"/>
              </a:spcAft>
              <a:buNone/>
            </a:pPr>
            <a:endParaRPr/>
          </a:p>
        </p:txBody>
      </p:sp>
      <p:pic>
        <p:nvPicPr>
          <p:cNvPr id="140" name="Google Shape;140;p19"/>
          <p:cNvPicPr preferRelativeResize="0"/>
          <p:nvPr/>
        </p:nvPicPr>
        <p:blipFill>
          <a:blip r:embed="rId3">
            <a:alphaModFix/>
          </a:blip>
          <a:stretch>
            <a:fillRect/>
          </a:stretch>
        </p:blipFill>
        <p:spPr>
          <a:xfrm>
            <a:off x="10765625" y="152400"/>
            <a:ext cx="1270800" cy="1215550"/>
          </a:xfrm>
          <a:prstGeom prst="rect">
            <a:avLst/>
          </a:prstGeom>
          <a:noFill/>
          <a:ln>
            <a:noFill/>
          </a:ln>
        </p:spPr>
      </p:pic>
      <p:pic>
        <p:nvPicPr>
          <p:cNvPr id="141" name="Google Shape;141;p19"/>
          <p:cNvPicPr preferRelativeResize="0"/>
          <p:nvPr/>
        </p:nvPicPr>
        <p:blipFill>
          <a:blip r:embed="rId4">
            <a:alphaModFix/>
          </a:blip>
          <a:stretch>
            <a:fillRect/>
          </a:stretch>
        </p:blipFill>
        <p:spPr>
          <a:xfrm>
            <a:off x="9505950" y="4800600"/>
            <a:ext cx="2686050" cy="1905000"/>
          </a:xfrm>
          <a:prstGeom prst="rect">
            <a:avLst/>
          </a:prstGeom>
          <a:noFill/>
          <a:ln>
            <a:noFill/>
          </a:ln>
        </p:spPr>
      </p:pic>
    </p:spTree>
  </p:cSld>
  <p:clrMapOvr>
    <a:masterClrMapping/>
  </p:clrMapOvr>
</p:sld>
</file>

<file path=ppt/theme/theme1.xml><?xml version="1.0" encoding="utf-8"?>
<a:theme xmlns:a="http://schemas.openxmlformats.org/drawingml/2006/main" name="Officeova tema">
  <a:themeElements>
    <a:clrScheme name="Pisarna">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1419</Words>
  <Application>Microsoft Office PowerPoint</Application>
  <PresentationFormat>Širokozaslonsko</PresentationFormat>
  <Paragraphs>97</Paragraphs>
  <Slides>17</Slides>
  <Notes>17</Notes>
  <HiddenSlides>0</HiddenSlides>
  <MMClips>0</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17</vt:i4>
      </vt:variant>
    </vt:vector>
  </HeadingPairs>
  <TitlesOfParts>
    <vt:vector size="20" baseType="lpstr">
      <vt:lpstr>Arial</vt:lpstr>
      <vt:lpstr>Calibri</vt:lpstr>
      <vt:lpstr>Officeova tema</vt:lpstr>
      <vt:lpstr>Učitelj-ica kot pomemben steber trajnostne digitalizacije</vt:lpstr>
      <vt:lpstr>Trajnostna digitalizacija: znana tudi kot trajnostna digitalna preobrazba, se nanaša na proces digitalizacije gospodarstva na trajnosten način (vir: Digital SME).</vt:lpstr>
      <vt:lpstr>Smiselno - avtentično - nazorno - transformativno Z UČENCEM V SREDIŠČU</vt:lpstr>
      <vt:lpstr>SAMR model</vt:lpstr>
      <vt:lpstr>Razvijanje digitalnih kompetenc učencev DigComp 2.2, Joint Research Centre (JRS), 2022</vt:lpstr>
      <vt:lpstr>Informacijska in podatkovna pismenost</vt:lpstr>
      <vt:lpstr>Informacijska in podatkovna pismenost</vt:lpstr>
      <vt:lpstr>Informacijska in podatkovna pismenost</vt:lpstr>
      <vt:lpstr>Komuniciranje in sodelovanje</vt:lpstr>
      <vt:lpstr>Ustvarjanje digitalnih vsebin</vt:lpstr>
      <vt:lpstr>Varnost</vt:lpstr>
      <vt:lpstr>Reševanje problemov</vt:lpstr>
      <vt:lpstr>Kaj in kako v predšolskem obdobju?</vt:lpstr>
      <vt:lpstr>SMERNICE ZA UPORABO ZASLONOV PRI OTROCIH IN MLADOSTNIKIH Priporočila slovenskih pediatrov</vt:lpstr>
      <vt:lpstr>PowerPointova predstavitev</vt:lpstr>
      <vt:lpstr>PowerPointova predstavitev</vt:lpstr>
      <vt:lpstr>Hvala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Učitelj-ica kot pomemben steber trajnostne digitalizacije</dc:title>
  <cp:lastModifiedBy>Radovan Krajnc</cp:lastModifiedBy>
  <cp:revision>1</cp:revision>
  <dcterms:modified xsi:type="dcterms:W3CDTF">2023-05-22T09:44:22Z</dcterms:modified>
</cp:coreProperties>
</file>