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5"/>
  </p:notesMasterIdLst>
  <p:handoutMasterIdLst>
    <p:handoutMasterId r:id="rId46"/>
  </p:handoutMasterIdLst>
  <p:sldIdLst>
    <p:sldId id="256" r:id="rId5"/>
    <p:sldId id="260" r:id="rId6"/>
    <p:sldId id="304" r:id="rId7"/>
    <p:sldId id="315" r:id="rId8"/>
    <p:sldId id="316" r:id="rId9"/>
    <p:sldId id="319" r:id="rId10"/>
    <p:sldId id="320" r:id="rId11"/>
    <p:sldId id="314" r:id="rId12"/>
    <p:sldId id="318" r:id="rId13"/>
    <p:sldId id="262" r:id="rId14"/>
    <p:sldId id="272" r:id="rId15"/>
    <p:sldId id="273" r:id="rId16"/>
    <p:sldId id="324" r:id="rId17"/>
    <p:sldId id="325" r:id="rId18"/>
    <p:sldId id="326" r:id="rId19"/>
    <p:sldId id="274" r:id="rId20"/>
    <p:sldId id="321" r:id="rId21"/>
    <p:sldId id="327"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56" r:id="rId40"/>
    <p:sldId id="353" r:id="rId41"/>
    <p:sldId id="354" r:id="rId42"/>
    <p:sldId id="357" r:id="rId43"/>
    <p:sldId id="313" r:id="rId44"/>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969"/>
    <a:srgbClr val="7171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75" d="100"/>
          <a:sy n="75" d="100"/>
        </p:scale>
        <p:origin x="45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ov_delovni_lis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l-SI"/>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l-SI"/>
        </a:p>
      </c:txPr>
    </c:legend>
    <c:plotVisOnly val="1"/>
    <c:dispBlanksAs val="gap"/>
    <c:showDLblsOverMax val="0"/>
  </c:chart>
  <c:spPr>
    <a:noFill/>
    <a:ln>
      <a:noFill/>
    </a:ln>
    <a:effectLst/>
  </c:spPr>
  <c:txPr>
    <a:bodyPr/>
    <a:lstStyle/>
    <a:p>
      <a:pPr>
        <a:defRPr/>
      </a:pPr>
      <a:endParaRPr lang="sl-SI"/>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B691C5-1C27-4850-A9C9-3D31BD2FC955}" type="doc">
      <dgm:prSet loTypeId="urn:microsoft.com/office/officeart/2005/8/layout/chevron2" loCatId="process" qsTypeId="urn:microsoft.com/office/officeart/2005/8/quickstyle/simple3" qsCatId="simple" csTypeId="urn:microsoft.com/office/officeart/2005/8/colors/colorful1" csCatId="colorful" phldr="1"/>
      <dgm:spPr/>
      <dgm:t>
        <a:bodyPr/>
        <a:lstStyle/>
        <a:p>
          <a:endParaRPr lang="sl-SI"/>
        </a:p>
      </dgm:t>
    </dgm:pt>
    <dgm:pt modelId="{6B820190-6570-44F0-A1A8-B697D452ED2E}">
      <dgm:prSet phldrT="[besedilo]" custT="1"/>
      <dgm:spPr/>
      <dgm:t>
        <a:bodyPr/>
        <a:lstStyle/>
        <a:p>
          <a:r>
            <a:rPr lang="sl-SI" sz="1600" b="1" dirty="0" smtClean="0"/>
            <a:t>BESEDILA ZA BRANJE</a:t>
          </a:r>
          <a:endParaRPr lang="sl-SI" sz="1600" b="1" dirty="0"/>
        </a:p>
      </dgm:t>
    </dgm:pt>
    <dgm:pt modelId="{2B68E2F1-3CF9-4E95-8D25-614250A08FAA}" type="parTrans" cxnId="{AB2D054F-D6E8-443A-B819-5C6D51B515FE}">
      <dgm:prSet/>
      <dgm:spPr/>
      <dgm:t>
        <a:bodyPr/>
        <a:lstStyle/>
        <a:p>
          <a:endParaRPr lang="sl-SI" sz="1600"/>
        </a:p>
      </dgm:t>
    </dgm:pt>
    <dgm:pt modelId="{8F17BB7D-EC3C-4508-82B4-D67B9CADEEA0}" type="sibTrans" cxnId="{AB2D054F-D6E8-443A-B819-5C6D51B515FE}">
      <dgm:prSet/>
      <dgm:spPr/>
      <dgm:t>
        <a:bodyPr/>
        <a:lstStyle/>
        <a:p>
          <a:endParaRPr lang="sl-SI" sz="1600"/>
        </a:p>
      </dgm:t>
    </dgm:pt>
    <dgm:pt modelId="{DF315170-A2E6-4B87-871D-36BA19970FD5}">
      <dgm:prSet phldrT="[besedilo]" custT="1"/>
      <dgm:spPr/>
      <dgm:t>
        <a:bodyPr/>
        <a:lstStyle/>
        <a:p>
          <a:r>
            <a:rPr lang="sl-SI" sz="1600" smtClean="0">
              <a:effectLst/>
            </a:rPr>
            <a:t>navadni ali elektronski dopis (npr. pozdrav, voščilo, čestitka, vabilo) za prijatelja oz. prijateljico, sorodnika oz. sorodnico;</a:t>
          </a:r>
          <a:endParaRPr lang="sl-SI" sz="1600" dirty="0"/>
        </a:p>
      </dgm:t>
    </dgm:pt>
    <dgm:pt modelId="{91270231-FB71-4B76-8454-169A41363F55}" type="parTrans" cxnId="{4859D908-E221-4B8B-9397-112F65868444}">
      <dgm:prSet/>
      <dgm:spPr/>
      <dgm:t>
        <a:bodyPr/>
        <a:lstStyle/>
        <a:p>
          <a:endParaRPr lang="sl-SI" sz="1600"/>
        </a:p>
      </dgm:t>
    </dgm:pt>
    <dgm:pt modelId="{65AD853E-E056-47D8-A21D-65930968A7FB}" type="sibTrans" cxnId="{4859D908-E221-4B8B-9397-112F65868444}">
      <dgm:prSet/>
      <dgm:spPr/>
      <dgm:t>
        <a:bodyPr/>
        <a:lstStyle/>
        <a:p>
          <a:endParaRPr lang="sl-SI" sz="1600"/>
        </a:p>
      </dgm:t>
    </dgm:pt>
    <dgm:pt modelId="{0806D2E2-84E6-46A3-9A31-53D3DC6C02BB}">
      <dgm:prSet phldrT="[besedilo]" custT="1"/>
      <dgm:spPr/>
      <dgm:t>
        <a:bodyPr/>
        <a:lstStyle/>
        <a:p>
          <a:r>
            <a:rPr lang="sl-SI" sz="1600" b="1" dirty="0" smtClean="0">
              <a:effectLst/>
            </a:rPr>
            <a:t>BESEDILA ZA PISANJE</a:t>
          </a:r>
          <a:endParaRPr lang="sl-SI" sz="1600" b="1" dirty="0"/>
        </a:p>
      </dgm:t>
    </dgm:pt>
    <dgm:pt modelId="{50A475C6-B3C7-4DB8-B975-649AB07DC3A3}" type="parTrans" cxnId="{8D711FBF-E7A5-4CFE-89D0-2579A8431C13}">
      <dgm:prSet/>
      <dgm:spPr/>
      <dgm:t>
        <a:bodyPr/>
        <a:lstStyle/>
        <a:p>
          <a:endParaRPr lang="sl-SI" sz="1600"/>
        </a:p>
      </dgm:t>
    </dgm:pt>
    <dgm:pt modelId="{DE3114EF-2471-4217-A8F1-602082348F89}" type="sibTrans" cxnId="{8D711FBF-E7A5-4CFE-89D0-2579A8431C13}">
      <dgm:prSet/>
      <dgm:spPr/>
      <dgm:t>
        <a:bodyPr/>
        <a:lstStyle/>
        <a:p>
          <a:endParaRPr lang="sl-SI" sz="1600"/>
        </a:p>
      </dgm:t>
    </dgm:pt>
    <dgm:pt modelId="{BB730980-D507-4506-B6B3-11F81ACAD425}">
      <dgm:prSet phldrT="[besedilo]" custT="1"/>
      <dgm:spPr/>
      <dgm:t>
        <a:bodyPr/>
        <a:lstStyle/>
        <a:p>
          <a:r>
            <a:rPr lang="sl-SI" sz="1600" smtClean="0">
              <a:effectLst/>
            </a:rPr>
            <a:t> vezana besedila (npr. narek, prepis, nadaljevanje prebranega besedila, pripoved ob neurejenem nizu slik);</a:t>
          </a:r>
          <a:endParaRPr lang="sl-SI" sz="1600" dirty="0"/>
        </a:p>
      </dgm:t>
    </dgm:pt>
    <dgm:pt modelId="{D9351007-46B0-4EE8-9C25-702FBC3C3306}" type="parTrans" cxnId="{AFCD575E-32A5-4737-A892-D79C68B0A1F4}">
      <dgm:prSet/>
      <dgm:spPr/>
      <dgm:t>
        <a:bodyPr/>
        <a:lstStyle/>
        <a:p>
          <a:endParaRPr lang="sl-SI" sz="1600"/>
        </a:p>
      </dgm:t>
    </dgm:pt>
    <dgm:pt modelId="{C5E13FD9-6D1E-466F-9BE6-04FA3E870C03}" type="sibTrans" cxnId="{AFCD575E-32A5-4737-A892-D79C68B0A1F4}">
      <dgm:prSet/>
      <dgm:spPr/>
      <dgm:t>
        <a:bodyPr/>
        <a:lstStyle/>
        <a:p>
          <a:endParaRPr lang="sl-SI" sz="1600"/>
        </a:p>
      </dgm:t>
    </dgm:pt>
    <dgm:pt modelId="{E2F534A7-5DF2-4622-A9FA-28E302127AFF}">
      <dgm:prSet custT="1"/>
      <dgm:spPr/>
      <dgm:t>
        <a:bodyPr/>
        <a:lstStyle/>
        <a:p>
          <a:r>
            <a:rPr lang="sl-SI" sz="1600" smtClean="0">
              <a:effectLst/>
            </a:rPr>
            <a:t>seznam (npr. urnik, kazalo);</a:t>
          </a:r>
          <a:endParaRPr lang="sl-SI" sz="1600" dirty="0" smtClean="0">
            <a:effectLst/>
          </a:endParaRPr>
        </a:p>
      </dgm:t>
    </dgm:pt>
    <dgm:pt modelId="{17E00AC6-A101-42AA-8C72-B21151F9F09E}" type="parTrans" cxnId="{D26FB2DD-0E19-48BD-A28E-7D5CA4A0E8E5}">
      <dgm:prSet/>
      <dgm:spPr/>
      <dgm:t>
        <a:bodyPr/>
        <a:lstStyle/>
        <a:p>
          <a:endParaRPr lang="sl-SI" sz="1600"/>
        </a:p>
      </dgm:t>
    </dgm:pt>
    <dgm:pt modelId="{A5F5E761-BC04-4471-9501-2F5F433FF51D}" type="sibTrans" cxnId="{D26FB2DD-0E19-48BD-A28E-7D5CA4A0E8E5}">
      <dgm:prSet/>
      <dgm:spPr/>
      <dgm:t>
        <a:bodyPr/>
        <a:lstStyle/>
        <a:p>
          <a:endParaRPr lang="sl-SI" sz="1600"/>
        </a:p>
      </dgm:t>
    </dgm:pt>
    <dgm:pt modelId="{9C47078B-5A74-48CA-ABAF-76D3C820900F}">
      <dgm:prSet custT="1"/>
      <dgm:spPr/>
      <dgm:t>
        <a:bodyPr/>
        <a:lstStyle/>
        <a:p>
          <a:r>
            <a:rPr lang="sl-SI" sz="1600" smtClean="0">
              <a:effectLst/>
            </a:rPr>
            <a:t>novica o aktualnem ali zanimivem dogodku;</a:t>
          </a:r>
          <a:endParaRPr lang="sl-SI" sz="1600" dirty="0" smtClean="0">
            <a:effectLst/>
          </a:endParaRPr>
        </a:p>
      </dgm:t>
    </dgm:pt>
    <dgm:pt modelId="{53E465B4-774D-416A-8B17-1BFE40844F6E}" type="parTrans" cxnId="{203A14B0-C125-4FC1-A1E8-E27DCC5E2B64}">
      <dgm:prSet/>
      <dgm:spPr/>
      <dgm:t>
        <a:bodyPr/>
        <a:lstStyle/>
        <a:p>
          <a:endParaRPr lang="sl-SI" sz="1600"/>
        </a:p>
      </dgm:t>
    </dgm:pt>
    <dgm:pt modelId="{A7B14A5A-8F2E-4F18-AB74-2ED6A325DBE1}" type="sibTrans" cxnId="{203A14B0-C125-4FC1-A1E8-E27DCC5E2B64}">
      <dgm:prSet/>
      <dgm:spPr/>
      <dgm:t>
        <a:bodyPr/>
        <a:lstStyle/>
        <a:p>
          <a:endParaRPr lang="sl-SI" sz="1600"/>
        </a:p>
      </dgm:t>
    </dgm:pt>
    <dgm:pt modelId="{D82D8DF6-D14A-46FC-A689-7A82761DBF7C}">
      <dgm:prSet custT="1"/>
      <dgm:spPr/>
      <dgm:t>
        <a:bodyPr/>
        <a:lstStyle/>
        <a:p>
          <a:r>
            <a:rPr lang="sl-SI" sz="1600" smtClean="0">
              <a:effectLst/>
            </a:rPr>
            <a:t>pripoved o življenju vrstnikov ali znanih osebnosti;</a:t>
          </a:r>
          <a:endParaRPr lang="sl-SI" sz="1600" dirty="0" smtClean="0">
            <a:effectLst/>
          </a:endParaRPr>
        </a:p>
      </dgm:t>
    </dgm:pt>
    <dgm:pt modelId="{B4ACC9DC-50C1-4B95-B766-2974B4918F5B}" type="parTrans" cxnId="{50805917-8D16-45A8-B15B-7475210645E3}">
      <dgm:prSet/>
      <dgm:spPr/>
      <dgm:t>
        <a:bodyPr/>
        <a:lstStyle/>
        <a:p>
          <a:endParaRPr lang="sl-SI" sz="1600"/>
        </a:p>
      </dgm:t>
    </dgm:pt>
    <dgm:pt modelId="{A681BECE-8195-40EF-912C-C018D1FCEC50}" type="sibTrans" cxnId="{50805917-8D16-45A8-B15B-7475210645E3}">
      <dgm:prSet/>
      <dgm:spPr/>
      <dgm:t>
        <a:bodyPr/>
        <a:lstStyle/>
        <a:p>
          <a:endParaRPr lang="sl-SI" sz="1600"/>
        </a:p>
      </dgm:t>
    </dgm:pt>
    <dgm:pt modelId="{8C3E9959-88EB-4A81-9054-75BFC9F3D7B1}">
      <dgm:prSet custT="1"/>
      <dgm:spPr/>
      <dgm:t>
        <a:bodyPr/>
        <a:lstStyle/>
        <a:p>
          <a:r>
            <a:rPr lang="sl-SI" sz="1600" smtClean="0">
              <a:effectLst/>
            </a:rPr>
            <a:t>opisi, povezani s temami spoznavanja okolja (npr. opis osebe in njenega delovnika, živali,</a:t>
          </a:r>
          <a:r>
            <a:rPr lang="sl-SI" sz="1600" baseline="0" smtClean="0">
              <a:effectLst/>
            </a:rPr>
            <a:t> </a:t>
          </a:r>
          <a:r>
            <a:rPr lang="sl-SI" sz="1600" smtClean="0">
              <a:effectLst/>
            </a:rPr>
            <a:t>predmeta, prostora, zgradbe, poti). </a:t>
          </a:r>
          <a:endParaRPr lang="sl-SI" sz="1600" dirty="0" smtClean="0">
            <a:effectLst/>
          </a:endParaRPr>
        </a:p>
      </dgm:t>
    </dgm:pt>
    <dgm:pt modelId="{59774115-B782-4912-B381-15BD1A626BC6}" type="parTrans" cxnId="{21E8B657-9DA0-4058-8A38-2C1D96D92E81}">
      <dgm:prSet/>
      <dgm:spPr/>
      <dgm:t>
        <a:bodyPr/>
        <a:lstStyle/>
        <a:p>
          <a:endParaRPr lang="sl-SI" sz="1600"/>
        </a:p>
      </dgm:t>
    </dgm:pt>
    <dgm:pt modelId="{2DC2D985-CA56-4F4D-86DE-7C257B6C790C}" type="sibTrans" cxnId="{21E8B657-9DA0-4058-8A38-2C1D96D92E81}">
      <dgm:prSet/>
      <dgm:spPr/>
      <dgm:t>
        <a:bodyPr/>
        <a:lstStyle/>
        <a:p>
          <a:endParaRPr lang="sl-SI" sz="1600"/>
        </a:p>
      </dgm:t>
    </dgm:pt>
    <dgm:pt modelId="{F17D5F9B-35DD-4AD0-B2DB-FB1FBC679188}">
      <dgm:prSet custT="1"/>
      <dgm:spPr/>
      <dgm:t>
        <a:bodyPr/>
        <a:lstStyle/>
        <a:p>
          <a:r>
            <a:rPr lang="sl-SI" sz="1600" smtClean="0">
              <a:effectLst/>
            </a:rPr>
            <a:t>besedila o sebi, o svojem okolju, o tem, kar so doživeli, videli ali slišali;</a:t>
          </a:r>
          <a:endParaRPr lang="sl-SI" sz="1600" dirty="0" smtClean="0">
            <a:effectLst/>
          </a:endParaRPr>
        </a:p>
      </dgm:t>
    </dgm:pt>
    <dgm:pt modelId="{42646A51-AEC8-438B-8629-FBEBDB992E46}" type="parTrans" cxnId="{1B9664AE-9AA0-4E3B-98CA-DCB72C1AC01A}">
      <dgm:prSet/>
      <dgm:spPr/>
      <dgm:t>
        <a:bodyPr/>
        <a:lstStyle/>
        <a:p>
          <a:endParaRPr lang="sl-SI" sz="1600"/>
        </a:p>
      </dgm:t>
    </dgm:pt>
    <dgm:pt modelId="{CC3B96D8-5AFF-41B0-B7E5-05A4C6BC73D8}" type="sibTrans" cxnId="{1B9664AE-9AA0-4E3B-98CA-DCB72C1AC01A}">
      <dgm:prSet/>
      <dgm:spPr/>
      <dgm:t>
        <a:bodyPr/>
        <a:lstStyle/>
        <a:p>
          <a:endParaRPr lang="sl-SI" sz="1600"/>
        </a:p>
      </dgm:t>
    </dgm:pt>
    <dgm:pt modelId="{A0933901-18A8-422C-9A80-2372C574CB4D}">
      <dgm:prSet custT="1"/>
      <dgm:spPr/>
      <dgm:t>
        <a:bodyPr/>
        <a:lstStyle/>
        <a:p>
          <a:r>
            <a:rPr lang="sl-SI" sz="1600" smtClean="0">
              <a:effectLst/>
            </a:rPr>
            <a:t>besedila tiste vrste, ki so jo pred tem že prebrali, tj.:</a:t>
          </a:r>
          <a:endParaRPr lang="sl-SI" sz="1600" dirty="0" smtClean="0">
            <a:effectLst/>
          </a:endParaRPr>
        </a:p>
      </dgm:t>
    </dgm:pt>
    <dgm:pt modelId="{496FF5E7-CA2A-42AE-9E4A-68DB2AD184B6}" type="parTrans" cxnId="{C0B71688-B181-4D1A-8155-F4EADFFAE6BF}">
      <dgm:prSet/>
      <dgm:spPr/>
      <dgm:t>
        <a:bodyPr/>
        <a:lstStyle/>
        <a:p>
          <a:endParaRPr lang="sl-SI" sz="1600"/>
        </a:p>
      </dgm:t>
    </dgm:pt>
    <dgm:pt modelId="{A195ED1D-B6C1-4BAA-895D-33013EFDE7F8}" type="sibTrans" cxnId="{C0B71688-B181-4D1A-8155-F4EADFFAE6BF}">
      <dgm:prSet/>
      <dgm:spPr/>
      <dgm:t>
        <a:bodyPr/>
        <a:lstStyle/>
        <a:p>
          <a:endParaRPr lang="sl-SI" sz="1600"/>
        </a:p>
      </dgm:t>
    </dgm:pt>
    <dgm:pt modelId="{0A6ECA0E-4769-4519-A5D2-0A161AA12EC9}">
      <dgm:prSet custT="1"/>
      <dgm:spPr/>
      <dgm:t>
        <a:bodyPr/>
        <a:lstStyle/>
        <a:p>
          <a:r>
            <a:rPr lang="sl-SI" sz="1600" dirty="0" smtClean="0">
              <a:effectLst/>
            </a:rPr>
            <a:t>navadni ali elektronski dopis (npr. pozdrav, voščilo, čestitka, vabilo) za prijatelja oz. prijateljico, sorodnika oz. sorodnico;</a:t>
          </a:r>
        </a:p>
      </dgm:t>
    </dgm:pt>
    <dgm:pt modelId="{17CBCACD-23EC-435F-AC73-E0D28E11958C}" type="parTrans" cxnId="{CF816128-4147-43A6-BA9C-76DFA92C75A0}">
      <dgm:prSet/>
      <dgm:spPr/>
      <dgm:t>
        <a:bodyPr/>
        <a:lstStyle/>
        <a:p>
          <a:endParaRPr lang="sl-SI" sz="1600"/>
        </a:p>
      </dgm:t>
    </dgm:pt>
    <dgm:pt modelId="{F3EB7C66-7F43-494C-872B-B053BC29BC7B}" type="sibTrans" cxnId="{CF816128-4147-43A6-BA9C-76DFA92C75A0}">
      <dgm:prSet/>
      <dgm:spPr/>
      <dgm:t>
        <a:bodyPr/>
        <a:lstStyle/>
        <a:p>
          <a:endParaRPr lang="sl-SI" sz="1600"/>
        </a:p>
      </dgm:t>
    </dgm:pt>
    <dgm:pt modelId="{6B7B3646-2DA8-4900-9184-F6D2D3669F6E}">
      <dgm:prSet custT="1"/>
      <dgm:spPr/>
      <dgm:t>
        <a:bodyPr/>
        <a:lstStyle/>
        <a:p>
          <a:r>
            <a:rPr lang="sl-SI" sz="1600" smtClean="0">
              <a:effectLst/>
            </a:rPr>
            <a:t>opisi (npr. opis osebe in njenega delovnika, živali, predmeta, prostora, zgradbe, poti). </a:t>
          </a:r>
          <a:endParaRPr lang="sl-SI" sz="1600" dirty="0">
            <a:effectLst/>
          </a:endParaRPr>
        </a:p>
      </dgm:t>
    </dgm:pt>
    <dgm:pt modelId="{A8C6947C-B290-410F-B344-109CF1B47048}" type="parTrans" cxnId="{0BC5EEB9-1106-4D7F-BA9B-8EE67EE872B1}">
      <dgm:prSet/>
      <dgm:spPr/>
      <dgm:t>
        <a:bodyPr/>
        <a:lstStyle/>
        <a:p>
          <a:endParaRPr lang="sl-SI" sz="1600"/>
        </a:p>
      </dgm:t>
    </dgm:pt>
    <dgm:pt modelId="{9A8C4D14-987E-4565-A067-CA47A75E020E}" type="sibTrans" cxnId="{0BC5EEB9-1106-4D7F-BA9B-8EE67EE872B1}">
      <dgm:prSet/>
      <dgm:spPr/>
      <dgm:t>
        <a:bodyPr/>
        <a:lstStyle/>
        <a:p>
          <a:endParaRPr lang="sl-SI" sz="1600"/>
        </a:p>
      </dgm:t>
    </dgm:pt>
    <dgm:pt modelId="{D8F58767-34C0-499A-8723-B0F0402D388F}" type="pres">
      <dgm:prSet presAssocID="{29B691C5-1C27-4850-A9C9-3D31BD2FC955}" presName="linearFlow" presStyleCnt="0">
        <dgm:presLayoutVars>
          <dgm:dir/>
          <dgm:animLvl val="lvl"/>
          <dgm:resizeHandles val="exact"/>
        </dgm:presLayoutVars>
      </dgm:prSet>
      <dgm:spPr/>
      <dgm:t>
        <a:bodyPr/>
        <a:lstStyle/>
        <a:p>
          <a:endParaRPr lang="sl-SI"/>
        </a:p>
      </dgm:t>
    </dgm:pt>
    <dgm:pt modelId="{A88B0061-3CB7-4087-8747-311B934E54FB}" type="pres">
      <dgm:prSet presAssocID="{6B820190-6570-44F0-A1A8-B697D452ED2E}" presName="composite" presStyleCnt="0"/>
      <dgm:spPr/>
    </dgm:pt>
    <dgm:pt modelId="{EF8E68A8-DFD4-4B3D-ADDB-8DE6EAA79940}" type="pres">
      <dgm:prSet presAssocID="{6B820190-6570-44F0-A1A8-B697D452ED2E}" presName="parentText" presStyleLbl="alignNode1" presStyleIdx="0" presStyleCnt="2">
        <dgm:presLayoutVars>
          <dgm:chMax val="1"/>
          <dgm:bulletEnabled val="1"/>
        </dgm:presLayoutVars>
      </dgm:prSet>
      <dgm:spPr/>
      <dgm:t>
        <a:bodyPr/>
        <a:lstStyle/>
        <a:p>
          <a:endParaRPr lang="sl-SI"/>
        </a:p>
      </dgm:t>
    </dgm:pt>
    <dgm:pt modelId="{1914B697-CBD7-4248-B7A5-FFEC7FEE8DAA}" type="pres">
      <dgm:prSet presAssocID="{6B820190-6570-44F0-A1A8-B697D452ED2E}" presName="descendantText" presStyleLbl="alignAcc1" presStyleIdx="0" presStyleCnt="2" custScaleY="160305">
        <dgm:presLayoutVars>
          <dgm:bulletEnabled val="1"/>
        </dgm:presLayoutVars>
      </dgm:prSet>
      <dgm:spPr/>
      <dgm:t>
        <a:bodyPr/>
        <a:lstStyle/>
        <a:p>
          <a:endParaRPr lang="sl-SI"/>
        </a:p>
      </dgm:t>
    </dgm:pt>
    <dgm:pt modelId="{9B7AF7F2-8626-4B7F-8293-9FD9EBF9BDFA}" type="pres">
      <dgm:prSet presAssocID="{8F17BB7D-EC3C-4508-82B4-D67B9CADEEA0}" presName="sp" presStyleCnt="0"/>
      <dgm:spPr/>
    </dgm:pt>
    <dgm:pt modelId="{46F33246-09F3-42B1-8964-C6D5A6B32BD7}" type="pres">
      <dgm:prSet presAssocID="{0806D2E2-84E6-46A3-9A31-53D3DC6C02BB}" presName="composite" presStyleCnt="0"/>
      <dgm:spPr/>
    </dgm:pt>
    <dgm:pt modelId="{61448128-1DB2-4F05-8C24-900F05A8526F}" type="pres">
      <dgm:prSet presAssocID="{0806D2E2-84E6-46A3-9A31-53D3DC6C02BB}" presName="parentText" presStyleLbl="alignNode1" presStyleIdx="1" presStyleCnt="2">
        <dgm:presLayoutVars>
          <dgm:chMax val="1"/>
          <dgm:bulletEnabled val="1"/>
        </dgm:presLayoutVars>
      </dgm:prSet>
      <dgm:spPr/>
      <dgm:t>
        <a:bodyPr/>
        <a:lstStyle/>
        <a:p>
          <a:endParaRPr lang="sl-SI"/>
        </a:p>
      </dgm:t>
    </dgm:pt>
    <dgm:pt modelId="{9E6F52F1-BAF5-47E2-983E-877C021EEF84}" type="pres">
      <dgm:prSet presAssocID="{0806D2E2-84E6-46A3-9A31-53D3DC6C02BB}" presName="descendantText" presStyleLbl="alignAcc1" presStyleIdx="1" presStyleCnt="2" custScaleY="149398">
        <dgm:presLayoutVars>
          <dgm:bulletEnabled val="1"/>
        </dgm:presLayoutVars>
      </dgm:prSet>
      <dgm:spPr/>
      <dgm:t>
        <a:bodyPr/>
        <a:lstStyle/>
        <a:p>
          <a:endParaRPr lang="sl-SI"/>
        </a:p>
      </dgm:t>
    </dgm:pt>
  </dgm:ptLst>
  <dgm:cxnLst>
    <dgm:cxn modelId="{21E8B657-9DA0-4058-8A38-2C1D96D92E81}" srcId="{6B820190-6570-44F0-A1A8-B697D452ED2E}" destId="{8C3E9959-88EB-4A81-9054-75BFC9F3D7B1}" srcOrd="4" destOrd="0" parTransId="{59774115-B782-4912-B381-15BD1A626BC6}" sibTransId="{2DC2D985-CA56-4F4D-86DE-7C257B6C790C}"/>
    <dgm:cxn modelId="{A9D42E53-7EDF-476A-97F5-BF0E2A14A500}" type="presOf" srcId="{6B820190-6570-44F0-A1A8-B697D452ED2E}" destId="{EF8E68A8-DFD4-4B3D-ADDB-8DE6EAA79940}" srcOrd="0" destOrd="0" presId="urn:microsoft.com/office/officeart/2005/8/layout/chevron2"/>
    <dgm:cxn modelId="{80DFA3A2-5314-4590-BFC4-1290624955A3}" type="presOf" srcId="{0A6ECA0E-4769-4519-A5D2-0A161AA12EC9}" destId="{9E6F52F1-BAF5-47E2-983E-877C021EEF84}" srcOrd="0" destOrd="3" presId="urn:microsoft.com/office/officeart/2005/8/layout/chevron2"/>
    <dgm:cxn modelId="{D26FB2DD-0E19-48BD-A28E-7D5CA4A0E8E5}" srcId="{6B820190-6570-44F0-A1A8-B697D452ED2E}" destId="{E2F534A7-5DF2-4622-A9FA-28E302127AFF}" srcOrd="1" destOrd="0" parTransId="{17E00AC6-A101-42AA-8C72-B21151F9F09E}" sibTransId="{A5F5E761-BC04-4471-9501-2F5F433FF51D}"/>
    <dgm:cxn modelId="{A5663BB2-EBE0-491F-8E26-7BFF6554FA92}" type="presOf" srcId="{0806D2E2-84E6-46A3-9A31-53D3DC6C02BB}" destId="{61448128-1DB2-4F05-8C24-900F05A8526F}" srcOrd="0" destOrd="0" presId="urn:microsoft.com/office/officeart/2005/8/layout/chevron2"/>
    <dgm:cxn modelId="{F685DA4C-05B8-4316-9169-231531C5BA9D}" type="presOf" srcId="{DF315170-A2E6-4B87-871D-36BA19970FD5}" destId="{1914B697-CBD7-4248-B7A5-FFEC7FEE8DAA}" srcOrd="0" destOrd="0" presId="urn:microsoft.com/office/officeart/2005/8/layout/chevron2"/>
    <dgm:cxn modelId="{8D711FBF-E7A5-4CFE-89D0-2579A8431C13}" srcId="{29B691C5-1C27-4850-A9C9-3D31BD2FC955}" destId="{0806D2E2-84E6-46A3-9A31-53D3DC6C02BB}" srcOrd="1" destOrd="0" parTransId="{50A475C6-B3C7-4DB8-B975-649AB07DC3A3}" sibTransId="{DE3114EF-2471-4217-A8F1-602082348F89}"/>
    <dgm:cxn modelId="{1B9664AE-9AA0-4E3B-98CA-DCB72C1AC01A}" srcId="{0806D2E2-84E6-46A3-9A31-53D3DC6C02BB}" destId="{F17D5F9B-35DD-4AD0-B2DB-FB1FBC679188}" srcOrd="1" destOrd="0" parTransId="{42646A51-AEC8-438B-8629-FBEBDB992E46}" sibTransId="{CC3B96D8-5AFF-41B0-B7E5-05A4C6BC73D8}"/>
    <dgm:cxn modelId="{20A3A424-E576-4B2E-9C32-62726C0A7F54}" type="presOf" srcId="{F17D5F9B-35DD-4AD0-B2DB-FB1FBC679188}" destId="{9E6F52F1-BAF5-47E2-983E-877C021EEF84}" srcOrd="0" destOrd="1" presId="urn:microsoft.com/office/officeart/2005/8/layout/chevron2"/>
    <dgm:cxn modelId="{50805917-8D16-45A8-B15B-7475210645E3}" srcId="{6B820190-6570-44F0-A1A8-B697D452ED2E}" destId="{D82D8DF6-D14A-46FC-A689-7A82761DBF7C}" srcOrd="3" destOrd="0" parTransId="{B4ACC9DC-50C1-4B95-B766-2974B4918F5B}" sibTransId="{A681BECE-8195-40EF-912C-C018D1FCEC50}"/>
    <dgm:cxn modelId="{C0B71688-B181-4D1A-8155-F4EADFFAE6BF}" srcId="{0806D2E2-84E6-46A3-9A31-53D3DC6C02BB}" destId="{A0933901-18A8-422C-9A80-2372C574CB4D}" srcOrd="2" destOrd="0" parTransId="{496FF5E7-CA2A-42AE-9E4A-68DB2AD184B6}" sibTransId="{A195ED1D-B6C1-4BAA-895D-33013EFDE7F8}"/>
    <dgm:cxn modelId="{048323C8-F6F6-4AE5-80FB-B5E486A0E4E8}" type="presOf" srcId="{A0933901-18A8-422C-9A80-2372C574CB4D}" destId="{9E6F52F1-BAF5-47E2-983E-877C021EEF84}" srcOrd="0" destOrd="2" presId="urn:microsoft.com/office/officeart/2005/8/layout/chevron2"/>
    <dgm:cxn modelId="{117F14A3-F6A3-4C3E-A364-52B445F41FCD}" type="presOf" srcId="{8C3E9959-88EB-4A81-9054-75BFC9F3D7B1}" destId="{1914B697-CBD7-4248-B7A5-FFEC7FEE8DAA}" srcOrd="0" destOrd="4" presId="urn:microsoft.com/office/officeart/2005/8/layout/chevron2"/>
    <dgm:cxn modelId="{0BC5EEB9-1106-4D7F-BA9B-8EE67EE872B1}" srcId="{0806D2E2-84E6-46A3-9A31-53D3DC6C02BB}" destId="{6B7B3646-2DA8-4900-9184-F6D2D3669F6E}" srcOrd="4" destOrd="0" parTransId="{A8C6947C-B290-410F-B344-109CF1B47048}" sibTransId="{9A8C4D14-987E-4565-A067-CA47A75E020E}"/>
    <dgm:cxn modelId="{87CB57A4-6D9A-46E7-90A5-6C819DA32687}" type="presOf" srcId="{D82D8DF6-D14A-46FC-A689-7A82761DBF7C}" destId="{1914B697-CBD7-4248-B7A5-FFEC7FEE8DAA}" srcOrd="0" destOrd="3" presId="urn:microsoft.com/office/officeart/2005/8/layout/chevron2"/>
    <dgm:cxn modelId="{35900790-8CE3-4D5F-9E52-ABFF6AE02412}" type="presOf" srcId="{BB730980-D507-4506-B6B3-11F81ACAD425}" destId="{9E6F52F1-BAF5-47E2-983E-877C021EEF84}" srcOrd="0" destOrd="0" presId="urn:microsoft.com/office/officeart/2005/8/layout/chevron2"/>
    <dgm:cxn modelId="{203A14B0-C125-4FC1-A1E8-E27DCC5E2B64}" srcId="{6B820190-6570-44F0-A1A8-B697D452ED2E}" destId="{9C47078B-5A74-48CA-ABAF-76D3C820900F}" srcOrd="2" destOrd="0" parTransId="{53E465B4-774D-416A-8B17-1BFE40844F6E}" sibTransId="{A7B14A5A-8F2E-4F18-AB74-2ED6A325DBE1}"/>
    <dgm:cxn modelId="{A8361321-BE36-4302-835B-78B07D27E931}" type="presOf" srcId="{9C47078B-5A74-48CA-ABAF-76D3C820900F}" destId="{1914B697-CBD7-4248-B7A5-FFEC7FEE8DAA}" srcOrd="0" destOrd="2" presId="urn:microsoft.com/office/officeart/2005/8/layout/chevron2"/>
    <dgm:cxn modelId="{C4C9C498-8515-4A63-861F-A84BA694AFF4}" type="presOf" srcId="{29B691C5-1C27-4850-A9C9-3D31BD2FC955}" destId="{D8F58767-34C0-499A-8723-B0F0402D388F}" srcOrd="0" destOrd="0" presId="urn:microsoft.com/office/officeart/2005/8/layout/chevron2"/>
    <dgm:cxn modelId="{AFCD575E-32A5-4737-A892-D79C68B0A1F4}" srcId="{0806D2E2-84E6-46A3-9A31-53D3DC6C02BB}" destId="{BB730980-D507-4506-B6B3-11F81ACAD425}" srcOrd="0" destOrd="0" parTransId="{D9351007-46B0-4EE8-9C25-702FBC3C3306}" sibTransId="{C5E13FD9-6D1E-466F-9BE6-04FA3E870C03}"/>
    <dgm:cxn modelId="{28B60874-90B2-47FF-BDC9-6B4DDD73B786}" type="presOf" srcId="{E2F534A7-5DF2-4622-A9FA-28E302127AFF}" destId="{1914B697-CBD7-4248-B7A5-FFEC7FEE8DAA}" srcOrd="0" destOrd="1" presId="urn:microsoft.com/office/officeart/2005/8/layout/chevron2"/>
    <dgm:cxn modelId="{357BD967-A9AA-4311-AABD-37E5FBE9421A}" type="presOf" srcId="{6B7B3646-2DA8-4900-9184-F6D2D3669F6E}" destId="{9E6F52F1-BAF5-47E2-983E-877C021EEF84}" srcOrd="0" destOrd="4" presId="urn:microsoft.com/office/officeart/2005/8/layout/chevron2"/>
    <dgm:cxn modelId="{CF816128-4147-43A6-BA9C-76DFA92C75A0}" srcId="{0806D2E2-84E6-46A3-9A31-53D3DC6C02BB}" destId="{0A6ECA0E-4769-4519-A5D2-0A161AA12EC9}" srcOrd="3" destOrd="0" parTransId="{17CBCACD-23EC-435F-AC73-E0D28E11958C}" sibTransId="{F3EB7C66-7F43-494C-872B-B053BC29BC7B}"/>
    <dgm:cxn modelId="{AB2D054F-D6E8-443A-B819-5C6D51B515FE}" srcId="{29B691C5-1C27-4850-A9C9-3D31BD2FC955}" destId="{6B820190-6570-44F0-A1A8-B697D452ED2E}" srcOrd="0" destOrd="0" parTransId="{2B68E2F1-3CF9-4E95-8D25-614250A08FAA}" sibTransId="{8F17BB7D-EC3C-4508-82B4-D67B9CADEEA0}"/>
    <dgm:cxn modelId="{4859D908-E221-4B8B-9397-112F65868444}" srcId="{6B820190-6570-44F0-A1A8-B697D452ED2E}" destId="{DF315170-A2E6-4B87-871D-36BA19970FD5}" srcOrd="0" destOrd="0" parTransId="{91270231-FB71-4B76-8454-169A41363F55}" sibTransId="{65AD853E-E056-47D8-A21D-65930968A7FB}"/>
    <dgm:cxn modelId="{78D78123-2179-40CF-A4BA-17B7295084E9}" type="presParOf" srcId="{D8F58767-34C0-499A-8723-B0F0402D388F}" destId="{A88B0061-3CB7-4087-8747-311B934E54FB}" srcOrd="0" destOrd="0" presId="urn:microsoft.com/office/officeart/2005/8/layout/chevron2"/>
    <dgm:cxn modelId="{AF14D35A-DDEB-46CF-B66B-27A98210D78B}" type="presParOf" srcId="{A88B0061-3CB7-4087-8747-311B934E54FB}" destId="{EF8E68A8-DFD4-4B3D-ADDB-8DE6EAA79940}" srcOrd="0" destOrd="0" presId="urn:microsoft.com/office/officeart/2005/8/layout/chevron2"/>
    <dgm:cxn modelId="{E801EBCC-BBF8-4906-8EF6-F750E75B7F97}" type="presParOf" srcId="{A88B0061-3CB7-4087-8747-311B934E54FB}" destId="{1914B697-CBD7-4248-B7A5-FFEC7FEE8DAA}" srcOrd="1" destOrd="0" presId="urn:microsoft.com/office/officeart/2005/8/layout/chevron2"/>
    <dgm:cxn modelId="{F34A202F-802C-41D2-A7AF-5BF0359BD49F}" type="presParOf" srcId="{D8F58767-34C0-499A-8723-B0F0402D388F}" destId="{9B7AF7F2-8626-4B7F-8293-9FD9EBF9BDFA}" srcOrd="1" destOrd="0" presId="urn:microsoft.com/office/officeart/2005/8/layout/chevron2"/>
    <dgm:cxn modelId="{50A36854-404C-4354-A90B-484290B28688}" type="presParOf" srcId="{D8F58767-34C0-499A-8723-B0F0402D388F}" destId="{46F33246-09F3-42B1-8964-C6D5A6B32BD7}" srcOrd="2" destOrd="0" presId="urn:microsoft.com/office/officeart/2005/8/layout/chevron2"/>
    <dgm:cxn modelId="{49823A93-D011-43DE-B66E-2EA41F6C5785}" type="presParOf" srcId="{46F33246-09F3-42B1-8964-C6D5A6B32BD7}" destId="{61448128-1DB2-4F05-8C24-900F05A8526F}" srcOrd="0" destOrd="0" presId="urn:microsoft.com/office/officeart/2005/8/layout/chevron2"/>
    <dgm:cxn modelId="{8444F4CD-87C8-457E-B192-67ED7EC6E84D}" type="presParOf" srcId="{46F33246-09F3-42B1-8964-C6D5A6B32BD7}" destId="{9E6F52F1-BAF5-47E2-983E-877C021EEF8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DDF75D-96FF-42C7-B46A-A467E876D212}"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sl-SI"/>
        </a:p>
      </dgm:t>
    </dgm:pt>
    <dgm:pt modelId="{D8742FAE-2604-4793-834E-A089E0DBEC46}">
      <dgm:prSet phldrT="[besedilo]" custT="1"/>
      <dgm:spPr/>
      <dgm:t>
        <a:bodyPr/>
        <a:lstStyle/>
        <a:p>
          <a:r>
            <a:rPr lang="sl-SI" sz="1800" dirty="0" smtClean="0">
              <a:solidFill>
                <a:schemeClr val="tx1"/>
              </a:solidFill>
            </a:rPr>
            <a:t>besedno in nebesedno sporazumevanje,</a:t>
          </a:r>
          <a:endParaRPr lang="sl-SI" sz="1800" dirty="0">
            <a:solidFill>
              <a:schemeClr val="tx1"/>
            </a:solidFill>
          </a:endParaRPr>
        </a:p>
      </dgm:t>
    </dgm:pt>
    <dgm:pt modelId="{DD1BC9C8-9369-43D3-93AA-93D0CCC80CE8}" type="parTrans" cxnId="{7E8A6878-4A6A-4EC3-920F-D2FED2C3E61E}">
      <dgm:prSet/>
      <dgm:spPr/>
      <dgm:t>
        <a:bodyPr/>
        <a:lstStyle/>
        <a:p>
          <a:endParaRPr lang="sl-SI" sz="3200">
            <a:solidFill>
              <a:schemeClr val="tx1"/>
            </a:solidFill>
          </a:endParaRPr>
        </a:p>
      </dgm:t>
    </dgm:pt>
    <dgm:pt modelId="{35F22882-B6A3-496B-87E4-6BEA3C06D8D4}" type="sibTrans" cxnId="{7E8A6878-4A6A-4EC3-920F-D2FED2C3E61E}">
      <dgm:prSet/>
      <dgm:spPr/>
      <dgm:t>
        <a:bodyPr/>
        <a:lstStyle/>
        <a:p>
          <a:endParaRPr lang="sl-SI" sz="3200">
            <a:solidFill>
              <a:schemeClr val="tx1"/>
            </a:solidFill>
          </a:endParaRPr>
        </a:p>
      </dgm:t>
    </dgm:pt>
    <dgm:pt modelId="{0BD531CA-9055-4E0A-84F8-EB859A5B933B}">
      <dgm:prSet phldrT="[besedilo]" custT="1"/>
      <dgm:spPr/>
      <dgm:t>
        <a:bodyPr/>
        <a:lstStyle/>
        <a:p>
          <a:r>
            <a:rPr lang="sl-SI" sz="1800" dirty="0" smtClean="0">
              <a:solidFill>
                <a:schemeClr val="tx1"/>
              </a:solidFill>
            </a:rPr>
            <a:t>besedni jezik,</a:t>
          </a:r>
          <a:endParaRPr lang="sl-SI" sz="1800" dirty="0">
            <a:solidFill>
              <a:schemeClr val="tx1"/>
            </a:solidFill>
          </a:endParaRPr>
        </a:p>
      </dgm:t>
    </dgm:pt>
    <dgm:pt modelId="{2254CE34-FB61-47A4-A558-424A3377B2BE}" type="parTrans" cxnId="{65BA74D4-F941-4789-AEA5-97B3699E0FA7}">
      <dgm:prSet/>
      <dgm:spPr/>
      <dgm:t>
        <a:bodyPr/>
        <a:lstStyle/>
        <a:p>
          <a:endParaRPr lang="sl-SI" sz="3200">
            <a:solidFill>
              <a:schemeClr val="tx1"/>
            </a:solidFill>
          </a:endParaRPr>
        </a:p>
      </dgm:t>
    </dgm:pt>
    <dgm:pt modelId="{2780DBB1-DE63-441A-878D-746D7B9180B9}" type="sibTrans" cxnId="{65BA74D4-F941-4789-AEA5-97B3699E0FA7}">
      <dgm:prSet/>
      <dgm:spPr/>
      <dgm:t>
        <a:bodyPr/>
        <a:lstStyle/>
        <a:p>
          <a:endParaRPr lang="sl-SI" sz="3200">
            <a:solidFill>
              <a:schemeClr val="tx1"/>
            </a:solidFill>
          </a:endParaRPr>
        </a:p>
      </dgm:t>
    </dgm:pt>
    <dgm:pt modelId="{BC455A04-12D7-4C68-909E-CB618A0F6142}">
      <dgm:prSet phldrT="[besedilo]" custT="1"/>
      <dgm:spPr/>
      <dgm:t>
        <a:bodyPr/>
        <a:lstStyle/>
        <a:p>
          <a:r>
            <a:rPr lang="sl-SI" sz="1800" dirty="0" smtClean="0">
              <a:solidFill>
                <a:schemeClr val="tx1"/>
              </a:solidFill>
            </a:rPr>
            <a:t>prvi jezik, tuji jezik,</a:t>
          </a:r>
          <a:endParaRPr lang="sl-SI" sz="1800" dirty="0">
            <a:solidFill>
              <a:schemeClr val="tx1"/>
            </a:solidFill>
          </a:endParaRPr>
        </a:p>
      </dgm:t>
    </dgm:pt>
    <dgm:pt modelId="{816E55DD-303F-4DC3-8752-4DC79734772D}" type="parTrans" cxnId="{A7D4E4AF-32B5-402C-A35B-A47637F1CF01}">
      <dgm:prSet/>
      <dgm:spPr/>
      <dgm:t>
        <a:bodyPr/>
        <a:lstStyle/>
        <a:p>
          <a:endParaRPr lang="sl-SI" sz="3200">
            <a:solidFill>
              <a:schemeClr val="tx1"/>
            </a:solidFill>
          </a:endParaRPr>
        </a:p>
      </dgm:t>
    </dgm:pt>
    <dgm:pt modelId="{FEA04EC9-BEA2-49A3-BD74-BAEE0BB2322C}" type="sibTrans" cxnId="{A7D4E4AF-32B5-402C-A35B-A47637F1CF01}">
      <dgm:prSet/>
      <dgm:spPr/>
      <dgm:t>
        <a:bodyPr/>
        <a:lstStyle/>
        <a:p>
          <a:endParaRPr lang="sl-SI" sz="3200">
            <a:solidFill>
              <a:schemeClr val="tx1"/>
            </a:solidFill>
          </a:endParaRPr>
        </a:p>
      </dgm:t>
    </dgm:pt>
    <dgm:pt modelId="{C99B5402-D360-4163-82AB-8FB3B6F148C5}">
      <dgm:prSet phldrT="[besedilo]" custT="1"/>
      <dgm:spPr/>
      <dgm:t>
        <a:bodyPr/>
        <a:lstStyle/>
        <a:p>
          <a:r>
            <a:rPr lang="sl-SI" sz="1800" dirty="0" smtClean="0">
              <a:solidFill>
                <a:schemeClr val="tx1"/>
              </a:solidFill>
            </a:rPr>
            <a:t>državni jezik,</a:t>
          </a:r>
          <a:endParaRPr lang="sl-SI" sz="1800" dirty="0">
            <a:solidFill>
              <a:schemeClr val="tx1"/>
            </a:solidFill>
          </a:endParaRPr>
        </a:p>
      </dgm:t>
    </dgm:pt>
    <dgm:pt modelId="{BF754F16-3782-4ED7-B449-2ED4082FCF2C}" type="parTrans" cxnId="{45A02426-618E-4BAE-8B9F-721212076997}">
      <dgm:prSet/>
      <dgm:spPr/>
      <dgm:t>
        <a:bodyPr/>
        <a:lstStyle/>
        <a:p>
          <a:endParaRPr lang="sl-SI" sz="3200">
            <a:solidFill>
              <a:schemeClr val="tx1"/>
            </a:solidFill>
          </a:endParaRPr>
        </a:p>
      </dgm:t>
    </dgm:pt>
    <dgm:pt modelId="{E4CBC5E5-F1F8-4420-98AE-D78921E10F4D}" type="sibTrans" cxnId="{45A02426-618E-4BAE-8B9F-721212076997}">
      <dgm:prSet/>
      <dgm:spPr/>
      <dgm:t>
        <a:bodyPr/>
        <a:lstStyle/>
        <a:p>
          <a:endParaRPr lang="sl-SI" sz="3200">
            <a:solidFill>
              <a:schemeClr val="tx1"/>
            </a:solidFill>
          </a:endParaRPr>
        </a:p>
      </dgm:t>
    </dgm:pt>
    <dgm:pt modelId="{38A3641F-B013-4E55-B49E-584466C0B971}">
      <dgm:prSet phldrT="[besedilo]" custT="1"/>
      <dgm:spPr/>
      <dgm:t>
        <a:bodyPr/>
        <a:lstStyle/>
        <a:p>
          <a:r>
            <a:rPr lang="sl-SI" sz="1800" dirty="0" smtClean="0">
              <a:solidFill>
                <a:schemeClr val="tx1"/>
              </a:solidFill>
            </a:rPr>
            <a:t>knjižni in neknjižni jezik,</a:t>
          </a:r>
          <a:endParaRPr lang="sl-SI" sz="1800" dirty="0">
            <a:solidFill>
              <a:schemeClr val="tx1"/>
            </a:solidFill>
          </a:endParaRPr>
        </a:p>
      </dgm:t>
    </dgm:pt>
    <dgm:pt modelId="{B0D07B68-2AD0-4710-B001-F314A742252C}" type="parTrans" cxnId="{C7D4438B-E355-4E72-9282-9408B6E15ED6}">
      <dgm:prSet/>
      <dgm:spPr/>
      <dgm:t>
        <a:bodyPr/>
        <a:lstStyle/>
        <a:p>
          <a:endParaRPr lang="sl-SI" sz="3200">
            <a:solidFill>
              <a:schemeClr val="tx1"/>
            </a:solidFill>
          </a:endParaRPr>
        </a:p>
      </dgm:t>
    </dgm:pt>
    <dgm:pt modelId="{932C3CDF-7C20-45FD-B95D-7E7555FD8D1D}" type="sibTrans" cxnId="{C7D4438B-E355-4E72-9282-9408B6E15ED6}">
      <dgm:prSet/>
      <dgm:spPr/>
      <dgm:t>
        <a:bodyPr/>
        <a:lstStyle/>
        <a:p>
          <a:endParaRPr lang="sl-SI" sz="3200">
            <a:solidFill>
              <a:schemeClr val="tx1"/>
            </a:solidFill>
          </a:endParaRPr>
        </a:p>
      </dgm:t>
    </dgm:pt>
    <dgm:pt modelId="{B556CC6C-9ACB-41BC-A126-B94C32CD68CD}">
      <dgm:prSet phldrT="[besedilo]" custT="1"/>
      <dgm:spPr/>
      <dgm:t>
        <a:bodyPr/>
        <a:lstStyle/>
        <a:p>
          <a:r>
            <a:rPr lang="sl-SI" sz="1800" dirty="0" smtClean="0">
              <a:solidFill>
                <a:schemeClr val="tx1"/>
              </a:solidFill>
            </a:rPr>
            <a:t>besedilo, poved, beseda, zlog, glas, črka,</a:t>
          </a:r>
          <a:endParaRPr lang="sl-SI" sz="1800" dirty="0">
            <a:solidFill>
              <a:schemeClr val="tx1"/>
            </a:solidFill>
          </a:endParaRPr>
        </a:p>
      </dgm:t>
    </dgm:pt>
    <dgm:pt modelId="{146C9EBD-A577-44CD-B01C-D4B497F63F1E}" type="parTrans" cxnId="{C54E3E4A-5842-488D-8EE3-2448A06ADC88}">
      <dgm:prSet/>
      <dgm:spPr/>
      <dgm:t>
        <a:bodyPr/>
        <a:lstStyle/>
        <a:p>
          <a:endParaRPr lang="sl-SI" sz="3200">
            <a:solidFill>
              <a:schemeClr val="tx1"/>
            </a:solidFill>
          </a:endParaRPr>
        </a:p>
      </dgm:t>
    </dgm:pt>
    <dgm:pt modelId="{DCF427C9-30E3-4B1F-AB4C-F57DE1BFAF10}" type="sibTrans" cxnId="{C54E3E4A-5842-488D-8EE3-2448A06ADC88}">
      <dgm:prSet/>
      <dgm:spPr/>
      <dgm:t>
        <a:bodyPr/>
        <a:lstStyle/>
        <a:p>
          <a:endParaRPr lang="sl-SI" sz="3200">
            <a:solidFill>
              <a:schemeClr val="tx1"/>
            </a:solidFill>
          </a:endParaRPr>
        </a:p>
      </dgm:t>
    </dgm:pt>
    <dgm:pt modelId="{7F8BF080-4337-408B-95D3-1E900F418E34}">
      <dgm:prSet phldrT="[besedilo]" custT="1"/>
      <dgm:spPr/>
      <dgm:t>
        <a:bodyPr/>
        <a:lstStyle/>
        <a:p>
          <a:r>
            <a:rPr lang="sl-SI" sz="1800" dirty="0" smtClean="0">
              <a:solidFill>
                <a:schemeClr val="tx1"/>
              </a:solidFill>
            </a:rPr>
            <a:t>velika in mala začetnica, </a:t>
          </a:r>
          <a:endParaRPr lang="sl-SI" sz="1800" dirty="0">
            <a:solidFill>
              <a:schemeClr val="tx1"/>
            </a:solidFill>
          </a:endParaRPr>
        </a:p>
      </dgm:t>
    </dgm:pt>
    <dgm:pt modelId="{E65C6E88-4C85-4EE3-AD4A-95AE1C25BC95}" type="parTrans" cxnId="{C476F6F8-CC1E-45F9-B48A-97165336729A}">
      <dgm:prSet/>
      <dgm:spPr/>
      <dgm:t>
        <a:bodyPr/>
        <a:lstStyle/>
        <a:p>
          <a:endParaRPr lang="sl-SI" sz="3200">
            <a:solidFill>
              <a:schemeClr val="tx1"/>
            </a:solidFill>
          </a:endParaRPr>
        </a:p>
      </dgm:t>
    </dgm:pt>
    <dgm:pt modelId="{FE74065B-5575-4E8B-BB52-AC587AE6E486}" type="sibTrans" cxnId="{C476F6F8-CC1E-45F9-B48A-97165336729A}">
      <dgm:prSet/>
      <dgm:spPr/>
      <dgm:t>
        <a:bodyPr/>
        <a:lstStyle/>
        <a:p>
          <a:endParaRPr lang="sl-SI" sz="3200">
            <a:solidFill>
              <a:schemeClr val="tx1"/>
            </a:solidFill>
          </a:endParaRPr>
        </a:p>
      </dgm:t>
    </dgm:pt>
    <dgm:pt modelId="{16DF8102-5B0A-4976-963C-2468FD43CEF5}">
      <dgm:prSet phldrT="[besedilo]" custT="1"/>
      <dgm:spPr/>
      <dgm:t>
        <a:bodyPr/>
        <a:lstStyle/>
        <a:p>
          <a:r>
            <a:rPr lang="sl-SI" sz="1800" dirty="0" smtClean="0">
              <a:solidFill>
                <a:schemeClr val="tx1"/>
              </a:solidFill>
            </a:rPr>
            <a:t>pika, vprašaj, klicaj, vejica,</a:t>
          </a:r>
          <a:endParaRPr lang="sl-SI" sz="1800" dirty="0">
            <a:solidFill>
              <a:schemeClr val="tx1"/>
            </a:solidFill>
          </a:endParaRPr>
        </a:p>
      </dgm:t>
    </dgm:pt>
    <dgm:pt modelId="{260EE800-720D-42BB-B554-9B5E011FF1AB}" type="parTrans" cxnId="{E63B7069-827A-4C0F-AA2A-20E6236E81DD}">
      <dgm:prSet/>
      <dgm:spPr/>
      <dgm:t>
        <a:bodyPr/>
        <a:lstStyle/>
        <a:p>
          <a:endParaRPr lang="sl-SI" sz="3200">
            <a:solidFill>
              <a:schemeClr val="tx1"/>
            </a:solidFill>
          </a:endParaRPr>
        </a:p>
      </dgm:t>
    </dgm:pt>
    <dgm:pt modelId="{3D886568-BB86-4436-A14D-D6C7412AD0FE}" type="sibTrans" cxnId="{E63B7069-827A-4C0F-AA2A-20E6236E81DD}">
      <dgm:prSet/>
      <dgm:spPr/>
      <dgm:t>
        <a:bodyPr/>
        <a:lstStyle/>
        <a:p>
          <a:endParaRPr lang="sl-SI" sz="3200">
            <a:solidFill>
              <a:schemeClr val="tx1"/>
            </a:solidFill>
          </a:endParaRPr>
        </a:p>
      </dgm:t>
    </dgm:pt>
    <dgm:pt modelId="{A8E3FBC8-71F4-4924-B1A9-7D3535D0C2FD}">
      <dgm:prSet phldrT="[besedilo]" custT="1"/>
      <dgm:spPr/>
      <dgm:t>
        <a:bodyPr/>
        <a:lstStyle/>
        <a:p>
          <a:r>
            <a:rPr lang="sl-SI" sz="1800" dirty="0" smtClean="0">
              <a:solidFill>
                <a:schemeClr val="tx1"/>
              </a:solidFill>
            </a:rPr>
            <a:t>pozdrav, voščilo, čestitka, vabilo,</a:t>
          </a:r>
          <a:endParaRPr lang="sl-SI" sz="1800" dirty="0">
            <a:solidFill>
              <a:schemeClr val="tx1"/>
            </a:solidFill>
          </a:endParaRPr>
        </a:p>
      </dgm:t>
    </dgm:pt>
    <dgm:pt modelId="{C46A352C-1EB2-4BF7-8CDE-4C796B5A6C75}" type="parTrans" cxnId="{C4E95DE4-FAF9-4C4C-AC7C-C86837F93D80}">
      <dgm:prSet/>
      <dgm:spPr/>
      <dgm:t>
        <a:bodyPr/>
        <a:lstStyle/>
        <a:p>
          <a:endParaRPr lang="sl-SI" sz="3200">
            <a:solidFill>
              <a:schemeClr val="tx1"/>
            </a:solidFill>
          </a:endParaRPr>
        </a:p>
      </dgm:t>
    </dgm:pt>
    <dgm:pt modelId="{1CD6DD5F-58A1-41D0-B20D-ABBB44CB1831}" type="sibTrans" cxnId="{C4E95DE4-FAF9-4C4C-AC7C-C86837F93D80}">
      <dgm:prSet/>
      <dgm:spPr/>
      <dgm:t>
        <a:bodyPr/>
        <a:lstStyle/>
        <a:p>
          <a:endParaRPr lang="sl-SI" sz="3200">
            <a:solidFill>
              <a:schemeClr val="tx1"/>
            </a:solidFill>
          </a:endParaRPr>
        </a:p>
      </dgm:t>
    </dgm:pt>
    <dgm:pt modelId="{9046F5D0-AC1B-4224-80F3-70FE1311F310}">
      <dgm:prSet phldrT="[besedilo]" custT="1"/>
      <dgm:spPr/>
      <dgm:t>
        <a:bodyPr/>
        <a:lstStyle/>
        <a:p>
          <a:r>
            <a:rPr lang="sl-SI" sz="1800" dirty="0" smtClean="0">
              <a:solidFill>
                <a:schemeClr val="tx1"/>
              </a:solidFill>
            </a:rPr>
            <a:t>opis, pripoved, novica. </a:t>
          </a:r>
          <a:endParaRPr lang="sl-SI" sz="1800" dirty="0">
            <a:solidFill>
              <a:schemeClr val="tx1"/>
            </a:solidFill>
          </a:endParaRPr>
        </a:p>
      </dgm:t>
    </dgm:pt>
    <dgm:pt modelId="{253FBB3B-D3E9-4989-9758-B80759A0FB77}" type="parTrans" cxnId="{8617A9B2-8248-4AFF-9089-285AF0BCBABF}">
      <dgm:prSet/>
      <dgm:spPr/>
      <dgm:t>
        <a:bodyPr/>
        <a:lstStyle/>
        <a:p>
          <a:endParaRPr lang="sl-SI" sz="3200">
            <a:solidFill>
              <a:schemeClr val="tx1"/>
            </a:solidFill>
          </a:endParaRPr>
        </a:p>
      </dgm:t>
    </dgm:pt>
    <dgm:pt modelId="{3FF7925F-ECA3-460A-84F9-660AD1A2C656}" type="sibTrans" cxnId="{8617A9B2-8248-4AFF-9089-285AF0BCBABF}">
      <dgm:prSet/>
      <dgm:spPr/>
      <dgm:t>
        <a:bodyPr/>
        <a:lstStyle/>
        <a:p>
          <a:endParaRPr lang="sl-SI" sz="3200">
            <a:solidFill>
              <a:schemeClr val="tx1"/>
            </a:solidFill>
          </a:endParaRPr>
        </a:p>
      </dgm:t>
    </dgm:pt>
    <dgm:pt modelId="{E8AA73EC-8EE1-4953-8277-BB5BFC4EEFE9}" type="pres">
      <dgm:prSet presAssocID="{9BDDF75D-96FF-42C7-B46A-A467E876D212}" presName="linear" presStyleCnt="0">
        <dgm:presLayoutVars>
          <dgm:dir/>
          <dgm:animLvl val="lvl"/>
          <dgm:resizeHandles val="exact"/>
        </dgm:presLayoutVars>
      </dgm:prSet>
      <dgm:spPr/>
      <dgm:t>
        <a:bodyPr/>
        <a:lstStyle/>
        <a:p>
          <a:endParaRPr lang="sl-SI"/>
        </a:p>
      </dgm:t>
    </dgm:pt>
    <dgm:pt modelId="{5A149B10-4044-4EF1-B6CD-DA3C7B658F4F}" type="pres">
      <dgm:prSet presAssocID="{D8742FAE-2604-4793-834E-A089E0DBEC46}" presName="parentLin" presStyleCnt="0"/>
      <dgm:spPr/>
    </dgm:pt>
    <dgm:pt modelId="{50FC854D-CBE7-491F-97DB-7B870BC98F10}" type="pres">
      <dgm:prSet presAssocID="{D8742FAE-2604-4793-834E-A089E0DBEC46}" presName="parentLeftMargin" presStyleLbl="node1" presStyleIdx="0" presStyleCnt="10"/>
      <dgm:spPr/>
      <dgm:t>
        <a:bodyPr/>
        <a:lstStyle/>
        <a:p>
          <a:endParaRPr lang="sl-SI"/>
        </a:p>
      </dgm:t>
    </dgm:pt>
    <dgm:pt modelId="{999EB7DD-6B50-4CE6-B54D-E89C7D21330E}" type="pres">
      <dgm:prSet presAssocID="{D8742FAE-2604-4793-834E-A089E0DBEC46}" presName="parentText" presStyleLbl="node1" presStyleIdx="0" presStyleCnt="10">
        <dgm:presLayoutVars>
          <dgm:chMax val="0"/>
          <dgm:bulletEnabled val="1"/>
        </dgm:presLayoutVars>
      </dgm:prSet>
      <dgm:spPr/>
      <dgm:t>
        <a:bodyPr/>
        <a:lstStyle/>
        <a:p>
          <a:endParaRPr lang="sl-SI"/>
        </a:p>
      </dgm:t>
    </dgm:pt>
    <dgm:pt modelId="{D52F8ACA-10A4-41BE-ADB4-07D609A07C2B}" type="pres">
      <dgm:prSet presAssocID="{D8742FAE-2604-4793-834E-A089E0DBEC46}" presName="negativeSpace" presStyleCnt="0"/>
      <dgm:spPr/>
    </dgm:pt>
    <dgm:pt modelId="{85A362FF-4C1B-4748-BBF0-2E06357D738A}" type="pres">
      <dgm:prSet presAssocID="{D8742FAE-2604-4793-834E-A089E0DBEC46}" presName="childText" presStyleLbl="conFgAcc1" presStyleIdx="0" presStyleCnt="10">
        <dgm:presLayoutVars>
          <dgm:bulletEnabled val="1"/>
        </dgm:presLayoutVars>
      </dgm:prSet>
      <dgm:spPr/>
    </dgm:pt>
    <dgm:pt modelId="{0C087218-E288-494C-B616-9F1AF7AD4FEA}" type="pres">
      <dgm:prSet presAssocID="{35F22882-B6A3-496B-87E4-6BEA3C06D8D4}" presName="spaceBetweenRectangles" presStyleCnt="0"/>
      <dgm:spPr/>
    </dgm:pt>
    <dgm:pt modelId="{9792D932-9F26-4537-86D8-4B8F0AA380E5}" type="pres">
      <dgm:prSet presAssocID="{0BD531CA-9055-4E0A-84F8-EB859A5B933B}" presName="parentLin" presStyleCnt="0"/>
      <dgm:spPr/>
    </dgm:pt>
    <dgm:pt modelId="{E7269161-B2C6-4D4C-B6C6-4B6F751B6028}" type="pres">
      <dgm:prSet presAssocID="{0BD531CA-9055-4E0A-84F8-EB859A5B933B}" presName="parentLeftMargin" presStyleLbl="node1" presStyleIdx="0" presStyleCnt="10"/>
      <dgm:spPr/>
      <dgm:t>
        <a:bodyPr/>
        <a:lstStyle/>
        <a:p>
          <a:endParaRPr lang="sl-SI"/>
        </a:p>
      </dgm:t>
    </dgm:pt>
    <dgm:pt modelId="{A5594DF7-A0E8-4550-AD73-982F6359C70E}" type="pres">
      <dgm:prSet presAssocID="{0BD531CA-9055-4E0A-84F8-EB859A5B933B}" presName="parentText" presStyleLbl="node1" presStyleIdx="1" presStyleCnt="10">
        <dgm:presLayoutVars>
          <dgm:chMax val="0"/>
          <dgm:bulletEnabled val="1"/>
        </dgm:presLayoutVars>
      </dgm:prSet>
      <dgm:spPr/>
      <dgm:t>
        <a:bodyPr/>
        <a:lstStyle/>
        <a:p>
          <a:endParaRPr lang="sl-SI"/>
        </a:p>
      </dgm:t>
    </dgm:pt>
    <dgm:pt modelId="{25CBEB9D-690F-4ADF-916B-EB2BE9E115D7}" type="pres">
      <dgm:prSet presAssocID="{0BD531CA-9055-4E0A-84F8-EB859A5B933B}" presName="negativeSpace" presStyleCnt="0"/>
      <dgm:spPr/>
    </dgm:pt>
    <dgm:pt modelId="{89B17E0B-5E8A-4A2C-B320-C291CC4007CF}" type="pres">
      <dgm:prSet presAssocID="{0BD531CA-9055-4E0A-84F8-EB859A5B933B}" presName="childText" presStyleLbl="conFgAcc1" presStyleIdx="1" presStyleCnt="10">
        <dgm:presLayoutVars>
          <dgm:bulletEnabled val="1"/>
        </dgm:presLayoutVars>
      </dgm:prSet>
      <dgm:spPr/>
    </dgm:pt>
    <dgm:pt modelId="{AC717E1E-91CB-4E18-B5E3-650495B95587}" type="pres">
      <dgm:prSet presAssocID="{2780DBB1-DE63-441A-878D-746D7B9180B9}" presName="spaceBetweenRectangles" presStyleCnt="0"/>
      <dgm:spPr/>
    </dgm:pt>
    <dgm:pt modelId="{B01B2EA2-FE20-4574-9553-B0CEB4CC6855}" type="pres">
      <dgm:prSet presAssocID="{BC455A04-12D7-4C68-909E-CB618A0F6142}" presName="parentLin" presStyleCnt="0"/>
      <dgm:spPr/>
    </dgm:pt>
    <dgm:pt modelId="{C9E129AD-4E0B-4BE9-8A3E-7F3CF115DA76}" type="pres">
      <dgm:prSet presAssocID="{BC455A04-12D7-4C68-909E-CB618A0F6142}" presName="parentLeftMargin" presStyleLbl="node1" presStyleIdx="1" presStyleCnt="10"/>
      <dgm:spPr/>
      <dgm:t>
        <a:bodyPr/>
        <a:lstStyle/>
        <a:p>
          <a:endParaRPr lang="sl-SI"/>
        </a:p>
      </dgm:t>
    </dgm:pt>
    <dgm:pt modelId="{E60BD904-B396-4E15-9B6C-9D1E83A71142}" type="pres">
      <dgm:prSet presAssocID="{BC455A04-12D7-4C68-909E-CB618A0F6142}" presName="parentText" presStyleLbl="node1" presStyleIdx="2" presStyleCnt="10">
        <dgm:presLayoutVars>
          <dgm:chMax val="0"/>
          <dgm:bulletEnabled val="1"/>
        </dgm:presLayoutVars>
      </dgm:prSet>
      <dgm:spPr/>
      <dgm:t>
        <a:bodyPr/>
        <a:lstStyle/>
        <a:p>
          <a:endParaRPr lang="sl-SI"/>
        </a:p>
      </dgm:t>
    </dgm:pt>
    <dgm:pt modelId="{4C4C8EAB-2A9A-4271-B31F-D56645D50FD1}" type="pres">
      <dgm:prSet presAssocID="{BC455A04-12D7-4C68-909E-CB618A0F6142}" presName="negativeSpace" presStyleCnt="0"/>
      <dgm:spPr/>
    </dgm:pt>
    <dgm:pt modelId="{A782FDBB-AD4A-43CF-B00A-D9193A7047FD}" type="pres">
      <dgm:prSet presAssocID="{BC455A04-12D7-4C68-909E-CB618A0F6142}" presName="childText" presStyleLbl="conFgAcc1" presStyleIdx="2" presStyleCnt="10">
        <dgm:presLayoutVars>
          <dgm:bulletEnabled val="1"/>
        </dgm:presLayoutVars>
      </dgm:prSet>
      <dgm:spPr/>
    </dgm:pt>
    <dgm:pt modelId="{FA26C1C4-CC9D-44AA-BB9B-2188961832AB}" type="pres">
      <dgm:prSet presAssocID="{FEA04EC9-BEA2-49A3-BD74-BAEE0BB2322C}" presName="spaceBetweenRectangles" presStyleCnt="0"/>
      <dgm:spPr/>
    </dgm:pt>
    <dgm:pt modelId="{B8195169-BC92-4BD9-8C40-461F9EA7225A}" type="pres">
      <dgm:prSet presAssocID="{C99B5402-D360-4163-82AB-8FB3B6F148C5}" presName="parentLin" presStyleCnt="0"/>
      <dgm:spPr/>
    </dgm:pt>
    <dgm:pt modelId="{2ADE6C80-8259-4C0C-B99C-E08C7661B059}" type="pres">
      <dgm:prSet presAssocID="{C99B5402-D360-4163-82AB-8FB3B6F148C5}" presName="parentLeftMargin" presStyleLbl="node1" presStyleIdx="2" presStyleCnt="10"/>
      <dgm:spPr/>
      <dgm:t>
        <a:bodyPr/>
        <a:lstStyle/>
        <a:p>
          <a:endParaRPr lang="sl-SI"/>
        </a:p>
      </dgm:t>
    </dgm:pt>
    <dgm:pt modelId="{1ABC1742-7151-483C-8163-8C78DF0F613C}" type="pres">
      <dgm:prSet presAssocID="{C99B5402-D360-4163-82AB-8FB3B6F148C5}" presName="parentText" presStyleLbl="node1" presStyleIdx="3" presStyleCnt="10">
        <dgm:presLayoutVars>
          <dgm:chMax val="0"/>
          <dgm:bulletEnabled val="1"/>
        </dgm:presLayoutVars>
      </dgm:prSet>
      <dgm:spPr/>
      <dgm:t>
        <a:bodyPr/>
        <a:lstStyle/>
        <a:p>
          <a:endParaRPr lang="sl-SI"/>
        </a:p>
      </dgm:t>
    </dgm:pt>
    <dgm:pt modelId="{78C87F7F-869D-47B1-9741-342DD41FB649}" type="pres">
      <dgm:prSet presAssocID="{C99B5402-D360-4163-82AB-8FB3B6F148C5}" presName="negativeSpace" presStyleCnt="0"/>
      <dgm:spPr/>
    </dgm:pt>
    <dgm:pt modelId="{734A225C-1360-42A4-8B6A-4AE8093DBC5B}" type="pres">
      <dgm:prSet presAssocID="{C99B5402-D360-4163-82AB-8FB3B6F148C5}" presName="childText" presStyleLbl="conFgAcc1" presStyleIdx="3" presStyleCnt="10">
        <dgm:presLayoutVars>
          <dgm:bulletEnabled val="1"/>
        </dgm:presLayoutVars>
      </dgm:prSet>
      <dgm:spPr/>
    </dgm:pt>
    <dgm:pt modelId="{A38588AB-BDD5-4CB1-852C-8EA9971D8A00}" type="pres">
      <dgm:prSet presAssocID="{E4CBC5E5-F1F8-4420-98AE-D78921E10F4D}" presName="spaceBetweenRectangles" presStyleCnt="0"/>
      <dgm:spPr/>
    </dgm:pt>
    <dgm:pt modelId="{8C65FB8E-25DC-4F6A-91F5-2733DEE8B255}" type="pres">
      <dgm:prSet presAssocID="{38A3641F-B013-4E55-B49E-584466C0B971}" presName="parentLin" presStyleCnt="0"/>
      <dgm:spPr/>
    </dgm:pt>
    <dgm:pt modelId="{DE41F5F5-8EB1-46BE-AD9F-4EFEF3B2773B}" type="pres">
      <dgm:prSet presAssocID="{38A3641F-B013-4E55-B49E-584466C0B971}" presName="parentLeftMargin" presStyleLbl="node1" presStyleIdx="3" presStyleCnt="10"/>
      <dgm:spPr/>
      <dgm:t>
        <a:bodyPr/>
        <a:lstStyle/>
        <a:p>
          <a:endParaRPr lang="sl-SI"/>
        </a:p>
      </dgm:t>
    </dgm:pt>
    <dgm:pt modelId="{28A67404-FB8D-469C-9DB7-096AF686E7DC}" type="pres">
      <dgm:prSet presAssocID="{38A3641F-B013-4E55-B49E-584466C0B971}" presName="parentText" presStyleLbl="node1" presStyleIdx="4" presStyleCnt="10">
        <dgm:presLayoutVars>
          <dgm:chMax val="0"/>
          <dgm:bulletEnabled val="1"/>
        </dgm:presLayoutVars>
      </dgm:prSet>
      <dgm:spPr/>
      <dgm:t>
        <a:bodyPr/>
        <a:lstStyle/>
        <a:p>
          <a:endParaRPr lang="sl-SI"/>
        </a:p>
      </dgm:t>
    </dgm:pt>
    <dgm:pt modelId="{C962ACAC-146A-44F1-9AF2-19804451DF99}" type="pres">
      <dgm:prSet presAssocID="{38A3641F-B013-4E55-B49E-584466C0B971}" presName="negativeSpace" presStyleCnt="0"/>
      <dgm:spPr/>
    </dgm:pt>
    <dgm:pt modelId="{5673D95B-3E42-47D3-A2CC-234BFBA4E768}" type="pres">
      <dgm:prSet presAssocID="{38A3641F-B013-4E55-B49E-584466C0B971}" presName="childText" presStyleLbl="conFgAcc1" presStyleIdx="4" presStyleCnt="10">
        <dgm:presLayoutVars>
          <dgm:bulletEnabled val="1"/>
        </dgm:presLayoutVars>
      </dgm:prSet>
      <dgm:spPr/>
    </dgm:pt>
    <dgm:pt modelId="{981B9BF2-8097-4A2A-9A76-61B15BEED097}" type="pres">
      <dgm:prSet presAssocID="{932C3CDF-7C20-45FD-B95D-7E7555FD8D1D}" presName="spaceBetweenRectangles" presStyleCnt="0"/>
      <dgm:spPr/>
    </dgm:pt>
    <dgm:pt modelId="{3B7503C9-8C68-40C0-B762-342BF2AA9379}" type="pres">
      <dgm:prSet presAssocID="{B556CC6C-9ACB-41BC-A126-B94C32CD68CD}" presName="parentLin" presStyleCnt="0"/>
      <dgm:spPr/>
    </dgm:pt>
    <dgm:pt modelId="{285CDCE7-DBE7-436D-8368-C62D81D128B4}" type="pres">
      <dgm:prSet presAssocID="{B556CC6C-9ACB-41BC-A126-B94C32CD68CD}" presName="parentLeftMargin" presStyleLbl="node1" presStyleIdx="4" presStyleCnt="10"/>
      <dgm:spPr/>
      <dgm:t>
        <a:bodyPr/>
        <a:lstStyle/>
        <a:p>
          <a:endParaRPr lang="sl-SI"/>
        </a:p>
      </dgm:t>
    </dgm:pt>
    <dgm:pt modelId="{E3D7AA4D-9B14-4CF7-87B6-6EBC204B1A0C}" type="pres">
      <dgm:prSet presAssocID="{B556CC6C-9ACB-41BC-A126-B94C32CD68CD}" presName="parentText" presStyleLbl="node1" presStyleIdx="5" presStyleCnt="10">
        <dgm:presLayoutVars>
          <dgm:chMax val="0"/>
          <dgm:bulletEnabled val="1"/>
        </dgm:presLayoutVars>
      </dgm:prSet>
      <dgm:spPr/>
      <dgm:t>
        <a:bodyPr/>
        <a:lstStyle/>
        <a:p>
          <a:endParaRPr lang="sl-SI"/>
        </a:p>
      </dgm:t>
    </dgm:pt>
    <dgm:pt modelId="{1DE96F3E-2B62-4AD9-8E9E-002236B7ED75}" type="pres">
      <dgm:prSet presAssocID="{B556CC6C-9ACB-41BC-A126-B94C32CD68CD}" presName="negativeSpace" presStyleCnt="0"/>
      <dgm:spPr/>
    </dgm:pt>
    <dgm:pt modelId="{62E44FD6-B89D-40F0-BB2C-005AE7D2F366}" type="pres">
      <dgm:prSet presAssocID="{B556CC6C-9ACB-41BC-A126-B94C32CD68CD}" presName="childText" presStyleLbl="conFgAcc1" presStyleIdx="5" presStyleCnt="10">
        <dgm:presLayoutVars>
          <dgm:bulletEnabled val="1"/>
        </dgm:presLayoutVars>
      </dgm:prSet>
      <dgm:spPr/>
    </dgm:pt>
    <dgm:pt modelId="{B99380A2-8763-43A0-BFAA-12671BF5C5FD}" type="pres">
      <dgm:prSet presAssocID="{DCF427C9-30E3-4B1F-AB4C-F57DE1BFAF10}" presName="spaceBetweenRectangles" presStyleCnt="0"/>
      <dgm:spPr/>
    </dgm:pt>
    <dgm:pt modelId="{20776FA1-E1D0-4858-8DD6-4FAC7C34CC50}" type="pres">
      <dgm:prSet presAssocID="{7F8BF080-4337-408B-95D3-1E900F418E34}" presName="parentLin" presStyleCnt="0"/>
      <dgm:spPr/>
    </dgm:pt>
    <dgm:pt modelId="{4C85DEE1-121D-4AEA-AA35-BF69F0E79F8D}" type="pres">
      <dgm:prSet presAssocID="{7F8BF080-4337-408B-95D3-1E900F418E34}" presName="parentLeftMargin" presStyleLbl="node1" presStyleIdx="5" presStyleCnt="10"/>
      <dgm:spPr/>
      <dgm:t>
        <a:bodyPr/>
        <a:lstStyle/>
        <a:p>
          <a:endParaRPr lang="sl-SI"/>
        </a:p>
      </dgm:t>
    </dgm:pt>
    <dgm:pt modelId="{3AB9485A-6A54-4ED8-8D5F-CEE19FE60BD5}" type="pres">
      <dgm:prSet presAssocID="{7F8BF080-4337-408B-95D3-1E900F418E34}" presName="parentText" presStyleLbl="node1" presStyleIdx="6" presStyleCnt="10">
        <dgm:presLayoutVars>
          <dgm:chMax val="0"/>
          <dgm:bulletEnabled val="1"/>
        </dgm:presLayoutVars>
      </dgm:prSet>
      <dgm:spPr/>
      <dgm:t>
        <a:bodyPr/>
        <a:lstStyle/>
        <a:p>
          <a:endParaRPr lang="sl-SI"/>
        </a:p>
      </dgm:t>
    </dgm:pt>
    <dgm:pt modelId="{BF6D6DA0-C24B-4DA4-B474-F34876DF8DD4}" type="pres">
      <dgm:prSet presAssocID="{7F8BF080-4337-408B-95D3-1E900F418E34}" presName="negativeSpace" presStyleCnt="0"/>
      <dgm:spPr/>
    </dgm:pt>
    <dgm:pt modelId="{DABAB7C9-4077-404B-907A-B5A58DE87216}" type="pres">
      <dgm:prSet presAssocID="{7F8BF080-4337-408B-95D3-1E900F418E34}" presName="childText" presStyleLbl="conFgAcc1" presStyleIdx="6" presStyleCnt="10">
        <dgm:presLayoutVars>
          <dgm:bulletEnabled val="1"/>
        </dgm:presLayoutVars>
      </dgm:prSet>
      <dgm:spPr/>
    </dgm:pt>
    <dgm:pt modelId="{3C982872-E208-42EB-880C-4E5B663C8ADE}" type="pres">
      <dgm:prSet presAssocID="{FE74065B-5575-4E8B-BB52-AC587AE6E486}" presName="spaceBetweenRectangles" presStyleCnt="0"/>
      <dgm:spPr/>
    </dgm:pt>
    <dgm:pt modelId="{E834D0C7-4FEF-4E8F-A889-08B88D7794DC}" type="pres">
      <dgm:prSet presAssocID="{16DF8102-5B0A-4976-963C-2468FD43CEF5}" presName="parentLin" presStyleCnt="0"/>
      <dgm:spPr/>
    </dgm:pt>
    <dgm:pt modelId="{A9541542-FDE2-44C3-B477-D5A15A248D87}" type="pres">
      <dgm:prSet presAssocID="{16DF8102-5B0A-4976-963C-2468FD43CEF5}" presName="parentLeftMargin" presStyleLbl="node1" presStyleIdx="6" presStyleCnt="10"/>
      <dgm:spPr/>
      <dgm:t>
        <a:bodyPr/>
        <a:lstStyle/>
        <a:p>
          <a:endParaRPr lang="sl-SI"/>
        </a:p>
      </dgm:t>
    </dgm:pt>
    <dgm:pt modelId="{895204C9-1E4A-48BB-B165-B53BE0627BDF}" type="pres">
      <dgm:prSet presAssocID="{16DF8102-5B0A-4976-963C-2468FD43CEF5}" presName="parentText" presStyleLbl="node1" presStyleIdx="7" presStyleCnt="10">
        <dgm:presLayoutVars>
          <dgm:chMax val="0"/>
          <dgm:bulletEnabled val="1"/>
        </dgm:presLayoutVars>
      </dgm:prSet>
      <dgm:spPr/>
      <dgm:t>
        <a:bodyPr/>
        <a:lstStyle/>
        <a:p>
          <a:endParaRPr lang="sl-SI"/>
        </a:p>
      </dgm:t>
    </dgm:pt>
    <dgm:pt modelId="{97D001C4-06BB-4854-9A39-B2FD707015E5}" type="pres">
      <dgm:prSet presAssocID="{16DF8102-5B0A-4976-963C-2468FD43CEF5}" presName="negativeSpace" presStyleCnt="0"/>
      <dgm:spPr/>
    </dgm:pt>
    <dgm:pt modelId="{0B4CE8D6-D2AB-4D9D-B32E-A168BD511B56}" type="pres">
      <dgm:prSet presAssocID="{16DF8102-5B0A-4976-963C-2468FD43CEF5}" presName="childText" presStyleLbl="conFgAcc1" presStyleIdx="7" presStyleCnt="10">
        <dgm:presLayoutVars>
          <dgm:bulletEnabled val="1"/>
        </dgm:presLayoutVars>
      </dgm:prSet>
      <dgm:spPr/>
    </dgm:pt>
    <dgm:pt modelId="{3D64FE5B-E1AC-43E1-A37A-910568D71C6E}" type="pres">
      <dgm:prSet presAssocID="{3D886568-BB86-4436-A14D-D6C7412AD0FE}" presName="spaceBetweenRectangles" presStyleCnt="0"/>
      <dgm:spPr/>
    </dgm:pt>
    <dgm:pt modelId="{0B7681E4-6ECE-4A9D-AB0B-6A41BD85C2ED}" type="pres">
      <dgm:prSet presAssocID="{A8E3FBC8-71F4-4924-B1A9-7D3535D0C2FD}" presName="parentLin" presStyleCnt="0"/>
      <dgm:spPr/>
    </dgm:pt>
    <dgm:pt modelId="{A37A29E7-5173-4291-9378-0E8F845BD49F}" type="pres">
      <dgm:prSet presAssocID="{A8E3FBC8-71F4-4924-B1A9-7D3535D0C2FD}" presName="parentLeftMargin" presStyleLbl="node1" presStyleIdx="7" presStyleCnt="10"/>
      <dgm:spPr/>
      <dgm:t>
        <a:bodyPr/>
        <a:lstStyle/>
        <a:p>
          <a:endParaRPr lang="sl-SI"/>
        </a:p>
      </dgm:t>
    </dgm:pt>
    <dgm:pt modelId="{77465D91-8AE3-4189-B941-C2EECD2EBE87}" type="pres">
      <dgm:prSet presAssocID="{A8E3FBC8-71F4-4924-B1A9-7D3535D0C2FD}" presName="parentText" presStyleLbl="node1" presStyleIdx="8" presStyleCnt="10">
        <dgm:presLayoutVars>
          <dgm:chMax val="0"/>
          <dgm:bulletEnabled val="1"/>
        </dgm:presLayoutVars>
      </dgm:prSet>
      <dgm:spPr/>
      <dgm:t>
        <a:bodyPr/>
        <a:lstStyle/>
        <a:p>
          <a:endParaRPr lang="sl-SI"/>
        </a:p>
      </dgm:t>
    </dgm:pt>
    <dgm:pt modelId="{8F903A5A-BCB5-497E-ABED-AA268BCE5735}" type="pres">
      <dgm:prSet presAssocID="{A8E3FBC8-71F4-4924-B1A9-7D3535D0C2FD}" presName="negativeSpace" presStyleCnt="0"/>
      <dgm:spPr/>
    </dgm:pt>
    <dgm:pt modelId="{40941F2D-64AD-45E5-98EF-E015738574E3}" type="pres">
      <dgm:prSet presAssocID="{A8E3FBC8-71F4-4924-B1A9-7D3535D0C2FD}" presName="childText" presStyleLbl="conFgAcc1" presStyleIdx="8" presStyleCnt="10">
        <dgm:presLayoutVars>
          <dgm:bulletEnabled val="1"/>
        </dgm:presLayoutVars>
      </dgm:prSet>
      <dgm:spPr/>
    </dgm:pt>
    <dgm:pt modelId="{92661847-3E56-48C5-8AAA-1740EB12FD18}" type="pres">
      <dgm:prSet presAssocID="{1CD6DD5F-58A1-41D0-B20D-ABBB44CB1831}" presName="spaceBetweenRectangles" presStyleCnt="0"/>
      <dgm:spPr/>
    </dgm:pt>
    <dgm:pt modelId="{8A86ACDD-F63D-4956-B287-5A29E21699FB}" type="pres">
      <dgm:prSet presAssocID="{9046F5D0-AC1B-4224-80F3-70FE1311F310}" presName="parentLin" presStyleCnt="0"/>
      <dgm:spPr/>
    </dgm:pt>
    <dgm:pt modelId="{B0DCE5E8-F966-4127-9C14-DED074D9AEF7}" type="pres">
      <dgm:prSet presAssocID="{9046F5D0-AC1B-4224-80F3-70FE1311F310}" presName="parentLeftMargin" presStyleLbl="node1" presStyleIdx="8" presStyleCnt="10"/>
      <dgm:spPr/>
      <dgm:t>
        <a:bodyPr/>
        <a:lstStyle/>
        <a:p>
          <a:endParaRPr lang="sl-SI"/>
        </a:p>
      </dgm:t>
    </dgm:pt>
    <dgm:pt modelId="{026848E1-35AB-4040-9214-63B595AEBE2B}" type="pres">
      <dgm:prSet presAssocID="{9046F5D0-AC1B-4224-80F3-70FE1311F310}" presName="parentText" presStyleLbl="node1" presStyleIdx="9" presStyleCnt="10">
        <dgm:presLayoutVars>
          <dgm:chMax val="0"/>
          <dgm:bulletEnabled val="1"/>
        </dgm:presLayoutVars>
      </dgm:prSet>
      <dgm:spPr/>
      <dgm:t>
        <a:bodyPr/>
        <a:lstStyle/>
        <a:p>
          <a:endParaRPr lang="sl-SI"/>
        </a:p>
      </dgm:t>
    </dgm:pt>
    <dgm:pt modelId="{277158A9-ECAC-464B-BF13-3BACBB8DF647}" type="pres">
      <dgm:prSet presAssocID="{9046F5D0-AC1B-4224-80F3-70FE1311F310}" presName="negativeSpace" presStyleCnt="0"/>
      <dgm:spPr/>
    </dgm:pt>
    <dgm:pt modelId="{40C7E3A3-12FB-41CC-A11A-C1C0A8DB23D0}" type="pres">
      <dgm:prSet presAssocID="{9046F5D0-AC1B-4224-80F3-70FE1311F310}" presName="childText" presStyleLbl="conFgAcc1" presStyleIdx="9" presStyleCnt="10">
        <dgm:presLayoutVars>
          <dgm:bulletEnabled val="1"/>
        </dgm:presLayoutVars>
      </dgm:prSet>
      <dgm:spPr/>
    </dgm:pt>
  </dgm:ptLst>
  <dgm:cxnLst>
    <dgm:cxn modelId="{5C2ABC08-097B-4E8A-98E7-1C43213A3662}" type="presOf" srcId="{0BD531CA-9055-4E0A-84F8-EB859A5B933B}" destId="{E7269161-B2C6-4D4C-B6C6-4B6F751B6028}" srcOrd="0" destOrd="0" presId="urn:microsoft.com/office/officeart/2005/8/layout/list1"/>
    <dgm:cxn modelId="{CECAACBC-8A51-42C5-8F9E-E73F6CF5A2BA}" type="presOf" srcId="{B556CC6C-9ACB-41BC-A126-B94C32CD68CD}" destId="{285CDCE7-DBE7-436D-8368-C62D81D128B4}" srcOrd="0" destOrd="0" presId="urn:microsoft.com/office/officeart/2005/8/layout/list1"/>
    <dgm:cxn modelId="{5BC7F3B0-6E03-4A2C-8F03-31ABEA905668}" type="presOf" srcId="{D8742FAE-2604-4793-834E-A089E0DBEC46}" destId="{50FC854D-CBE7-491F-97DB-7B870BC98F10}" srcOrd="0" destOrd="0" presId="urn:microsoft.com/office/officeart/2005/8/layout/list1"/>
    <dgm:cxn modelId="{E63B7069-827A-4C0F-AA2A-20E6236E81DD}" srcId="{9BDDF75D-96FF-42C7-B46A-A467E876D212}" destId="{16DF8102-5B0A-4976-963C-2468FD43CEF5}" srcOrd="7" destOrd="0" parTransId="{260EE800-720D-42BB-B554-9B5E011FF1AB}" sibTransId="{3D886568-BB86-4436-A14D-D6C7412AD0FE}"/>
    <dgm:cxn modelId="{4DCD8FC2-102E-4B55-AD1D-BB2A6193A050}" type="presOf" srcId="{D8742FAE-2604-4793-834E-A089E0DBEC46}" destId="{999EB7DD-6B50-4CE6-B54D-E89C7D21330E}" srcOrd="1" destOrd="0" presId="urn:microsoft.com/office/officeart/2005/8/layout/list1"/>
    <dgm:cxn modelId="{8617A9B2-8248-4AFF-9089-285AF0BCBABF}" srcId="{9BDDF75D-96FF-42C7-B46A-A467E876D212}" destId="{9046F5D0-AC1B-4224-80F3-70FE1311F310}" srcOrd="9" destOrd="0" parTransId="{253FBB3B-D3E9-4989-9758-B80759A0FB77}" sibTransId="{3FF7925F-ECA3-460A-84F9-660AD1A2C656}"/>
    <dgm:cxn modelId="{8ADED860-B5D9-45D4-A4DB-32D61501318A}" type="presOf" srcId="{C99B5402-D360-4163-82AB-8FB3B6F148C5}" destId="{2ADE6C80-8259-4C0C-B99C-E08C7661B059}" srcOrd="0" destOrd="0" presId="urn:microsoft.com/office/officeart/2005/8/layout/list1"/>
    <dgm:cxn modelId="{C0001E42-053B-4E5D-A926-52DF69108D90}" type="presOf" srcId="{38A3641F-B013-4E55-B49E-584466C0B971}" destId="{28A67404-FB8D-469C-9DB7-096AF686E7DC}" srcOrd="1" destOrd="0" presId="urn:microsoft.com/office/officeart/2005/8/layout/list1"/>
    <dgm:cxn modelId="{65BA74D4-F941-4789-AEA5-97B3699E0FA7}" srcId="{9BDDF75D-96FF-42C7-B46A-A467E876D212}" destId="{0BD531CA-9055-4E0A-84F8-EB859A5B933B}" srcOrd="1" destOrd="0" parTransId="{2254CE34-FB61-47A4-A558-424A3377B2BE}" sibTransId="{2780DBB1-DE63-441A-878D-746D7B9180B9}"/>
    <dgm:cxn modelId="{C7D4438B-E355-4E72-9282-9408B6E15ED6}" srcId="{9BDDF75D-96FF-42C7-B46A-A467E876D212}" destId="{38A3641F-B013-4E55-B49E-584466C0B971}" srcOrd="4" destOrd="0" parTransId="{B0D07B68-2AD0-4710-B001-F314A742252C}" sibTransId="{932C3CDF-7C20-45FD-B95D-7E7555FD8D1D}"/>
    <dgm:cxn modelId="{BCCD0A40-879A-4BF9-98C9-E487228D017A}" type="presOf" srcId="{7F8BF080-4337-408B-95D3-1E900F418E34}" destId="{3AB9485A-6A54-4ED8-8D5F-CEE19FE60BD5}" srcOrd="1" destOrd="0" presId="urn:microsoft.com/office/officeart/2005/8/layout/list1"/>
    <dgm:cxn modelId="{C4E95DE4-FAF9-4C4C-AC7C-C86837F93D80}" srcId="{9BDDF75D-96FF-42C7-B46A-A467E876D212}" destId="{A8E3FBC8-71F4-4924-B1A9-7D3535D0C2FD}" srcOrd="8" destOrd="0" parTransId="{C46A352C-1EB2-4BF7-8CDE-4C796B5A6C75}" sibTransId="{1CD6DD5F-58A1-41D0-B20D-ABBB44CB1831}"/>
    <dgm:cxn modelId="{6EB3AAAA-4E68-460E-90BD-9929FCBD3A4B}" type="presOf" srcId="{38A3641F-B013-4E55-B49E-584466C0B971}" destId="{DE41F5F5-8EB1-46BE-AD9F-4EFEF3B2773B}" srcOrd="0" destOrd="0" presId="urn:microsoft.com/office/officeart/2005/8/layout/list1"/>
    <dgm:cxn modelId="{1F4FB2A7-2026-4923-AF61-0F3D3DFE72EC}" type="presOf" srcId="{A8E3FBC8-71F4-4924-B1A9-7D3535D0C2FD}" destId="{A37A29E7-5173-4291-9378-0E8F845BD49F}" srcOrd="0" destOrd="0" presId="urn:microsoft.com/office/officeart/2005/8/layout/list1"/>
    <dgm:cxn modelId="{1B60C031-2423-4998-8AEE-62B85C17B191}" type="presOf" srcId="{BC455A04-12D7-4C68-909E-CB618A0F6142}" destId="{C9E129AD-4E0B-4BE9-8A3E-7F3CF115DA76}" srcOrd="0" destOrd="0" presId="urn:microsoft.com/office/officeart/2005/8/layout/list1"/>
    <dgm:cxn modelId="{4073AF4D-0A84-4A14-A59A-3E7D19F1946D}" type="presOf" srcId="{9046F5D0-AC1B-4224-80F3-70FE1311F310}" destId="{B0DCE5E8-F966-4127-9C14-DED074D9AEF7}" srcOrd="0" destOrd="0" presId="urn:microsoft.com/office/officeart/2005/8/layout/list1"/>
    <dgm:cxn modelId="{45A02426-618E-4BAE-8B9F-721212076997}" srcId="{9BDDF75D-96FF-42C7-B46A-A467E876D212}" destId="{C99B5402-D360-4163-82AB-8FB3B6F148C5}" srcOrd="3" destOrd="0" parTransId="{BF754F16-3782-4ED7-B449-2ED4082FCF2C}" sibTransId="{E4CBC5E5-F1F8-4420-98AE-D78921E10F4D}"/>
    <dgm:cxn modelId="{8F2D9677-F704-42D6-9457-CC3E08E886F0}" type="presOf" srcId="{9046F5D0-AC1B-4224-80F3-70FE1311F310}" destId="{026848E1-35AB-4040-9214-63B595AEBE2B}" srcOrd="1" destOrd="0" presId="urn:microsoft.com/office/officeart/2005/8/layout/list1"/>
    <dgm:cxn modelId="{BF02A0FD-8202-4684-8C89-C83DD2D6A32A}" type="presOf" srcId="{B556CC6C-9ACB-41BC-A126-B94C32CD68CD}" destId="{E3D7AA4D-9B14-4CF7-87B6-6EBC204B1A0C}" srcOrd="1" destOrd="0" presId="urn:microsoft.com/office/officeart/2005/8/layout/list1"/>
    <dgm:cxn modelId="{7F1D7245-D096-468F-B9E0-D965411BA752}" type="presOf" srcId="{BC455A04-12D7-4C68-909E-CB618A0F6142}" destId="{E60BD904-B396-4E15-9B6C-9D1E83A71142}" srcOrd="1" destOrd="0" presId="urn:microsoft.com/office/officeart/2005/8/layout/list1"/>
    <dgm:cxn modelId="{E6C320C5-DC57-43FD-AEE2-42D22A16EC60}" type="presOf" srcId="{C99B5402-D360-4163-82AB-8FB3B6F148C5}" destId="{1ABC1742-7151-483C-8163-8C78DF0F613C}" srcOrd="1" destOrd="0" presId="urn:microsoft.com/office/officeart/2005/8/layout/list1"/>
    <dgm:cxn modelId="{930E6058-4A0C-40A5-9557-9562F6F7475F}" type="presOf" srcId="{0BD531CA-9055-4E0A-84F8-EB859A5B933B}" destId="{A5594DF7-A0E8-4550-AD73-982F6359C70E}" srcOrd="1" destOrd="0" presId="urn:microsoft.com/office/officeart/2005/8/layout/list1"/>
    <dgm:cxn modelId="{3DEC38DA-E09C-4AE2-9667-3059A2AF4E16}" type="presOf" srcId="{16DF8102-5B0A-4976-963C-2468FD43CEF5}" destId="{A9541542-FDE2-44C3-B477-D5A15A248D87}" srcOrd="0" destOrd="0" presId="urn:microsoft.com/office/officeart/2005/8/layout/list1"/>
    <dgm:cxn modelId="{8ECE4AF0-7A85-4AFB-8D65-A906DDCFDBDA}" type="presOf" srcId="{A8E3FBC8-71F4-4924-B1A9-7D3535D0C2FD}" destId="{77465D91-8AE3-4189-B941-C2EECD2EBE87}" srcOrd="1" destOrd="0" presId="urn:microsoft.com/office/officeart/2005/8/layout/list1"/>
    <dgm:cxn modelId="{C476F6F8-CC1E-45F9-B48A-97165336729A}" srcId="{9BDDF75D-96FF-42C7-B46A-A467E876D212}" destId="{7F8BF080-4337-408B-95D3-1E900F418E34}" srcOrd="6" destOrd="0" parTransId="{E65C6E88-4C85-4EE3-AD4A-95AE1C25BC95}" sibTransId="{FE74065B-5575-4E8B-BB52-AC587AE6E486}"/>
    <dgm:cxn modelId="{7E8A6878-4A6A-4EC3-920F-D2FED2C3E61E}" srcId="{9BDDF75D-96FF-42C7-B46A-A467E876D212}" destId="{D8742FAE-2604-4793-834E-A089E0DBEC46}" srcOrd="0" destOrd="0" parTransId="{DD1BC9C8-9369-43D3-93AA-93D0CCC80CE8}" sibTransId="{35F22882-B6A3-496B-87E4-6BEA3C06D8D4}"/>
    <dgm:cxn modelId="{A7D4E4AF-32B5-402C-A35B-A47637F1CF01}" srcId="{9BDDF75D-96FF-42C7-B46A-A467E876D212}" destId="{BC455A04-12D7-4C68-909E-CB618A0F6142}" srcOrd="2" destOrd="0" parTransId="{816E55DD-303F-4DC3-8752-4DC79734772D}" sibTransId="{FEA04EC9-BEA2-49A3-BD74-BAEE0BB2322C}"/>
    <dgm:cxn modelId="{969F0FD7-2100-4B41-8ABF-AEC75703F00F}" type="presOf" srcId="{16DF8102-5B0A-4976-963C-2468FD43CEF5}" destId="{895204C9-1E4A-48BB-B165-B53BE0627BDF}" srcOrd="1" destOrd="0" presId="urn:microsoft.com/office/officeart/2005/8/layout/list1"/>
    <dgm:cxn modelId="{794A3590-C06C-4714-BBD5-440C23CAE779}" type="presOf" srcId="{9BDDF75D-96FF-42C7-B46A-A467E876D212}" destId="{E8AA73EC-8EE1-4953-8277-BB5BFC4EEFE9}" srcOrd="0" destOrd="0" presId="urn:microsoft.com/office/officeart/2005/8/layout/list1"/>
    <dgm:cxn modelId="{D011A088-8316-4171-B493-7B737CCD1669}" type="presOf" srcId="{7F8BF080-4337-408B-95D3-1E900F418E34}" destId="{4C85DEE1-121D-4AEA-AA35-BF69F0E79F8D}" srcOrd="0" destOrd="0" presId="urn:microsoft.com/office/officeart/2005/8/layout/list1"/>
    <dgm:cxn modelId="{C54E3E4A-5842-488D-8EE3-2448A06ADC88}" srcId="{9BDDF75D-96FF-42C7-B46A-A467E876D212}" destId="{B556CC6C-9ACB-41BC-A126-B94C32CD68CD}" srcOrd="5" destOrd="0" parTransId="{146C9EBD-A577-44CD-B01C-D4B497F63F1E}" sibTransId="{DCF427C9-30E3-4B1F-AB4C-F57DE1BFAF10}"/>
    <dgm:cxn modelId="{8C335CCF-0E80-4DC2-9739-7229E136C10B}" type="presParOf" srcId="{E8AA73EC-8EE1-4953-8277-BB5BFC4EEFE9}" destId="{5A149B10-4044-4EF1-B6CD-DA3C7B658F4F}" srcOrd="0" destOrd="0" presId="urn:microsoft.com/office/officeart/2005/8/layout/list1"/>
    <dgm:cxn modelId="{25C6162A-CDEE-41F5-87A0-F373C9B7442B}" type="presParOf" srcId="{5A149B10-4044-4EF1-B6CD-DA3C7B658F4F}" destId="{50FC854D-CBE7-491F-97DB-7B870BC98F10}" srcOrd="0" destOrd="0" presId="urn:microsoft.com/office/officeart/2005/8/layout/list1"/>
    <dgm:cxn modelId="{6F19010F-ED52-4141-B74C-7B5B28F2527C}" type="presParOf" srcId="{5A149B10-4044-4EF1-B6CD-DA3C7B658F4F}" destId="{999EB7DD-6B50-4CE6-B54D-E89C7D21330E}" srcOrd="1" destOrd="0" presId="urn:microsoft.com/office/officeart/2005/8/layout/list1"/>
    <dgm:cxn modelId="{D0E245AB-131D-48E5-999A-8A06B6813576}" type="presParOf" srcId="{E8AA73EC-8EE1-4953-8277-BB5BFC4EEFE9}" destId="{D52F8ACA-10A4-41BE-ADB4-07D609A07C2B}" srcOrd="1" destOrd="0" presId="urn:microsoft.com/office/officeart/2005/8/layout/list1"/>
    <dgm:cxn modelId="{62B9E9E7-96F2-41F9-B07E-2E13CF255660}" type="presParOf" srcId="{E8AA73EC-8EE1-4953-8277-BB5BFC4EEFE9}" destId="{85A362FF-4C1B-4748-BBF0-2E06357D738A}" srcOrd="2" destOrd="0" presId="urn:microsoft.com/office/officeart/2005/8/layout/list1"/>
    <dgm:cxn modelId="{A86663CE-4D30-4655-9E66-5B3FFEB7BDB3}" type="presParOf" srcId="{E8AA73EC-8EE1-4953-8277-BB5BFC4EEFE9}" destId="{0C087218-E288-494C-B616-9F1AF7AD4FEA}" srcOrd="3" destOrd="0" presId="urn:microsoft.com/office/officeart/2005/8/layout/list1"/>
    <dgm:cxn modelId="{2071CE1E-6CFE-4F13-B7CC-E0AB3A2B2B15}" type="presParOf" srcId="{E8AA73EC-8EE1-4953-8277-BB5BFC4EEFE9}" destId="{9792D932-9F26-4537-86D8-4B8F0AA380E5}" srcOrd="4" destOrd="0" presId="urn:microsoft.com/office/officeart/2005/8/layout/list1"/>
    <dgm:cxn modelId="{B51F6777-84DE-4794-8C4E-91FC00E0071C}" type="presParOf" srcId="{9792D932-9F26-4537-86D8-4B8F0AA380E5}" destId="{E7269161-B2C6-4D4C-B6C6-4B6F751B6028}" srcOrd="0" destOrd="0" presId="urn:microsoft.com/office/officeart/2005/8/layout/list1"/>
    <dgm:cxn modelId="{72992FB7-A92C-4663-A577-F565B1D95628}" type="presParOf" srcId="{9792D932-9F26-4537-86D8-4B8F0AA380E5}" destId="{A5594DF7-A0E8-4550-AD73-982F6359C70E}" srcOrd="1" destOrd="0" presId="urn:microsoft.com/office/officeart/2005/8/layout/list1"/>
    <dgm:cxn modelId="{87D67E57-8190-4700-BB06-180BB9819553}" type="presParOf" srcId="{E8AA73EC-8EE1-4953-8277-BB5BFC4EEFE9}" destId="{25CBEB9D-690F-4ADF-916B-EB2BE9E115D7}" srcOrd="5" destOrd="0" presId="urn:microsoft.com/office/officeart/2005/8/layout/list1"/>
    <dgm:cxn modelId="{AED98BA4-1729-4E1D-BCCB-6FF75420232A}" type="presParOf" srcId="{E8AA73EC-8EE1-4953-8277-BB5BFC4EEFE9}" destId="{89B17E0B-5E8A-4A2C-B320-C291CC4007CF}" srcOrd="6" destOrd="0" presId="urn:microsoft.com/office/officeart/2005/8/layout/list1"/>
    <dgm:cxn modelId="{B18F9275-54BE-438B-A43E-D6CA3A27C503}" type="presParOf" srcId="{E8AA73EC-8EE1-4953-8277-BB5BFC4EEFE9}" destId="{AC717E1E-91CB-4E18-B5E3-650495B95587}" srcOrd="7" destOrd="0" presId="urn:microsoft.com/office/officeart/2005/8/layout/list1"/>
    <dgm:cxn modelId="{640B3481-583D-4176-80BB-E80314FCE987}" type="presParOf" srcId="{E8AA73EC-8EE1-4953-8277-BB5BFC4EEFE9}" destId="{B01B2EA2-FE20-4574-9553-B0CEB4CC6855}" srcOrd="8" destOrd="0" presId="urn:microsoft.com/office/officeart/2005/8/layout/list1"/>
    <dgm:cxn modelId="{6B95E23C-BFD6-475F-A4AC-76D928336308}" type="presParOf" srcId="{B01B2EA2-FE20-4574-9553-B0CEB4CC6855}" destId="{C9E129AD-4E0B-4BE9-8A3E-7F3CF115DA76}" srcOrd="0" destOrd="0" presId="urn:microsoft.com/office/officeart/2005/8/layout/list1"/>
    <dgm:cxn modelId="{6D5E2D90-335E-4F59-B948-BF2C64699E5C}" type="presParOf" srcId="{B01B2EA2-FE20-4574-9553-B0CEB4CC6855}" destId="{E60BD904-B396-4E15-9B6C-9D1E83A71142}" srcOrd="1" destOrd="0" presId="urn:microsoft.com/office/officeart/2005/8/layout/list1"/>
    <dgm:cxn modelId="{A1A3BCAA-DF50-4110-A513-95E8AFF6CB4B}" type="presParOf" srcId="{E8AA73EC-8EE1-4953-8277-BB5BFC4EEFE9}" destId="{4C4C8EAB-2A9A-4271-B31F-D56645D50FD1}" srcOrd="9" destOrd="0" presId="urn:microsoft.com/office/officeart/2005/8/layout/list1"/>
    <dgm:cxn modelId="{3BA19687-0A75-41D2-87F4-215810EE1F01}" type="presParOf" srcId="{E8AA73EC-8EE1-4953-8277-BB5BFC4EEFE9}" destId="{A782FDBB-AD4A-43CF-B00A-D9193A7047FD}" srcOrd="10" destOrd="0" presId="urn:microsoft.com/office/officeart/2005/8/layout/list1"/>
    <dgm:cxn modelId="{0BDA2695-B578-4A1C-8876-FA5B2942A3E2}" type="presParOf" srcId="{E8AA73EC-8EE1-4953-8277-BB5BFC4EEFE9}" destId="{FA26C1C4-CC9D-44AA-BB9B-2188961832AB}" srcOrd="11" destOrd="0" presId="urn:microsoft.com/office/officeart/2005/8/layout/list1"/>
    <dgm:cxn modelId="{59994E79-1AD9-47CC-9AA3-10C37119606F}" type="presParOf" srcId="{E8AA73EC-8EE1-4953-8277-BB5BFC4EEFE9}" destId="{B8195169-BC92-4BD9-8C40-461F9EA7225A}" srcOrd="12" destOrd="0" presId="urn:microsoft.com/office/officeart/2005/8/layout/list1"/>
    <dgm:cxn modelId="{11397C95-0E4D-4C7E-85AD-0A75BDE586AF}" type="presParOf" srcId="{B8195169-BC92-4BD9-8C40-461F9EA7225A}" destId="{2ADE6C80-8259-4C0C-B99C-E08C7661B059}" srcOrd="0" destOrd="0" presId="urn:microsoft.com/office/officeart/2005/8/layout/list1"/>
    <dgm:cxn modelId="{80BB167D-B40F-4190-985C-2B560338ADDB}" type="presParOf" srcId="{B8195169-BC92-4BD9-8C40-461F9EA7225A}" destId="{1ABC1742-7151-483C-8163-8C78DF0F613C}" srcOrd="1" destOrd="0" presId="urn:microsoft.com/office/officeart/2005/8/layout/list1"/>
    <dgm:cxn modelId="{1C1B0E55-F4B4-433E-B9A0-E0810914F021}" type="presParOf" srcId="{E8AA73EC-8EE1-4953-8277-BB5BFC4EEFE9}" destId="{78C87F7F-869D-47B1-9741-342DD41FB649}" srcOrd="13" destOrd="0" presId="urn:microsoft.com/office/officeart/2005/8/layout/list1"/>
    <dgm:cxn modelId="{BFDDAA8B-E47F-4D17-9694-B4FA18B1BF5F}" type="presParOf" srcId="{E8AA73EC-8EE1-4953-8277-BB5BFC4EEFE9}" destId="{734A225C-1360-42A4-8B6A-4AE8093DBC5B}" srcOrd="14" destOrd="0" presId="urn:microsoft.com/office/officeart/2005/8/layout/list1"/>
    <dgm:cxn modelId="{AD2EB970-2DC1-4917-AA73-E5478CC6307F}" type="presParOf" srcId="{E8AA73EC-8EE1-4953-8277-BB5BFC4EEFE9}" destId="{A38588AB-BDD5-4CB1-852C-8EA9971D8A00}" srcOrd="15" destOrd="0" presId="urn:microsoft.com/office/officeart/2005/8/layout/list1"/>
    <dgm:cxn modelId="{7326456A-F149-4425-B504-972DD094828E}" type="presParOf" srcId="{E8AA73EC-8EE1-4953-8277-BB5BFC4EEFE9}" destId="{8C65FB8E-25DC-4F6A-91F5-2733DEE8B255}" srcOrd="16" destOrd="0" presId="urn:microsoft.com/office/officeart/2005/8/layout/list1"/>
    <dgm:cxn modelId="{9FD13CE5-96EB-4527-B3CE-73726D395410}" type="presParOf" srcId="{8C65FB8E-25DC-4F6A-91F5-2733DEE8B255}" destId="{DE41F5F5-8EB1-46BE-AD9F-4EFEF3B2773B}" srcOrd="0" destOrd="0" presId="urn:microsoft.com/office/officeart/2005/8/layout/list1"/>
    <dgm:cxn modelId="{1CDB9CDB-CC90-41DE-A31B-03C9DC5A3EAC}" type="presParOf" srcId="{8C65FB8E-25DC-4F6A-91F5-2733DEE8B255}" destId="{28A67404-FB8D-469C-9DB7-096AF686E7DC}" srcOrd="1" destOrd="0" presId="urn:microsoft.com/office/officeart/2005/8/layout/list1"/>
    <dgm:cxn modelId="{3B70141E-7559-4A2C-B21F-A0EE9D6DED4C}" type="presParOf" srcId="{E8AA73EC-8EE1-4953-8277-BB5BFC4EEFE9}" destId="{C962ACAC-146A-44F1-9AF2-19804451DF99}" srcOrd="17" destOrd="0" presId="urn:microsoft.com/office/officeart/2005/8/layout/list1"/>
    <dgm:cxn modelId="{7DF158AA-B839-4301-81AD-0FC7F2BB2837}" type="presParOf" srcId="{E8AA73EC-8EE1-4953-8277-BB5BFC4EEFE9}" destId="{5673D95B-3E42-47D3-A2CC-234BFBA4E768}" srcOrd="18" destOrd="0" presId="urn:microsoft.com/office/officeart/2005/8/layout/list1"/>
    <dgm:cxn modelId="{7E210CC4-D0F3-4EBF-9952-D01A17164CCA}" type="presParOf" srcId="{E8AA73EC-8EE1-4953-8277-BB5BFC4EEFE9}" destId="{981B9BF2-8097-4A2A-9A76-61B15BEED097}" srcOrd="19" destOrd="0" presId="urn:microsoft.com/office/officeart/2005/8/layout/list1"/>
    <dgm:cxn modelId="{37AFF743-9346-4C91-9915-6F1F2ABB2AF7}" type="presParOf" srcId="{E8AA73EC-8EE1-4953-8277-BB5BFC4EEFE9}" destId="{3B7503C9-8C68-40C0-B762-342BF2AA9379}" srcOrd="20" destOrd="0" presId="urn:microsoft.com/office/officeart/2005/8/layout/list1"/>
    <dgm:cxn modelId="{AA23BFA8-275F-4C69-A88D-4FFBDFB1110E}" type="presParOf" srcId="{3B7503C9-8C68-40C0-B762-342BF2AA9379}" destId="{285CDCE7-DBE7-436D-8368-C62D81D128B4}" srcOrd="0" destOrd="0" presId="urn:microsoft.com/office/officeart/2005/8/layout/list1"/>
    <dgm:cxn modelId="{F86DA7BD-ED0D-48DE-93E1-5911FBE87936}" type="presParOf" srcId="{3B7503C9-8C68-40C0-B762-342BF2AA9379}" destId="{E3D7AA4D-9B14-4CF7-87B6-6EBC204B1A0C}" srcOrd="1" destOrd="0" presId="urn:microsoft.com/office/officeart/2005/8/layout/list1"/>
    <dgm:cxn modelId="{D5054892-A6A6-4DB7-8CF3-9D4DC20A50F3}" type="presParOf" srcId="{E8AA73EC-8EE1-4953-8277-BB5BFC4EEFE9}" destId="{1DE96F3E-2B62-4AD9-8E9E-002236B7ED75}" srcOrd="21" destOrd="0" presId="urn:microsoft.com/office/officeart/2005/8/layout/list1"/>
    <dgm:cxn modelId="{1F6A4C49-9269-40E7-A2EB-5ECD0D3B28FC}" type="presParOf" srcId="{E8AA73EC-8EE1-4953-8277-BB5BFC4EEFE9}" destId="{62E44FD6-B89D-40F0-BB2C-005AE7D2F366}" srcOrd="22" destOrd="0" presId="urn:microsoft.com/office/officeart/2005/8/layout/list1"/>
    <dgm:cxn modelId="{A79E5C2B-7D0E-4A39-9F76-014F5135511B}" type="presParOf" srcId="{E8AA73EC-8EE1-4953-8277-BB5BFC4EEFE9}" destId="{B99380A2-8763-43A0-BFAA-12671BF5C5FD}" srcOrd="23" destOrd="0" presId="urn:microsoft.com/office/officeart/2005/8/layout/list1"/>
    <dgm:cxn modelId="{F18D2CE3-CC96-4635-8DFB-350DF3278FA9}" type="presParOf" srcId="{E8AA73EC-8EE1-4953-8277-BB5BFC4EEFE9}" destId="{20776FA1-E1D0-4858-8DD6-4FAC7C34CC50}" srcOrd="24" destOrd="0" presId="urn:microsoft.com/office/officeart/2005/8/layout/list1"/>
    <dgm:cxn modelId="{90038849-FC32-4221-BDE0-FADAE445C49F}" type="presParOf" srcId="{20776FA1-E1D0-4858-8DD6-4FAC7C34CC50}" destId="{4C85DEE1-121D-4AEA-AA35-BF69F0E79F8D}" srcOrd="0" destOrd="0" presId="urn:microsoft.com/office/officeart/2005/8/layout/list1"/>
    <dgm:cxn modelId="{1B8081C6-5697-4F75-B0FF-CBADB366FF42}" type="presParOf" srcId="{20776FA1-E1D0-4858-8DD6-4FAC7C34CC50}" destId="{3AB9485A-6A54-4ED8-8D5F-CEE19FE60BD5}" srcOrd="1" destOrd="0" presId="urn:microsoft.com/office/officeart/2005/8/layout/list1"/>
    <dgm:cxn modelId="{4680E5EA-245F-49DE-AB4B-C3CB4F95A0BB}" type="presParOf" srcId="{E8AA73EC-8EE1-4953-8277-BB5BFC4EEFE9}" destId="{BF6D6DA0-C24B-4DA4-B474-F34876DF8DD4}" srcOrd="25" destOrd="0" presId="urn:microsoft.com/office/officeart/2005/8/layout/list1"/>
    <dgm:cxn modelId="{32442802-A873-42EA-A2D0-FFC75074C3B4}" type="presParOf" srcId="{E8AA73EC-8EE1-4953-8277-BB5BFC4EEFE9}" destId="{DABAB7C9-4077-404B-907A-B5A58DE87216}" srcOrd="26" destOrd="0" presId="urn:microsoft.com/office/officeart/2005/8/layout/list1"/>
    <dgm:cxn modelId="{A1C376D5-F034-4598-A0BB-AF7D758689D5}" type="presParOf" srcId="{E8AA73EC-8EE1-4953-8277-BB5BFC4EEFE9}" destId="{3C982872-E208-42EB-880C-4E5B663C8ADE}" srcOrd="27" destOrd="0" presId="urn:microsoft.com/office/officeart/2005/8/layout/list1"/>
    <dgm:cxn modelId="{2EE8A80F-E112-4BB7-9E80-BBFCC6AD46AE}" type="presParOf" srcId="{E8AA73EC-8EE1-4953-8277-BB5BFC4EEFE9}" destId="{E834D0C7-4FEF-4E8F-A889-08B88D7794DC}" srcOrd="28" destOrd="0" presId="urn:microsoft.com/office/officeart/2005/8/layout/list1"/>
    <dgm:cxn modelId="{8B825016-BB41-4645-B130-86413DB21388}" type="presParOf" srcId="{E834D0C7-4FEF-4E8F-A889-08B88D7794DC}" destId="{A9541542-FDE2-44C3-B477-D5A15A248D87}" srcOrd="0" destOrd="0" presId="urn:microsoft.com/office/officeart/2005/8/layout/list1"/>
    <dgm:cxn modelId="{82A6220A-A6BB-4FFE-A50B-391D7C411AF9}" type="presParOf" srcId="{E834D0C7-4FEF-4E8F-A889-08B88D7794DC}" destId="{895204C9-1E4A-48BB-B165-B53BE0627BDF}" srcOrd="1" destOrd="0" presId="urn:microsoft.com/office/officeart/2005/8/layout/list1"/>
    <dgm:cxn modelId="{427552A5-37A7-4C7C-93B0-6AB31046A9BD}" type="presParOf" srcId="{E8AA73EC-8EE1-4953-8277-BB5BFC4EEFE9}" destId="{97D001C4-06BB-4854-9A39-B2FD707015E5}" srcOrd="29" destOrd="0" presId="urn:microsoft.com/office/officeart/2005/8/layout/list1"/>
    <dgm:cxn modelId="{2F9C3BCD-3039-458D-835D-8952746BF220}" type="presParOf" srcId="{E8AA73EC-8EE1-4953-8277-BB5BFC4EEFE9}" destId="{0B4CE8D6-D2AB-4D9D-B32E-A168BD511B56}" srcOrd="30" destOrd="0" presId="urn:microsoft.com/office/officeart/2005/8/layout/list1"/>
    <dgm:cxn modelId="{D737C7DB-7E45-44DF-AA65-27116E9DC9A1}" type="presParOf" srcId="{E8AA73EC-8EE1-4953-8277-BB5BFC4EEFE9}" destId="{3D64FE5B-E1AC-43E1-A37A-910568D71C6E}" srcOrd="31" destOrd="0" presId="urn:microsoft.com/office/officeart/2005/8/layout/list1"/>
    <dgm:cxn modelId="{2C24F46D-D09D-4727-B087-F7FA74F474A3}" type="presParOf" srcId="{E8AA73EC-8EE1-4953-8277-BB5BFC4EEFE9}" destId="{0B7681E4-6ECE-4A9D-AB0B-6A41BD85C2ED}" srcOrd="32" destOrd="0" presId="urn:microsoft.com/office/officeart/2005/8/layout/list1"/>
    <dgm:cxn modelId="{47D43007-BD5C-4F9B-A4BE-DA306E931BDC}" type="presParOf" srcId="{0B7681E4-6ECE-4A9D-AB0B-6A41BD85C2ED}" destId="{A37A29E7-5173-4291-9378-0E8F845BD49F}" srcOrd="0" destOrd="0" presId="urn:microsoft.com/office/officeart/2005/8/layout/list1"/>
    <dgm:cxn modelId="{8806546A-3D35-4BD6-8E66-2D322B2BCA7B}" type="presParOf" srcId="{0B7681E4-6ECE-4A9D-AB0B-6A41BD85C2ED}" destId="{77465D91-8AE3-4189-B941-C2EECD2EBE87}" srcOrd="1" destOrd="0" presId="urn:microsoft.com/office/officeart/2005/8/layout/list1"/>
    <dgm:cxn modelId="{2F3AC826-3FBD-4380-9A26-2FBE70E4D308}" type="presParOf" srcId="{E8AA73EC-8EE1-4953-8277-BB5BFC4EEFE9}" destId="{8F903A5A-BCB5-497E-ABED-AA268BCE5735}" srcOrd="33" destOrd="0" presId="urn:microsoft.com/office/officeart/2005/8/layout/list1"/>
    <dgm:cxn modelId="{487516DD-936A-472C-9636-6007E7D244FA}" type="presParOf" srcId="{E8AA73EC-8EE1-4953-8277-BB5BFC4EEFE9}" destId="{40941F2D-64AD-45E5-98EF-E015738574E3}" srcOrd="34" destOrd="0" presId="urn:microsoft.com/office/officeart/2005/8/layout/list1"/>
    <dgm:cxn modelId="{CE846F31-5C35-4B8A-B47E-922AEF4B3AD7}" type="presParOf" srcId="{E8AA73EC-8EE1-4953-8277-BB5BFC4EEFE9}" destId="{92661847-3E56-48C5-8AAA-1740EB12FD18}" srcOrd="35" destOrd="0" presId="urn:microsoft.com/office/officeart/2005/8/layout/list1"/>
    <dgm:cxn modelId="{CE462FD3-E870-4CA6-8165-50CBADF8A185}" type="presParOf" srcId="{E8AA73EC-8EE1-4953-8277-BB5BFC4EEFE9}" destId="{8A86ACDD-F63D-4956-B287-5A29E21699FB}" srcOrd="36" destOrd="0" presId="urn:microsoft.com/office/officeart/2005/8/layout/list1"/>
    <dgm:cxn modelId="{E7F26A57-6962-4B1E-9EE3-19E96532E711}" type="presParOf" srcId="{8A86ACDD-F63D-4956-B287-5A29E21699FB}" destId="{B0DCE5E8-F966-4127-9C14-DED074D9AEF7}" srcOrd="0" destOrd="0" presId="urn:microsoft.com/office/officeart/2005/8/layout/list1"/>
    <dgm:cxn modelId="{520ADEE9-8BB7-4735-A0C3-9EBF8886370C}" type="presParOf" srcId="{8A86ACDD-F63D-4956-B287-5A29E21699FB}" destId="{026848E1-35AB-4040-9214-63B595AEBE2B}" srcOrd="1" destOrd="0" presId="urn:microsoft.com/office/officeart/2005/8/layout/list1"/>
    <dgm:cxn modelId="{541F52A0-8B8C-470C-99FD-34E15DCE940B}" type="presParOf" srcId="{E8AA73EC-8EE1-4953-8277-BB5BFC4EEFE9}" destId="{277158A9-ECAC-464B-BF13-3BACBB8DF647}" srcOrd="37" destOrd="0" presId="urn:microsoft.com/office/officeart/2005/8/layout/list1"/>
    <dgm:cxn modelId="{BB7D45AA-ECEC-43A2-9321-451F4FF3D063}" type="presParOf" srcId="{E8AA73EC-8EE1-4953-8277-BB5BFC4EEFE9}" destId="{40C7E3A3-12FB-41CC-A11A-C1C0A8DB23D0}" srcOrd="3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8E68A8-DFD4-4B3D-ADDB-8DE6EAA79940}">
      <dsp:nvSpPr>
        <dsp:cNvPr id="0" name=""/>
        <dsp:cNvSpPr/>
      </dsp:nvSpPr>
      <dsp:spPr>
        <a:xfrm rot="5400000">
          <a:off x="-353976" y="832611"/>
          <a:ext cx="2359843" cy="1651890"/>
        </a:xfrm>
        <a:prstGeom prst="chevron">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sl-SI" sz="1600" b="1" kern="1200" dirty="0" smtClean="0"/>
            <a:t>BESEDILA ZA BRANJE</a:t>
          </a:r>
          <a:endParaRPr lang="sl-SI" sz="1600" b="1" kern="1200" dirty="0"/>
        </a:p>
      </dsp:txBody>
      <dsp:txXfrm rot="-5400000">
        <a:off x="1" y="1304579"/>
        <a:ext cx="1651890" cy="707953"/>
      </dsp:txXfrm>
    </dsp:sp>
    <dsp:sp modelId="{1914B697-CBD7-4248-B7A5-FFEC7FEE8DAA}">
      <dsp:nvSpPr>
        <dsp:cNvPr id="0" name=""/>
        <dsp:cNvSpPr/>
      </dsp:nvSpPr>
      <dsp:spPr>
        <a:xfrm rot="5400000">
          <a:off x="4004713" y="-2336696"/>
          <a:ext cx="2458915" cy="7164562"/>
        </a:xfrm>
        <a:prstGeom prst="round2Same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l-SI" sz="1600" kern="1200" smtClean="0">
              <a:effectLst/>
            </a:rPr>
            <a:t>navadni ali elektronski dopis (npr. pozdrav, voščilo, čestitka, vabilo) za prijatelja oz. prijateljico, sorodnika oz. sorodnico;</a:t>
          </a:r>
          <a:endParaRPr lang="sl-SI" sz="1600" kern="1200" dirty="0"/>
        </a:p>
        <a:p>
          <a:pPr marL="171450" lvl="1" indent="-171450" algn="l" defTabSz="711200">
            <a:lnSpc>
              <a:spcPct val="90000"/>
            </a:lnSpc>
            <a:spcBef>
              <a:spcPct val="0"/>
            </a:spcBef>
            <a:spcAft>
              <a:spcPct val="15000"/>
            </a:spcAft>
            <a:buChar char="••"/>
          </a:pPr>
          <a:r>
            <a:rPr lang="sl-SI" sz="1600" kern="1200" smtClean="0">
              <a:effectLst/>
            </a:rPr>
            <a:t>seznam (npr. urnik, kazalo);</a:t>
          </a:r>
          <a:endParaRPr lang="sl-SI" sz="1600" kern="1200" dirty="0" smtClean="0">
            <a:effectLst/>
          </a:endParaRPr>
        </a:p>
        <a:p>
          <a:pPr marL="171450" lvl="1" indent="-171450" algn="l" defTabSz="711200">
            <a:lnSpc>
              <a:spcPct val="90000"/>
            </a:lnSpc>
            <a:spcBef>
              <a:spcPct val="0"/>
            </a:spcBef>
            <a:spcAft>
              <a:spcPct val="15000"/>
            </a:spcAft>
            <a:buChar char="••"/>
          </a:pPr>
          <a:r>
            <a:rPr lang="sl-SI" sz="1600" kern="1200" smtClean="0">
              <a:effectLst/>
            </a:rPr>
            <a:t>novica o aktualnem ali zanimivem dogodku;</a:t>
          </a:r>
          <a:endParaRPr lang="sl-SI" sz="1600" kern="1200" dirty="0" smtClean="0">
            <a:effectLst/>
          </a:endParaRPr>
        </a:p>
        <a:p>
          <a:pPr marL="171450" lvl="1" indent="-171450" algn="l" defTabSz="711200">
            <a:lnSpc>
              <a:spcPct val="90000"/>
            </a:lnSpc>
            <a:spcBef>
              <a:spcPct val="0"/>
            </a:spcBef>
            <a:spcAft>
              <a:spcPct val="15000"/>
            </a:spcAft>
            <a:buChar char="••"/>
          </a:pPr>
          <a:r>
            <a:rPr lang="sl-SI" sz="1600" kern="1200" smtClean="0">
              <a:effectLst/>
            </a:rPr>
            <a:t>pripoved o življenju vrstnikov ali znanih osebnosti;</a:t>
          </a:r>
          <a:endParaRPr lang="sl-SI" sz="1600" kern="1200" dirty="0" smtClean="0">
            <a:effectLst/>
          </a:endParaRPr>
        </a:p>
        <a:p>
          <a:pPr marL="171450" lvl="1" indent="-171450" algn="l" defTabSz="711200">
            <a:lnSpc>
              <a:spcPct val="90000"/>
            </a:lnSpc>
            <a:spcBef>
              <a:spcPct val="0"/>
            </a:spcBef>
            <a:spcAft>
              <a:spcPct val="15000"/>
            </a:spcAft>
            <a:buChar char="••"/>
          </a:pPr>
          <a:r>
            <a:rPr lang="sl-SI" sz="1600" kern="1200" smtClean="0">
              <a:effectLst/>
            </a:rPr>
            <a:t>opisi, povezani s temami spoznavanja okolja (npr. opis osebe in njenega delovnika, živali,</a:t>
          </a:r>
          <a:r>
            <a:rPr lang="sl-SI" sz="1600" kern="1200" baseline="0" smtClean="0">
              <a:effectLst/>
            </a:rPr>
            <a:t> </a:t>
          </a:r>
          <a:r>
            <a:rPr lang="sl-SI" sz="1600" kern="1200" smtClean="0">
              <a:effectLst/>
            </a:rPr>
            <a:t>predmeta, prostora, zgradbe, poti). </a:t>
          </a:r>
          <a:endParaRPr lang="sl-SI" sz="1600" kern="1200" dirty="0" smtClean="0">
            <a:effectLst/>
          </a:endParaRPr>
        </a:p>
      </dsp:txBody>
      <dsp:txXfrm rot="-5400000">
        <a:off x="1651890" y="136161"/>
        <a:ext cx="7044528" cy="2218847"/>
      </dsp:txXfrm>
    </dsp:sp>
    <dsp:sp modelId="{61448128-1DB2-4F05-8C24-900F05A8526F}">
      <dsp:nvSpPr>
        <dsp:cNvPr id="0" name=""/>
        <dsp:cNvSpPr/>
      </dsp:nvSpPr>
      <dsp:spPr>
        <a:xfrm rot="5400000">
          <a:off x="-353976" y="3335352"/>
          <a:ext cx="2359843" cy="1651890"/>
        </a:xfrm>
        <a:prstGeom prst="chevron">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sl-SI" sz="1600" b="1" kern="1200" dirty="0" smtClean="0">
              <a:effectLst/>
            </a:rPr>
            <a:t>BESEDILA ZA PISANJE</a:t>
          </a:r>
          <a:endParaRPr lang="sl-SI" sz="1600" b="1" kern="1200" dirty="0"/>
        </a:p>
      </dsp:txBody>
      <dsp:txXfrm rot="-5400000">
        <a:off x="1" y="3807320"/>
        <a:ext cx="1651890" cy="707953"/>
      </dsp:txXfrm>
    </dsp:sp>
    <dsp:sp modelId="{9E6F52F1-BAF5-47E2-983E-877C021EEF84}">
      <dsp:nvSpPr>
        <dsp:cNvPr id="0" name=""/>
        <dsp:cNvSpPr/>
      </dsp:nvSpPr>
      <dsp:spPr>
        <a:xfrm rot="5400000">
          <a:off x="4088365" y="166043"/>
          <a:ext cx="2291613" cy="7164562"/>
        </a:xfrm>
        <a:prstGeom prst="round2Same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sl-SI" sz="1600" kern="1200" smtClean="0">
              <a:effectLst/>
            </a:rPr>
            <a:t> vezana besedila (npr. narek, prepis, nadaljevanje prebranega besedila, pripoved ob neurejenem nizu slik);</a:t>
          </a:r>
          <a:endParaRPr lang="sl-SI" sz="1600" kern="1200" dirty="0"/>
        </a:p>
        <a:p>
          <a:pPr marL="171450" lvl="1" indent="-171450" algn="l" defTabSz="711200">
            <a:lnSpc>
              <a:spcPct val="90000"/>
            </a:lnSpc>
            <a:spcBef>
              <a:spcPct val="0"/>
            </a:spcBef>
            <a:spcAft>
              <a:spcPct val="15000"/>
            </a:spcAft>
            <a:buChar char="••"/>
          </a:pPr>
          <a:r>
            <a:rPr lang="sl-SI" sz="1600" kern="1200" smtClean="0">
              <a:effectLst/>
            </a:rPr>
            <a:t>besedila o sebi, o svojem okolju, o tem, kar so doživeli, videli ali slišali;</a:t>
          </a:r>
          <a:endParaRPr lang="sl-SI" sz="1600" kern="1200" dirty="0" smtClean="0">
            <a:effectLst/>
          </a:endParaRPr>
        </a:p>
        <a:p>
          <a:pPr marL="171450" lvl="1" indent="-171450" algn="l" defTabSz="711200">
            <a:lnSpc>
              <a:spcPct val="90000"/>
            </a:lnSpc>
            <a:spcBef>
              <a:spcPct val="0"/>
            </a:spcBef>
            <a:spcAft>
              <a:spcPct val="15000"/>
            </a:spcAft>
            <a:buChar char="••"/>
          </a:pPr>
          <a:r>
            <a:rPr lang="sl-SI" sz="1600" kern="1200" smtClean="0">
              <a:effectLst/>
            </a:rPr>
            <a:t>besedila tiste vrste, ki so jo pred tem že prebrali, tj.:</a:t>
          </a:r>
          <a:endParaRPr lang="sl-SI" sz="1600" kern="1200" dirty="0" smtClean="0">
            <a:effectLst/>
          </a:endParaRPr>
        </a:p>
        <a:p>
          <a:pPr marL="171450" lvl="1" indent="-171450" algn="l" defTabSz="711200">
            <a:lnSpc>
              <a:spcPct val="90000"/>
            </a:lnSpc>
            <a:spcBef>
              <a:spcPct val="0"/>
            </a:spcBef>
            <a:spcAft>
              <a:spcPct val="15000"/>
            </a:spcAft>
            <a:buChar char="••"/>
          </a:pPr>
          <a:r>
            <a:rPr lang="sl-SI" sz="1600" kern="1200" dirty="0" smtClean="0">
              <a:effectLst/>
            </a:rPr>
            <a:t>navadni ali elektronski dopis (npr. pozdrav, voščilo, čestitka, vabilo) za prijatelja oz. prijateljico, sorodnika oz. sorodnico;</a:t>
          </a:r>
        </a:p>
        <a:p>
          <a:pPr marL="171450" lvl="1" indent="-171450" algn="l" defTabSz="711200">
            <a:lnSpc>
              <a:spcPct val="90000"/>
            </a:lnSpc>
            <a:spcBef>
              <a:spcPct val="0"/>
            </a:spcBef>
            <a:spcAft>
              <a:spcPct val="15000"/>
            </a:spcAft>
            <a:buChar char="••"/>
          </a:pPr>
          <a:r>
            <a:rPr lang="sl-SI" sz="1600" kern="1200" smtClean="0">
              <a:effectLst/>
            </a:rPr>
            <a:t>opisi (npr. opis osebe in njenega delovnika, živali, predmeta, prostora, zgradbe, poti). </a:t>
          </a:r>
          <a:endParaRPr lang="sl-SI" sz="1600" kern="1200" dirty="0">
            <a:effectLst/>
          </a:endParaRPr>
        </a:p>
      </dsp:txBody>
      <dsp:txXfrm rot="-5400000">
        <a:off x="1651891" y="2714385"/>
        <a:ext cx="7052695" cy="20678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362FF-4C1B-4748-BBF0-2E06357D738A}">
      <dsp:nvSpPr>
        <dsp:cNvPr id="0" name=""/>
        <dsp:cNvSpPr/>
      </dsp:nvSpPr>
      <dsp:spPr>
        <a:xfrm>
          <a:off x="0" y="331600"/>
          <a:ext cx="9144000" cy="2772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99EB7DD-6B50-4CE6-B54D-E89C7D21330E}">
      <dsp:nvSpPr>
        <dsp:cNvPr id="0" name=""/>
        <dsp:cNvSpPr/>
      </dsp:nvSpPr>
      <dsp:spPr>
        <a:xfrm>
          <a:off x="457200" y="169240"/>
          <a:ext cx="6400800" cy="3247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besedno in nebesedno sporazumevanje,</a:t>
          </a:r>
          <a:endParaRPr lang="sl-SI" sz="1800" kern="1200" dirty="0">
            <a:solidFill>
              <a:schemeClr val="tx1"/>
            </a:solidFill>
          </a:endParaRPr>
        </a:p>
      </dsp:txBody>
      <dsp:txXfrm>
        <a:off x="473052" y="185092"/>
        <a:ext cx="6369096" cy="293016"/>
      </dsp:txXfrm>
    </dsp:sp>
    <dsp:sp modelId="{89B17E0B-5E8A-4A2C-B320-C291CC4007CF}">
      <dsp:nvSpPr>
        <dsp:cNvPr id="0" name=""/>
        <dsp:cNvSpPr/>
      </dsp:nvSpPr>
      <dsp:spPr>
        <a:xfrm>
          <a:off x="0" y="830560"/>
          <a:ext cx="9144000" cy="277200"/>
        </a:xfrm>
        <a:prstGeom prst="rect">
          <a:avLst/>
        </a:prstGeom>
        <a:solidFill>
          <a:schemeClr val="lt1">
            <a:alpha val="90000"/>
            <a:hueOff val="0"/>
            <a:satOff val="0"/>
            <a:lumOff val="0"/>
            <a:alphaOff val="0"/>
          </a:schemeClr>
        </a:solidFill>
        <a:ln w="12700" cap="flat" cmpd="sng" algn="ctr">
          <a:solidFill>
            <a:schemeClr val="accent4">
              <a:hueOff val="1155077"/>
              <a:satOff val="-5330"/>
              <a:lumOff val="196"/>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594DF7-A0E8-4550-AD73-982F6359C70E}">
      <dsp:nvSpPr>
        <dsp:cNvPr id="0" name=""/>
        <dsp:cNvSpPr/>
      </dsp:nvSpPr>
      <dsp:spPr>
        <a:xfrm>
          <a:off x="457200" y="668200"/>
          <a:ext cx="6400800" cy="324720"/>
        </a:xfrm>
        <a:prstGeom prst="roundRect">
          <a:avLst/>
        </a:prstGeom>
        <a:solidFill>
          <a:schemeClr val="accent4">
            <a:hueOff val="1155077"/>
            <a:satOff val="-5330"/>
            <a:lumOff val="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besedni jezik,</a:t>
          </a:r>
          <a:endParaRPr lang="sl-SI" sz="1800" kern="1200" dirty="0">
            <a:solidFill>
              <a:schemeClr val="tx1"/>
            </a:solidFill>
          </a:endParaRPr>
        </a:p>
      </dsp:txBody>
      <dsp:txXfrm>
        <a:off x="473052" y="684052"/>
        <a:ext cx="6369096" cy="293016"/>
      </dsp:txXfrm>
    </dsp:sp>
    <dsp:sp modelId="{A782FDBB-AD4A-43CF-B00A-D9193A7047FD}">
      <dsp:nvSpPr>
        <dsp:cNvPr id="0" name=""/>
        <dsp:cNvSpPr/>
      </dsp:nvSpPr>
      <dsp:spPr>
        <a:xfrm>
          <a:off x="0" y="1329520"/>
          <a:ext cx="9144000" cy="277200"/>
        </a:xfrm>
        <a:prstGeom prst="rect">
          <a:avLst/>
        </a:prstGeom>
        <a:solidFill>
          <a:schemeClr val="lt1">
            <a:alpha val="90000"/>
            <a:hueOff val="0"/>
            <a:satOff val="0"/>
            <a:lumOff val="0"/>
            <a:alphaOff val="0"/>
          </a:schemeClr>
        </a:solidFill>
        <a:ln w="12700" cap="flat" cmpd="sng" algn="ctr">
          <a:solidFill>
            <a:schemeClr val="accent4">
              <a:hueOff val="2310154"/>
              <a:satOff val="-10660"/>
              <a:lumOff val="392"/>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0BD904-B396-4E15-9B6C-9D1E83A71142}">
      <dsp:nvSpPr>
        <dsp:cNvPr id="0" name=""/>
        <dsp:cNvSpPr/>
      </dsp:nvSpPr>
      <dsp:spPr>
        <a:xfrm>
          <a:off x="457200" y="1167160"/>
          <a:ext cx="6400800" cy="324720"/>
        </a:xfrm>
        <a:prstGeom prst="roundRect">
          <a:avLst/>
        </a:prstGeom>
        <a:solidFill>
          <a:schemeClr val="accent4">
            <a:hueOff val="2310154"/>
            <a:satOff val="-10660"/>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prvi jezik, tuji jezik,</a:t>
          </a:r>
          <a:endParaRPr lang="sl-SI" sz="1800" kern="1200" dirty="0">
            <a:solidFill>
              <a:schemeClr val="tx1"/>
            </a:solidFill>
          </a:endParaRPr>
        </a:p>
      </dsp:txBody>
      <dsp:txXfrm>
        <a:off x="473052" y="1183012"/>
        <a:ext cx="6369096" cy="293016"/>
      </dsp:txXfrm>
    </dsp:sp>
    <dsp:sp modelId="{734A225C-1360-42A4-8B6A-4AE8093DBC5B}">
      <dsp:nvSpPr>
        <dsp:cNvPr id="0" name=""/>
        <dsp:cNvSpPr/>
      </dsp:nvSpPr>
      <dsp:spPr>
        <a:xfrm>
          <a:off x="0" y="1828481"/>
          <a:ext cx="9144000" cy="277200"/>
        </a:xfrm>
        <a:prstGeom prst="rect">
          <a:avLst/>
        </a:prstGeom>
        <a:solidFill>
          <a:schemeClr val="lt1">
            <a:alpha val="90000"/>
            <a:hueOff val="0"/>
            <a:satOff val="0"/>
            <a:lumOff val="0"/>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BC1742-7151-483C-8163-8C78DF0F613C}">
      <dsp:nvSpPr>
        <dsp:cNvPr id="0" name=""/>
        <dsp:cNvSpPr/>
      </dsp:nvSpPr>
      <dsp:spPr>
        <a:xfrm>
          <a:off x="457200" y="1666120"/>
          <a:ext cx="6400800" cy="324720"/>
        </a:xfrm>
        <a:prstGeom prst="round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državni jezik,</a:t>
          </a:r>
          <a:endParaRPr lang="sl-SI" sz="1800" kern="1200" dirty="0">
            <a:solidFill>
              <a:schemeClr val="tx1"/>
            </a:solidFill>
          </a:endParaRPr>
        </a:p>
      </dsp:txBody>
      <dsp:txXfrm>
        <a:off x="473052" y="1681972"/>
        <a:ext cx="6369096" cy="293016"/>
      </dsp:txXfrm>
    </dsp:sp>
    <dsp:sp modelId="{5673D95B-3E42-47D3-A2CC-234BFBA4E768}">
      <dsp:nvSpPr>
        <dsp:cNvPr id="0" name=""/>
        <dsp:cNvSpPr/>
      </dsp:nvSpPr>
      <dsp:spPr>
        <a:xfrm>
          <a:off x="0" y="2327440"/>
          <a:ext cx="9144000" cy="277200"/>
        </a:xfrm>
        <a:prstGeom prst="rect">
          <a:avLst/>
        </a:prstGeom>
        <a:solidFill>
          <a:schemeClr val="lt1">
            <a:alpha val="90000"/>
            <a:hueOff val="0"/>
            <a:satOff val="0"/>
            <a:lumOff val="0"/>
            <a:alphaOff val="0"/>
          </a:schemeClr>
        </a:solidFill>
        <a:ln w="12700" cap="flat" cmpd="sng" algn="ctr">
          <a:solidFill>
            <a:schemeClr val="accent4">
              <a:hueOff val="4620308"/>
              <a:satOff val="-21319"/>
              <a:lumOff val="784"/>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A67404-FB8D-469C-9DB7-096AF686E7DC}">
      <dsp:nvSpPr>
        <dsp:cNvPr id="0" name=""/>
        <dsp:cNvSpPr/>
      </dsp:nvSpPr>
      <dsp:spPr>
        <a:xfrm>
          <a:off x="457200" y="2165081"/>
          <a:ext cx="6400800" cy="324720"/>
        </a:xfrm>
        <a:prstGeom prst="roundRect">
          <a:avLst/>
        </a:prstGeom>
        <a:solidFill>
          <a:schemeClr val="accent4">
            <a:hueOff val="4620308"/>
            <a:satOff val="-21319"/>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knjižni in neknjižni jezik,</a:t>
          </a:r>
          <a:endParaRPr lang="sl-SI" sz="1800" kern="1200" dirty="0">
            <a:solidFill>
              <a:schemeClr val="tx1"/>
            </a:solidFill>
          </a:endParaRPr>
        </a:p>
      </dsp:txBody>
      <dsp:txXfrm>
        <a:off x="473052" y="2180933"/>
        <a:ext cx="6369096" cy="293016"/>
      </dsp:txXfrm>
    </dsp:sp>
    <dsp:sp modelId="{62E44FD6-B89D-40F0-BB2C-005AE7D2F366}">
      <dsp:nvSpPr>
        <dsp:cNvPr id="0" name=""/>
        <dsp:cNvSpPr/>
      </dsp:nvSpPr>
      <dsp:spPr>
        <a:xfrm>
          <a:off x="0" y="2826400"/>
          <a:ext cx="9144000" cy="277200"/>
        </a:xfrm>
        <a:prstGeom prst="rect">
          <a:avLst/>
        </a:prstGeom>
        <a:solidFill>
          <a:schemeClr val="lt1">
            <a:alpha val="90000"/>
            <a:hueOff val="0"/>
            <a:satOff val="0"/>
            <a:lumOff val="0"/>
            <a:alphaOff val="0"/>
          </a:schemeClr>
        </a:solidFill>
        <a:ln w="12700" cap="flat" cmpd="sng" algn="ctr">
          <a:solidFill>
            <a:schemeClr val="accent4">
              <a:hueOff val="5775385"/>
              <a:satOff val="-26649"/>
              <a:lumOff val="981"/>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D7AA4D-9B14-4CF7-87B6-6EBC204B1A0C}">
      <dsp:nvSpPr>
        <dsp:cNvPr id="0" name=""/>
        <dsp:cNvSpPr/>
      </dsp:nvSpPr>
      <dsp:spPr>
        <a:xfrm>
          <a:off x="457200" y="2664041"/>
          <a:ext cx="6400800" cy="324720"/>
        </a:xfrm>
        <a:prstGeom prst="roundRect">
          <a:avLst/>
        </a:prstGeom>
        <a:solidFill>
          <a:schemeClr val="accent4">
            <a:hueOff val="5775385"/>
            <a:satOff val="-26649"/>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besedilo, poved, beseda, zlog, glas, črka,</a:t>
          </a:r>
          <a:endParaRPr lang="sl-SI" sz="1800" kern="1200" dirty="0">
            <a:solidFill>
              <a:schemeClr val="tx1"/>
            </a:solidFill>
          </a:endParaRPr>
        </a:p>
      </dsp:txBody>
      <dsp:txXfrm>
        <a:off x="473052" y="2679893"/>
        <a:ext cx="6369096" cy="293016"/>
      </dsp:txXfrm>
    </dsp:sp>
    <dsp:sp modelId="{DABAB7C9-4077-404B-907A-B5A58DE87216}">
      <dsp:nvSpPr>
        <dsp:cNvPr id="0" name=""/>
        <dsp:cNvSpPr/>
      </dsp:nvSpPr>
      <dsp:spPr>
        <a:xfrm>
          <a:off x="0" y="3325360"/>
          <a:ext cx="9144000" cy="277200"/>
        </a:xfrm>
        <a:prstGeom prst="rect">
          <a:avLst/>
        </a:prstGeom>
        <a:solidFill>
          <a:schemeClr val="lt1">
            <a:alpha val="90000"/>
            <a:hueOff val="0"/>
            <a:satOff val="0"/>
            <a:lumOff val="0"/>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B9485A-6A54-4ED8-8D5F-CEE19FE60BD5}">
      <dsp:nvSpPr>
        <dsp:cNvPr id="0" name=""/>
        <dsp:cNvSpPr/>
      </dsp:nvSpPr>
      <dsp:spPr>
        <a:xfrm>
          <a:off x="457200" y="3163001"/>
          <a:ext cx="6400800" cy="324720"/>
        </a:xfrm>
        <a:prstGeom prst="roundRect">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velika in mala začetnica, </a:t>
          </a:r>
          <a:endParaRPr lang="sl-SI" sz="1800" kern="1200" dirty="0">
            <a:solidFill>
              <a:schemeClr val="tx1"/>
            </a:solidFill>
          </a:endParaRPr>
        </a:p>
      </dsp:txBody>
      <dsp:txXfrm>
        <a:off x="473052" y="3178853"/>
        <a:ext cx="6369096" cy="293016"/>
      </dsp:txXfrm>
    </dsp:sp>
    <dsp:sp modelId="{0B4CE8D6-D2AB-4D9D-B32E-A168BD511B56}">
      <dsp:nvSpPr>
        <dsp:cNvPr id="0" name=""/>
        <dsp:cNvSpPr/>
      </dsp:nvSpPr>
      <dsp:spPr>
        <a:xfrm>
          <a:off x="0" y="3824321"/>
          <a:ext cx="9144000" cy="277200"/>
        </a:xfrm>
        <a:prstGeom prst="rect">
          <a:avLst/>
        </a:prstGeom>
        <a:solidFill>
          <a:schemeClr val="lt1">
            <a:alpha val="90000"/>
            <a:hueOff val="0"/>
            <a:satOff val="0"/>
            <a:lumOff val="0"/>
            <a:alphaOff val="0"/>
          </a:schemeClr>
        </a:solidFill>
        <a:ln w="12700" cap="flat" cmpd="sng" algn="ctr">
          <a:solidFill>
            <a:schemeClr val="accent4">
              <a:hueOff val="8085538"/>
              <a:satOff val="-37308"/>
              <a:lumOff val="1373"/>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5204C9-1E4A-48BB-B165-B53BE0627BDF}">
      <dsp:nvSpPr>
        <dsp:cNvPr id="0" name=""/>
        <dsp:cNvSpPr/>
      </dsp:nvSpPr>
      <dsp:spPr>
        <a:xfrm>
          <a:off x="457200" y="3661961"/>
          <a:ext cx="6400800" cy="324720"/>
        </a:xfrm>
        <a:prstGeom prst="roundRect">
          <a:avLst/>
        </a:prstGeom>
        <a:solidFill>
          <a:schemeClr val="accent4">
            <a:hueOff val="8085538"/>
            <a:satOff val="-37308"/>
            <a:lumOff val="13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pika, vprašaj, klicaj, vejica,</a:t>
          </a:r>
          <a:endParaRPr lang="sl-SI" sz="1800" kern="1200" dirty="0">
            <a:solidFill>
              <a:schemeClr val="tx1"/>
            </a:solidFill>
          </a:endParaRPr>
        </a:p>
      </dsp:txBody>
      <dsp:txXfrm>
        <a:off x="473052" y="3677813"/>
        <a:ext cx="6369096" cy="293016"/>
      </dsp:txXfrm>
    </dsp:sp>
    <dsp:sp modelId="{40941F2D-64AD-45E5-98EF-E015738574E3}">
      <dsp:nvSpPr>
        <dsp:cNvPr id="0" name=""/>
        <dsp:cNvSpPr/>
      </dsp:nvSpPr>
      <dsp:spPr>
        <a:xfrm>
          <a:off x="0" y="4323280"/>
          <a:ext cx="9144000" cy="277200"/>
        </a:xfrm>
        <a:prstGeom prst="rect">
          <a:avLst/>
        </a:prstGeom>
        <a:solidFill>
          <a:schemeClr val="lt1">
            <a:alpha val="90000"/>
            <a:hueOff val="0"/>
            <a:satOff val="0"/>
            <a:lumOff val="0"/>
            <a:alphaOff val="0"/>
          </a:schemeClr>
        </a:solidFill>
        <a:ln w="12700" cap="flat" cmpd="sng" algn="ctr">
          <a:solidFill>
            <a:schemeClr val="accent4">
              <a:hueOff val="9240615"/>
              <a:satOff val="-42638"/>
              <a:lumOff val="1569"/>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465D91-8AE3-4189-B941-C2EECD2EBE87}">
      <dsp:nvSpPr>
        <dsp:cNvPr id="0" name=""/>
        <dsp:cNvSpPr/>
      </dsp:nvSpPr>
      <dsp:spPr>
        <a:xfrm>
          <a:off x="457200" y="4160921"/>
          <a:ext cx="6400800" cy="324720"/>
        </a:xfrm>
        <a:prstGeom prst="roundRect">
          <a:avLst/>
        </a:prstGeom>
        <a:solidFill>
          <a:schemeClr val="accent4">
            <a:hueOff val="9240615"/>
            <a:satOff val="-42638"/>
            <a:lumOff val="15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pozdrav, voščilo, čestitka, vabilo,</a:t>
          </a:r>
          <a:endParaRPr lang="sl-SI" sz="1800" kern="1200" dirty="0">
            <a:solidFill>
              <a:schemeClr val="tx1"/>
            </a:solidFill>
          </a:endParaRPr>
        </a:p>
      </dsp:txBody>
      <dsp:txXfrm>
        <a:off x="473052" y="4176773"/>
        <a:ext cx="6369096" cy="293016"/>
      </dsp:txXfrm>
    </dsp:sp>
    <dsp:sp modelId="{40C7E3A3-12FB-41CC-A11A-C1C0A8DB23D0}">
      <dsp:nvSpPr>
        <dsp:cNvPr id="0" name=""/>
        <dsp:cNvSpPr/>
      </dsp:nvSpPr>
      <dsp:spPr>
        <a:xfrm>
          <a:off x="0" y="4822241"/>
          <a:ext cx="9144000" cy="277200"/>
        </a:xfrm>
        <a:prstGeom prst="rect">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6848E1-35AB-4040-9214-63B595AEBE2B}">
      <dsp:nvSpPr>
        <dsp:cNvPr id="0" name=""/>
        <dsp:cNvSpPr/>
      </dsp:nvSpPr>
      <dsp:spPr>
        <a:xfrm>
          <a:off x="457200" y="4659880"/>
          <a:ext cx="6400800" cy="324720"/>
        </a:xfrm>
        <a:prstGeom prst="round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800100">
            <a:lnSpc>
              <a:spcPct val="90000"/>
            </a:lnSpc>
            <a:spcBef>
              <a:spcPct val="0"/>
            </a:spcBef>
            <a:spcAft>
              <a:spcPct val="35000"/>
            </a:spcAft>
          </a:pPr>
          <a:r>
            <a:rPr lang="sl-SI" sz="1800" kern="1200" dirty="0" smtClean="0">
              <a:solidFill>
                <a:schemeClr val="tx1"/>
              </a:solidFill>
            </a:rPr>
            <a:t>opis, pripoved, novica. </a:t>
          </a:r>
          <a:endParaRPr lang="sl-SI" sz="1800" kern="1200" dirty="0">
            <a:solidFill>
              <a:schemeClr val="tx1"/>
            </a:solidFill>
          </a:endParaRPr>
        </a:p>
      </dsp:txBody>
      <dsp:txXfrm>
        <a:off x="473052" y="4675732"/>
        <a:ext cx="6369096" cy="29301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26.jpeg"/></Relationships>
</file>

<file path=ppt/drawings/drawing1.xml><?xml version="1.0" encoding="utf-8"?>
<c:userShapes xmlns:c="http://schemas.openxmlformats.org/drawingml/2006/chart">
  <cdr:relSizeAnchor xmlns:cdr="http://schemas.openxmlformats.org/drawingml/2006/chartDrawing">
    <cdr:from>
      <cdr:x>0.39071</cdr:x>
      <cdr:y>0.00826</cdr:y>
    </cdr:from>
    <cdr:to>
      <cdr:x>0.90101</cdr:x>
      <cdr:y>0.4411</cdr:y>
    </cdr:to>
    <cdr:sp macro="" textlink="">
      <cdr:nvSpPr>
        <cdr:cNvPr id="3" name="Pravokotnik 2"/>
        <cdr:cNvSpPr/>
      </cdr:nvSpPr>
      <cdr:spPr>
        <a:xfrm xmlns:a="http://schemas.openxmlformats.org/drawingml/2006/main">
          <a:off x="4667435" y="50394"/>
          <a:ext cx="6096062" cy="2640723"/>
        </a:xfrm>
        <a:prstGeom xmlns:a="http://schemas.openxmlformats.org/drawingml/2006/main" prst="rect">
          <a:avLst/>
        </a:prstGeom>
      </cdr:spPr>
      <cdr:txBody>
        <a:bodyPr xmlns:a="http://schemas.openxmlformats.org/drawingml/2006/main">
          <a:spAutoFit/>
        </a:bodyPr>
        <a:lstStyle xmlns:a="http://schemas.openxmlformats.org/drawingml/2006/main">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lvl="0">
            <a:lnSpc>
              <a:spcPct val="115000"/>
            </a:lnSpc>
            <a:defRPr/>
          </a:pPr>
          <a:r>
            <a:rPr lang="sl-SI" dirty="0" smtClean="0">
              <a:solidFill>
                <a:schemeClr val="accent1">
                  <a:lumMod val="50000"/>
                </a:schemeClr>
              </a:solidFill>
            </a:rPr>
            <a:t>Maja</a:t>
          </a:r>
        </a:p>
        <a:p xmlns:a="http://schemas.openxmlformats.org/drawingml/2006/main">
          <a:pPr>
            <a:lnSpc>
              <a:spcPct val="115000"/>
            </a:lnSpc>
            <a:defRPr/>
          </a:pPr>
          <a:r>
            <a:rPr lang="sl-SI" b="1" dirty="0"/>
            <a:t>smiselno sodeluje v pogovoru, pri čemer dokaže z ustreznostjo odzivanja, pozornem poslušanju. Pri pogovoru v igri vlog smiselno uporabi pozdrav, nagovor, vljudnostne izraze. Po poslušanju ustrezno in pravilno ustno obnovi slišano, </a:t>
          </a:r>
          <a:r>
            <a:rPr lang="sl-SI" dirty="0"/>
            <a:t>ustrezno vrednoti slišano in smiselno utemelji svoje mnenje. </a:t>
          </a:r>
          <a:br>
            <a:rPr lang="sl-SI" dirty="0"/>
          </a:br>
          <a:endParaRPr lang="sl-SI" dirty="0"/>
        </a:p>
        <a:p xmlns:a="http://schemas.openxmlformats.org/drawingml/2006/main">
          <a:pPr lvl="0">
            <a:lnSpc>
              <a:spcPct val="115000"/>
            </a:lnSpc>
            <a:defRPr/>
          </a:pPr>
          <a:endParaRPr lang="sl-SI" dirty="0">
            <a:solidFill>
              <a:srgbClr val="FF0000"/>
            </a:solidFill>
          </a:endParaRPr>
        </a:p>
      </cdr:txBody>
    </cdr:sp>
  </cdr:relSizeAnchor>
  <cdr:relSizeAnchor xmlns:cdr="http://schemas.openxmlformats.org/drawingml/2006/chartDrawing">
    <cdr:from>
      <cdr:x>0.01579</cdr:x>
      <cdr:y>0.06484</cdr:y>
    </cdr:from>
    <cdr:to>
      <cdr:x>0.31571</cdr:x>
      <cdr:y>0.48257</cdr:y>
    </cdr:to>
    <cdr:pic>
      <cdr:nvPicPr>
        <cdr:cNvPr id="5" name="Označba mesta vsebine 3" descr="IGRA VLOG"/>
        <cdr:cNvPicPr>
          <a:picLocks xmlns:a="http://schemas.openxmlformats.org/drawingml/2006/main" noGrp="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bwMode="auto">
        <a:xfrm xmlns:a="http://schemas.openxmlformats.org/drawingml/2006/main">
          <a:off x="188686" y="395575"/>
          <a:ext cx="3582837" cy="2548545"/>
        </a:xfrm>
        <a:prstGeom xmlns:a="http://schemas.openxmlformats.org/drawingml/2006/main" prst="rect">
          <a:avLst/>
        </a:prstGeom>
        <a:noFill xmlns:a="http://schemas.openxmlformats.org/drawingml/2006/main"/>
        <a:ln xmlns:a="http://schemas.openxmlformats.org/drawingml/2006/main">
          <a:noFill/>
        </a:ln>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3A0A6FA6-6EFE-4695-8931-57FB8035F4C7}" type="datetimeFigureOut">
              <a:rPr lang="sl-SI" smtClean="0"/>
              <a:t>1. 07. 2022</a:t>
            </a:fld>
            <a:endParaRPr lang="sl-SI"/>
          </a:p>
        </p:txBody>
      </p:sp>
      <p:sp>
        <p:nvSpPr>
          <p:cNvPr id="4" name="Označba mesta no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sl-SI"/>
          </a:p>
        </p:txBody>
      </p:sp>
      <p:sp>
        <p:nvSpPr>
          <p:cNvPr id="5" name="Označba mesta številke diapozitiva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37C37C0C-F3ED-41DC-952A-FBF622EE5A73}" type="slidenum">
              <a:rPr lang="sl-SI" smtClean="0"/>
              <a:t>‹#›</a:t>
            </a:fld>
            <a:endParaRPr lang="sl-SI"/>
          </a:p>
        </p:txBody>
      </p:sp>
    </p:spTree>
    <p:extLst>
      <p:ext uri="{BB962C8B-B14F-4D97-AF65-F5344CB8AC3E}">
        <p14:creationId xmlns:p14="http://schemas.microsoft.com/office/powerpoint/2010/main" val="253796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BAC25CE-4D17-4FFB-8D3B-007BF95B53D0}" type="datetimeFigureOut">
              <a:rPr lang="sl-SI" smtClean="0"/>
              <a:t>1. 07. 2022</a:t>
            </a:fld>
            <a:endParaRPr lang="sl-SI"/>
          </a:p>
        </p:txBody>
      </p:sp>
      <p:sp>
        <p:nvSpPr>
          <p:cNvPr id="4" name="Označba mesta stranske slik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6" name="Označba mesta no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5859DD9-AAEA-4290-97CA-261E94614942}" type="slidenum">
              <a:rPr lang="sl-SI" smtClean="0"/>
              <a:t>‹#›</a:t>
            </a:fld>
            <a:endParaRPr lang="sl-SI"/>
          </a:p>
        </p:txBody>
      </p:sp>
    </p:spTree>
    <p:extLst>
      <p:ext uri="{BB962C8B-B14F-4D97-AF65-F5344CB8AC3E}">
        <p14:creationId xmlns:p14="http://schemas.microsoft.com/office/powerpoint/2010/main" val="1395687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en-US">
                <a:cs typeface="Calibri"/>
              </a:rPr>
              <a:t>Nada</a:t>
            </a:r>
            <a:endParaRPr lang="sl-SI"/>
          </a:p>
        </p:txBody>
      </p:sp>
      <p:sp>
        <p:nvSpPr>
          <p:cNvPr id="4" name="Označba mesta številke diapozitiva 3"/>
          <p:cNvSpPr>
            <a:spLocks noGrp="1"/>
          </p:cNvSpPr>
          <p:nvPr>
            <p:ph type="sldNum" sz="quarter" idx="5"/>
          </p:nvPr>
        </p:nvSpPr>
        <p:spPr/>
        <p:txBody>
          <a:bodyPr/>
          <a:lstStyle/>
          <a:p>
            <a:fld id="{2091548A-2783-40E9-A883-99F11E0A0679}" type="slidenum">
              <a:rPr lang="sl-SI"/>
              <a:t>35</a:t>
            </a:fld>
            <a:endParaRPr lang="sl-SI"/>
          </a:p>
        </p:txBody>
      </p:sp>
    </p:spTree>
    <p:extLst>
      <p:ext uri="{BB962C8B-B14F-4D97-AF65-F5344CB8AC3E}">
        <p14:creationId xmlns:p14="http://schemas.microsoft.com/office/powerpoint/2010/main" val="3948056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8bcafa202f_7_10:notes"/>
          <p:cNvSpPr txBox="1">
            <a:spLocks noGrp="1"/>
          </p:cNvSpPr>
          <p:nvPr>
            <p:ph type="body" idx="1"/>
          </p:nvPr>
        </p:nvSpPr>
        <p:spPr>
          <a:xfrm>
            <a:off x="673788" y="5118725"/>
            <a:ext cx="5390265" cy="4849208"/>
          </a:xfrm>
          <a:prstGeom prst="rect">
            <a:avLst/>
          </a:prstGeom>
        </p:spPr>
        <p:txBody>
          <a:bodyPr spcFirstLastPara="1" wrap="square" lIns="95525" tIns="95525" rIns="95525" bIns="95525" anchor="t" anchorCtr="0">
            <a:noAutofit/>
          </a:bodyPr>
          <a:lstStyle/>
          <a:p>
            <a:pPr marL="0" lvl="0" indent="0" algn="l" rtl="0">
              <a:spcBef>
                <a:spcPts val="0"/>
              </a:spcBef>
              <a:spcAft>
                <a:spcPts val="0"/>
              </a:spcAft>
              <a:buNone/>
            </a:pPr>
            <a:endParaRPr/>
          </a:p>
        </p:txBody>
      </p:sp>
      <p:sp>
        <p:nvSpPr>
          <p:cNvPr id="109" name="Google Shape;109;g8bcafa202f_7_10:notes"/>
          <p:cNvSpPr>
            <a:spLocks noGrp="1" noRot="1" noChangeAspect="1"/>
          </p:cNvSpPr>
          <p:nvPr>
            <p:ph type="sldImg" idx="2"/>
          </p:nvPr>
        </p:nvSpPr>
        <p:spPr>
          <a:xfrm>
            <a:off x="-223838" y="808038"/>
            <a:ext cx="7186613" cy="40433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276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2:notes"/>
          <p:cNvSpPr txBox="1">
            <a:spLocks noGrp="1"/>
          </p:cNvSpPr>
          <p:nvPr>
            <p:ph type="body" idx="1"/>
          </p:nvPr>
        </p:nvSpPr>
        <p:spPr>
          <a:xfrm>
            <a:off x="673788" y="5118725"/>
            <a:ext cx="5390305" cy="4849319"/>
          </a:xfrm>
          <a:prstGeom prst="rect">
            <a:avLst/>
          </a:prstGeom>
        </p:spPr>
        <p:txBody>
          <a:bodyPr spcFirstLastPara="1" wrap="square" lIns="95525" tIns="95525" rIns="95525" bIns="95525" anchor="t" anchorCtr="0">
            <a:noAutofit/>
          </a:bodyPr>
          <a:lstStyle/>
          <a:p>
            <a:pPr marL="0" lvl="0" indent="0" algn="l" rtl="0">
              <a:spcBef>
                <a:spcPts val="0"/>
              </a:spcBef>
              <a:spcAft>
                <a:spcPts val="0"/>
              </a:spcAft>
              <a:buNone/>
            </a:pPr>
            <a:endParaRPr/>
          </a:p>
        </p:txBody>
      </p:sp>
      <p:sp>
        <p:nvSpPr>
          <p:cNvPr id="125" name="Google Shape;125;p2:notes"/>
          <p:cNvSpPr>
            <a:spLocks noGrp="1" noRot="1" noChangeAspect="1"/>
          </p:cNvSpPr>
          <p:nvPr>
            <p:ph type="sldImg" idx="2"/>
          </p:nvPr>
        </p:nvSpPr>
        <p:spPr>
          <a:xfrm>
            <a:off x="-223838" y="808038"/>
            <a:ext cx="7186613" cy="40433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454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a:p>
        </p:txBody>
      </p:sp>
    </p:spTree>
    <p:extLst>
      <p:ext uri="{BB962C8B-B14F-4D97-AF65-F5344CB8AC3E}">
        <p14:creationId xmlns:p14="http://schemas.microsoft.com/office/powerpoint/2010/main" val="15992761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l-SI" smtClean="0"/>
              <a:t>Uredite slog naslova matrice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smtClean="0"/>
              <a:t>Kliknite, da uredite slog podnaslova matrice</a:t>
            </a:r>
            <a:endParaRPr lang="en-US" dirty="0"/>
          </a:p>
        </p:txBody>
      </p:sp>
      <p:sp>
        <p:nvSpPr>
          <p:cNvPr id="4" name="Date Placeholder 3"/>
          <p:cNvSpPr>
            <a:spLocks noGrp="1"/>
          </p:cNvSpPr>
          <p:nvPr>
            <p:ph type="dt" sz="half" idx="10"/>
          </p:nvPr>
        </p:nvSpPr>
        <p:spPr/>
        <p:txBody>
          <a:bodyPr/>
          <a:lstStyle/>
          <a:p>
            <a:fld id="{088D60DA-3ED7-41E7-909B-8719ABC0F517}" type="datetimeFigureOut">
              <a:rPr lang="sl-SI" smtClean="0"/>
              <a:t>1. 07. 2022</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E5AEB44F-43D6-483F-81B6-0E5BA2EB64AD}" type="slidenum">
              <a:rPr lang="sl-SI" smtClean="0"/>
              <a:t>‹#›</a:t>
            </a:fld>
            <a:endParaRPr lang="sl-SI"/>
          </a:p>
        </p:txBody>
      </p:sp>
      <p:pic>
        <p:nvPicPr>
          <p:cNvPr id="8" name="Slika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PoljeZBesedilom 6"/>
          <p:cNvSpPr txBox="1"/>
          <p:nvPr userDrawn="1"/>
        </p:nvSpPr>
        <p:spPr>
          <a:xfrm>
            <a:off x="1795847" y="6219825"/>
            <a:ext cx="3109785"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l-SI" sz="1100" dirty="0" smtClean="0"/>
              <a:t>4. nacionalna konferenca </a:t>
            </a:r>
            <a:r>
              <a:rPr lang="sl-SI" sz="1100" b="1" dirty="0" smtClean="0"/>
              <a:t>Jeziki v izobraževanju</a:t>
            </a:r>
          </a:p>
        </p:txBody>
      </p:sp>
      <p:pic>
        <p:nvPicPr>
          <p:cNvPr id="9" name="Slika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21742" y="5747378"/>
            <a:ext cx="1084876" cy="944893"/>
          </a:xfrm>
          <a:prstGeom prst="rect">
            <a:avLst/>
          </a:prstGeom>
        </p:spPr>
      </p:pic>
    </p:spTree>
    <p:extLst>
      <p:ext uri="{BB962C8B-B14F-4D97-AF65-F5344CB8AC3E}">
        <p14:creationId xmlns:p14="http://schemas.microsoft.com/office/powerpoint/2010/main" val="15420913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Content Placeholder 2"/>
          <p:cNvSpPr>
            <a:spLocks noGrp="1"/>
          </p:cNvSpPr>
          <p:nvPr>
            <p:ph idx="1"/>
          </p:nvPr>
        </p:nvSpPr>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Date Placeholder 3"/>
          <p:cNvSpPr>
            <a:spLocks noGrp="1"/>
          </p:cNvSpPr>
          <p:nvPr>
            <p:ph type="dt" sz="half" idx="10"/>
          </p:nvPr>
        </p:nvSpPr>
        <p:spPr/>
        <p:txBody>
          <a:bodyPr/>
          <a:lstStyle/>
          <a:p>
            <a:fld id="{088D60DA-3ED7-41E7-909B-8719ABC0F517}" type="datetimeFigureOut">
              <a:rPr lang="sl-SI" smtClean="0"/>
              <a:t>1. 07. 2022</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E5AEB44F-43D6-483F-81B6-0E5BA2EB64AD}" type="slidenum">
              <a:rPr lang="sl-SI" smtClean="0"/>
              <a:t>‹#›</a:t>
            </a:fld>
            <a:endParaRPr lang="sl-SI"/>
          </a:p>
        </p:txBody>
      </p:sp>
      <p:pic>
        <p:nvPicPr>
          <p:cNvPr id="8" name="Slika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PoljeZBesedilom 8"/>
          <p:cNvSpPr txBox="1"/>
          <p:nvPr userDrawn="1"/>
        </p:nvSpPr>
        <p:spPr>
          <a:xfrm>
            <a:off x="1795847" y="6219825"/>
            <a:ext cx="3109785"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l-SI" sz="1100" dirty="0" smtClean="0"/>
              <a:t>4. nacionalna konferenca </a:t>
            </a:r>
            <a:r>
              <a:rPr lang="sl-SI" sz="1100" b="1" dirty="0" smtClean="0"/>
              <a:t>Jeziki v izobraževanju</a:t>
            </a:r>
          </a:p>
        </p:txBody>
      </p:sp>
      <p:pic>
        <p:nvPicPr>
          <p:cNvPr id="10" name="Slika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21742" y="5747378"/>
            <a:ext cx="1084876" cy="944893"/>
          </a:xfrm>
          <a:prstGeom prst="rect">
            <a:avLst/>
          </a:prstGeom>
        </p:spPr>
      </p:pic>
    </p:spTree>
    <p:extLst>
      <p:ext uri="{BB962C8B-B14F-4D97-AF65-F5344CB8AC3E}">
        <p14:creationId xmlns:p14="http://schemas.microsoft.com/office/powerpoint/2010/main" val="31353552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l-SI" smtClean="0"/>
              <a:t>Uredite slog naslova matrice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l-SI" smtClean="0"/>
              <a:t>Kliknite ikono, če želite dodati sliko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5" name="Date Placeholder 4"/>
          <p:cNvSpPr>
            <a:spLocks noGrp="1"/>
          </p:cNvSpPr>
          <p:nvPr>
            <p:ph type="dt" sz="half" idx="10"/>
          </p:nvPr>
        </p:nvSpPr>
        <p:spPr/>
        <p:txBody>
          <a:bodyPr/>
          <a:lstStyle/>
          <a:p>
            <a:fld id="{088D60DA-3ED7-41E7-909B-8719ABC0F517}" type="datetimeFigureOut">
              <a:rPr lang="sl-SI" smtClean="0"/>
              <a:t>1. 07. 2022</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E5AEB44F-43D6-483F-81B6-0E5BA2EB64AD}" type="slidenum">
              <a:rPr lang="sl-SI" smtClean="0"/>
              <a:t>‹#›</a:t>
            </a:fld>
            <a:endParaRPr lang="sl-SI"/>
          </a:p>
        </p:txBody>
      </p:sp>
    </p:spTree>
    <p:extLst>
      <p:ext uri="{BB962C8B-B14F-4D97-AF65-F5344CB8AC3E}">
        <p14:creationId xmlns:p14="http://schemas.microsoft.com/office/powerpoint/2010/main" val="1330697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Uredite slog naslova matrice</a:t>
            </a:r>
            <a:endParaRPr lang="en-US" dirty="0"/>
          </a:p>
        </p:txBody>
      </p:sp>
      <p:sp>
        <p:nvSpPr>
          <p:cNvPr id="3" name="Vertical Text Placeholder 2"/>
          <p:cNvSpPr>
            <a:spLocks noGrp="1"/>
          </p:cNvSpPr>
          <p:nvPr>
            <p:ph type="body" orient="vert" idx="1"/>
          </p:nvPr>
        </p:nvSpPr>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Date Placeholder 3"/>
          <p:cNvSpPr>
            <a:spLocks noGrp="1"/>
          </p:cNvSpPr>
          <p:nvPr>
            <p:ph type="dt" sz="half" idx="10"/>
          </p:nvPr>
        </p:nvSpPr>
        <p:spPr/>
        <p:txBody>
          <a:bodyPr/>
          <a:lstStyle/>
          <a:p>
            <a:fld id="{088D60DA-3ED7-41E7-909B-8719ABC0F517}" type="datetimeFigureOut">
              <a:rPr lang="sl-SI" smtClean="0"/>
              <a:t>1. 07. 2022</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E5AEB44F-43D6-483F-81B6-0E5BA2EB64AD}" type="slidenum">
              <a:rPr lang="sl-SI" smtClean="0"/>
              <a:t>‹#›</a:t>
            </a:fld>
            <a:endParaRPr lang="sl-SI"/>
          </a:p>
        </p:txBody>
      </p:sp>
    </p:spTree>
    <p:extLst>
      <p:ext uri="{BB962C8B-B14F-4D97-AF65-F5344CB8AC3E}">
        <p14:creationId xmlns:p14="http://schemas.microsoft.com/office/powerpoint/2010/main" val="164703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l-SI" smtClean="0"/>
              <a:t>Uredite slog naslova matrice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Date Placeholder 3"/>
          <p:cNvSpPr>
            <a:spLocks noGrp="1"/>
          </p:cNvSpPr>
          <p:nvPr>
            <p:ph type="dt" sz="half" idx="10"/>
          </p:nvPr>
        </p:nvSpPr>
        <p:spPr/>
        <p:txBody>
          <a:bodyPr/>
          <a:lstStyle/>
          <a:p>
            <a:fld id="{088D60DA-3ED7-41E7-909B-8719ABC0F517}" type="datetimeFigureOut">
              <a:rPr lang="sl-SI" smtClean="0"/>
              <a:t>1. 07. 2022</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E5AEB44F-43D6-483F-81B6-0E5BA2EB64AD}" type="slidenum">
              <a:rPr lang="sl-SI" smtClean="0"/>
              <a:t>‹#›</a:t>
            </a:fld>
            <a:endParaRPr lang="sl-SI"/>
          </a:p>
        </p:txBody>
      </p:sp>
    </p:spTree>
    <p:extLst>
      <p:ext uri="{BB962C8B-B14F-4D97-AF65-F5344CB8AC3E}">
        <p14:creationId xmlns:p14="http://schemas.microsoft.com/office/powerpoint/2010/main" val="2314310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smtClean="0"/>
              <a:t>Uredite slog naslova matrice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8D60DA-3ED7-41E7-909B-8719ABC0F517}" type="datetimeFigureOut">
              <a:rPr lang="sl-SI" smtClean="0"/>
              <a:t>1. 07. 2022</a:t>
            </a:fld>
            <a:endParaRPr lang="sl-SI"/>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AEB44F-43D6-483F-81B6-0E5BA2EB64AD}" type="slidenum">
              <a:rPr lang="sl-SI" smtClean="0"/>
              <a:t>‹#›</a:t>
            </a:fld>
            <a:endParaRPr lang="sl-SI"/>
          </a:p>
        </p:txBody>
      </p:sp>
    </p:spTree>
    <p:extLst>
      <p:ext uri="{BB962C8B-B14F-4D97-AF65-F5344CB8AC3E}">
        <p14:creationId xmlns:p14="http://schemas.microsoft.com/office/powerpoint/2010/main" val="932166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dun.zrss.augmentech.si/#/"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Sekcija%20RP/Opismenjevanje,%201.r.%20Sprotna%20priprava,%20Novak,%20Gibi&#269;ar,%205%20ur.docx" TargetMode="External"/><Relationship Id="rId2" Type="http://schemas.openxmlformats.org/officeDocument/2006/relationships/hyperlink" Target="https://dun.zrss.si/#/priprava/letna/599"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Branje%20-%20medpredmetno%20povezovanje%20in%20razvoj%20samostojnega%20u&#269;enja%20v%204.%20in%205.razredu.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2.%20DELAVNICA%20-%201.%20VIO,%20Jeziki,%201.7.2022,%20M.%20Novak.docx" TargetMode="External"/><Relationship Id="rId2" Type="http://schemas.openxmlformats.org/officeDocument/2006/relationships/hyperlink" Target="Tabela%20-%20OPISMENJEVANJE%20za%20diagnosticiranje%20in%20analizo%20stanja.docx" TargetMode="External"/><Relationship Id="rId1" Type="http://schemas.openxmlformats.org/officeDocument/2006/relationships/slideLayout" Target="../slideLayouts/slideLayout2.xml"/><Relationship Id="rId4" Type="http://schemas.openxmlformats.org/officeDocument/2006/relationships/hyperlink" Target="2.%20DELAVNICA%201.%20VIO,%20Marta%20Novak.doc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Branje%20-%20medpredmetno%20povezovanje%20in%20razvoj%20samostojnega%20u&#269;enja%20v%204.%20in%205.rzredu.pdf" TargetMode="External"/><Relationship Id="rId2" Type="http://schemas.openxmlformats.org/officeDocument/2006/relationships/hyperlink" Target="Tabela%20-%20OPISMENJEVANJE%20za%20diagnosticiranje%20in%20analizo%20stanja.doc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2.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dun.zrss.si/#/"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hyperlink" Target="https://drive.google.com/file/d/1IzWmlSAECL1IqNnbkZGwAcTeLIJnmf0C/view?usp=sharing" TargetMode="Externa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22.png"/></Relationships>
</file>

<file path=ppt/slides/_rels/slide3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6.png"/><Relationship Id="rId7"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p:cNvSpPr>
            <a:spLocks noGrp="1"/>
          </p:cNvSpPr>
          <p:nvPr>
            <p:ph type="ctrTitle"/>
          </p:nvPr>
        </p:nvSpPr>
        <p:spPr>
          <a:xfrm>
            <a:off x="1541251" y="2950230"/>
            <a:ext cx="8594785" cy="724621"/>
          </a:xfrm>
        </p:spPr>
        <p:txBody>
          <a:bodyPr>
            <a:noAutofit/>
          </a:bodyPr>
          <a:lstStyle/>
          <a:p>
            <a:r>
              <a:rPr lang="sl-SI" sz="2800" dirty="0" smtClean="0">
                <a:latin typeface="Arial" panose="020B0604020202020204" pitchFamily="34" charset="0"/>
                <a:cs typeface="Arial" panose="020B0604020202020204" pitchFamily="34" charset="0"/>
              </a:rPr>
              <a:t>DELAVNICA</a:t>
            </a:r>
            <a:r>
              <a:rPr lang="sl-SI" sz="2800" b="1" dirty="0" smtClean="0">
                <a:latin typeface="Arial" panose="020B0604020202020204" pitchFamily="34" charset="0"/>
                <a:cs typeface="Arial" panose="020B0604020202020204" pitchFamily="34" charset="0"/>
              </a:rPr>
              <a:t/>
            </a:r>
            <a:br>
              <a:rPr lang="sl-SI" sz="2800" b="1" dirty="0" smtClean="0">
                <a:latin typeface="Arial" panose="020B0604020202020204" pitchFamily="34" charset="0"/>
                <a:cs typeface="Arial" panose="020B0604020202020204" pitchFamily="34" charset="0"/>
              </a:rPr>
            </a:br>
            <a:r>
              <a:rPr lang="sl-SI" sz="2800" b="1" dirty="0" smtClean="0">
                <a:latin typeface="Arial" panose="020B0604020202020204" pitchFamily="34" charset="0"/>
                <a:cs typeface="Arial" panose="020B0604020202020204" pitchFamily="34" charset="0"/>
              </a:rPr>
              <a:t>SPOROČANJE SKOZI BRANJE</a:t>
            </a:r>
            <a:br>
              <a:rPr lang="sl-SI" sz="2800" b="1" dirty="0" smtClean="0">
                <a:latin typeface="Arial" panose="020B0604020202020204" pitchFamily="34" charset="0"/>
                <a:cs typeface="Arial" panose="020B0604020202020204" pitchFamily="34" charset="0"/>
              </a:rPr>
            </a:br>
            <a:r>
              <a:rPr lang="sl-SI" sz="2800" b="1" dirty="0" smtClean="0">
                <a:latin typeface="Arial" panose="020B0604020202020204" pitchFamily="34" charset="0"/>
                <a:cs typeface="Arial" panose="020B0604020202020204" pitchFamily="34" charset="0"/>
              </a:rPr>
              <a:t>IN PISANJE NA RAZREDNI STOPNJI</a:t>
            </a:r>
            <a:endParaRPr lang="sl-SI" sz="2800" b="1" dirty="0">
              <a:latin typeface="Arial" panose="020B0604020202020204" pitchFamily="34" charset="0"/>
              <a:cs typeface="Arial" panose="020B0604020202020204" pitchFamily="34" charset="0"/>
            </a:endParaRPr>
          </a:p>
        </p:txBody>
      </p:sp>
      <p:sp>
        <p:nvSpPr>
          <p:cNvPr id="6" name="Podnaslov 5"/>
          <p:cNvSpPr>
            <a:spLocks noGrp="1"/>
          </p:cNvSpPr>
          <p:nvPr>
            <p:ph type="subTitle" idx="1"/>
          </p:nvPr>
        </p:nvSpPr>
        <p:spPr>
          <a:xfrm>
            <a:off x="3007743" y="4183811"/>
            <a:ext cx="6858000" cy="905775"/>
          </a:xfrm>
        </p:spPr>
        <p:txBody>
          <a:bodyPr>
            <a:normAutofit fontScale="55000" lnSpcReduction="20000"/>
          </a:bodyPr>
          <a:lstStyle/>
          <a:p>
            <a:pPr algn="l"/>
            <a:r>
              <a:rPr lang="sl-SI" sz="1800" dirty="0" smtClean="0"/>
              <a:t>IZVAJALEC: mag. Marta Novak, področni podsekretar</a:t>
            </a:r>
            <a:endParaRPr lang="sl-SI" sz="1800" dirty="0"/>
          </a:p>
          <a:p>
            <a:pPr algn="l"/>
            <a:r>
              <a:rPr lang="sl-SI" sz="1800" dirty="0" smtClean="0"/>
              <a:t>Zavod RS za šolstvo</a:t>
            </a:r>
          </a:p>
          <a:p>
            <a:pPr algn="l"/>
            <a:r>
              <a:rPr lang="sl-SI" sz="1800" dirty="0" smtClean="0"/>
              <a:t>DATUM: 1.7.2022</a:t>
            </a:r>
          </a:p>
          <a:p>
            <a:pPr algn="l"/>
            <a:r>
              <a:rPr lang="sl-SI" sz="1800" dirty="0" smtClean="0"/>
              <a:t>ČAS: 15.15. – 16.45</a:t>
            </a:r>
            <a:endParaRPr lang="sl-SI" sz="1800" dirty="0"/>
          </a:p>
        </p:txBody>
      </p:sp>
    </p:spTree>
    <p:extLst>
      <p:ext uri="{BB962C8B-B14F-4D97-AF65-F5344CB8AC3E}">
        <p14:creationId xmlns:p14="http://schemas.microsoft.com/office/powerpoint/2010/main" val="41154172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PODROČJE JEZIKA: BRANJE</a:t>
            </a:r>
            <a:endParaRPr lang="sl-SI" dirty="0"/>
          </a:p>
        </p:txBody>
      </p:sp>
      <p:sp>
        <p:nvSpPr>
          <p:cNvPr id="3" name="Označba mesta vsebine 2"/>
          <p:cNvSpPr>
            <a:spLocks noGrp="1"/>
          </p:cNvSpPr>
          <p:nvPr>
            <p:ph idx="1"/>
          </p:nvPr>
        </p:nvSpPr>
        <p:spPr>
          <a:xfrm>
            <a:off x="715992" y="1483743"/>
            <a:ext cx="10637808" cy="4693220"/>
          </a:xfrm>
        </p:spPr>
        <p:txBody>
          <a:bodyPr>
            <a:normAutofit fontScale="77500" lnSpcReduction="20000"/>
          </a:bodyPr>
          <a:lstStyle/>
          <a:p>
            <a:pPr marL="0" indent="0">
              <a:buNone/>
            </a:pPr>
            <a:r>
              <a:rPr lang="sl-SI" dirty="0"/>
              <a:t>Temeljni cilj bralnega pouka na razredni stopnji </a:t>
            </a:r>
            <a:r>
              <a:rPr lang="sl-SI" dirty="0" smtClean="0"/>
              <a:t>je </a:t>
            </a:r>
            <a:r>
              <a:rPr lang="sl-SI" dirty="0"/>
              <a:t>vzgojiti učinkovitega bralca. </a:t>
            </a:r>
            <a:endParaRPr lang="sl-SI" dirty="0" smtClean="0"/>
          </a:p>
          <a:p>
            <a:pPr marL="0" indent="0">
              <a:buNone/>
            </a:pPr>
            <a:r>
              <a:rPr lang="sl-SI" dirty="0" smtClean="0"/>
              <a:t>To </a:t>
            </a:r>
            <a:r>
              <a:rPr lang="sl-SI" dirty="0"/>
              <a:t>je učenec – bralec, ki bere </a:t>
            </a:r>
            <a:r>
              <a:rPr lang="sl-SI" b="1" dirty="0"/>
              <a:t>tekoče in natančno, z razumevanjem</a:t>
            </a:r>
            <a:r>
              <a:rPr lang="sl-SI" dirty="0"/>
              <a:t>, ima ustrezen </a:t>
            </a:r>
            <a:r>
              <a:rPr lang="sl-SI" b="1" dirty="0"/>
              <a:t>obseg besedišča</a:t>
            </a:r>
            <a:r>
              <a:rPr lang="sl-SI" dirty="0"/>
              <a:t>, je pri branju </a:t>
            </a:r>
            <a:r>
              <a:rPr lang="sl-SI" b="1" dirty="0"/>
              <a:t>fleksibilen</a:t>
            </a:r>
            <a:r>
              <a:rPr lang="sl-SI" dirty="0"/>
              <a:t> in za branje </a:t>
            </a:r>
            <a:r>
              <a:rPr lang="sl-SI" b="1" dirty="0"/>
              <a:t>motiviran</a:t>
            </a:r>
            <a:r>
              <a:rPr lang="sl-SI" dirty="0"/>
              <a:t>. </a:t>
            </a:r>
          </a:p>
          <a:p>
            <a:pPr marL="0" indent="0">
              <a:buNone/>
            </a:pPr>
            <a:r>
              <a:rPr lang="sl-SI" dirty="0" smtClean="0"/>
              <a:t>Učenje branja: </a:t>
            </a:r>
          </a:p>
          <a:p>
            <a:r>
              <a:rPr lang="sl-SI" dirty="0"/>
              <a:t>Avtomatizacija tehnike branja</a:t>
            </a:r>
          </a:p>
          <a:p>
            <a:r>
              <a:rPr lang="sl-SI" dirty="0"/>
              <a:t>Branje z razumevanjem</a:t>
            </a:r>
          </a:p>
          <a:p>
            <a:r>
              <a:rPr lang="sl-SI" dirty="0"/>
              <a:t>Razvita zmožnost fleksibilnega branja (razna besedila)</a:t>
            </a:r>
          </a:p>
          <a:p>
            <a:r>
              <a:rPr lang="sl-SI" dirty="0"/>
              <a:t>Uporaba metode in oblik učinkovitega poučevanja, npr. bralne učne strategije</a:t>
            </a:r>
            <a:r>
              <a:rPr lang="sl-SI" dirty="0" smtClean="0"/>
              <a:t>.</a:t>
            </a:r>
          </a:p>
          <a:p>
            <a:r>
              <a:rPr lang="sl-SI" dirty="0"/>
              <a:t>Učenje in poučevanje je usmerjeno v učenčeve strategije branja in ukvarjanja z besedilom, v samopomoč pri iskanju nerazumljenega. </a:t>
            </a:r>
          </a:p>
          <a:p>
            <a:r>
              <a:rPr lang="sl-SI" dirty="0"/>
              <a:t>Za ustrezno razumevanje besedila je potrebno, da oseba razume 90 do 95 odstotkov besed (</a:t>
            </a:r>
            <a:r>
              <a:rPr lang="sl-SI" dirty="0" err="1"/>
              <a:t>Nagy</a:t>
            </a:r>
            <a:r>
              <a:rPr lang="sl-SI" dirty="0"/>
              <a:t> in Scott, 2000 v Pečjak, 2010).</a:t>
            </a:r>
          </a:p>
          <a:p>
            <a:r>
              <a:rPr lang="sl-SI" dirty="0"/>
              <a:t>Branje usmerimo v sprejemanje, razumevanje, razčlenjevanje in vrednotenje besedila.</a:t>
            </a:r>
          </a:p>
          <a:p>
            <a:endParaRPr lang="sl-SI" dirty="0"/>
          </a:p>
          <a:p>
            <a:pPr marL="0" indent="0">
              <a:buNone/>
            </a:pPr>
            <a:endParaRPr lang="sl-SI" dirty="0" smtClean="0"/>
          </a:p>
        </p:txBody>
      </p:sp>
    </p:spTree>
    <p:extLst>
      <p:ext uri="{BB962C8B-B14F-4D97-AF65-F5344CB8AC3E}">
        <p14:creationId xmlns:p14="http://schemas.microsoft.com/office/powerpoint/2010/main" val="3476597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12320" y="2116287"/>
            <a:ext cx="3776933" cy="1489555"/>
          </a:xfrm>
        </p:spPr>
        <p:txBody>
          <a:bodyPr/>
          <a:lstStyle/>
          <a:p>
            <a:r>
              <a:rPr lang="sl-SI" dirty="0" smtClean="0"/>
              <a:t>BRANJE - DEJAVNOSTI</a:t>
            </a:r>
            <a:endParaRPr lang="sl-SI" dirty="0"/>
          </a:p>
        </p:txBody>
      </p:sp>
      <p:pic>
        <p:nvPicPr>
          <p:cNvPr id="4" name="Označba mesta vsebine 3"/>
          <p:cNvPicPr>
            <a:picLocks noGrp="1" noChangeAspect="1"/>
          </p:cNvPicPr>
          <p:nvPr>
            <p:ph idx="1"/>
          </p:nvPr>
        </p:nvPicPr>
        <p:blipFill rotWithShape="1">
          <a:blip r:embed="rId2"/>
          <a:srcRect l="31396" t="25983" r="33013" b="13031"/>
          <a:stretch/>
        </p:blipFill>
        <p:spPr>
          <a:xfrm>
            <a:off x="3648974" y="163257"/>
            <a:ext cx="7617125" cy="5866155"/>
          </a:xfrm>
          <a:prstGeom prst="rect">
            <a:avLst/>
          </a:prstGeom>
        </p:spPr>
      </p:pic>
    </p:spTree>
    <p:extLst>
      <p:ext uri="{BB962C8B-B14F-4D97-AF65-F5344CB8AC3E}">
        <p14:creationId xmlns:p14="http://schemas.microsoft.com/office/powerpoint/2010/main" val="519037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68856" y="2754642"/>
            <a:ext cx="4070230" cy="1325563"/>
          </a:xfrm>
        </p:spPr>
        <p:txBody>
          <a:bodyPr>
            <a:normAutofit fontScale="90000"/>
          </a:bodyPr>
          <a:lstStyle/>
          <a:p>
            <a:r>
              <a:rPr lang="sl-SI" dirty="0" smtClean="0"/>
              <a:t>KRITERIJI ZA BRANJE IN PISANJE V 1. VIO</a:t>
            </a:r>
            <a:endParaRPr lang="sl-SI" dirty="0"/>
          </a:p>
        </p:txBody>
      </p:sp>
      <p:pic>
        <p:nvPicPr>
          <p:cNvPr id="4" name="Označba mesta vsebine 3"/>
          <p:cNvPicPr>
            <a:picLocks noGrp="1" noChangeAspect="1"/>
          </p:cNvPicPr>
          <p:nvPr>
            <p:ph idx="1"/>
          </p:nvPr>
        </p:nvPicPr>
        <p:blipFill rotWithShape="1">
          <a:blip r:embed="rId2"/>
          <a:srcRect l="29073" t="24585" r="31117" b="12769"/>
          <a:stretch/>
        </p:blipFill>
        <p:spPr>
          <a:xfrm>
            <a:off x="4416725" y="112539"/>
            <a:ext cx="7323825" cy="5902401"/>
          </a:xfrm>
          <a:prstGeom prst="rect">
            <a:avLst/>
          </a:prstGeom>
        </p:spPr>
      </p:pic>
    </p:spTree>
    <p:extLst>
      <p:ext uri="{BB962C8B-B14F-4D97-AF65-F5344CB8AC3E}">
        <p14:creationId xmlns:p14="http://schemas.microsoft.com/office/powerpoint/2010/main" val="1800312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p:cNvSpPr>
            <a:spLocks noGrp="1"/>
          </p:cNvSpPr>
          <p:nvPr>
            <p:ph idx="1"/>
          </p:nvPr>
        </p:nvSpPr>
        <p:spPr>
          <a:xfrm>
            <a:off x="544902" y="1575459"/>
            <a:ext cx="10515600" cy="4351338"/>
          </a:xfrm>
        </p:spPr>
        <p:txBody>
          <a:bodyPr>
            <a:normAutofit fontScale="47500" lnSpcReduction="20000"/>
          </a:bodyPr>
          <a:lstStyle/>
          <a:p>
            <a:pPr marL="0" indent="0">
              <a:buNone/>
            </a:pPr>
            <a:r>
              <a:rPr lang="sl-SI" dirty="0"/>
              <a:t>Učenci in učenke:</a:t>
            </a:r>
          </a:p>
          <a:p>
            <a:pPr marL="0" indent="0">
              <a:buNone/>
            </a:pPr>
            <a:r>
              <a:rPr lang="sl-SI" b="1" dirty="0"/>
              <a:t>CILJI  UN SLJ</a:t>
            </a:r>
          </a:p>
          <a:p>
            <a:r>
              <a:rPr lang="sl-SI" dirty="0"/>
              <a:t>poslušajo (in gledajo) oz</a:t>
            </a:r>
            <a:r>
              <a:rPr lang="sl-SI" b="1" dirty="0"/>
              <a:t>. berejo </a:t>
            </a:r>
            <a:r>
              <a:rPr lang="sl-SI" dirty="0"/>
              <a:t>neumetnostno besedilo določene vrste (gl. razdelek Vsebine);</a:t>
            </a:r>
          </a:p>
          <a:p>
            <a:r>
              <a:rPr lang="sl-SI" dirty="0"/>
              <a:t>pred poslušanjem (in gledanjem) </a:t>
            </a:r>
            <a:r>
              <a:rPr lang="sl-SI" b="1" dirty="0"/>
              <a:t>oz. branjem </a:t>
            </a:r>
            <a:r>
              <a:rPr lang="sl-SI" dirty="0"/>
              <a:t>besedila se pogovarjajo o tem, čemu poslušamo oz. beremo besedila, kako se pripravimo na poslušanje oz. branje, kaj delamo med njim in kaj po njem ter čemu to delamo;</a:t>
            </a:r>
          </a:p>
          <a:p>
            <a:r>
              <a:rPr lang="sl-SI" dirty="0"/>
              <a:t>po poslušanju (in gledanju) oz. branju besedila: določijo družbeno vlogo sporočevalca in njegov namen ter povedo, po čem so to prepoznali; povzamejo temo, podteme in bistvene podatke ter povzetek strukturirajo v obliki miselnega vzorca ali preglednice in obnovijo besedilo; vrednotijo zanimivost, verodostojnost, razumljivost in uporabnost besedila ter utemeljijo svoje mnenje; ob tistih vrstah besedil, ki jih bodo tudi tvorili, predstavijo njihove </a:t>
            </a:r>
            <a:r>
              <a:rPr lang="sl-SI" dirty="0" err="1"/>
              <a:t>zgradbene</a:t>
            </a:r>
            <a:r>
              <a:rPr lang="sl-SI" dirty="0"/>
              <a:t> in jezikovne značilnosti; poročajo o svoji strategiji poslušanja oz. branja, jo primerjajo s strategijami sošolcev in sošolk ter spoznavajo nove; vrednotijo svojo zmožnost kritičnega poslušanja oz. branja in na podlagi povratnih informacij načrtujejo, kako bi jo izboljšali;</a:t>
            </a:r>
          </a:p>
          <a:p>
            <a:r>
              <a:rPr lang="sl-SI" b="1" dirty="0"/>
              <a:t>berejo kompleksna avtentična besedila, </a:t>
            </a:r>
            <a:r>
              <a:rPr lang="sl-SI" dirty="0"/>
              <a:t>jih primerjajo z vzorčnimi, predstavijo njihove podobnosti in razlike ter razmišljajo o tem, čemu se je avtor odločil za posebnosti in kako le-te učinkujejo na poslušalca (in gledalca) oz. bralca;</a:t>
            </a:r>
          </a:p>
          <a:p>
            <a:r>
              <a:rPr lang="sl-SI" dirty="0"/>
              <a:t>v posameznih delih prebranega umetnostnega besedila prepoznavajo značilnosti obravnavanega neumetnostnega besedila, predstavijo posebnosti umetnostnega besedila, razloge zanje in njihov učinek na bralca;.</a:t>
            </a:r>
          </a:p>
          <a:p>
            <a:r>
              <a:rPr lang="sl-SI" b="1" dirty="0"/>
              <a:t>STANDARDI ZNANJA</a:t>
            </a:r>
          </a:p>
          <a:p>
            <a:r>
              <a:rPr lang="sl-SI" dirty="0"/>
              <a:t>Učenec/učenka ima skladno s cilji iz tega učnega načrta razvito zmožnost enosmernega sporazumevanja. Pokaže jo tako, da:</a:t>
            </a:r>
          </a:p>
          <a:p>
            <a:r>
              <a:rPr lang="sl-SI" dirty="0"/>
              <a:t>pozorno posluša neumetnostna besedila;</a:t>
            </a:r>
          </a:p>
          <a:p>
            <a:r>
              <a:rPr lang="sl-SI" dirty="0"/>
              <a:t>tekoče in primerno hitro tiho bere neumetnostna besedila.</a:t>
            </a:r>
          </a:p>
          <a:p>
            <a:r>
              <a:rPr lang="sl-SI" dirty="0">
                <a:hlinkClick r:id="rId2"/>
              </a:rPr>
              <a:t>https://dun.zrss.augmentech.si/#/</a:t>
            </a:r>
            <a:endParaRPr lang="sl-SI" dirty="0"/>
          </a:p>
          <a:p>
            <a:pPr marL="0" indent="0">
              <a:buNone/>
            </a:pPr>
            <a:endParaRPr lang="sl-SI" dirty="0"/>
          </a:p>
        </p:txBody>
      </p:sp>
      <p:sp>
        <p:nvSpPr>
          <p:cNvPr id="4" name="Označba mesta besedila 1"/>
          <p:cNvSpPr>
            <a:spLocks noGrp="1"/>
          </p:cNvSpPr>
          <p:nvPr>
            <p:ph type="title"/>
          </p:nvPr>
        </p:nvSpPr>
        <p:spPr/>
        <p:txBody>
          <a:bodyPr>
            <a:normAutofit/>
          </a:bodyPr>
          <a:lstStyle/>
          <a:p>
            <a:r>
              <a:rPr lang="sl-SI" sz="3600" b="1" dirty="0" smtClean="0"/>
              <a:t>BRANJE IN PISANJE V 2.VIO</a:t>
            </a:r>
            <a:endParaRPr lang="sl-SI" sz="3600" b="1" dirty="0"/>
          </a:p>
        </p:txBody>
      </p:sp>
    </p:spTree>
    <p:extLst>
      <p:ext uri="{BB962C8B-B14F-4D97-AF65-F5344CB8AC3E}">
        <p14:creationId xmlns:p14="http://schemas.microsoft.com/office/powerpoint/2010/main" val="36586563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z="3600" b="1" dirty="0"/>
              <a:t>VSEBINE – Vrste besedil</a:t>
            </a:r>
            <a:r>
              <a:rPr lang="sl-SI" dirty="0"/>
              <a:t/>
            </a:r>
            <a:br>
              <a:rPr lang="sl-SI" dirty="0"/>
            </a:br>
            <a:endParaRPr lang="sl-SI" dirty="0"/>
          </a:p>
        </p:txBody>
      </p:sp>
      <p:sp>
        <p:nvSpPr>
          <p:cNvPr id="3" name="Označba mesta vsebine 2"/>
          <p:cNvSpPr>
            <a:spLocks noGrp="1"/>
          </p:cNvSpPr>
          <p:nvPr>
            <p:ph idx="1"/>
          </p:nvPr>
        </p:nvSpPr>
        <p:spPr>
          <a:xfrm>
            <a:off x="613914" y="1480569"/>
            <a:ext cx="10515600" cy="4351338"/>
          </a:xfrm>
        </p:spPr>
        <p:txBody>
          <a:bodyPr>
            <a:normAutofit fontScale="92500"/>
          </a:bodyPr>
          <a:lstStyle/>
          <a:p>
            <a:pPr marL="0" indent="0" fontAlgn="t">
              <a:buNone/>
            </a:pPr>
            <a:r>
              <a:rPr lang="sl-SI" dirty="0"/>
              <a:t>Drugo vzgojno-izobraževalno obdobje</a:t>
            </a:r>
          </a:p>
          <a:p>
            <a:pPr marL="0" indent="0" fontAlgn="t">
              <a:buNone/>
            </a:pPr>
            <a:r>
              <a:rPr lang="sl-SI" b="1" dirty="0"/>
              <a:t>Vrste besedil za razvijanje zmožnosti dvosmernega sporazumevanja:</a:t>
            </a:r>
          </a:p>
          <a:p>
            <a:pPr fontAlgn="t"/>
            <a:r>
              <a:rPr lang="sl-SI" dirty="0"/>
              <a:t>osebni in telefonski (samo zvočni ali tudi vidni) pogovor med prijateljema oz. prijateljicama, sorodnikoma oz. sorodnicama ter med stranko in uradno osebo (ta je npr. ravnatelj oz. ravnateljica, knjižničar oz. knjižničarka);</a:t>
            </a:r>
          </a:p>
          <a:p>
            <a:pPr fontAlgn="t"/>
            <a:r>
              <a:rPr lang="sl-SI" dirty="0"/>
              <a:t>navadni ali elektronski dopis (npr. voščilo, čestitka, vabilo, prošnja, zahvala, opravičilo, obvestilo) za prijatelja oz. prijateljico, sorodnika oz. sorodnico;</a:t>
            </a:r>
          </a:p>
          <a:p>
            <a:pPr fontAlgn="t"/>
            <a:r>
              <a:rPr lang="sl-SI" dirty="0"/>
              <a:t>elektronski dopis (npr. prošnja, zahvala, opravičilo, obvestilo) učenca oz. učenke za učitelja oz. učiteljico in obratno.</a:t>
            </a:r>
          </a:p>
          <a:p>
            <a:endParaRPr lang="sl-SI" dirty="0"/>
          </a:p>
        </p:txBody>
      </p:sp>
    </p:spTree>
    <p:extLst>
      <p:ext uri="{BB962C8B-B14F-4D97-AF65-F5344CB8AC3E}">
        <p14:creationId xmlns:p14="http://schemas.microsoft.com/office/powerpoint/2010/main" val="2688787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z="3600" b="1" dirty="0"/>
              <a:t>VSEBINE – Vrste besedil</a:t>
            </a:r>
            <a:r>
              <a:rPr lang="sl-SI" dirty="0"/>
              <a:t/>
            </a:r>
            <a:br>
              <a:rPr lang="sl-SI" dirty="0"/>
            </a:br>
            <a:endParaRPr lang="sl-SI" dirty="0"/>
          </a:p>
        </p:txBody>
      </p:sp>
      <p:sp>
        <p:nvSpPr>
          <p:cNvPr id="3" name="Označba mesta vsebine 2"/>
          <p:cNvSpPr>
            <a:spLocks noGrp="1"/>
          </p:cNvSpPr>
          <p:nvPr>
            <p:ph idx="1"/>
          </p:nvPr>
        </p:nvSpPr>
        <p:spPr>
          <a:xfrm>
            <a:off x="665671" y="1308040"/>
            <a:ext cx="10515600" cy="4351338"/>
          </a:xfrm>
        </p:spPr>
        <p:txBody>
          <a:bodyPr>
            <a:normAutofit fontScale="70000" lnSpcReduction="20000"/>
          </a:bodyPr>
          <a:lstStyle/>
          <a:p>
            <a:pPr marL="0" indent="0" fontAlgn="t">
              <a:buNone/>
            </a:pPr>
            <a:r>
              <a:rPr lang="sl-SI" dirty="0"/>
              <a:t>Drugo vzgojno-izobraževalno obdobje</a:t>
            </a:r>
          </a:p>
          <a:p>
            <a:pPr fontAlgn="t"/>
            <a:r>
              <a:rPr lang="sl-SI" b="1" dirty="0"/>
              <a:t>Vrste besedil za razvijanje zmožnosti enosmernega sporazumevanja:</a:t>
            </a:r>
          </a:p>
          <a:p>
            <a:pPr fontAlgn="t"/>
            <a:r>
              <a:rPr lang="sl-SI" b="1" dirty="0"/>
              <a:t>Vrste besedil za sprejemanje </a:t>
            </a:r>
            <a:r>
              <a:rPr lang="sl-SI" dirty="0"/>
              <a:t>(tj. za branje in poslušanje besedil iz raznih medijev): aktualna ali zanimiva novica, opis osebe, opis živali, opis poklica, opis življenja vrstnikov ali drugih oseb, obnova besedila, opis rastline, opis predmeta, oglasno besedilo, definicija pojma, aktualno ali zanimivo publicistično besedilo, ocena besedila, opis kraja, opis naravnega pojava, navodilo za delo, opis igre, športa ali ljudskega običaja, seznam (cenik/jedilni list/vozni red/TV-spored/ spletni telefonski imenik/seznam zadetkov na spletni strani ali v spletnem slovarju ipd.),* obrazec (vprašalnik o osebnih podatkih/anketni list/naročilnica/prijavnica ipd.).* (* V vsakem razredu obravnavajo najmanj dve taki besedili.)</a:t>
            </a:r>
          </a:p>
          <a:p>
            <a:pPr fontAlgn="t"/>
            <a:r>
              <a:rPr lang="sl-SI" b="1" dirty="0"/>
              <a:t>Vrste besedil za tvorjenje (tj. za govorno nastopanje in pisanje): </a:t>
            </a:r>
            <a:r>
              <a:rPr lang="sl-SI" dirty="0"/>
              <a:t>opis osebe,  opis živali, opis poklica, opis življenja vrstnikov ali drugih oseb, pripoved o tem, kar so doživeli, videli ali slišali,  obnova besedila, opis rastline, opis predmeta, definicija pojma, pripoved o tem, kar so doživeli, videli ali slišali, ocena besedila, opis kraja, opis naravnega pojava, navodilo za delo, opis igre, športa ali ljudskega običaja, pripoved o tem, kar so doživeli, videli ali slišali,  pripoved o tem, kar so doživeli, videli ali slišali</a:t>
            </a:r>
          </a:p>
          <a:p>
            <a:pPr marL="0" indent="0">
              <a:buNone/>
            </a:pPr>
            <a:endParaRPr lang="sl-SI" dirty="0"/>
          </a:p>
        </p:txBody>
      </p:sp>
    </p:spTree>
    <p:extLst>
      <p:ext uri="{BB962C8B-B14F-4D97-AF65-F5344CB8AC3E}">
        <p14:creationId xmlns:p14="http://schemas.microsoft.com/office/powerpoint/2010/main" val="32870694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1"/>
          <p:cNvSpPr>
            <a:spLocks noGrp="1"/>
          </p:cNvSpPr>
          <p:nvPr>
            <p:ph type="title"/>
          </p:nvPr>
        </p:nvSpPr>
        <p:spPr>
          <a:xfrm>
            <a:off x="268856" y="2754642"/>
            <a:ext cx="4070230" cy="1325563"/>
          </a:xfrm>
        </p:spPr>
        <p:txBody>
          <a:bodyPr>
            <a:normAutofit fontScale="90000"/>
          </a:bodyPr>
          <a:lstStyle/>
          <a:p>
            <a:r>
              <a:rPr lang="sl-SI" dirty="0" smtClean="0"/>
              <a:t>KRITERIJI ZA BRANJE IN PISANJE V 2. VIO</a:t>
            </a:r>
            <a:endParaRPr lang="sl-SI" dirty="0"/>
          </a:p>
        </p:txBody>
      </p:sp>
      <p:pic>
        <p:nvPicPr>
          <p:cNvPr id="7" name="Označba mesta vsebine 3"/>
          <p:cNvPicPr>
            <a:picLocks noGrp="1" noChangeAspect="1"/>
          </p:cNvPicPr>
          <p:nvPr>
            <p:ph idx="1"/>
          </p:nvPr>
        </p:nvPicPr>
        <p:blipFill rotWithShape="1">
          <a:blip r:embed="rId2"/>
          <a:srcRect l="43568" t="18510" r="31340" b="23413"/>
          <a:stretch/>
        </p:blipFill>
        <p:spPr>
          <a:xfrm>
            <a:off x="5287992" y="226124"/>
            <a:ext cx="5952227" cy="5922209"/>
          </a:xfrm>
          <a:prstGeom prst="rect">
            <a:avLst/>
          </a:prstGeom>
        </p:spPr>
      </p:pic>
    </p:spTree>
    <p:extLst>
      <p:ext uri="{BB962C8B-B14F-4D97-AF65-F5344CB8AC3E}">
        <p14:creationId xmlns:p14="http://schemas.microsoft.com/office/powerpoint/2010/main" val="1319100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PRIMER NAČRTOVANJA</a:t>
            </a:r>
            <a:endParaRPr lang="sl-SI" dirty="0"/>
          </a:p>
        </p:txBody>
      </p:sp>
      <p:sp>
        <p:nvSpPr>
          <p:cNvPr id="3" name="Označba mesta vsebine 2"/>
          <p:cNvSpPr>
            <a:spLocks noGrp="1"/>
          </p:cNvSpPr>
          <p:nvPr>
            <p:ph idx="1"/>
          </p:nvPr>
        </p:nvSpPr>
        <p:spPr/>
        <p:txBody>
          <a:bodyPr/>
          <a:lstStyle/>
          <a:p>
            <a:pPr marL="0" indent="0">
              <a:buNone/>
            </a:pPr>
            <a:r>
              <a:rPr lang="sl-SI" dirty="0" smtClean="0"/>
              <a:t>Letna priprava </a:t>
            </a:r>
          </a:p>
          <a:p>
            <a:pPr marL="0" indent="0">
              <a:buNone/>
            </a:pPr>
            <a:r>
              <a:rPr lang="sl-SI" dirty="0">
                <a:hlinkClick r:id="rId2"/>
              </a:rPr>
              <a:t>https://dun.zrss.si/#/</a:t>
            </a:r>
            <a:r>
              <a:rPr lang="sl-SI" dirty="0" smtClean="0">
                <a:hlinkClick r:id="rId2"/>
              </a:rPr>
              <a:t>priprava/letna/599</a:t>
            </a:r>
            <a:endParaRPr lang="sl-SI" dirty="0" smtClean="0"/>
          </a:p>
          <a:p>
            <a:pPr marL="0" indent="0">
              <a:buNone/>
            </a:pPr>
            <a:endParaRPr lang="sl-SI" dirty="0"/>
          </a:p>
          <a:p>
            <a:pPr marL="0" indent="0">
              <a:buNone/>
            </a:pPr>
            <a:r>
              <a:rPr lang="sl-SI" dirty="0" smtClean="0">
                <a:hlinkClick r:id="rId3" action="ppaction://hlinkfile"/>
              </a:rPr>
              <a:t>Sprotna priprava na VIZ delo</a:t>
            </a:r>
            <a:endParaRPr lang="sl-SI" dirty="0" smtClean="0"/>
          </a:p>
          <a:p>
            <a:pPr marL="0" indent="0">
              <a:buNone/>
            </a:pPr>
            <a:endParaRPr lang="sl-SI" dirty="0" smtClean="0"/>
          </a:p>
          <a:p>
            <a:pPr marL="0" indent="0">
              <a:buNone/>
            </a:pPr>
            <a:endParaRPr lang="sl-SI" dirty="0"/>
          </a:p>
        </p:txBody>
      </p:sp>
    </p:spTree>
    <p:extLst>
      <p:ext uri="{BB962C8B-B14F-4D97-AF65-F5344CB8AC3E}">
        <p14:creationId xmlns:p14="http://schemas.microsoft.com/office/powerpoint/2010/main" val="13894131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PRIPOROČILA…</a:t>
            </a:r>
            <a:endParaRPr lang="sl-SI" dirty="0"/>
          </a:p>
        </p:txBody>
      </p:sp>
      <p:sp>
        <p:nvSpPr>
          <p:cNvPr id="3" name="Označba mesta vsebine 2"/>
          <p:cNvSpPr>
            <a:spLocks noGrp="1"/>
          </p:cNvSpPr>
          <p:nvPr>
            <p:ph idx="1"/>
          </p:nvPr>
        </p:nvSpPr>
        <p:spPr/>
        <p:txBody>
          <a:bodyPr>
            <a:normAutofit fontScale="77500" lnSpcReduction="20000"/>
          </a:bodyPr>
          <a:lstStyle/>
          <a:p>
            <a:r>
              <a:rPr lang="sl-SI" dirty="0"/>
              <a:t>Učenci razredne stopnje naj berejo minimalno 10 - 15 minut dnevno (to je cca. 50 -80 strani </a:t>
            </a:r>
            <a:r>
              <a:rPr lang="sl-SI" dirty="0" smtClean="0"/>
              <a:t>mesečno), ki naj bo </a:t>
            </a:r>
            <a:r>
              <a:rPr lang="sl-SI" dirty="0"/>
              <a:t>izvedeno v šoli pri pouku. </a:t>
            </a:r>
            <a:endParaRPr lang="sl-SI" dirty="0" smtClean="0"/>
          </a:p>
          <a:p>
            <a:r>
              <a:rPr lang="sl-SI" dirty="0" smtClean="0"/>
              <a:t>Da </a:t>
            </a:r>
            <a:r>
              <a:rPr lang="sl-SI" dirty="0"/>
              <a:t>bi učenec dosegel ustrezno raven tehnike branja, mora v času npr. 175 šolskih dni dnevno brati med 10 - 35 minut. </a:t>
            </a:r>
            <a:endParaRPr lang="sl-SI" dirty="0" smtClean="0"/>
          </a:p>
          <a:p>
            <a:r>
              <a:rPr lang="sl-SI" dirty="0" smtClean="0"/>
              <a:t>Potrebno </a:t>
            </a:r>
            <a:r>
              <a:rPr lang="sl-SI" dirty="0"/>
              <a:t>je brati raznoliko gradivo: </a:t>
            </a:r>
            <a:r>
              <a:rPr lang="sl-SI" dirty="0" smtClean="0"/>
              <a:t>jezikovno besedilo (prispevki, članki, itd</a:t>
            </a:r>
            <a:r>
              <a:rPr lang="sl-SI" dirty="0"/>
              <a:t>. </a:t>
            </a:r>
            <a:r>
              <a:rPr lang="sl-SI" dirty="0" smtClean="0"/>
              <a:t>)</a:t>
            </a:r>
          </a:p>
          <a:p>
            <a:r>
              <a:rPr lang="sl-SI" dirty="0" smtClean="0"/>
              <a:t>Učitelj naj povezuje slovenščino z drugimi predmeti (</a:t>
            </a:r>
            <a:r>
              <a:rPr lang="sl-SI" dirty="0" err="1" smtClean="0">
                <a:hlinkClick r:id="rId2" action="ppaction://hlinkfile"/>
              </a:rPr>
              <a:t>medpredmetnost</a:t>
            </a:r>
            <a:r>
              <a:rPr lang="sl-SI" dirty="0" smtClean="0">
                <a:hlinkClick r:id="rId2" action="ppaction://hlinkfile"/>
              </a:rPr>
              <a:t>)</a:t>
            </a:r>
            <a:endParaRPr lang="sl-SI" dirty="0" smtClean="0"/>
          </a:p>
          <a:p>
            <a:r>
              <a:rPr lang="sl-SI" dirty="0" smtClean="0"/>
              <a:t>Učitelj </a:t>
            </a:r>
            <a:r>
              <a:rPr lang="sl-SI" dirty="0"/>
              <a:t>naj bo učencem bralni vzor. </a:t>
            </a:r>
            <a:endParaRPr lang="sl-SI" dirty="0" smtClean="0"/>
          </a:p>
          <a:p>
            <a:r>
              <a:rPr lang="sl-SI" dirty="0" smtClean="0"/>
              <a:t>Učence naj navaja </a:t>
            </a:r>
            <a:r>
              <a:rPr lang="sl-SI" dirty="0"/>
              <a:t>na branje raznolikega gradiva, naj branje vključuje v zanimive dejavnosti. </a:t>
            </a:r>
            <a:endParaRPr lang="sl-SI" dirty="0" smtClean="0"/>
          </a:p>
          <a:p>
            <a:r>
              <a:rPr lang="sl-SI" dirty="0" smtClean="0"/>
              <a:t>V </a:t>
            </a:r>
            <a:r>
              <a:rPr lang="sl-SI" dirty="0"/>
              <a:t>kolikor želimo doseči cilj, da učenec bere za užitek in je za branje motiviran, mora branje izkusiti v prijetnih okoliščinah. Nesprejemljivo je, da je branje in z njim povezane dejavnosti, vezano le na ocenjevanje. </a:t>
            </a:r>
            <a:endParaRPr lang="sl-SI" dirty="0" smtClean="0"/>
          </a:p>
          <a:p>
            <a:r>
              <a:rPr lang="sl-SI" dirty="0" smtClean="0"/>
              <a:t>Ocenjevanje </a:t>
            </a:r>
            <a:r>
              <a:rPr lang="sl-SI" dirty="0"/>
              <a:t>branja naj ne bo vezano na glasno branje pred celotnim razredom. Učenec lahko bere sošolcu, učitelju ali skupini. </a:t>
            </a:r>
          </a:p>
        </p:txBody>
      </p:sp>
    </p:spTree>
    <p:extLst>
      <p:ext uri="{BB962C8B-B14F-4D97-AF65-F5344CB8AC3E}">
        <p14:creationId xmlns:p14="http://schemas.microsoft.com/office/powerpoint/2010/main" val="21115128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sl-SI" sz="3600" b="1" dirty="0" smtClean="0"/>
              <a:t>DELAVNICA 1. VIO</a:t>
            </a:r>
            <a:r>
              <a:rPr lang="sl-SI" sz="3600" b="1" dirty="0"/>
              <a:t/>
            </a:r>
            <a:br>
              <a:rPr lang="sl-SI" sz="3600" b="1" dirty="0"/>
            </a:br>
            <a:endParaRPr lang="sl-SI" sz="3600" b="1" dirty="0"/>
          </a:p>
        </p:txBody>
      </p:sp>
      <p:sp>
        <p:nvSpPr>
          <p:cNvPr id="3" name="Označba mesta vsebine 2"/>
          <p:cNvSpPr>
            <a:spLocks noGrp="1"/>
          </p:cNvSpPr>
          <p:nvPr>
            <p:ph idx="1"/>
          </p:nvPr>
        </p:nvSpPr>
        <p:spPr>
          <a:xfrm>
            <a:off x="665672" y="1333919"/>
            <a:ext cx="10515600" cy="4351338"/>
          </a:xfrm>
        </p:spPr>
        <p:txBody>
          <a:bodyPr>
            <a:normAutofit lnSpcReduction="10000"/>
          </a:bodyPr>
          <a:lstStyle/>
          <a:p>
            <a:pPr indent="0">
              <a:buNone/>
            </a:pPr>
            <a:r>
              <a:rPr lang="sl-SI" b="1" dirty="0" smtClean="0"/>
              <a:t>DEJAVNOSTI </a:t>
            </a:r>
            <a:r>
              <a:rPr lang="sl-SI" b="1" dirty="0"/>
              <a:t>ZA UČITELJE V 1. VIO</a:t>
            </a:r>
          </a:p>
          <a:p>
            <a:pPr marL="685800" indent="-457200">
              <a:buFont typeface="Arial"/>
              <a:buAutoNum type="arabicPeriod"/>
            </a:pPr>
            <a:r>
              <a:rPr lang="sl-SI" dirty="0" smtClean="0"/>
              <a:t>Delavnica: 30 min, individualno delo</a:t>
            </a:r>
          </a:p>
          <a:p>
            <a:pPr marL="685800" indent="-457200"/>
            <a:r>
              <a:rPr lang="sl-SI" dirty="0" smtClean="0"/>
              <a:t>s </a:t>
            </a:r>
            <a:r>
              <a:rPr lang="sl-SI" dirty="0"/>
              <a:t>pomočjo </a:t>
            </a:r>
            <a:r>
              <a:rPr lang="sl-SI" dirty="0">
                <a:hlinkClick r:id="rId2" action="ppaction://hlinkfile"/>
              </a:rPr>
              <a:t>tabele </a:t>
            </a:r>
            <a:r>
              <a:rPr lang="sl-SI" u="sng" dirty="0" smtClean="0"/>
              <a:t>naredite </a:t>
            </a:r>
            <a:r>
              <a:rPr lang="sl-SI" u="sng" dirty="0"/>
              <a:t>analizo stanja </a:t>
            </a:r>
            <a:r>
              <a:rPr lang="sl-SI" u="sng" dirty="0" smtClean="0"/>
              <a:t>na področju opismenjevanja/razvite zmožnosti branja in pisanja </a:t>
            </a:r>
            <a:r>
              <a:rPr lang="sl-SI" dirty="0" smtClean="0"/>
              <a:t>v </a:t>
            </a:r>
            <a:r>
              <a:rPr lang="sl-SI" dirty="0"/>
              <a:t>vašem </a:t>
            </a:r>
            <a:r>
              <a:rPr lang="sl-SI" dirty="0" smtClean="0"/>
              <a:t>razredu/oddelku (pridobili boste tudi </a:t>
            </a:r>
            <a:r>
              <a:rPr lang="sl-SI" dirty="0"/>
              <a:t>celotno „Sliko razreda</a:t>
            </a:r>
            <a:r>
              <a:rPr lang="sl-SI" dirty="0" smtClean="0"/>
              <a:t>“).</a:t>
            </a:r>
          </a:p>
          <a:p>
            <a:pPr marL="685800" indent="-457200"/>
            <a:r>
              <a:rPr lang="sl-SI" dirty="0"/>
              <a:t>n</a:t>
            </a:r>
            <a:r>
              <a:rPr lang="sl-SI" dirty="0" smtClean="0"/>
              <a:t>a </a:t>
            </a:r>
            <a:r>
              <a:rPr lang="sl-SI" dirty="0"/>
              <a:t>osnovi </a:t>
            </a:r>
            <a:r>
              <a:rPr lang="sl-SI" dirty="0" smtClean="0"/>
              <a:t>ugotovitev (s pomočjo tabele) </a:t>
            </a:r>
            <a:r>
              <a:rPr lang="sl-SI" u="sng" dirty="0" smtClean="0"/>
              <a:t>opišite </a:t>
            </a:r>
            <a:r>
              <a:rPr lang="sl-SI" u="sng" dirty="0"/>
              <a:t>svoj </a:t>
            </a:r>
            <a:r>
              <a:rPr lang="sl-SI" u="sng" dirty="0" smtClean="0"/>
              <a:t>razred (zapis).</a:t>
            </a:r>
          </a:p>
          <a:p>
            <a:pPr indent="0">
              <a:buNone/>
            </a:pPr>
            <a:r>
              <a:rPr lang="sl-SI" dirty="0" smtClean="0">
                <a:hlinkClick r:id="rId3" action="ppaction://hlinkfile"/>
              </a:rPr>
              <a:t>2. delavnica:  20 min, delo v dvojicah, skupinah</a:t>
            </a:r>
          </a:p>
          <a:p>
            <a:pPr marL="685800" indent="-457200"/>
            <a:r>
              <a:rPr lang="sl-SI" u="sng" dirty="0" smtClean="0">
                <a:hlinkClick r:id="rId4" action="ppaction://hlinkfile"/>
              </a:rPr>
              <a:t>zapišite </a:t>
            </a:r>
            <a:r>
              <a:rPr lang="sl-SI" u="sng" dirty="0">
                <a:hlinkClick r:id="rId4" action="ppaction://hlinkfile"/>
              </a:rPr>
              <a:t>dejavnosti </a:t>
            </a:r>
            <a:r>
              <a:rPr lang="sl-SI" dirty="0"/>
              <a:t>za delo po </a:t>
            </a:r>
            <a:r>
              <a:rPr lang="sl-SI" dirty="0" smtClean="0"/>
              <a:t>skupinah/kotičkih/centrih </a:t>
            </a:r>
            <a:r>
              <a:rPr lang="sl-SI" dirty="0"/>
              <a:t>glede na </a:t>
            </a:r>
            <a:r>
              <a:rPr lang="sl-SI" dirty="0" smtClean="0"/>
              <a:t>ugotovljeno stanje </a:t>
            </a:r>
            <a:r>
              <a:rPr lang="sl-SI" dirty="0"/>
              <a:t>v oddelku „Slika razreda</a:t>
            </a:r>
            <a:r>
              <a:rPr lang="sl-SI" dirty="0" smtClean="0"/>
              <a:t>“.  </a:t>
            </a:r>
          </a:p>
          <a:p>
            <a:pPr indent="0">
              <a:buNone/>
            </a:pPr>
            <a:r>
              <a:rPr lang="sl-SI" dirty="0" smtClean="0"/>
              <a:t>3. Predstavitev v skupini: 10 min</a:t>
            </a:r>
            <a:endParaRPr lang="sl-SI" dirty="0"/>
          </a:p>
          <a:p>
            <a:endParaRPr lang="sl-SI" dirty="0"/>
          </a:p>
        </p:txBody>
      </p:sp>
    </p:spTree>
    <p:extLst>
      <p:ext uri="{BB962C8B-B14F-4D97-AF65-F5344CB8AC3E}">
        <p14:creationId xmlns:p14="http://schemas.microsoft.com/office/powerpoint/2010/main" val="4702528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DELAVNICA </a:t>
            </a:r>
            <a:endParaRPr lang="sl-SI" dirty="0"/>
          </a:p>
        </p:txBody>
      </p:sp>
      <p:sp>
        <p:nvSpPr>
          <p:cNvPr id="3" name="Označba mesta vsebine 2"/>
          <p:cNvSpPr>
            <a:spLocks noGrp="1"/>
          </p:cNvSpPr>
          <p:nvPr>
            <p:ph idx="1"/>
          </p:nvPr>
        </p:nvSpPr>
        <p:spPr>
          <a:xfrm>
            <a:off x="724620" y="1690688"/>
            <a:ext cx="10498346" cy="3856097"/>
          </a:xfrm>
        </p:spPr>
        <p:txBody>
          <a:bodyPr>
            <a:normAutofit fontScale="70000" lnSpcReduction="20000"/>
          </a:bodyPr>
          <a:lstStyle/>
          <a:p>
            <a:pPr marL="0" indent="0">
              <a:buNone/>
            </a:pPr>
            <a:r>
              <a:rPr lang="sl-SI" dirty="0" smtClean="0"/>
              <a:t> </a:t>
            </a:r>
            <a:r>
              <a:rPr lang="sl-SI" b="1" dirty="0" smtClean="0"/>
              <a:t>CILJ</a:t>
            </a:r>
            <a:r>
              <a:rPr lang="sl-SI" b="1" dirty="0"/>
              <a:t>: ozavestiti pomen ugotavljanja predznanja pri posameznem učencu in analize stanja v razredu ter uporabe različnih didaktičnih pristopov pri </a:t>
            </a:r>
            <a:r>
              <a:rPr lang="sl-SI" b="1" dirty="0" smtClean="0"/>
              <a:t>opismenjevanju, razvijanju branja in pisanja. </a:t>
            </a:r>
            <a:endParaRPr lang="sl-SI" dirty="0"/>
          </a:p>
          <a:p>
            <a:pPr marL="0" indent="0">
              <a:buNone/>
            </a:pPr>
            <a:r>
              <a:rPr lang="sl-SI" b="1" dirty="0"/>
              <a:t>Metode in oblike dela v delavnici:</a:t>
            </a:r>
            <a:endParaRPr lang="sl-SI" dirty="0"/>
          </a:p>
          <a:p>
            <a:pPr>
              <a:buFontTx/>
              <a:buChar char="-"/>
            </a:pPr>
            <a:r>
              <a:rPr lang="sl-SI" dirty="0"/>
              <a:t>p</a:t>
            </a:r>
            <a:r>
              <a:rPr lang="sl-SI" dirty="0" smtClean="0"/>
              <a:t>redstaviti in uporabiti </a:t>
            </a:r>
            <a:r>
              <a:rPr lang="sl-SI" dirty="0"/>
              <a:t>orodja za ugotavljanje predznanja in ugotavljanja stanja na </a:t>
            </a:r>
            <a:r>
              <a:rPr lang="sl-SI" dirty="0" smtClean="0"/>
              <a:t>področju opismenjevanja, branja in pisanja</a:t>
            </a:r>
            <a:endParaRPr lang="sl-SI" dirty="0"/>
          </a:p>
          <a:p>
            <a:pPr>
              <a:buFontTx/>
              <a:buChar char="-"/>
            </a:pPr>
            <a:r>
              <a:rPr lang="sl-SI" dirty="0"/>
              <a:t>o</a:t>
            </a:r>
            <a:r>
              <a:rPr lang="sl-SI" dirty="0" smtClean="0"/>
              <a:t>zavestiti pomen individualiziranih in diferenciranih dejavnosti glede na različno pred(znanje) učencev,</a:t>
            </a:r>
          </a:p>
          <a:p>
            <a:pPr>
              <a:buFontTx/>
              <a:buChar char="-"/>
            </a:pPr>
            <a:r>
              <a:rPr lang="sl-SI" dirty="0" smtClean="0"/>
              <a:t> slediti </a:t>
            </a:r>
            <a:r>
              <a:rPr lang="sl-SI" dirty="0"/>
              <a:t>ciljem </a:t>
            </a:r>
            <a:r>
              <a:rPr lang="sl-SI" dirty="0" smtClean="0"/>
              <a:t>opismenjevanja, učenja branaj in pisanja </a:t>
            </a:r>
            <a:r>
              <a:rPr lang="sl-SI" dirty="0"/>
              <a:t>s poudarkom na formativnem </a:t>
            </a:r>
            <a:r>
              <a:rPr lang="sl-SI" dirty="0" smtClean="0"/>
              <a:t>spremljanju,</a:t>
            </a:r>
          </a:p>
          <a:p>
            <a:pPr>
              <a:buFontTx/>
              <a:buChar char="-"/>
            </a:pPr>
            <a:r>
              <a:rPr lang="sl-SI" dirty="0" smtClean="0"/>
              <a:t> predstaviti primere načrtovanja,</a:t>
            </a:r>
          </a:p>
          <a:p>
            <a:pPr marL="0" indent="0">
              <a:buNone/>
            </a:pPr>
            <a:endParaRPr lang="sl-SI" dirty="0" smtClean="0"/>
          </a:p>
          <a:p>
            <a:pPr marL="0" indent="0">
              <a:buNone/>
            </a:pPr>
            <a:r>
              <a:rPr lang="sl-SI" dirty="0" smtClean="0"/>
              <a:t>ČAS: 90 min</a:t>
            </a:r>
            <a:endParaRPr lang="sl-SI" dirty="0"/>
          </a:p>
          <a:p>
            <a:pPr marL="0" indent="0">
              <a:buNone/>
            </a:pPr>
            <a:endParaRPr lang="sl-SI" dirty="0" smtClean="0"/>
          </a:p>
        </p:txBody>
      </p:sp>
    </p:spTree>
    <p:extLst>
      <p:ext uri="{BB962C8B-B14F-4D97-AF65-F5344CB8AC3E}">
        <p14:creationId xmlns:p14="http://schemas.microsoft.com/office/powerpoint/2010/main" val="38359140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b="1" dirty="0" smtClean="0"/>
              <a:t>DELAVNICA 2. VIO</a:t>
            </a:r>
            <a:r>
              <a:rPr lang="sl-SI" b="1" dirty="0"/>
              <a:t/>
            </a:r>
            <a:br>
              <a:rPr lang="sl-SI" b="1" dirty="0"/>
            </a:br>
            <a:endParaRPr lang="sl-SI" dirty="0"/>
          </a:p>
        </p:txBody>
      </p:sp>
      <p:sp>
        <p:nvSpPr>
          <p:cNvPr id="3" name="Označba mesta vsebine 2"/>
          <p:cNvSpPr>
            <a:spLocks noGrp="1"/>
          </p:cNvSpPr>
          <p:nvPr>
            <p:ph idx="1"/>
          </p:nvPr>
        </p:nvSpPr>
        <p:spPr>
          <a:xfrm>
            <a:off x="534838" y="1285336"/>
            <a:ext cx="10818962" cy="4891627"/>
          </a:xfrm>
        </p:spPr>
        <p:txBody>
          <a:bodyPr>
            <a:normAutofit fontScale="77500" lnSpcReduction="20000"/>
          </a:bodyPr>
          <a:lstStyle/>
          <a:p>
            <a:pPr indent="0">
              <a:buNone/>
            </a:pPr>
            <a:r>
              <a:rPr lang="sl-SI" b="1" dirty="0" smtClean="0"/>
              <a:t>DEJAVNOSTI </a:t>
            </a:r>
            <a:r>
              <a:rPr lang="sl-SI" b="1" dirty="0"/>
              <a:t>ZA UČITELJE V  2. VIO (4., 5. </a:t>
            </a:r>
            <a:r>
              <a:rPr lang="sl-SI" b="1" dirty="0" smtClean="0"/>
              <a:t>razred)</a:t>
            </a:r>
          </a:p>
          <a:p>
            <a:pPr indent="0">
              <a:buNone/>
            </a:pPr>
            <a:r>
              <a:rPr lang="sl-SI" dirty="0" smtClean="0"/>
              <a:t>1. Delavnica</a:t>
            </a:r>
            <a:r>
              <a:rPr lang="sl-SI" dirty="0"/>
              <a:t>: </a:t>
            </a:r>
            <a:r>
              <a:rPr lang="sl-SI" dirty="0" smtClean="0"/>
              <a:t>20 </a:t>
            </a:r>
            <a:r>
              <a:rPr lang="sl-SI" dirty="0"/>
              <a:t>min, individualno delo</a:t>
            </a:r>
          </a:p>
          <a:p>
            <a:pPr marL="685800" indent="-457200"/>
            <a:r>
              <a:rPr lang="sl-SI" dirty="0" smtClean="0"/>
              <a:t>S </a:t>
            </a:r>
            <a:r>
              <a:rPr lang="sl-SI" dirty="0"/>
              <a:t>pomočjo </a:t>
            </a:r>
            <a:r>
              <a:rPr lang="sl-SI" dirty="0">
                <a:hlinkClick r:id="rId2" action="ppaction://hlinkfile"/>
              </a:rPr>
              <a:t>tabele </a:t>
            </a:r>
            <a:r>
              <a:rPr lang="sl-SI" u="sng" dirty="0"/>
              <a:t>naredite analizo stanja na področju </a:t>
            </a:r>
            <a:r>
              <a:rPr lang="sl-SI" u="sng" dirty="0" smtClean="0"/>
              <a:t>zmožnosti </a:t>
            </a:r>
            <a:r>
              <a:rPr lang="sl-SI" u="sng" dirty="0"/>
              <a:t>branja in pisanja </a:t>
            </a:r>
            <a:r>
              <a:rPr lang="sl-SI" dirty="0"/>
              <a:t>v vašem razredu/oddelku (pridobili boste tudi celotno „Sliko razreda</a:t>
            </a:r>
            <a:r>
              <a:rPr lang="sl-SI" dirty="0" smtClean="0"/>
              <a:t>“).</a:t>
            </a:r>
          </a:p>
          <a:p>
            <a:pPr marL="685800" indent="-457200"/>
            <a:r>
              <a:rPr lang="sl-SI" dirty="0"/>
              <a:t>N</a:t>
            </a:r>
            <a:r>
              <a:rPr lang="sl-SI" dirty="0" smtClean="0"/>
              <a:t>a </a:t>
            </a:r>
            <a:r>
              <a:rPr lang="sl-SI" dirty="0"/>
              <a:t>osnovi ugotovitev (s pomočjo </a:t>
            </a:r>
            <a:r>
              <a:rPr lang="sl-SI" dirty="0" smtClean="0"/>
              <a:t>tabele, samo str</a:t>
            </a:r>
            <a:r>
              <a:rPr lang="sl-SI" dirty="0" smtClean="0"/>
              <a:t>. 7 </a:t>
            </a:r>
            <a:r>
              <a:rPr lang="sl-SI" dirty="0" smtClean="0"/>
              <a:t>in 8) </a:t>
            </a:r>
            <a:r>
              <a:rPr lang="sl-SI" u="sng" dirty="0"/>
              <a:t>opišite svoj razred (zapis</a:t>
            </a:r>
            <a:r>
              <a:rPr lang="sl-SI" u="sng" dirty="0" smtClean="0"/>
              <a:t>).</a:t>
            </a:r>
            <a:endParaRPr lang="sl-SI" b="1" dirty="0" smtClean="0"/>
          </a:p>
          <a:p>
            <a:pPr indent="0">
              <a:buNone/>
            </a:pPr>
            <a:r>
              <a:rPr lang="sl-SI" dirty="0" smtClean="0"/>
              <a:t>2. delavnica</a:t>
            </a:r>
            <a:r>
              <a:rPr lang="sl-SI" dirty="0"/>
              <a:t>: 30 </a:t>
            </a:r>
            <a:r>
              <a:rPr lang="sl-SI" dirty="0" smtClean="0"/>
              <a:t>min, skupinsko delo</a:t>
            </a:r>
          </a:p>
          <a:p>
            <a:pPr marL="685800" indent="-457200"/>
            <a:r>
              <a:rPr lang="sl-SI" dirty="0" smtClean="0"/>
              <a:t>Oglejte si plakat </a:t>
            </a:r>
            <a:r>
              <a:rPr lang="sl-SI" dirty="0">
                <a:hlinkClick r:id="rId3" action="ppaction://hlinkfile"/>
              </a:rPr>
              <a:t>Medpredmetno povezovanje in razvoj samostojnega učenja</a:t>
            </a:r>
            <a:r>
              <a:rPr lang="sl-SI" dirty="0"/>
              <a:t>  s poudarkom na </a:t>
            </a:r>
            <a:r>
              <a:rPr lang="sl-SI" dirty="0" smtClean="0"/>
              <a:t>branju </a:t>
            </a:r>
            <a:r>
              <a:rPr lang="sl-SI" dirty="0"/>
              <a:t>in pisanju v 4. in 5. razredu. </a:t>
            </a:r>
          </a:p>
          <a:p>
            <a:pPr marL="685800" indent="-457200"/>
            <a:r>
              <a:rPr lang="sl-SI" dirty="0" smtClean="0"/>
              <a:t>Zapišite </a:t>
            </a:r>
            <a:r>
              <a:rPr lang="sl-SI" dirty="0"/>
              <a:t>nekaj primerov </a:t>
            </a:r>
            <a:r>
              <a:rPr lang="sl-SI" dirty="0" smtClean="0"/>
              <a:t>(diferenciranih) dejavnosti pred pisanjem za </a:t>
            </a:r>
            <a:r>
              <a:rPr lang="sl-SI" dirty="0"/>
              <a:t>učence v vašem razredu </a:t>
            </a:r>
            <a:r>
              <a:rPr lang="sl-SI" dirty="0" smtClean="0"/>
              <a:t>(upoštevajte sliko razreda)</a:t>
            </a:r>
            <a:endParaRPr lang="sl-SI" dirty="0"/>
          </a:p>
          <a:p>
            <a:pPr indent="0">
              <a:buNone/>
            </a:pPr>
            <a:r>
              <a:rPr lang="sl-SI" dirty="0"/>
              <a:t>CILJ: </a:t>
            </a:r>
            <a:r>
              <a:rPr lang="sl-SI" dirty="0" smtClean="0"/>
              <a:t>tvorjenje besedila</a:t>
            </a:r>
          </a:p>
          <a:p>
            <a:pPr indent="0">
              <a:buNone/>
            </a:pPr>
            <a:r>
              <a:rPr lang="sl-SI" dirty="0" smtClean="0"/>
              <a:t>Novica </a:t>
            </a:r>
            <a:r>
              <a:rPr lang="sl-SI" dirty="0"/>
              <a:t>o </a:t>
            </a:r>
            <a:r>
              <a:rPr lang="sl-SI" dirty="0" smtClean="0"/>
              <a:t>aktualnem dogodku (kaj, kdo, kje, kako…). </a:t>
            </a:r>
          </a:p>
          <a:p>
            <a:pPr indent="0">
              <a:buNone/>
            </a:pPr>
            <a:endParaRPr lang="sl-SI" dirty="0"/>
          </a:p>
          <a:p>
            <a:pPr indent="0">
              <a:buNone/>
            </a:pPr>
            <a:r>
              <a:rPr lang="sl-SI" dirty="0" smtClean="0"/>
              <a:t>3.  Predstavitev skupini: </a:t>
            </a:r>
            <a:r>
              <a:rPr lang="sl-SI" dirty="0"/>
              <a:t>10 min</a:t>
            </a:r>
          </a:p>
          <a:p>
            <a:pPr marL="0" indent="0">
              <a:buNone/>
            </a:pPr>
            <a:endParaRPr lang="sl-SI" dirty="0"/>
          </a:p>
        </p:txBody>
      </p:sp>
    </p:spTree>
    <p:extLst>
      <p:ext uri="{BB962C8B-B14F-4D97-AF65-F5344CB8AC3E}">
        <p14:creationId xmlns:p14="http://schemas.microsoft.com/office/powerpoint/2010/main" val="28818915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b="1" dirty="0" smtClean="0"/>
              <a:t>PREDSTAVITVE </a:t>
            </a:r>
            <a:endParaRPr lang="sl-SI" b="1" dirty="0"/>
          </a:p>
        </p:txBody>
      </p:sp>
      <p:sp>
        <p:nvSpPr>
          <p:cNvPr id="3" name="Označba mesta vsebine 2"/>
          <p:cNvSpPr>
            <a:spLocks noGrp="1"/>
          </p:cNvSpPr>
          <p:nvPr>
            <p:ph idx="1"/>
          </p:nvPr>
        </p:nvSpPr>
        <p:spPr/>
        <p:txBody>
          <a:bodyPr/>
          <a:lstStyle/>
          <a:p>
            <a:r>
              <a:rPr lang="sl-SI" dirty="0" smtClean="0"/>
              <a:t>Delavnica za 1. VIO</a:t>
            </a:r>
          </a:p>
          <a:p>
            <a:r>
              <a:rPr lang="sl-SI" dirty="0" smtClean="0"/>
              <a:t>Delavnica za 2. VIO</a:t>
            </a:r>
            <a:endParaRPr lang="sl-SI" dirty="0"/>
          </a:p>
        </p:txBody>
      </p:sp>
    </p:spTree>
    <p:extLst>
      <p:ext uri="{BB962C8B-B14F-4D97-AF65-F5344CB8AC3E}">
        <p14:creationId xmlns:p14="http://schemas.microsoft.com/office/powerpoint/2010/main" val="19889568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PREDSTAVITEV PRIMERA </a:t>
            </a:r>
            <a:endParaRPr lang="sl-SI" dirty="0"/>
          </a:p>
        </p:txBody>
      </p:sp>
      <p:sp>
        <p:nvSpPr>
          <p:cNvPr id="3" name="Označba mesta vsebine 2"/>
          <p:cNvSpPr>
            <a:spLocks noGrp="1"/>
          </p:cNvSpPr>
          <p:nvPr>
            <p:ph idx="1"/>
          </p:nvPr>
        </p:nvSpPr>
        <p:spPr/>
        <p:txBody>
          <a:bodyPr/>
          <a:lstStyle/>
          <a:p>
            <a:r>
              <a:rPr lang="sl-SI" dirty="0" smtClean="0"/>
              <a:t>Igra vloga, 1. VIO</a:t>
            </a:r>
          </a:p>
          <a:p>
            <a:r>
              <a:rPr lang="sl-SI" dirty="0" err="1" smtClean="0"/>
              <a:t>Medpredmetnost</a:t>
            </a:r>
            <a:endParaRPr lang="sl-SI" dirty="0" smtClean="0"/>
          </a:p>
          <a:p>
            <a:r>
              <a:rPr lang="sl-SI" dirty="0" smtClean="0"/>
              <a:t>Formativno spremljanje</a:t>
            </a:r>
            <a:endParaRPr lang="sl-SI" dirty="0"/>
          </a:p>
        </p:txBody>
      </p:sp>
    </p:spTree>
    <p:extLst>
      <p:ext uri="{BB962C8B-B14F-4D97-AF65-F5344CB8AC3E}">
        <p14:creationId xmlns:p14="http://schemas.microsoft.com/office/powerpoint/2010/main" val="27692797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Skupina 36"/>
          <p:cNvGrpSpPr/>
          <p:nvPr/>
        </p:nvGrpSpPr>
        <p:grpSpPr>
          <a:xfrm>
            <a:off x="2999952" y="1659659"/>
            <a:ext cx="8541979" cy="1943200"/>
            <a:chOff x="2949666" y="1601557"/>
            <a:chExt cx="8541979" cy="1943200"/>
          </a:xfrm>
        </p:grpSpPr>
        <p:pic>
          <p:nvPicPr>
            <p:cNvPr id="4" name="Slika 3"/>
            <p:cNvPicPr>
              <a:picLocks noChangeAspect="1"/>
            </p:cNvPicPr>
            <p:nvPr/>
          </p:nvPicPr>
          <p:blipFill>
            <a:blip r:embed="rId2"/>
            <a:stretch>
              <a:fillRect/>
            </a:stretch>
          </p:blipFill>
          <p:spPr>
            <a:xfrm>
              <a:off x="2949666" y="1630968"/>
              <a:ext cx="1885645" cy="1913789"/>
            </a:xfrm>
            <a:prstGeom prst="rect">
              <a:avLst/>
            </a:prstGeom>
            <a:ln w="76200">
              <a:solidFill>
                <a:schemeClr val="bg1">
                  <a:lumMod val="95000"/>
                </a:schemeClr>
              </a:solidFill>
            </a:ln>
          </p:spPr>
        </p:pic>
        <p:pic>
          <p:nvPicPr>
            <p:cNvPr id="5" name="Slika 4"/>
            <p:cNvPicPr>
              <a:picLocks noChangeAspect="1"/>
            </p:cNvPicPr>
            <p:nvPr/>
          </p:nvPicPr>
          <p:blipFill>
            <a:blip r:embed="rId3"/>
            <a:stretch>
              <a:fillRect/>
            </a:stretch>
          </p:blipFill>
          <p:spPr>
            <a:xfrm>
              <a:off x="4901777" y="1614670"/>
              <a:ext cx="2202384" cy="1917499"/>
            </a:xfrm>
            <a:prstGeom prst="rect">
              <a:avLst/>
            </a:prstGeom>
            <a:ln w="76200">
              <a:solidFill>
                <a:schemeClr val="bg1">
                  <a:lumMod val="95000"/>
                </a:schemeClr>
              </a:solidFill>
            </a:ln>
          </p:spPr>
        </p:pic>
        <p:pic>
          <p:nvPicPr>
            <p:cNvPr id="6" name="Slika 5"/>
            <p:cNvPicPr>
              <a:picLocks noChangeAspect="1"/>
            </p:cNvPicPr>
            <p:nvPr/>
          </p:nvPicPr>
          <p:blipFill>
            <a:blip r:embed="rId4"/>
            <a:stretch>
              <a:fillRect/>
            </a:stretch>
          </p:blipFill>
          <p:spPr>
            <a:xfrm>
              <a:off x="7232515" y="1604638"/>
              <a:ext cx="2138805" cy="1919952"/>
            </a:xfrm>
            <a:prstGeom prst="rect">
              <a:avLst/>
            </a:prstGeom>
            <a:ln w="76200">
              <a:solidFill>
                <a:schemeClr val="bg1">
                  <a:lumMod val="95000"/>
                </a:schemeClr>
              </a:solidFill>
            </a:ln>
          </p:spPr>
        </p:pic>
        <p:pic>
          <p:nvPicPr>
            <p:cNvPr id="7" name="Slika 6"/>
            <p:cNvPicPr>
              <a:picLocks noChangeAspect="1"/>
            </p:cNvPicPr>
            <p:nvPr/>
          </p:nvPicPr>
          <p:blipFill>
            <a:blip r:embed="rId5"/>
            <a:stretch>
              <a:fillRect/>
            </a:stretch>
          </p:blipFill>
          <p:spPr>
            <a:xfrm>
              <a:off x="9346520" y="1601557"/>
              <a:ext cx="2145125" cy="1930612"/>
            </a:xfrm>
            <a:prstGeom prst="rect">
              <a:avLst/>
            </a:prstGeom>
            <a:ln w="76200">
              <a:solidFill>
                <a:schemeClr val="bg1">
                  <a:lumMod val="95000"/>
                </a:schemeClr>
              </a:solidFill>
            </a:ln>
          </p:spPr>
        </p:pic>
      </p:grpSp>
      <p:grpSp>
        <p:nvGrpSpPr>
          <p:cNvPr id="38" name="Skupina 37"/>
          <p:cNvGrpSpPr/>
          <p:nvPr/>
        </p:nvGrpSpPr>
        <p:grpSpPr>
          <a:xfrm>
            <a:off x="2976917" y="3638403"/>
            <a:ext cx="7509001" cy="1693798"/>
            <a:chOff x="3006101" y="3641558"/>
            <a:chExt cx="7509001" cy="1693798"/>
          </a:xfrm>
        </p:grpSpPr>
        <p:pic>
          <p:nvPicPr>
            <p:cNvPr id="9" name="Slika 8"/>
            <p:cNvPicPr>
              <a:picLocks noChangeAspect="1"/>
            </p:cNvPicPr>
            <p:nvPr/>
          </p:nvPicPr>
          <p:blipFill rotWithShape="1">
            <a:blip r:embed="rId6"/>
            <a:srcRect l="8487"/>
            <a:stretch/>
          </p:blipFill>
          <p:spPr>
            <a:xfrm>
              <a:off x="3006101" y="3682990"/>
              <a:ext cx="1886201" cy="1652365"/>
            </a:xfrm>
            <a:prstGeom prst="rect">
              <a:avLst/>
            </a:prstGeom>
            <a:ln w="76200">
              <a:solidFill>
                <a:schemeClr val="bg1">
                  <a:lumMod val="95000"/>
                </a:schemeClr>
              </a:solidFill>
            </a:ln>
          </p:spPr>
        </p:pic>
        <p:pic>
          <p:nvPicPr>
            <p:cNvPr id="11" name="Slika 10"/>
            <p:cNvPicPr>
              <a:picLocks noChangeAspect="1"/>
            </p:cNvPicPr>
            <p:nvPr/>
          </p:nvPicPr>
          <p:blipFill rotWithShape="1">
            <a:blip r:embed="rId7"/>
            <a:srcRect l="3629"/>
            <a:stretch/>
          </p:blipFill>
          <p:spPr>
            <a:xfrm>
              <a:off x="4935320" y="3655418"/>
              <a:ext cx="1740396" cy="1679938"/>
            </a:xfrm>
            <a:prstGeom prst="rect">
              <a:avLst/>
            </a:prstGeom>
            <a:ln w="76200">
              <a:solidFill>
                <a:schemeClr val="bg1">
                  <a:lumMod val="95000"/>
                </a:schemeClr>
              </a:solidFill>
            </a:ln>
          </p:spPr>
        </p:pic>
        <p:pic>
          <p:nvPicPr>
            <p:cNvPr id="25" name="Slika 24"/>
            <p:cNvPicPr>
              <a:picLocks noChangeAspect="1"/>
            </p:cNvPicPr>
            <p:nvPr/>
          </p:nvPicPr>
          <p:blipFill>
            <a:blip r:embed="rId8"/>
            <a:stretch>
              <a:fillRect/>
            </a:stretch>
          </p:blipFill>
          <p:spPr>
            <a:xfrm>
              <a:off x="6746997" y="3655419"/>
              <a:ext cx="1995668" cy="1664780"/>
            </a:xfrm>
            <a:prstGeom prst="rect">
              <a:avLst/>
            </a:prstGeom>
            <a:ln w="76200">
              <a:solidFill>
                <a:schemeClr val="bg1">
                  <a:lumMod val="95000"/>
                </a:schemeClr>
              </a:solidFill>
            </a:ln>
          </p:spPr>
        </p:pic>
        <p:pic>
          <p:nvPicPr>
            <p:cNvPr id="26" name="Slika 25"/>
            <p:cNvPicPr>
              <a:picLocks noChangeAspect="1"/>
            </p:cNvPicPr>
            <p:nvPr/>
          </p:nvPicPr>
          <p:blipFill>
            <a:blip r:embed="rId9"/>
            <a:stretch>
              <a:fillRect/>
            </a:stretch>
          </p:blipFill>
          <p:spPr>
            <a:xfrm>
              <a:off x="8760833" y="3641558"/>
              <a:ext cx="1754269" cy="1663843"/>
            </a:xfrm>
            <a:prstGeom prst="rect">
              <a:avLst/>
            </a:prstGeom>
            <a:ln w="76200">
              <a:solidFill>
                <a:schemeClr val="bg1">
                  <a:lumMod val="95000"/>
                </a:schemeClr>
              </a:solidFill>
            </a:ln>
          </p:spPr>
        </p:pic>
      </p:grpSp>
      <p:grpSp>
        <p:nvGrpSpPr>
          <p:cNvPr id="39" name="Skupina 38"/>
          <p:cNvGrpSpPr/>
          <p:nvPr/>
        </p:nvGrpSpPr>
        <p:grpSpPr>
          <a:xfrm>
            <a:off x="2999952" y="5423699"/>
            <a:ext cx="3604449" cy="1378441"/>
            <a:chOff x="3006101" y="5458605"/>
            <a:chExt cx="3604449" cy="1378441"/>
          </a:xfrm>
        </p:grpSpPr>
        <p:pic>
          <p:nvPicPr>
            <p:cNvPr id="27" name="Slika 26"/>
            <p:cNvPicPr>
              <a:picLocks noChangeAspect="1"/>
            </p:cNvPicPr>
            <p:nvPr/>
          </p:nvPicPr>
          <p:blipFill>
            <a:blip r:embed="rId10"/>
            <a:stretch>
              <a:fillRect/>
            </a:stretch>
          </p:blipFill>
          <p:spPr>
            <a:xfrm>
              <a:off x="3006101" y="5466182"/>
              <a:ext cx="1866986" cy="1370864"/>
            </a:xfrm>
            <a:prstGeom prst="rect">
              <a:avLst/>
            </a:prstGeom>
            <a:ln w="76200">
              <a:solidFill>
                <a:schemeClr val="bg1">
                  <a:lumMod val="95000"/>
                </a:schemeClr>
              </a:solidFill>
            </a:ln>
          </p:spPr>
        </p:pic>
        <p:pic>
          <p:nvPicPr>
            <p:cNvPr id="28" name="Slika 27"/>
            <p:cNvPicPr>
              <a:picLocks noChangeAspect="1"/>
            </p:cNvPicPr>
            <p:nvPr/>
          </p:nvPicPr>
          <p:blipFill>
            <a:blip r:embed="rId11"/>
            <a:stretch>
              <a:fillRect/>
            </a:stretch>
          </p:blipFill>
          <p:spPr>
            <a:xfrm>
              <a:off x="4948691" y="5458605"/>
              <a:ext cx="1661859" cy="1378441"/>
            </a:xfrm>
            <a:prstGeom prst="rect">
              <a:avLst/>
            </a:prstGeom>
            <a:ln w="76200">
              <a:solidFill>
                <a:schemeClr val="bg1">
                  <a:lumMod val="95000"/>
                </a:schemeClr>
              </a:solidFill>
            </a:ln>
          </p:spPr>
        </p:pic>
      </p:grpSp>
      <p:grpSp>
        <p:nvGrpSpPr>
          <p:cNvPr id="36" name="Skupina 35"/>
          <p:cNvGrpSpPr/>
          <p:nvPr/>
        </p:nvGrpSpPr>
        <p:grpSpPr>
          <a:xfrm>
            <a:off x="192505" y="1659659"/>
            <a:ext cx="2694035" cy="5078313"/>
            <a:chOff x="192505" y="1659659"/>
            <a:chExt cx="2694035" cy="5078313"/>
          </a:xfrm>
        </p:grpSpPr>
        <p:sp>
          <p:nvSpPr>
            <p:cNvPr id="30" name="Pravokotnik 29"/>
            <p:cNvSpPr/>
            <p:nvPr/>
          </p:nvSpPr>
          <p:spPr>
            <a:xfrm>
              <a:off x="1220547" y="1659659"/>
              <a:ext cx="1665993" cy="5078313"/>
            </a:xfrm>
            <a:prstGeom prst="rect">
              <a:avLst/>
            </a:prstGeom>
            <a:solidFill>
              <a:schemeClr val="accent4">
                <a:lumMod val="60000"/>
                <a:lumOff val="40000"/>
              </a:schemeClr>
            </a:solidFill>
            <a:ln>
              <a:solidFill>
                <a:schemeClr val="accent4">
                  <a:lumMod val="60000"/>
                  <a:lumOff val="40000"/>
                </a:schemeClr>
              </a:solidFill>
            </a:ln>
          </p:spPr>
          <p:txBody>
            <a:bodyPr wrap="square">
              <a:spAutoFit/>
            </a:bodyPr>
            <a:lstStyle/>
            <a:p>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a:latin typeface="Calibri" panose="020F0502020204030204" pitchFamily="34" charset="0"/>
                <a:ea typeface="Calibri" panose="020F0502020204030204" pitchFamily="34" charset="0"/>
                <a:cs typeface="Calibri" panose="020F0502020204030204" pitchFamily="34" charset="0"/>
              </a:endParaRPr>
            </a:p>
            <a:p>
              <a:r>
                <a:rPr lang="sl-SI" b="1" dirty="0" smtClean="0">
                  <a:latin typeface="Calibri" panose="020F0502020204030204" pitchFamily="34" charset="0"/>
                  <a:ea typeface="Calibri" panose="020F0502020204030204" pitchFamily="34" charset="0"/>
                  <a:cs typeface="Calibri" panose="020F0502020204030204" pitchFamily="34" charset="0"/>
                </a:rPr>
                <a:t>NAČRTOVANJE</a:t>
              </a:r>
            </a:p>
            <a:p>
              <a:endParaRPr lang="sl-SI" b="1" dirty="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a:p>
              <a:r>
                <a:rPr lang="sl-SI" b="1" dirty="0">
                  <a:latin typeface="Calibri" panose="020F0502020204030204" pitchFamily="34" charset="0"/>
                  <a:ea typeface="Calibri" panose="020F0502020204030204" pitchFamily="34" charset="0"/>
                  <a:cs typeface="Calibri" panose="020F0502020204030204" pitchFamily="34" charset="0"/>
                </a:rPr>
                <a:t>UČENJE IN POUČEVANJE </a:t>
              </a:r>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a:latin typeface="Calibri" panose="020F0502020204030204" pitchFamily="34" charset="0"/>
                <a:ea typeface="Calibri" panose="020F0502020204030204" pitchFamily="34" charset="0"/>
                <a:cs typeface="Calibri" panose="020F0502020204030204" pitchFamily="34" charset="0"/>
              </a:endParaRPr>
            </a:p>
            <a:p>
              <a:r>
                <a:rPr lang="sl-SI" b="1" dirty="0" smtClean="0">
                  <a:latin typeface="Calibri" panose="020F0502020204030204" pitchFamily="34" charset="0"/>
                  <a:ea typeface="Calibri" panose="020F0502020204030204" pitchFamily="34" charset="0"/>
                  <a:cs typeface="Calibri" panose="020F0502020204030204" pitchFamily="34" charset="0"/>
                </a:rPr>
                <a:t>OCENJEVANJE</a:t>
              </a:r>
              <a:endParaRPr lang="sl-SI" b="1" dirty="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a:p>
              <a:endParaRPr lang="sl-SI" b="1" dirty="0" smtClean="0">
                <a:latin typeface="Calibri" panose="020F0502020204030204" pitchFamily="34" charset="0"/>
                <a:ea typeface="Calibri" panose="020F0502020204030204" pitchFamily="34" charset="0"/>
                <a:cs typeface="Calibri" panose="020F0502020204030204" pitchFamily="34" charset="0"/>
              </a:endParaRPr>
            </a:p>
          </p:txBody>
        </p:sp>
        <p:sp>
          <p:nvSpPr>
            <p:cNvPr id="33" name="Desna puščica 32"/>
            <p:cNvSpPr/>
            <p:nvPr/>
          </p:nvSpPr>
          <p:spPr>
            <a:xfrm>
              <a:off x="224589" y="2117558"/>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34" name="Desna puščica 33"/>
            <p:cNvSpPr/>
            <p:nvPr/>
          </p:nvSpPr>
          <p:spPr>
            <a:xfrm>
              <a:off x="192505" y="3641558"/>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35" name="Desna puščica 34"/>
            <p:cNvSpPr/>
            <p:nvPr/>
          </p:nvSpPr>
          <p:spPr>
            <a:xfrm>
              <a:off x="224589" y="5678905"/>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grpSp>
      <p:sp>
        <p:nvSpPr>
          <p:cNvPr id="2" name="Pravokotnik 1"/>
          <p:cNvSpPr/>
          <p:nvPr/>
        </p:nvSpPr>
        <p:spPr>
          <a:xfrm>
            <a:off x="345990" y="310423"/>
            <a:ext cx="11172906" cy="2031325"/>
          </a:xfrm>
          <a:prstGeom prst="rect">
            <a:avLst/>
          </a:prstGeom>
        </p:spPr>
        <p:txBody>
          <a:bodyPr wrap="square">
            <a:spAutoFit/>
          </a:bodyPr>
          <a:lstStyle/>
          <a:p>
            <a:r>
              <a:rPr lang="sl-SI" b="1" dirty="0"/>
              <a:t>PRIPRAVA UČNEGA PROCESA OD NAČRTOVANJA DO </a:t>
            </a:r>
            <a:r>
              <a:rPr lang="sl-SI" b="1" dirty="0" smtClean="0"/>
              <a:t>OCENJEVANJA ZNANJA</a:t>
            </a:r>
          </a:p>
          <a:p>
            <a:r>
              <a:rPr lang="sl-SI" dirty="0" smtClean="0"/>
              <a:t>NAČIN OCENJEVANJA: POGOVOR </a:t>
            </a:r>
            <a:r>
              <a:rPr lang="sl-SI" dirty="0"/>
              <a:t>V IGRI VLOG </a:t>
            </a:r>
          </a:p>
          <a:p>
            <a:r>
              <a:rPr lang="sl-SI" dirty="0" smtClean="0"/>
              <a:t>Predmet: </a:t>
            </a:r>
            <a:r>
              <a:rPr lang="sl-SI" dirty="0"/>
              <a:t>Slovenščina</a:t>
            </a:r>
          </a:p>
          <a:p>
            <a:r>
              <a:rPr lang="sl-SI" dirty="0" smtClean="0"/>
              <a:t>Razred</a:t>
            </a:r>
            <a:r>
              <a:rPr lang="sl-SI" dirty="0"/>
              <a:t>: 2. </a:t>
            </a:r>
            <a:r>
              <a:rPr lang="sl-SI" dirty="0" smtClean="0"/>
              <a:t>  (1. VIO)                                                                                                                        Časovna </a:t>
            </a:r>
            <a:r>
              <a:rPr lang="sl-SI" dirty="0"/>
              <a:t>opredelitev: 5 učnih ur</a:t>
            </a:r>
          </a:p>
          <a:p>
            <a:endParaRPr lang="sl-SI" dirty="0"/>
          </a:p>
          <a:p>
            <a:endParaRPr lang="sl-SI" dirty="0"/>
          </a:p>
        </p:txBody>
      </p:sp>
    </p:spTree>
    <p:extLst>
      <p:ext uri="{BB962C8B-B14F-4D97-AF65-F5344CB8AC3E}">
        <p14:creationId xmlns:p14="http://schemas.microsoft.com/office/powerpoint/2010/main" val="330718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pic>
        <p:nvPicPr>
          <p:cNvPr id="25" name="Slika 24"/>
          <p:cNvPicPr>
            <a:picLocks noChangeAspect="1"/>
          </p:cNvPicPr>
          <p:nvPr/>
        </p:nvPicPr>
        <p:blipFill>
          <a:blip r:embed="rId3"/>
          <a:stretch>
            <a:fillRect/>
          </a:stretch>
        </p:blipFill>
        <p:spPr>
          <a:xfrm>
            <a:off x="310816" y="1025973"/>
            <a:ext cx="1526822" cy="1615176"/>
          </a:xfrm>
          <a:prstGeom prst="rect">
            <a:avLst/>
          </a:prstGeom>
          <a:ln w="76200">
            <a:solidFill>
              <a:schemeClr val="bg1">
                <a:lumMod val="95000"/>
              </a:schemeClr>
            </a:solidFill>
          </a:ln>
        </p:spPr>
      </p:pic>
      <p:pic>
        <p:nvPicPr>
          <p:cNvPr id="26" name="Slika 25"/>
          <p:cNvPicPr>
            <a:picLocks noChangeAspect="1"/>
          </p:cNvPicPr>
          <p:nvPr/>
        </p:nvPicPr>
        <p:blipFill>
          <a:blip r:embed="rId4"/>
          <a:stretch>
            <a:fillRect/>
          </a:stretch>
        </p:blipFill>
        <p:spPr>
          <a:xfrm>
            <a:off x="328622" y="2657218"/>
            <a:ext cx="1509016" cy="1313820"/>
          </a:xfrm>
          <a:prstGeom prst="rect">
            <a:avLst/>
          </a:prstGeom>
          <a:ln w="76200">
            <a:solidFill>
              <a:schemeClr val="bg1">
                <a:lumMod val="95000"/>
              </a:schemeClr>
            </a:solidFill>
          </a:ln>
        </p:spPr>
      </p:pic>
      <p:pic>
        <p:nvPicPr>
          <p:cNvPr id="27" name="Slika 26"/>
          <p:cNvPicPr>
            <a:picLocks noChangeAspect="1"/>
          </p:cNvPicPr>
          <p:nvPr/>
        </p:nvPicPr>
        <p:blipFill>
          <a:blip r:embed="rId5">
            <a:duotone>
              <a:schemeClr val="bg2">
                <a:shade val="45000"/>
                <a:satMod val="135000"/>
              </a:schemeClr>
              <a:prstClr val="white"/>
            </a:duotone>
          </a:blip>
          <a:stretch>
            <a:fillRect/>
          </a:stretch>
        </p:blipFill>
        <p:spPr>
          <a:xfrm>
            <a:off x="328622" y="4029262"/>
            <a:ext cx="1525422" cy="1369333"/>
          </a:xfrm>
          <a:prstGeom prst="rect">
            <a:avLst/>
          </a:prstGeom>
          <a:ln w="76200">
            <a:solidFill>
              <a:schemeClr val="bg1">
                <a:lumMod val="95000"/>
              </a:schemeClr>
            </a:solidFill>
          </a:ln>
        </p:spPr>
      </p:pic>
      <p:pic>
        <p:nvPicPr>
          <p:cNvPr id="28" name="Slika 27"/>
          <p:cNvPicPr>
            <a:picLocks noChangeAspect="1"/>
          </p:cNvPicPr>
          <p:nvPr/>
        </p:nvPicPr>
        <p:blipFill>
          <a:blip r:embed="rId6">
            <a:duotone>
              <a:schemeClr val="bg2">
                <a:shade val="45000"/>
                <a:satMod val="135000"/>
              </a:schemeClr>
              <a:prstClr val="white"/>
            </a:duotone>
          </a:blip>
          <a:stretch>
            <a:fillRect/>
          </a:stretch>
        </p:blipFill>
        <p:spPr>
          <a:xfrm>
            <a:off x="297082" y="5434756"/>
            <a:ext cx="1540556" cy="1386500"/>
          </a:xfrm>
          <a:prstGeom prst="rect">
            <a:avLst/>
          </a:prstGeom>
          <a:ln w="76200">
            <a:solidFill>
              <a:schemeClr val="bg1">
                <a:lumMod val="95000"/>
              </a:schemeClr>
            </a:solidFill>
          </a:ln>
        </p:spPr>
      </p:pic>
      <p:graphicFrame>
        <p:nvGraphicFramePr>
          <p:cNvPr id="31" name="Tabela 30"/>
          <p:cNvGraphicFramePr>
            <a:graphicFrameLocks noGrp="1"/>
          </p:cNvGraphicFramePr>
          <p:nvPr>
            <p:extLst/>
          </p:nvPr>
        </p:nvGraphicFramePr>
        <p:xfrm>
          <a:off x="1958100" y="1025973"/>
          <a:ext cx="10233595" cy="5761718"/>
        </p:xfrm>
        <a:graphic>
          <a:graphicData uri="http://schemas.openxmlformats.org/drawingml/2006/table">
            <a:tbl>
              <a:tblPr bandRow="1">
                <a:tableStyleId>{ED083AE6-46FA-4A59-8FB0-9F97EB10719F}</a:tableStyleId>
              </a:tblPr>
              <a:tblGrid>
                <a:gridCol w="1498006">
                  <a:extLst>
                    <a:ext uri="{9D8B030D-6E8A-4147-A177-3AD203B41FA5}">
                      <a16:colId xmlns:a16="http://schemas.microsoft.com/office/drawing/2014/main" val="4252640155"/>
                    </a:ext>
                  </a:extLst>
                </a:gridCol>
                <a:gridCol w="8735589">
                  <a:extLst>
                    <a:ext uri="{9D8B030D-6E8A-4147-A177-3AD203B41FA5}">
                      <a16:colId xmlns:a16="http://schemas.microsoft.com/office/drawing/2014/main" val="457267245"/>
                    </a:ext>
                  </a:extLst>
                </a:gridCol>
              </a:tblGrid>
              <a:tr h="1796524">
                <a:tc rowSpan="2">
                  <a:txBody>
                    <a:bodyPr/>
                    <a:lstStyle/>
                    <a:p>
                      <a:pPr>
                        <a:lnSpc>
                          <a:spcPct val="107000"/>
                        </a:lnSpc>
                        <a:spcAft>
                          <a:spcPts val="800"/>
                        </a:spcAft>
                      </a:pPr>
                      <a:r>
                        <a:rPr lang="sl-SI" sz="1400" b="1" dirty="0">
                          <a:effectLst/>
                          <a:latin typeface="+mn-lt"/>
                        </a:rPr>
                        <a:t>Standardi učnega načrta: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a:effectLst/>
                        <a:latin typeface="+mn-lt"/>
                      </a:endParaRPr>
                    </a:p>
                    <a:p>
                      <a:pPr>
                        <a:lnSpc>
                          <a:spcPct val="107000"/>
                        </a:lnSpc>
                        <a:spcAft>
                          <a:spcPts val="800"/>
                        </a:spcAft>
                      </a:pPr>
                      <a:r>
                        <a:rPr lang="sl-SI" sz="1400" b="1" dirty="0">
                          <a:effectLst/>
                          <a:latin typeface="+mn-lt"/>
                        </a:rPr>
                        <a:t>Cilji </a:t>
                      </a:r>
                      <a:r>
                        <a:rPr lang="sl-SI" sz="1400" b="1" dirty="0" smtClean="0">
                          <a:effectLst/>
                          <a:latin typeface="+mn-lt"/>
                        </a:rPr>
                        <a:t>(operativni): </a:t>
                      </a:r>
                      <a:endParaRPr lang="sl-SI" sz="1400" b="1" dirty="0">
                        <a:effectLst/>
                        <a:latin typeface="+mn-lt"/>
                      </a:endParaRP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endParaRPr lang="sl-SI" sz="1400" dirty="0">
                        <a:effectLst/>
                        <a:latin typeface="+mn-lt"/>
                        <a:ea typeface="Calibri" panose="020F0502020204030204" pitchFamily="34" charset="0"/>
                        <a:cs typeface="Calibri" panose="020F0502020204030204" pitchFamily="34" charset="0"/>
                      </a:endParaRPr>
                    </a:p>
                  </a:txBody>
                  <a:tcPr marL="60699" marR="60699" marT="0" marB="0"/>
                </a:tc>
                <a:tc>
                  <a:txBody>
                    <a:bodyPr/>
                    <a:lstStyle/>
                    <a:p>
                      <a:pPr lvl="0"/>
                      <a:r>
                        <a:rPr lang="sl-SI" sz="1800" b="1" kern="1200" dirty="0" smtClean="0">
                          <a:solidFill>
                            <a:schemeClr val="tx1"/>
                          </a:solidFill>
                          <a:effectLst/>
                          <a:latin typeface="+mn-lt"/>
                          <a:ea typeface="+mn-ea"/>
                          <a:cs typeface="+mn-cs"/>
                        </a:rPr>
                        <a:t>RAZVIJANJE ZMOŽNOSTI POGOVARJANJA</a:t>
                      </a:r>
                      <a:endParaRPr lang="sl-SI" sz="1800" kern="1200" dirty="0" smtClean="0">
                        <a:solidFill>
                          <a:schemeClr val="tx1"/>
                        </a:solidFill>
                        <a:effectLst/>
                        <a:latin typeface="+mn-lt"/>
                        <a:ea typeface="+mn-ea"/>
                        <a:cs typeface="+mn-cs"/>
                      </a:endParaRPr>
                    </a:p>
                    <a:p>
                      <a:r>
                        <a:rPr lang="sl-SI" sz="1800" b="1" kern="1200" dirty="0" smtClean="0">
                          <a:solidFill>
                            <a:schemeClr val="tx1"/>
                          </a:solidFill>
                          <a:effectLst/>
                          <a:latin typeface="+mn-lt"/>
                          <a:ea typeface="+mn-ea"/>
                          <a:cs typeface="+mn-cs"/>
                        </a:rPr>
                        <a:t>Učenec oz. učenka ima razvito zmožnost pogovarjanja. Pokaže jo tako, da:</a:t>
                      </a:r>
                      <a:endParaRPr lang="sl-SI" sz="1800" kern="1200" dirty="0" smtClean="0">
                        <a:solidFill>
                          <a:schemeClr val="tx1"/>
                        </a:solidFill>
                        <a:effectLst/>
                        <a:latin typeface="+mn-lt"/>
                        <a:ea typeface="+mn-ea"/>
                        <a:cs typeface="+mn-cs"/>
                      </a:endParaRPr>
                    </a:p>
                    <a:p>
                      <a:pPr lvl="0"/>
                      <a:r>
                        <a:rPr lang="sl-SI" sz="1800" b="1" kern="1200" dirty="0" smtClean="0">
                          <a:solidFill>
                            <a:schemeClr val="tx1"/>
                          </a:solidFill>
                          <a:effectLst/>
                          <a:latin typeface="+mn-lt"/>
                          <a:ea typeface="+mn-ea"/>
                          <a:cs typeface="+mn-cs"/>
                        </a:rPr>
                        <a:t>smiselno sodeluje v tistih vrstah pogovorov, ki so navedene v tem učnem načrtu</a:t>
                      </a:r>
                      <a:r>
                        <a:rPr lang="sl-SI" sz="1800" kern="1200" dirty="0" smtClean="0">
                          <a:solidFill>
                            <a:schemeClr val="tx1"/>
                          </a:solidFill>
                          <a:effectLst/>
                          <a:latin typeface="+mn-lt"/>
                          <a:ea typeface="+mn-ea"/>
                          <a:cs typeface="+mn-cs"/>
                        </a:rPr>
                        <a:t>, in</a:t>
                      </a:r>
                    </a:p>
                    <a:p>
                      <a:pPr lvl="0"/>
                      <a:r>
                        <a:rPr lang="sl-SI" sz="1800" b="1" kern="1200" dirty="0" smtClean="0">
                          <a:solidFill>
                            <a:schemeClr val="tx1"/>
                          </a:solidFill>
                          <a:effectLst/>
                          <a:latin typeface="+mn-lt"/>
                          <a:ea typeface="+mn-ea"/>
                          <a:cs typeface="+mn-cs"/>
                        </a:rPr>
                        <a:t>pri tem uresničuje načela ustreznega pogovarjanja.</a:t>
                      </a:r>
                    </a:p>
                  </a:txBody>
                  <a:tcPr marL="60699" marR="60699" marT="0" marB="0"/>
                </a:tc>
                <a:extLst>
                  <a:ext uri="{0D108BD9-81ED-4DB2-BD59-A6C34878D82A}">
                    <a16:rowId xmlns:a16="http://schemas.microsoft.com/office/drawing/2014/main" val="1929959080"/>
                  </a:ext>
                </a:extLst>
              </a:tr>
              <a:tr h="3728321">
                <a:tc vMerge="1">
                  <a:txBody>
                    <a:bodyPr/>
                    <a:lstStyle/>
                    <a:p>
                      <a:endParaRPr lang="sl-SI"/>
                    </a:p>
                  </a:txBody>
                  <a:tcPr/>
                </a:tc>
                <a:tc>
                  <a:txBody>
                    <a:bodyPr/>
                    <a:lstStyle/>
                    <a:p>
                      <a:pPr algn="just">
                        <a:lnSpc>
                          <a:spcPct val="115000"/>
                        </a:lnSpc>
                        <a:spcAft>
                          <a:spcPts val="800"/>
                        </a:spcAft>
                      </a:pPr>
                      <a:r>
                        <a:rPr lang="sl-SI" sz="1800" b="1" dirty="0" smtClean="0">
                          <a:effectLst/>
                          <a:latin typeface="+mn-lt"/>
                          <a:ea typeface="Calibri" panose="020F0502020204030204" pitchFamily="34" charset="0"/>
                          <a:cs typeface="Calibri" panose="020F0502020204030204" pitchFamily="34" charset="0"/>
                        </a:rPr>
                        <a:t>RAZVIJANJE ZMOŽNOSTI POGOVARJANJA</a:t>
                      </a:r>
                    </a:p>
                    <a:p>
                      <a:pPr algn="just">
                        <a:lnSpc>
                          <a:spcPct val="115000"/>
                        </a:lnSpc>
                        <a:spcAft>
                          <a:spcPts val="800"/>
                        </a:spcAft>
                      </a:pPr>
                      <a:r>
                        <a:rPr lang="sl-SI" sz="1800" b="0" dirty="0" smtClean="0">
                          <a:effectLst/>
                          <a:latin typeface="+mn-lt"/>
                          <a:ea typeface="Calibri" panose="020F0502020204030204" pitchFamily="34" charset="0"/>
                          <a:cs typeface="Calibri" panose="020F0502020204030204" pitchFamily="34" charset="0"/>
                        </a:rPr>
                        <a:t>Učenci: </a:t>
                      </a:r>
                      <a:endParaRPr lang="sl-SI" sz="1800" b="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si ogledajo posnetek oz. sodelujejo v igri vlog: pogovor določene vrste (gl. razdelek Vsebine);</a:t>
                      </a:r>
                      <a:endParaRPr lang="sl-SI" sz="16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pred ogledom posnetka oz. pred igro vlog se pogovarjajo o tem, kako poteka pogovor in na kaj morata sogovorca paziti med pogovarjanjem;</a:t>
                      </a:r>
                      <a:endParaRPr lang="sl-SI" sz="16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po ogledu posnetka oz. po igri vlog: določijo družbeno vlogo sogovorcev, čustveno in družbeno razmerje med njima ter povedo, po čem so to prepoznali; določijo sogovorca, ki daje pobudo, in njegov namen ter povedo, po čem so to prepoznali,</a:t>
                      </a:r>
                      <a:endParaRPr lang="sl-SI" sz="16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povzamejo temo in poročajo o pogovoru:</a:t>
                      </a:r>
                      <a:endParaRPr lang="sl-SI" sz="16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vrednotijo vljudnost obeh sogovorcev in njuno upoštevanje načel ustreznega pogovarjanja ter utemeljijo svoje mnenje;</a:t>
                      </a:r>
                      <a:endParaRPr lang="sl-SI" sz="16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povedo, kako so se počutili med igranjem pogovora;</a:t>
                      </a:r>
                      <a:endParaRPr lang="sl-SI" sz="16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600" dirty="0" smtClean="0">
                          <a:effectLst/>
                          <a:latin typeface="+mn-lt"/>
                          <a:ea typeface="Calibri" panose="020F0502020204030204" pitchFamily="34" charset="0"/>
                          <a:cs typeface="Calibri" panose="020F0502020204030204" pitchFamily="34" charset="0"/>
                        </a:rPr>
                        <a:t>vrednotijo svojo zmožnost pogovarjanja in na podlagi povratnih informacij načrtujejo, kako bi jo izboljšali.</a:t>
                      </a:r>
                      <a:endParaRPr lang="sl-SI" sz="1600" dirty="0" smtClean="0">
                        <a:effectLst/>
                        <a:latin typeface="+mn-lt"/>
                        <a:ea typeface="Calibri" panose="020F0502020204030204" pitchFamily="34" charset="0"/>
                        <a:cs typeface="Times New Roman" panose="02020603050405020304" pitchFamily="18" charset="0"/>
                      </a:endParaRPr>
                    </a:p>
                  </a:txBody>
                  <a:tcPr marL="60699" marR="60699" marT="0" marB="0"/>
                </a:tc>
                <a:extLst>
                  <a:ext uri="{0D108BD9-81ED-4DB2-BD59-A6C34878D82A}">
                    <a16:rowId xmlns:a16="http://schemas.microsoft.com/office/drawing/2014/main" val="2815047638"/>
                  </a:ext>
                </a:extLst>
              </a:tr>
            </a:tbl>
          </a:graphicData>
        </a:graphic>
      </p:graphicFrame>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pic>
        <p:nvPicPr>
          <p:cNvPr id="35" name="Slika 34"/>
          <p:cNvPicPr>
            <a:picLocks noChangeAspect="1"/>
          </p:cNvPicPr>
          <p:nvPr/>
        </p:nvPicPr>
        <p:blipFill>
          <a:blip r:embed="rId7"/>
          <a:stretch>
            <a:fillRect/>
          </a:stretch>
        </p:blipFill>
        <p:spPr>
          <a:xfrm>
            <a:off x="8258895" y="85214"/>
            <a:ext cx="924691" cy="924691"/>
          </a:xfrm>
          <a:prstGeom prst="rect">
            <a:avLst/>
          </a:prstGeom>
        </p:spPr>
      </p:pic>
      <p:sp>
        <p:nvSpPr>
          <p:cNvPr id="62" name="Desna puščica 61"/>
          <p:cNvSpPr/>
          <p:nvPr/>
        </p:nvSpPr>
        <p:spPr>
          <a:xfrm>
            <a:off x="2183820" y="3048513"/>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3" name="Desna puščica 62"/>
          <p:cNvSpPr/>
          <p:nvPr/>
        </p:nvSpPr>
        <p:spPr>
          <a:xfrm>
            <a:off x="2148149" y="1820344"/>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29" name="Pravokotnik 28"/>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spTree>
    <p:extLst>
      <p:ext uri="{BB962C8B-B14F-4D97-AF65-F5344CB8AC3E}">
        <p14:creationId xmlns:p14="http://schemas.microsoft.com/office/powerpoint/2010/main" val="12451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pic>
        <p:nvPicPr>
          <p:cNvPr id="25" name="Slika 24"/>
          <p:cNvPicPr>
            <a:picLocks noChangeAspect="1"/>
          </p:cNvPicPr>
          <p:nvPr/>
        </p:nvPicPr>
        <p:blipFill>
          <a:blip r:embed="rId3"/>
          <a:stretch>
            <a:fillRect/>
          </a:stretch>
        </p:blipFill>
        <p:spPr>
          <a:xfrm>
            <a:off x="310816" y="1091539"/>
            <a:ext cx="1526822" cy="1549610"/>
          </a:xfrm>
          <a:prstGeom prst="rect">
            <a:avLst/>
          </a:prstGeom>
          <a:ln w="76200">
            <a:solidFill>
              <a:schemeClr val="bg1">
                <a:lumMod val="95000"/>
              </a:schemeClr>
            </a:solidFill>
          </a:ln>
        </p:spPr>
      </p:pic>
      <p:pic>
        <p:nvPicPr>
          <p:cNvPr id="26" name="Slika 25"/>
          <p:cNvPicPr>
            <a:picLocks noChangeAspect="1"/>
          </p:cNvPicPr>
          <p:nvPr/>
        </p:nvPicPr>
        <p:blipFill>
          <a:blip r:embed="rId4"/>
          <a:stretch>
            <a:fillRect/>
          </a:stretch>
        </p:blipFill>
        <p:spPr>
          <a:xfrm>
            <a:off x="328622" y="2657218"/>
            <a:ext cx="1509016" cy="1313820"/>
          </a:xfrm>
          <a:prstGeom prst="rect">
            <a:avLst/>
          </a:prstGeom>
          <a:ln w="76200">
            <a:solidFill>
              <a:schemeClr val="bg1">
                <a:lumMod val="95000"/>
              </a:schemeClr>
            </a:solidFill>
          </a:ln>
        </p:spPr>
      </p:pic>
      <p:pic>
        <p:nvPicPr>
          <p:cNvPr id="27" name="Slika 26"/>
          <p:cNvPicPr>
            <a:picLocks noChangeAspect="1"/>
          </p:cNvPicPr>
          <p:nvPr/>
        </p:nvPicPr>
        <p:blipFill>
          <a:blip r:embed="rId5">
            <a:duotone>
              <a:schemeClr val="bg2">
                <a:shade val="45000"/>
                <a:satMod val="135000"/>
              </a:schemeClr>
              <a:prstClr val="white"/>
            </a:duotone>
          </a:blip>
          <a:stretch>
            <a:fillRect/>
          </a:stretch>
        </p:blipFill>
        <p:spPr>
          <a:xfrm>
            <a:off x="328622" y="4029262"/>
            <a:ext cx="1525422" cy="1369333"/>
          </a:xfrm>
          <a:prstGeom prst="rect">
            <a:avLst/>
          </a:prstGeom>
          <a:ln w="76200">
            <a:solidFill>
              <a:schemeClr val="bg1">
                <a:lumMod val="95000"/>
              </a:schemeClr>
            </a:solidFill>
          </a:ln>
        </p:spPr>
      </p:pic>
      <p:pic>
        <p:nvPicPr>
          <p:cNvPr id="28" name="Slika 27"/>
          <p:cNvPicPr>
            <a:picLocks noChangeAspect="1"/>
          </p:cNvPicPr>
          <p:nvPr/>
        </p:nvPicPr>
        <p:blipFill>
          <a:blip r:embed="rId6">
            <a:duotone>
              <a:schemeClr val="bg2">
                <a:shade val="45000"/>
                <a:satMod val="135000"/>
              </a:schemeClr>
              <a:prstClr val="white"/>
            </a:duotone>
          </a:blip>
          <a:stretch>
            <a:fillRect/>
          </a:stretch>
        </p:blipFill>
        <p:spPr>
          <a:xfrm>
            <a:off x="297082" y="5434756"/>
            <a:ext cx="1540556" cy="1386500"/>
          </a:xfrm>
          <a:prstGeom prst="rect">
            <a:avLst/>
          </a:prstGeom>
          <a:ln w="76200">
            <a:solidFill>
              <a:schemeClr val="bg1">
                <a:lumMod val="95000"/>
              </a:schemeClr>
            </a:solidFill>
          </a:ln>
        </p:spPr>
      </p:pic>
      <p:graphicFrame>
        <p:nvGraphicFramePr>
          <p:cNvPr id="31" name="Tabela 30"/>
          <p:cNvGraphicFramePr>
            <a:graphicFrameLocks noGrp="1"/>
          </p:cNvGraphicFramePr>
          <p:nvPr>
            <p:extLst/>
          </p:nvPr>
        </p:nvGraphicFramePr>
        <p:xfrm>
          <a:off x="2173461" y="1184394"/>
          <a:ext cx="10233900" cy="5689736"/>
        </p:xfrm>
        <a:graphic>
          <a:graphicData uri="http://schemas.openxmlformats.org/drawingml/2006/table">
            <a:tbl>
              <a:tblPr bandRow="1">
                <a:tableStyleId>{ED083AE6-46FA-4A59-8FB0-9F97EB10719F}</a:tableStyleId>
              </a:tblPr>
              <a:tblGrid>
                <a:gridCol w="1498051">
                  <a:extLst>
                    <a:ext uri="{9D8B030D-6E8A-4147-A177-3AD203B41FA5}">
                      <a16:colId xmlns:a16="http://schemas.microsoft.com/office/drawing/2014/main" val="4252640155"/>
                    </a:ext>
                  </a:extLst>
                </a:gridCol>
                <a:gridCol w="8735849">
                  <a:extLst>
                    <a:ext uri="{9D8B030D-6E8A-4147-A177-3AD203B41FA5}">
                      <a16:colId xmlns:a16="http://schemas.microsoft.com/office/drawing/2014/main" val="457267245"/>
                    </a:ext>
                  </a:extLst>
                </a:gridCol>
              </a:tblGrid>
              <a:tr h="1983362">
                <a:tc rowSpan="2">
                  <a:txBody>
                    <a:bodyPr/>
                    <a:lstStyle/>
                    <a:p>
                      <a:pPr>
                        <a:lnSpc>
                          <a:spcPct val="107000"/>
                        </a:lnSpc>
                        <a:spcAft>
                          <a:spcPts val="800"/>
                        </a:spcAft>
                      </a:pPr>
                      <a:r>
                        <a:rPr lang="sl-SI" sz="1400" b="1" dirty="0">
                          <a:effectLst/>
                          <a:latin typeface="+mn-lt"/>
                        </a:rPr>
                        <a:t>Standardi učnega načrta: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a:effectLst/>
                        <a:latin typeface="+mn-lt"/>
                      </a:endParaRPr>
                    </a:p>
                    <a:p>
                      <a:pPr>
                        <a:lnSpc>
                          <a:spcPct val="107000"/>
                        </a:lnSpc>
                        <a:spcAft>
                          <a:spcPts val="800"/>
                        </a:spcAft>
                      </a:pPr>
                      <a:r>
                        <a:rPr lang="sl-SI" sz="1400" b="1" dirty="0">
                          <a:effectLst/>
                          <a:latin typeface="+mn-lt"/>
                        </a:rPr>
                        <a:t>Cilji </a:t>
                      </a:r>
                      <a:r>
                        <a:rPr lang="sl-SI" sz="1400" b="1" dirty="0" smtClean="0">
                          <a:effectLst/>
                          <a:latin typeface="+mn-lt"/>
                        </a:rPr>
                        <a:t>(operativni): </a:t>
                      </a:r>
                      <a:endParaRPr lang="sl-SI" sz="1400" b="1" dirty="0">
                        <a:effectLst/>
                        <a:latin typeface="+mn-lt"/>
                      </a:endParaRP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endParaRPr lang="sl-SI" sz="1400" dirty="0">
                        <a:effectLst/>
                        <a:latin typeface="+mn-lt"/>
                        <a:ea typeface="Calibri" panose="020F0502020204030204" pitchFamily="34" charset="0"/>
                        <a:cs typeface="Calibri" panose="020F0502020204030204" pitchFamily="34" charset="0"/>
                      </a:endParaRPr>
                    </a:p>
                  </a:txBody>
                  <a:tcPr marL="60699" marR="60699" marT="0" marB="0"/>
                </a:tc>
                <a:tc>
                  <a:txBody>
                    <a:bodyPr/>
                    <a:lstStyle/>
                    <a:p>
                      <a:pPr lvl="0"/>
                      <a:r>
                        <a:rPr lang="sl-SI" sz="1800" b="1" kern="1200" dirty="0" smtClean="0">
                          <a:solidFill>
                            <a:schemeClr val="tx1"/>
                          </a:solidFill>
                          <a:effectLst/>
                          <a:latin typeface="+mn-lt"/>
                          <a:ea typeface="+mn-ea"/>
                          <a:cs typeface="+mn-cs"/>
                        </a:rPr>
                        <a:t>RAZVIJANJA ZMOŽNOSTI POSLUŠANJA</a:t>
                      </a:r>
                    </a:p>
                    <a:p>
                      <a:pPr lvl="0"/>
                      <a:endParaRPr lang="sl-SI" sz="1800" kern="1200" dirty="0" smtClean="0">
                        <a:solidFill>
                          <a:schemeClr val="tx1"/>
                        </a:solidFill>
                        <a:effectLst/>
                        <a:latin typeface="+mn-lt"/>
                        <a:ea typeface="+mn-ea"/>
                        <a:cs typeface="+mn-cs"/>
                      </a:endParaRPr>
                    </a:p>
                    <a:p>
                      <a:r>
                        <a:rPr lang="sl-SI" sz="1800" b="1" kern="1200" dirty="0" smtClean="0">
                          <a:solidFill>
                            <a:schemeClr val="tx1"/>
                          </a:solidFill>
                          <a:effectLst/>
                          <a:latin typeface="+mn-lt"/>
                          <a:ea typeface="+mn-ea"/>
                          <a:cs typeface="+mn-cs"/>
                        </a:rPr>
                        <a:t>Učenec oz. učenka ima razvito zmožnost poslušanja neumetnostnih besedil. </a:t>
                      </a:r>
                      <a:r>
                        <a:rPr lang="sl-SI" sz="1800" kern="1200" dirty="0" smtClean="0">
                          <a:solidFill>
                            <a:schemeClr val="tx1"/>
                          </a:solidFill>
                          <a:effectLst/>
                          <a:latin typeface="+mn-lt"/>
                          <a:ea typeface="+mn-ea"/>
                          <a:cs typeface="+mn-cs"/>
                        </a:rPr>
                        <a:t>Pokaže jo tako, da</a:t>
                      </a:r>
                      <a:r>
                        <a:rPr lang="sl-SI" sz="1800" b="1" kern="1200" dirty="0" smtClean="0">
                          <a:solidFill>
                            <a:schemeClr val="tx1"/>
                          </a:solidFill>
                          <a:effectLst/>
                          <a:latin typeface="+mn-lt"/>
                          <a:ea typeface="+mn-ea"/>
                          <a:cs typeface="+mn-cs"/>
                        </a:rPr>
                        <a:t>:</a:t>
                      </a:r>
                      <a:r>
                        <a:rPr lang="sl-SI" sz="1800" b="0" kern="1200" baseline="0" dirty="0" smtClean="0">
                          <a:solidFill>
                            <a:schemeClr val="tx1"/>
                          </a:solidFill>
                          <a:effectLst/>
                          <a:latin typeface="+mn-lt"/>
                          <a:ea typeface="+mn-ea"/>
                          <a:cs typeface="+mn-cs"/>
                        </a:rPr>
                        <a:t> </a:t>
                      </a:r>
                      <a:r>
                        <a:rPr lang="sl-SI" sz="1800" b="1" kern="1200" dirty="0" smtClean="0">
                          <a:solidFill>
                            <a:schemeClr val="tx1"/>
                          </a:solidFill>
                          <a:effectLst/>
                          <a:latin typeface="+mn-lt"/>
                          <a:ea typeface="+mn-ea"/>
                          <a:cs typeface="+mn-cs"/>
                        </a:rPr>
                        <a:t>pozorno posluša besedilo,</a:t>
                      </a:r>
                      <a:endParaRPr lang="sl-SI" sz="1800" kern="1200" dirty="0" smtClean="0">
                        <a:solidFill>
                          <a:schemeClr val="tx1"/>
                        </a:solidFill>
                        <a:effectLst/>
                        <a:latin typeface="+mn-lt"/>
                        <a:ea typeface="+mn-ea"/>
                        <a:cs typeface="+mn-cs"/>
                      </a:endParaRPr>
                    </a:p>
                    <a:p>
                      <a:pPr lvl="0"/>
                      <a:r>
                        <a:rPr lang="sl-SI" sz="1800" b="1" kern="1200" dirty="0" smtClean="0">
                          <a:solidFill>
                            <a:schemeClr val="tx1"/>
                          </a:solidFill>
                          <a:effectLst/>
                          <a:latin typeface="+mn-lt"/>
                          <a:ea typeface="+mn-ea"/>
                          <a:cs typeface="+mn-cs"/>
                        </a:rPr>
                        <a:t>povzame temo besedila in ustno obnovi besedilo,</a:t>
                      </a:r>
                      <a:r>
                        <a:rPr lang="sl-SI" sz="1800" b="0" kern="1200" baseline="0" dirty="0" smtClean="0">
                          <a:solidFill>
                            <a:schemeClr val="tx1"/>
                          </a:solidFill>
                          <a:effectLst/>
                          <a:latin typeface="+mn-lt"/>
                          <a:ea typeface="+mn-ea"/>
                          <a:cs typeface="+mn-cs"/>
                        </a:rPr>
                        <a:t> </a:t>
                      </a:r>
                      <a:r>
                        <a:rPr lang="sl-SI" sz="1800" kern="1200" dirty="0" smtClean="0">
                          <a:solidFill>
                            <a:schemeClr val="tx1"/>
                          </a:solidFill>
                          <a:effectLst/>
                          <a:latin typeface="+mn-lt"/>
                          <a:ea typeface="+mn-ea"/>
                          <a:cs typeface="+mn-cs"/>
                        </a:rPr>
                        <a:t>vrednoti besedilo in utemelji svoje mnenje</a:t>
                      </a:r>
                      <a:r>
                        <a:rPr lang="sl-SI" sz="1800" b="1" kern="1200" dirty="0" smtClean="0">
                          <a:solidFill>
                            <a:schemeClr val="tx1"/>
                          </a:solidFill>
                          <a:effectLst/>
                          <a:latin typeface="+mn-lt"/>
                          <a:ea typeface="+mn-ea"/>
                          <a:cs typeface="+mn-cs"/>
                        </a:rPr>
                        <a:t>.</a:t>
                      </a:r>
                      <a:endParaRPr lang="sl-SI" sz="1800" kern="1200" dirty="0" smtClean="0">
                        <a:solidFill>
                          <a:schemeClr val="tx1"/>
                        </a:solidFill>
                        <a:effectLst/>
                        <a:latin typeface="+mn-lt"/>
                        <a:ea typeface="+mn-ea"/>
                        <a:cs typeface="+mn-cs"/>
                      </a:endParaRPr>
                    </a:p>
                  </a:txBody>
                  <a:tcPr marL="60699" marR="60699" marT="0" marB="0"/>
                </a:tc>
                <a:extLst>
                  <a:ext uri="{0D108BD9-81ED-4DB2-BD59-A6C34878D82A}">
                    <a16:rowId xmlns:a16="http://schemas.microsoft.com/office/drawing/2014/main" val="1929959080"/>
                  </a:ext>
                </a:extLst>
              </a:tr>
              <a:tr h="3706374">
                <a:tc vMerge="1">
                  <a:txBody>
                    <a:bodyPr/>
                    <a:lstStyle/>
                    <a:p>
                      <a:endParaRPr lang="sl-SI"/>
                    </a:p>
                  </a:txBody>
                  <a:tcPr/>
                </a:tc>
                <a:tc>
                  <a:txBody>
                    <a:bodyPr/>
                    <a:lstStyle/>
                    <a:p>
                      <a:pPr>
                        <a:lnSpc>
                          <a:spcPct val="107000"/>
                        </a:lnSpc>
                        <a:spcAft>
                          <a:spcPts val="0"/>
                        </a:spcAft>
                      </a:pPr>
                      <a:r>
                        <a:rPr lang="sl-SI" sz="1800" b="1" dirty="0" smtClean="0">
                          <a:effectLst/>
                          <a:latin typeface="+mn-lt"/>
                          <a:ea typeface="Calibri" panose="020F0502020204030204" pitchFamily="34" charset="0"/>
                          <a:cs typeface="Calibri" panose="020F0502020204030204" pitchFamily="34" charset="0"/>
                        </a:rPr>
                        <a:t>RAZVIJANJE ZMOŽNOSTI POSLUŠANJA</a:t>
                      </a:r>
                      <a:endParaRPr lang="sl-SI" sz="1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smtClean="0">
                          <a:effectLst/>
                          <a:latin typeface="+mn-lt"/>
                          <a:ea typeface="Calibri" panose="020F0502020204030204" pitchFamily="34" charset="0"/>
                          <a:cs typeface="Calibri" panose="020F0502020204030204" pitchFamily="34" charset="0"/>
                        </a:rPr>
                        <a:t>Učenci in učenke:</a:t>
                      </a:r>
                      <a:endParaRPr lang="sl-SI" sz="18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800" dirty="0" smtClean="0">
                          <a:effectLst/>
                          <a:latin typeface="+mn-lt"/>
                          <a:ea typeface="Calibri" panose="020F0502020204030204" pitchFamily="34" charset="0"/>
                          <a:cs typeface="Calibri" panose="020F0502020204030204" pitchFamily="34" charset="0"/>
                        </a:rPr>
                        <a:t>poslušajo (in gledajo) neumetnostno besedilo določene vrste (gl. razdelek Vsebine);</a:t>
                      </a:r>
                      <a:endParaRPr lang="sl-SI" sz="18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800" dirty="0" smtClean="0">
                          <a:effectLst/>
                          <a:latin typeface="+mn-lt"/>
                          <a:ea typeface="Calibri" panose="020F0502020204030204" pitchFamily="34" charset="0"/>
                          <a:cs typeface="Calibri" panose="020F0502020204030204" pitchFamily="34" charset="0"/>
                        </a:rPr>
                        <a:t>pred poslušanjem (in gledanjem) se pogovarjajo o tem, čemu poslušamo besedila, kako pomembno je poslušanje v vsakdanjem življenju, kaj je potrebno za učinkovito poslušanje, kako se pripravimo na poslušanje, kaj delamo med njim in čemu to delamo;</a:t>
                      </a:r>
                      <a:endParaRPr lang="sl-SI" sz="18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800" dirty="0" smtClean="0">
                          <a:effectLst/>
                          <a:latin typeface="+mn-lt"/>
                          <a:ea typeface="Calibri" panose="020F0502020204030204" pitchFamily="34" charset="0"/>
                          <a:cs typeface="Calibri" panose="020F0502020204030204" pitchFamily="34" charset="0"/>
                        </a:rPr>
                        <a:t>po poslušanju (in gledanju): povzamejo temo in bistvene podatke ter obnovijo besedilo;</a:t>
                      </a:r>
                      <a:endParaRPr lang="sl-SI" sz="18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800" dirty="0" smtClean="0">
                          <a:effectLst/>
                          <a:latin typeface="+mn-lt"/>
                          <a:ea typeface="Calibri" panose="020F0502020204030204" pitchFamily="34" charset="0"/>
                          <a:cs typeface="Calibri" panose="020F0502020204030204" pitchFamily="34" charset="0"/>
                        </a:rPr>
                        <a:t>vrednotijo zanimivost, verodostojnost, razumljivost in uporabnost besedila ter utemeljijo svoje mnenje;</a:t>
                      </a:r>
                      <a:endParaRPr lang="sl-SI" sz="18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800" dirty="0" smtClean="0">
                          <a:effectLst/>
                          <a:latin typeface="+mn-lt"/>
                          <a:ea typeface="Calibri" panose="020F0502020204030204" pitchFamily="34" charset="0"/>
                          <a:cs typeface="Calibri" panose="020F0502020204030204" pitchFamily="34" charset="0"/>
                        </a:rPr>
                        <a:t>povedo, kako so se počutili med poslušanjem (in gledanjem) besedila;</a:t>
                      </a:r>
                      <a:endParaRPr lang="sl-SI" sz="1800" dirty="0" smtClean="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800" dirty="0" smtClean="0">
                          <a:effectLst/>
                          <a:latin typeface="+mn-lt"/>
                          <a:ea typeface="Calibri" panose="020F0502020204030204" pitchFamily="34" charset="0"/>
                          <a:cs typeface="Calibri" panose="020F0502020204030204" pitchFamily="34" charset="0"/>
                        </a:rPr>
                        <a:t>vrednotijo svojo zmožnost poslušanja (in gledanja) neumetnostnih besedil in na podlagi povratnih informacij načrtujejo, kako bi jo izboljšali.</a:t>
                      </a:r>
                      <a:endParaRPr lang="sl-SI" sz="1800" dirty="0" smtClean="0">
                        <a:effectLst/>
                        <a:latin typeface="+mn-lt"/>
                        <a:ea typeface="Calibri" panose="020F0502020204030204" pitchFamily="34" charset="0"/>
                        <a:cs typeface="Times New Roman" panose="02020603050405020304" pitchFamily="18" charset="0"/>
                      </a:endParaRPr>
                    </a:p>
                  </a:txBody>
                  <a:tcPr marL="60699" marR="60699" marT="0" marB="0"/>
                </a:tc>
                <a:extLst>
                  <a:ext uri="{0D108BD9-81ED-4DB2-BD59-A6C34878D82A}">
                    <a16:rowId xmlns:a16="http://schemas.microsoft.com/office/drawing/2014/main" val="2815047638"/>
                  </a:ext>
                </a:extLst>
              </a:tr>
            </a:tbl>
          </a:graphicData>
        </a:graphic>
      </p:graphicFrame>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pic>
        <p:nvPicPr>
          <p:cNvPr id="35" name="Slika 34"/>
          <p:cNvPicPr>
            <a:picLocks noChangeAspect="1"/>
          </p:cNvPicPr>
          <p:nvPr/>
        </p:nvPicPr>
        <p:blipFill>
          <a:blip r:embed="rId7"/>
          <a:stretch>
            <a:fillRect/>
          </a:stretch>
        </p:blipFill>
        <p:spPr>
          <a:xfrm>
            <a:off x="8258895" y="85214"/>
            <a:ext cx="924691" cy="924691"/>
          </a:xfrm>
          <a:prstGeom prst="rect">
            <a:avLst/>
          </a:prstGeom>
        </p:spPr>
      </p:pic>
      <p:sp>
        <p:nvSpPr>
          <p:cNvPr id="62" name="Desna puščica 61"/>
          <p:cNvSpPr/>
          <p:nvPr/>
        </p:nvSpPr>
        <p:spPr>
          <a:xfrm>
            <a:off x="2173461" y="3431295"/>
            <a:ext cx="977790" cy="326917"/>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3" name="Desna puščica 62"/>
          <p:cNvSpPr/>
          <p:nvPr/>
        </p:nvSpPr>
        <p:spPr>
          <a:xfrm>
            <a:off x="2173461" y="2051403"/>
            <a:ext cx="977790" cy="225874"/>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30" name="Pravokotnik 29"/>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spTree>
    <p:extLst>
      <p:ext uri="{BB962C8B-B14F-4D97-AF65-F5344CB8AC3E}">
        <p14:creationId xmlns:p14="http://schemas.microsoft.com/office/powerpoint/2010/main" val="79836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pic>
        <p:nvPicPr>
          <p:cNvPr id="25" name="Slika 24"/>
          <p:cNvPicPr>
            <a:picLocks noChangeAspect="1"/>
          </p:cNvPicPr>
          <p:nvPr/>
        </p:nvPicPr>
        <p:blipFill>
          <a:blip r:embed="rId3"/>
          <a:stretch>
            <a:fillRect/>
          </a:stretch>
        </p:blipFill>
        <p:spPr>
          <a:xfrm>
            <a:off x="310816" y="1091539"/>
            <a:ext cx="1526822" cy="1549610"/>
          </a:xfrm>
          <a:prstGeom prst="rect">
            <a:avLst/>
          </a:prstGeom>
          <a:ln w="76200">
            <a:solidFill>
              <a:schemeClr val="bg1">
                <a:lumMod val="95000"/>
              </a:schemeClr>
            </a:solidFill>
          </a:ln>
        </p:spPr>
      </p:pic>
      <p:pic>
        <p:nvPicPr>
          <p:cNvPr id="26" name="Slika 25"/>
          <p:cNvPicPr>
            <a:picLocks noChangeAspect="1"/>
          </p:cNvPicPr>
          <p:nvPr/>
        </p:nvPicPr>
        <p:blipFill>
          <a:blip r:embed="rId4"/>
          <a:stretch>
            <a:fillRect/>
          </a:stretch>
        </p:blipFill>
        <p:spPr>
          <a:xfrm>
            <a:off x="328622" y="2657218"/>
            <a:ext cx="1509016" cy="1313820"/>
          </a:xfrm>
          <a:prstGeom prst="rect">
            <a:avLst/>
          </a:prstGeom>
          <a:ln w="76200">
            <a:solidFill>
              <a:schemeClr val="bg1">
                <a:lumMod val="95000"/>
              </a:schemeClr>
            </a:solidFill>
          </a:ln>
        </p:spPr>
      </p:pic>
      <p:pic>
        <p:nvPicPr>
          <p:cNvPr id="27" name="Slika 26"/>
          <p:cNvPicPr>
            <a:picLocks noChangeAspect="1"/>
          </p:cNvPicPr>
          <p:nvPr/>
        </p:nvPicPr>
        <p:blipFill>
          <a:blip r:embed="rId5">
            <a:duotone>
              <a:schemeClr val="bg2">
                <a:shade val="45000"/>
                <a:satMod val="135000"/>
              </a:schemeClr>
              <a:prstClr val="white"/>
            </a:duotone>
          </a:blip>
          <a:stretch>
            <a:fillRect/>
          </a:stretch>
        </p:blipFill>
        <p:spPr>
          <a:xfrm>
            <a:off x="328622" y="4029262"/>
            <a:ext cx="1525422" cy="1369333"/>
          </a:xfrm>
          <a:prstGeom prst="rect">
            <a:avLst/>
          </a:prstGeom>
          <a:ln w="76200">
            <a:solidFill>
              <a:schemeClr val="bg1">
                <a:lumMod val="95000"/>
              </a:schemeClr>
            </a:solidFill>
          </a:ln>
        </p:spPr>
      </p:pic>
      <p:pic>
        <p:nvPicPr>
          <p:cNvPr id="28" name="Slika 27"/>
          <p:cNvPicPr>
            <a:picLocks noChangeAspect="1"/>
          </p:cNvPicPr>
          <p:nvPr/>
        </p:nvPicPr>
        <p:blipFill>
          <a:blip r:embed="rId6">
            <a:duotone>
              <a:schemeClr val="bg2">
                <a:shade val="45000"/>
                <a:satMod val="135000"/>
              </a:schemeClr>
              <a:prstClr val="white"/>
            </a:duotone>
          </a:blip>
          <a:stretch>
            <a:fillRect/>
          </a:stretch>
        </p:blipFill>
        <p:spPr>
          <a:xfrm>
            <a:off x="297082" y="5434756"/>
            <a:ext cx="1540556" cy="1386500"/>
          </a:xfrm>
          <a:prstGeom prst="rect">
            <a:avLst/>
          </a:prstGeom>
          <a:ln w="76200">
            <a:solidFill>
              <a:schemeClr val="bg1">
                <a:lumMod val="95000"/>
              </a:schemeClr>
            </a:solidFill>
          </a:ln>
        </p:spPr>
      </p:pic>
      <p:graphicFrame>
        <p:nvGraphicFramePr>
          <p:cNvPr id="31" name="Tabela 30"/>
          <p:cNvGraphicFramePr>
            <a:graphicFrameLocks noGrp="1"/>
          </p:cNvGraphicFramePr>
          <p:nvPr>
            <p:extLst/>
          </p:nvPr>
        </p:nvGraphicFramePr>
        <p:xfrm>
          <a:off x="2099246" y="1043260"/>
          <a:ext cx="6177973" cy="5759768"/>
        </p:xfrm>
        <a:graphic>
          <a:graphicData uri="http://schemas.openxmlformats.org/drawingml/2006/table">
            <a:tbl>
              <a:tblPr bandRow="1">
                <a:tableStyleId>{ED083AE6-46FA-4A59-8FB0-9F97EB10719F}</a:tableStyleId>
              </a:tblPr>
              <a:tblGrid>
                <a:gridCol w="904339">
                  <a:extLst>
                    <a:ext uri="{9D8B030D-6E8A-4147-A177-3AD203B41FA5}">
                      <a16:colId xmlns:a16="http://schemas.microsoft.com/office/drawing/2014/main" val="4252640155"/>
                    </a:ext>
                  </a:extLst>
                </a:gridCol>
                <a:gridCol w="5273634">
                  <a:extLst>
                    <a:ext uri="{9D8B030D-6E8A-4147-A177-3AD203B41FA5}">
                      <a16:colId xmlns:a16="http://schemas.microsoft.com/office/drawing/2014/main" val="457267245"/>
                    </a:ext>
                  </a:extLst>
                </a:gridCol>
              </a:tblGrid>
              <a:tr h="1880271">
                <a:tc rowSpan="2">
                  <a:txBody>
                    <a:bodyPr/>
                    <a:lstStyle/>
                    <a:p>
                      <a:pPr>
                        <a:lnSpc>
                          <a:spcPct val="107000"/>
                        </a:lnSpc>
                        <a:spcAft>
                          <a:spcPts val="800"/>
                        </a:spcAft>
                      </a:pPr>
                      <a:r>
                        <a:rPr lang="sl-SI" sz="1400" b="1" dirty="0">
                          <a:effectLst/>
                          <a:latin typeface="+mn-lt"/>
                        </a:rPr>
                        <a:t>Standardi učnega načrta: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smtClean="0">
                        <a:effectLst/>
                        <a:latin typeface="+mn-lt"/>
                      </a:endParaRPr>
                    </a:p>
                    <a:p>
                      <a:pPr>
                        <a:lnSpc>
                          <a:spcPct val="107000"/>
                        </a:lnSpc>
                        <a:spcAft>
                          <a:spcPts val="800"/>
                        </a:spcAft>
                      </a:pPr>
                      <a:endParaRPr lang="sl-SI" sz="1400" dirty="0">
                        <a:effectLst/>
                        <a:latin typeface="+mn-lt"/>
                      </a:endParaRPr>
                    </a:p>
                    <a:p>
                      <a:pPr>
                        <a:lnSpc>
                          <a:spcPct val="107000"/>
                        </a:lnSpc>
                        <a:spcAft>
                          <a:spcPts val="800"/>
                        </a:spcAft>
                      </a:pPr>
                      <a:r>
                        <a:rPr lang="sl-SI" sz="1400" b="1" dirty="0">
                          <a:effectLst/>
                          <a:latin typeface="+mn-lt"/>
                        </a:rPr>
                        <a:t>Cilji </a:t>
                      </a:r>
                      <a:r>
                        <a:rPr lang="sl-SI" sz="1400" b="1" dirty="0" smtClean="0">
                          <a:effectLst/>
                          <a:latin typeface="+mn-lt"/>
                        </a:rPr>
                        <a:t>(operativni): </a:t>
                      </a:r>
                      <a:endParaRPr lang="sl-SI" sz="1400" b="1" dirty="0">
                        <a:effectLst/>
                        <a:latin typeface="+mn-lt"/>
                      </a:endParaRP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p>
                    <a:p>
                      <a:pPr>
                        <a:lnSpc>
                          <a:spcPct val="107000"/>
                        </a:lnSpc>
                        <a:spcAft>
                          <a:spcPts val="800"/>
                        </a:spcAft>
                      </a:pPr>
                      <a:r>
                        <a:rPr lang="sl-SI" sz="1400" dirty="0">
                          <a:effectLst/>
                          <a:latin typeface="+mn-lt"/>
                        </a:rPr>
                        <a:t> </a:t>
                      </a:r>
                      <a:endParaRPr lang="sl-SI" sz="1400" dirty="0">
                        <a:effectLst/>
                        <a:latin typeface="+mn-lt"/>
                        <a:ea typeface="Calibri" panose="020F0502020204030204" pitchFamily="34" charset="0"/>
                        <a:cs typeface="Calibri" panose="020F0502020204030204" pitchFamily="34" charset="0"/>
                      </a:endParaRPr>
                    </a:p>
                  </a:txBody>
                  <a:tcPr marL="60699" marR="60699" marT="0" marB="0"/>
                </a:tc>
                <a:tc>
                  <a:txBody>
                    <a:bodyPr/>
                    <a:lstStyle/>
                    <a:p>
                      <a:pPr lvl="0"/>
                      <a:r>
                        <a:rPr lang="sl-SI" sz="1400" b="1" kern="1200" dirty="0" smtClean="0">
                          <a:solidFill>
                            <a:schemeClr val="tx1"/>
                          </a:solidFill>
                          <a:effectLst/>
                          <a:latin typeface="+mn-lt"/>
                          <a:ea typeface="+mn-ea"/>
                          <a:cs typeface="+mn-cs"/>
                        </a:rPr>
                        <a:t>RAZVIJANJE SLOGOVNE ZMOŽNOSTI </a:t>
                      </a:r>
                    </a:p>
                    <a:p>
                      <a:pPr lvl="0"/>
                      <a:r>
                        <a:rPr lang="sl-SI" sz="1600" b="0" kern="1200" dirty="0" smtClean="0">
                          <a:solidFill>
                            <a:schemeClr val="tx1"/>
                          </a:solidFill>
                          <a:effectLst/>
                          <a:latin typeface="+mn-lt"/>
                          <a:ea typeface="+mn-ea"/>
                          <a:cs typeface="+mn-cs"/>
                        </a:rPr>
                        <a:t>Učenec: </a:t>
                      </a:r>
                    </a:p>
                    <a:p>
                      <a:pPr lvl="0"/>
                      <a:r>
                        <a:rPr lang="sl-SI" sz="1600" b="1" kern="1200" dirty="0" smtClean="0">
                          <a:solidFill>
                            <a:schemeClr val="tx1"/>
                          </a:solidFill>
                          <a:effectLst/>
                          <a:latin typeface="+mn-lt"/>
                          <a:ea typeface="+mn-ea"/>
                          <a:cs typeface="+mn-cs"/>
                        </a:rPr>
                        <a:t>ustrezno ogovori osebo in jo vika ali tika;</a:t>
                      </a:r>
                      <a:endParaRPr lang="sl-SI" sz="1600" kern="1200" dirty="0" smtClean="0">
                        <a:solidFill>
                          <a:schemeClr val="tx1"/>
                        </a:solidFill>
                        <a:effectLst/>
                        <a:latin typeface="+mn-lt"/>
                        <a:ea typeface="+mn-ea"/>
                        <a:cs typeface="+mn-cs"/>
                      </a:endParaRPr>
                    </a:p>
                    <a:p>
                      <a:pPr lvl="0"/>
                      <a:r>
                        <a:rPr lang="sl-SI" sz="1600" b="1" kern="1200" dirty="0" smtClean="0">
                          <a:solidFill>
                            <a:schemeClr val="tx1"/>
                          </a:solidFill>
                          <a:effectLst/>
                          <a:latin typeface="+mn-lt"/>
                          <a:ea typeface="+mn-ea"/>
                          <a:cs typeface="+mn-cs"/>
                        </a:rPr>
                        <a:t>uporabi okoliščinam ustrezen izrek oz. ustrezno besedo;</a:t>
                      </a:r>
                      <a:endParaRPr lang="sl-SI" sz="1600" kern="1200" dirty="0" smtClean="0">
                        <a:solidFill>
                          <a:schemeClr val="tx1"/>
                        </a:solidFill>
                        <a:effectLst/>
                        <a:latin typeface="+mn-lt"/>
                        <a:ea typeface="+mn-ea"/>
                        <a:cs typeface="+mn-cs"/>
                      </a:endParaRPr>
                    </a:p>
                    <a:p>
                      <a:pPr lvl="0"/>
                      <a:r>
                        <a:rPr lang="sl-SI" sz="1600" b="1" kern="1200" dirty="0" smtClean="0">
                          <a:solidFill>
                            <a:schemeClr val="tx1"/>
                          </a:solidFill>
                          <a:effectLst/>
                          <a:latin typeface="+mn-lt"/>
                          <a:ea typeface="+mn-ea"/>
                          <a:cs typeface="+mn-cs"/>
                        </a:rPr>
                        <a:t>vrednoti vljudnost danih izrekov in jih po potrebi zmenja z vljudnejšimi;</a:t>
                      </a:r>
                      <a:endParaRPr lang="sl-SI" sz="1600" kern="1200" dirty="0" smtClean="0">
                        <a:solidFill>
                          <a:schemeClr val="tx1"/>
                        </a:solidFill>
                        <a:effectLst/>
                        <a:latin typeface="+mn-lt"/>
                        <a:ea typeface="+mn-ea"/>
                        <a:cs typeface="+mn-cs"/>
                      </a:endParaRPr>
                    </a:p>
                    <a:p>
                      <a:pPr lvl="0"/>
                      <a:r>
                        <a:rPr lang="sl-SI" sz="1600" kern="1200" dirty="0" smtClean="0">
                          <a:solidFill>
                            <a:schemeClr val="tx1"/>
                          </a:solidFill>
                          <a:effectLst/>
                          <a:latin typeface="+mn-lt"/>
                          <a:ea typeface="+mn-ea"/>
                          <a:cs typeface="+mn-cs"/>
                        </a:rPr>
                        <a:t>v svojih besedilih ali v besedilih drugih prepozna slogovne neustreznosti in jih odpravi.</a:t>
                      </a:r>
                    </a:p>
                    <a:p>
                      <a:pPr algn="just">
                        <a:lnSpc>
                          <a:spcPct val="150000"/>
                        </a:lnSpc>
                        <a:spcAft>
                          <a:spcPts val="800"/>
                        </a:spcAft>
                      </a:pPr>
                      <a:endParaRPr lang="sl-SI" sz="1400" dirty="0">
                        <a:effectLst/>
                        <a:latin typeface="+mn-lt"/>
                      </a:endParaRPr>
                    </a:p>
                  </a:txBody>
                  <a:tcPr marL="60699" marR="60699" marT="0" marB="0"/>
                </a:tc>
                <a:extLst>
                  <a:ext uri="{0D108BD9-81ED-4DB2-BD59-A6C34878D82A}">
                    <a16:rowId xmlns:a16="http://schemas.microsoft.com/office/drawing/2014/main" val="1929959080"/>
                  </a:ext>
                </a:extLst>
              </a:tr>
              <a:tr h="3396107">
                <a:tc vMerge="1">
                  <a:txBody>
                    <a:bodyPr/>
                    <a:lstStyle/>
                    <a:p>
                      <a:endParaRPr lang="sl-SI"/>
                    </a:p>
                  </a:txBody>
                  <a:tcPr/>
                </a:tc>
                <a:tc>
                  <a:txBody>
                    <a:bodyPr/>
                    <a:lstStyle/>
                    <a:p>
                      <a:pPr algn="just">
                        <a:lnSpc>
                          <a:spcPct val="115000"/>
                        </a:lnSpc>
                        <a:spcAft>
                          <a:spcPts val="800"/>
                        </a:spcAft>
                      </a:pPr>
                      <a:r>
                        <a:rPr lang="sl-SI" sz="1600" dirty="0">
                          <a:effectLst/>
                          <a:latin typeface="+mn-lt"/>
                        </a:rPr>
                        <a:t>Učenci znajo: </a:t>
                      </a:r>
                    </a:p>
                    <a:p>
                      <a:pPr marL="342900" lvl="0" indent="-342900">
                        <a:lnSpc>
                          <a:spcPct val="107000"/>
                        </a:lnSpc>
                        <a:spcAft>
                          <a:spcPts val="0"/>
                        </a:spcAft>
                        <a:buFont typeface="Symbol" panose="05050102010706020507" pitchFamily="18" charset="2"/>
                        <a:buChar char="-"/>
                      </a:pPr>
                      <a:r>
                        <a:rPr lang="sl-SI" sz="1600" dirty="0">
                          <a:effectLst/>
                          <a:latin typeface="+mn-lt"/>
                        </a:rPr>
                        <a:t>prepoznati, poimenovati živa bitja in </a:t>
                      </a:r>
                      <a:r>
                        <a:rPr lang="sl-SI" sz="1600" dirty="0" smtClean="0">
                          <a:effectLst/>
                          <a:latin typeface="+mn-lt"/>
                        </a:rPr>
                        <a:t>okolje;</a:t>
                      </a:r>
                      <a:endParaRPr lang="sl-SI" sz="1600" dirty="0">
                        <a:effectLst/>
                        <a:latin typeface="+mn-lt"/>
                      </a:endParaRPr>
                    </a:p>
                    <a:p>
                      <a:pPr marL="342900" lvl="0" indent="-342900">
                        <a:lnSpc>
                          <a:spcPct val="107000"/>
                        </a:lnSpc>
                        <a:spcAft>
                          <a:spcPts val="0"/>
                        </a:spcAft>
                        <a:buFont typeface="Symbol" panose="05050102010706020507" pitchFamily="18" charset="2"/>
                        <a:buChar char="-"/>
                      </a:pPr>
                      <a:r>
                        <a:rPr lang="sl-SI" sz="1600" dirty="0">
                          <a:effectLst/>
                          <a:latin typeface="+mn-lt"/>
                        </a:rPr>
                        <a:t>usmerjeno opazovati in z uporabo vseh čutil opisati živo bitje in življenjsko okolje v katerem živi; </a:t>
                      </a:r>
                    </a:p>
                    <a:p>
                      <a:pPr marL="342900" lvl="0" indent="-342900">
                        <a:lnSpc>
                          <a:spcPct val="107000"/>
                        </a:lnSpc>
                        <a:spcAft>
                          <a:spcPts val="0"/>
                        </a:spcAft>
                        <a:buFont typeface="Symbol" panose="05050102010706020507" pitchFamily="18" charset="2"/>
                        <a:buChar char="-"/>
                      </a:pPr>
                      <a:r>
                        <a:rPr lang="sl-SI" sz="1600" dirty="0">
                          <a:effectLst/>
                          <a:latin typeface="+mn-lt"/>
                        </a:rPr>
                        <a:t>po opazovanju, pogovoru in praktičnem delu uporabiti ustrezno (strokovno) besedišče v ustreznem kontekstu;  </a:t>
                      </a:r>
                    </a:p>
                    <a:p>
                      <a:pPr marL="342900" lvl="0" indent="-342900">
                        <a:lnSpc>
                          <a:spcPct val="107000"/>
                        </a:lnSpc>
                        <a:spcAft>
                          <a:spcPts val="0"/>
                        </a:spcAft>
                        <a:buFont typeface="Symbol" panose="05050102010706020507" pitchFamily="18" charset="2"/>
                        <a:buChar char="-"/>
                      </a:pPr>
                      <a:r>
                        <a:rPr lang="sl-SI" sz="1600" dirty="0">
                          <a:effectLst/>
                          <a:latin typeface="+mn-lt"/>
                        </a:rPr>
                        <a:t>opisati zaporedje življenjskega cikla mravlje;</a:t>
                      </a:r>
                    </a:p>
                    <a:p>
                      <a:pPr marL="342900" lvl="0" indent="-342900">
                        <a:lnSpc>
                          <a:spcPct val="107000"/>
                        </a:lnSpc>
                        <a:spcAft>
                          <a:spcPts val="0"/>
                        </a:spcAft>
                        <a:buFont typeface="Symbol" panose="05050102010706020507" pitchFamily="18" charset="2"/>
                        <a:buChar char="-"/>
                      </a:pPr>
                      <a:r>
                        <a:rPr lang="sl-SI" sz="1600" dirty="0">
                          <a:effectLst/>
                          <a:latin typeface="+mn-lt"/>
                        </a:rPr>
                        <a:t>grafično in z različnimi materiali prikazati ugotovitve opazovanj,</a:t>
                      </a:r>
                    </a:p>
                    <a:p>
                      <a:pPr marL="342900" lvl="0" indent="-342900">
                        <a:lnSpc>
                          <a:spcPct val="107000"/>
                        </a:lnSpc>
                        <a:spcAft>
                          <a:spcPts val="0"/>
                        </a:spcAft>
                        <a:buFont typeface="Symbol" panose="05050102010706020507" pitchFamily="18" charset="2"/>
                        <a:buChar char="-"/>
                      </a:pPr>
                      <a:r>
                        <a:rPr lang="sl-SI" sz="1600" dirty="0">
                          <a:effectLst/>
                          <a:latin typeface="+mn-lt"/>
                        </a:rPr>
                        <a:t>opisati, kako se živali razmnožuje;</a:t>
                      </a:r>
                    </a:p>
                    <a:p>
                      <a:pPr marL="342900" lvl="0" indent="-342900">
                        <a:lnSpc>
                          <a:spcPct val="107000"/>
                        </a:lnSpc>
                        <a:spcAft>
                          <a:spcPts val="0"/>
                        </a:spcAft>
                        <a:buFont typeface="Symbol" panose="05050102010706020507" pitchFamily="18" charset="2"/>
                        <a:buChar char="-"/>
                      </a:pPr>
                      <a:r>
                        <a:rPr lang="sl-SI" sz="1600" dirty="0">
                          <a:effectLst/>
                          <a:latin typeface="+mn-lt"/>
                        </a:rPr>
                        <a:t>uporabiti pisni vir za preverjanje lastnega razumevanja; </a:t>
                      </a:r>
                    </a:p>
                    <a:p>
                      <a:pPr marL="342900" lvl="0" indent="-342900">
                        <a:lnSpc>
                          <a:spcPct val="107000"/>
                        </a:lnSpc>
                        <a:spcAft>
                          <a:spcPts val="0"/>
                        </a:spcAft>
                        <a:buFont typeface="Symbol" panose="05050102010706020507" pitchFamily="18" charset="2"/>
                        <a:buChar char="-"/>
                      </a:pPr>
                      <a:r>
                        <a:rPr lang="sl-SI" sz="1600" dirty="0">
                          <a:effectLst/>
                          <a:latin typeface="+mn-lt"/>
                        </a:rPr>
                        <a:t>prikazati razvoj mravlje s preprostim modelom in ob njem pripovedovati in predstaviti naučeno iz opazovanj.</a:t>
                      </a:r>
                      <a:endParaRPr lang="sl-SI" sz="1600" dirty="0">
                        <a:effectLst/>
                        <a:latin typeface="+mn-lt"/>
                        <a:ea typeface="Calibri" panose="020F0502020204030204" pitchFamily="34" charset="0"/>
                        <a:cs typeface="Calibri" panose="020F0502020204030204" pitchFamily="34" charset="0"/>
                      </a:endParaRPr>
                    </a:p>
                  </a:txBody>
                  <a:tcPr marL="60699" marR="60699" marT="0" marB="0"/>
                </a:tc>
                <a:extLst>
                  <a:ext uri="{0D108BD9-81ED-4DB2-BD59-A6C34878D82A}">
                    <a16:rowId xmlns:a16="http://schemas.microsoft.com/office/drawing/2014/main" val="2815047638"/>
                  </a:ext>
                </a:extLst>
              </a:tr>
            </a:tbl>
          </a:graphicData>
        </a:graphic>
      </p:graphicFrame>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grpSp>
        <p:nvGrpSpPr>
          <p:cNvPr id="5" name="Skupina 4"/>
          <p:cNvGrpSpPr/>
          <p:nvPr/>
        </p:nvGrpSpPr>
        <p:grpSpPr>
          <a:xfrm>
            <a:off x="8194607" y="1440973"/>
            <a:ext cx="4039522" cy="3746309"/>
            <a:chOff x="7560367" y="3182294"/>
            <a:chExt cx="4554768" cy="3746309"/>
          </a:xfrm>
        </p:grpSpPr>
        <p:grpSp>
          <p:nvGrpSpPr>
            <p:cNvPr id="50" name="Skupina 49"/>
            <p:cNvGrpSpPr/>
            <p:nvPr/>
          </p:nvGrpSpPr>
          <p:grpSpPr>
            <a:xfrm>
              <a:off x="7560367" y="3182294"/>
              <a:ext cx="4554768" cy="3746309"/>
              <a:chOff x="717592" y="3231615"/>
              <a:chExt cx="4554768" cy="3746309"/>
            </a:xfrm>
          </p:grpSpPr>
          <p:sp>
            <p:nvSpPr>
              <p:cNvPr id="51" name="Zaobljeni pravokotnik 50"/>
              <p:cNvSpPr/>
              <p:nvPr/>
            </p:nvSpPr>
            <p:spPr>
              <a:xfrm>
                <a:off x="717592" y="3231615"/>
                <a:ext cx="4554767" cy="374630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b="1"/>
              </a:p>
            </p:txBody>
          </p:sp>
          <p:grpSp>
            <p:nvGrpSpPr>
              <p:cNvPr id="52" name="Skupina 51"/>
              <p:cNvGrpSpPr/>
              <p:nvPr/>
            </p:nvGrpSpPr>
            <p:grpSpPr>
              <a:xfrm>
                <a:off x="1045460" y="3311507"/>
                <a:ext cx="4226900" cy="2176477"/>
                <a:chOff x="1045460" y="3311507"/>
                <a:chExt cx="4226900" cy="2176477"/>
              </a:xfrm>
            </p:grpSpPr>
            <p:grpSp>
              <p:nvGrpSpPr>
                <p:cNvPr id="53" name="Skupina 52"/>
                <p:cNvGrpSpPr/>
                <p:nvPr/>
              </p:nvGrpSpPr>
              <p:grpSpPr>
                <a:xfrm>
                  <a:off x="1045460" y="3311507"/>
                  <a:ext cx="4226900" cy="2176477"/>
                  <a:chOff x="1045460" y="3311507"/>
                  <a:chExt cx="4226900" cy="2176477"/>
                </a:xfrm>
              </p:grpSpPr>
              <p:grpSp>
                <p:nvGrpSpPr>
                  <p:cNvPr id="56" name="Skupina 55"/>
                  <p:cNvGrpSpPr/>
                  <p:nvPr/>
                </p:nvGrpSpPr>
                <p:grpSpPr>
                  <a:xfrm>
                    <a:off x="1045460" y="3311507"/>
                    <a:ext cx="4212525" cy="2176477"/>
                    <a:chOff x="4249671" y="1487470"/>
                    <a:chExt cx="4212525" cy="2176477"/>
                  </a:xfrm>
                </p:grpSpPr>
                <p:cxnSp>
                  <p:nvCxnSpPr>
                    <p:cNvPr id="58" name="Raven puščični povezovalnik 57"/>
                    <p:cNvCxnSpPr/>
                    <p:nvPr/>
                  </p:nvCxnSpPr>
                  <p:spPr>
                    <a:xfrm>
                      <a:off x="6486557" y="3181980"/>
                      <a:ext cx="242196" cy="98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Zaobljeni pravokotnik 58"/>
                    <p:cNvSpPr/>
                    <p:nvPr/>
                  </p:nvSpPr>
                  <p:spPr>
                    <a:xfrm>
                      <a:off x="4249671" y="1487470"/>
                      <a:ext cx="1992107" cy="794225"/>
                    </a:xfrm>
                    <a:prstGeom prst="roundRect">
                      <a:avLst/>
                    </a:prstGeom>
                    <a:ln>
                      <a:solidFill>
                        <a:srgbClr val="FFC0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sl-SI" sz="1100" b="1" dirty="0" smtClean="0">
                          <a:solidFill>
                            <a:srgbClr val="002060"/>
                          </a:solidFill>
                          <a:effectLst/>
                          <a:ea typeface="Calibri" panose="020F0502020204030204" pitchFamily="34" charset="0"/>
                          <a:cs typeface="Times New Roman" panose="02020603050405020304" pitchFamily="18" charset="0"/>
                        </a:rPr>
                        <a:t>RAZVIJANJE ZMOŽNOSTI</a:t>
                      </a:r>
                    </a:p>
                    <a:p>
                      <a:pPr algn="ctr">
                        <a:lnSpc>
                          <a:spcPct val="107000"/>
                        </a:lnSpc>
                        <a:spcAft>
                          <a:spcPts val="800"/>
                        </a:spcAft>
                      </a:pPr>
                      <a:r>
                        <a:rPr lang="sl-SI" sz="1100" b="1" dirty="0" smtClean="0">
                          <a:solidFill>
                            <a:srgbClr val="002060"/>
                          </a:solidFill>
                          <a:ea typeface="Calibri" panose="020F0502020204030204" pitchFamily="34" charset="0"/>
                          <a:cs typeface="Times New Roman" panose="02020603050405020304" pitchFamily="18" charset="0"/>
                        </a:rPr>
                        <a:t>POGOVARJANJA</a:t>
                      </a:r>
                      <a:endParaRPr lang="sl-SI" sz="1100" b="1" dirty="0">
                        <a:solidFill>
                          <a:srgbClr val="002060"/>
                        </a:solidFill>
                        <a:effectLst/>
                        <a:ea typeface="Calibri" panose="020F0502020204030204" pitchFamily="34" charset="0"/>
                        <a:cs typeface="Times New Roman" panose="02020603050405020304" pitchFamily="18" charset="0"/>
                      </a:endParaRPr>
                    </a:p>
                  </p:txBody>
                </p:sp>
                <p:sp>
                  <p:nvSpPr>
                    <p:cNvPr id="60" name="Zaobljeni pravokotnik 59"/>
                    <p:cNvSpPr/>
                    <p:nvPr/>
                  </p:nvSpPr>
                  <p:spPr>
                    <a:xfrm>
                      <a:off x="6760268" y="2755643"/>
                      <a:ext cx="1701928" cy="908304"/>
                    </a:xfrm>
                    <a:prstGeom prst="roundRect">
                      <a:avLst/>
                    </a:prstGeom>
                    <a:ln>
                      <a:solidFill>
                        <a:srgbClr val="FFC0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endParaRPr lang="sl-SI" sz="1100" b="1" dirty="0">
                        <a:solidFill>
                          <a:srgbClr val="FF0000"/>
                        </a:solidFill>
                        <a:effectLst/>
                        <a:ea typeface="Calibri" panose="020F0502020204030204" pitchFamily="34" charset="0"/>
                        <a:cs typeface="Times New Roman" panose="02020603050405020304" pitchFamily="18" charset="0"/>
                      </a:endParaRPr>
                    </a:p>
                  </p:txBody>
                </p:sp>
                <p:cxnSp>
                  <p:nvCxnSpPr>
                    <p:cNvPr id="61" name="Raven puščični povezovalnik 60"/>
                    <p:cNvCxnSpPr/>
                    <p:nvPr/>
                  </p:nvCxnSpPr>
                  <p:spPr>
                    <a:xfrm flipH="1" flipV="1">
                      <a:off x="5195000" y="2303084"/>
                      <a:ext cx="262254" cy="3179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57" name="Zaobljeni pravokotnik 56"/>
                  <p:cNvSpPr/>
                  <p:nvPr/>
                </p:nvSpPr>
                <p:spPr>
                  <a:xfrm>
                    <a:off x="3176231" y="3647439"/>
                    <a:ext cx="2096129" cy="603885"/>
                  </a:xfrm>
                  <a:prstGeom prst="roundRect">
                    <a:avLst/>
                  </a:prstGeom>
                  <a:ln>
                    <a:solidFill>
                      <a:srgbClr val="FFC000"/>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sl-SI" sz="1100" b="1" dirty="0">
                        <a:solidFill>
                          <a:srgbClr val="002060"/>
                        </a:solidFill>
                        <a:ea typeface="Calibri" panose="020F0502020204030204" pitchFamily="34" charset="0"/>
                        <a:cs typeface="Times New Roman" panose="02020603050405020304" pitchFamily="18" charset="0"/>
                      </a:rPr>
                      <a:t>RAZVIJANJE ZMOŽNOSTI</a:t>
                    </a:r>
                  </a:p>
                  <a:p>
                    <a:pPr algn="ctr">
                      <a:lnSpc>
                        <a:spcPct val="107000"/>
                      </a:lnSpc>
                      <a:spcAft>
                        <a:spcPts val="800"/>
                      </a:spcAft>
                    </a:pPr>
                    <a:r>
                      <a:rPr lang="sl-SI" sz="1100" b="1" dirty="0" smtClean="0">
                        <a:solidFill>
                          <a:srgbClr val="002060"/>
                        </a:solidFill>
                        <a:ea typeface="Calibri" panose="020F0502020204030204" pitchFamily="34" charset="0"/>
                        <a:cs typeface="Times New Roman" panose="02020603050405020304" pitchFamily="18" charset="0"/>
                      </a:rPr>
                      <a:t>POSLUŠANJA</a:t>
                    </a:r>
                    <a:endParaRPr lang="sl-SI" sz="1100" b="1" dirty="0">
                      <a:effectLst/>
                      <a:ea typeface="Calibri" panose="020F0502020204030204" pitchFamily="34" charset="0"/>
                      <a:cs typeface="Times New Roman" panose="02020603050405020304" pitchFamily="18" charset="0"/>
                    </a:endParaRPr>
                  </a:p>
                </p:txBody>
              </p:sp>
            </p:grpSp>
            <p:cxnSp>
              <p:nvCxnSpPr>
                <p:cNvPr id="54" name="Raven puščični povezovalnik 53"/>
                <p:cNvCxnSpPr/>
                <p:nvPr/>
              </p:nvCxnSpPr>
              <p:spPr>
                <a:xfrm flipV="1">
                  <a:off x="2980659" y="4192300"/>
                  <a:ext cx="861392" cy="3826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Elipsa 54"/>
                <p:cNvSpPr/>
                <p:nvPr/>
              </p:nvSpPr>
              <p:spPr>
                <a:xfrm>
                  <a:off x="1437671" y="4395787"/>
                  <a:ext cx="1844675" cy="858520"/>
                </a:xfrm>
                <a:prstGeom prst="ellipse">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sl-SI" sz="1100" b="1" dirty="0" smtClean="0">
                      <a:effectLst/>
                      <a:ea typeface="Calibri" panose="020F0502020204030204" pitchFamily="34" charset="0"/>
                      <a:cs typeface="Times New Roman" panose="02020603050405020304" pitchFamily="18" charset="0"/>
                    </a:rPr>
                    <a:t>SLOVENŠČINA</a:t>
                  </a:r>
                  <a:endParaRPr lang="sl-SI" sz="1100" b="1" dirty="0">
                    <a:effectLst/>
                    <a:ea typeface="Calibri" panose="020F0502020204030204" pitchFamily="34" charset="0"/>
                    <a:cs typeface="Times New Roman" panose="02020603050405020304" pitchFamily="18" charset="0"/>
                  </a:endParaRPr>
                </a:p>
              </p:txBody>
            </p:sp>
          </p:grpSp>
        </p:grpSp>
        <p:sp>
          <p:nvSpPr>
            <p:cNvPr id="3" name="PoljeZBesedilom 2"/>
            <p:cNvSpPr txBox="1"/>
            <p:nvPr/>
          </p:nvSpPr>
          <p:spPr>
            <a:xfrm>
              <a:off x="7664679" y="5510577"/>
              <a:ext cx="2248617" cy="307777"/>
            </a:xfrm>
            <a:prstGeom prst="rect">
              <a:avLst/>
            </a:prstGeom>
            <a:noFill/>
          </p:spPr>
          <p:txBody>
            <a:bodyPr wrap="square" rtlCol="0">
              <a:spAutoFit/>
            </a:bodyPr>
            <a:lstStyle/>
            <a:p>
              <a:r>
                <a:rPr lang="sl-SI" sz="1400" b="1" dirty="0" smtClean="0">
                  <a:solidFill>
                    <a:srgbClr val="002060"/>
                  </a:solidFill>
                </a:rPr>
                <a:t>VRSTE POGOVOROV</a:t>
              </a:r>
              <a:endParaRPr lang="sl-SI" sz="1400" b="1" dirty="0">
                <a:solidFill>
                  <a:srgbClr val="002060"/>
                </a:solidFill>
              </a:endParaRPr>
            </a:p>
          </p:txBody>
        </p:sp>
      </p:grpSp>
      <p:sp>
        <p:nvSpPr>
          <p:cNvPr id="29" name="Pravokotnik 28"/>
          <p:cNvSpPr/>
          <p:nvPr/>
        </p:nvSpPr>
        <p:spPr>
          <a:xfrm>
            <a:off x="297082" y="260430"/>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pic>
        <p:nvPicPr>
          <p:cNvPr id="30" name="Slika 29"/>
          <p:cNvPicPr>
            <a:picLocks noChangeAspect="1"/>
          </p:cNvPicPr>
          <p:nvPr/>
        </p:nvPicPr>
        <p:blipFill>
          <a:blip r:embed="rId7"/>
          <a:stretch>
            <a:fillRect/>
          </a:stretch>
        </p:blipFill>
        <p:spPr>
          <a:xfrm>
            <a:off x="8258895" y="85214"/>
            <a:ext cx="924691" cy="924691"/>
          </a:xfrm>
          <a:prstGeom prst="rect">
            <a:avLst/>
          </a:prstGeom>
        </p:spPr>
      </p:pic>
      <p:sp>
        <p:nvSpPr>
          <p:cNvPr id="6" name="Pravokotnik 5"/>
          <p:cNvSpPr/>
          <p:nvPr/>
        </p:nvSpPr>
        <p:spPr>
          <a:xfrm>
            <a:off x="10842843" y="2869569"/>
            <a:ext cx="1186505" cy="1087990"/>
          </a:xfrm>
          <a:prstGeom prst="rect">
            <a:avLst/>
          </a:prstGeom>
        </p:spPr>
        <p:txBody>
          <a:bodyPr wrap="square">
            <a:spAutoFit/>
          </a:bodyPr>
          <a:lstStyle/>
          <a:p>
            <a:pPr algn="ctr">
              <a:lnSpc>
                <a:spcPct val="107000"/>
              </a:lnSpc>
              <a:spcAft>
                <a:spcPts val="800"/>
              </a:spcAft>
            </a:pPr>
            <a:r>
              <a:rPr lang="sl-SI" sz="1200" b="1" dirty="0" smtClean="0">
                <a:solidFill>
                  <a:srgbClr val="002060"/>
                </a:solidFill>
                <a:ea typeface="Calibri" panose="020F0502020204030204" pitchFamily="34" charset="0"/>
                <a:cs typeface="Times New Roman" panose="02020603050405020304" pitchFamily="18" charset="0"/>
              </a:rPr>
              <a:t>RAZVIJANJE SLOGOVNE  </a:t>
            </a:r>
          </a:p>
          <a:p>
            <a:pPr algn="ctr">
              <a:lnSpc>
                <a:spcPct val="107000"/>
              </a:lnSpc>
              <a:spcAft>
                <a:spcPts val="800"/>
              </a:spcAft>
            </a:pPr>
            <a:r>
              <a:rPr lang="sl-SI" sz="1200" b="1" dirty="0" smtClean="0">
                <a:solidFill>
                  <a:srgbClr val="002060"/>
                </a:solidFill>
                <a:ea typeface="Calibri" panose="020F0502020204030204" pitchFamily="34" charset="0"/>
                <a:cs typeface="Times New Roman" panose="02020603050405020304" pitchFamily="18" charset="0"/>
              </a:rPr>
              <a:t>ZMOŽNOSTI</a:t>
            </a:r>
            <a:endParaRPr lang="sl-SI" sz="1200" b="1" dirty="0">
              <a:solidFill>
                <a:srgbClr val="002060"/>
              </a:solidFill>
              <a:ea typeface="Calibri" panose="020F0502020204030204" pitchFamily="34" charset="0"/>
              <a:cs typeface="Times New Roman" panose="02020603050405020304" pitchFamily="18" charset="0"/>
            </a:endParaRPr>
          </a:p>
          <a:p>
            <a:pPr algn="ctr">
              <a:lnSpc>
                <a:spcPct val="107000"/>
              </a:lnSpc>
              <a:spcAft>
                <a:spcPts val="800"/>
              </a:spcAft>
            </a:pPr>
            <a:endParaRPr lang="sl-SI" sz="1200" b="1" dirty="0">
              <a:solidFill>
                <a:srgbClr val="002060"/>
              </a:solidFill>
              <a:ea typeface="Calibri" panose="020F0502020204030204" pitchFamily="34" charset="0"/>
              <a:cs typeface="Times New Roman" panose="02020603050405020304" pitchFamily="18" charset="0"/>
            </a:endParaRPr>
          </a:p>
        </p:txBody>
      </p:sp>
      <p:cxnSp>
        <p:nvCxnSpPr>
          <p:cNvPr id="33" name="Raven puščični povezovalnik 32"/>
          <p:cNvCxnSpPr/>
          <p:nvPr/>
        </p:nvCxnSpPr>
        <p:spPr>
          <a:xfrm>
            <a:off x="8821571" y="4038278"/>
            <a:ext cx="13510" cy="3977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Raven puščični povezovalnik 33"/>
          <p:cNvCxnSpPr/>
          <p:nvPr/>
        </p:nvCxnSpPr>
        <p:spPr>
          <a:xfrm flipH="1">
            <a:off x="9708717" y="4030994"/>
            <a:ext cx="8142" cy="6248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PoljeZBesedilom 34"/>
          <p:cNvSpPr txBox="1"/>
          <p:nvPr/>
        </p:nvSpPr>
        <p:spPr>
          <a:xfrm>
            <a:off x="8387127" y="4520082"/>
            <a:ext cx="2044718" cy="307777"/>
          </a:xfrm>
          <a:prstGeom prst="rect">
            <a:avLst/>
          </a:prstGeom>
          <a:noFill/>
        </p:spPr>
        <p:txBody>
          <a:bodyPr wrap="square" rtlCol="0">
            <a:spAutoFit/>
          </a:bodyPr>
          <a:lstStyle/>
          <a:p>
            <a:r>
              <a:rPr lang="sl-SI" sz="1400" b="1" dirty="0" smtClean="0">
                <a:solidFill>
                  <a:srgbClr val="002060"/>
                </a:solidFill>
              </a:rPr>
              <a:t>OSEBNI </a:t>
            </a:r>
            <a:endParaRPr lang="sl-SI" sz="1400" b="1" dirty="0">
              <a:solidFill>
                <a:srgbClr val="002060"/>
              </a:solidFill>
            </a:endParaRPr>
          </a:p>
        </p:txBody>
      </p:sp>
      <p:sp>
        <p:nvSpPr>
          <p:cNvPr id="37" name="PoljeZBesedilom 36"/>
          <p:cNvSpPr txBox="1"/>
          <p:nvPr/>
        </p:nvSpPr>
        <p:spPr>
          <a:xfrm>
            <a:off x="9173963" y="4729945"/>
            <a:ext cx="1994248" cy="307777"/>
          </a:xfrm>
          <a:prstGeom prst="rect">
            <a:avLst/>
          </a:prstGeom>
          <a:noFill/>
        </p:spPr>
        <p:txBody>
          <a:bodyPr wrap="square" rtlCol="0">
            <a:spAutoFit/>
          </a:bodyPr>
          <a:lstStyle/>
          <a:p>
            <a:r>
              <a:rPr lang="sl-SI" sz="1400" b="1" dirty="0" smtClean="0">
                <a:solidFill>
                  <a:srgbClr val="002060"/>
                </a:solidFill>
              </a:rPr>
              <a:t>TELEFONSKI</a:t>
            </a:r>
            <a:endParaRPr lang="sl-SI" sz="1400" b="1" dirty="0">
              <a:solidFill>
                <a:srgbClr val="002060"/>
              </a:solidFill>
            </a:endParaRPr>
          </a:p>
        </p:txBody>
      </p:sp>
      <p:sp>
        <p:nvSpPr>
          <p:cNvPr id="39" name="PoljeZBesedilom 38"/>
          <p:cNvSpPr txBox="1"/>
          <p:nvPr/>
        </p:nvSpPr>
        <p:spPr>
          <a:xfrm>
            <a:off x="10189411" y="4288423"/>
            <a:ext cx="2044718" cy="307777"/>
          </a:xfrm>
          <a:prstGeom prst="rect">
            <a:avLst/>
          </a:prstGeom>
          <a:noFill/>
        </p:spPr>
        <p:txBody>
          <a:bodyPr wrap="square" rtlCol="0">
            <a:spAutoFit/>
          </a:bodyPr>
          <a:lstStyle/>
          <a:p>
            <a:r>
              <a:rPr lang="sl-SI" sz="1400" b="1" dirty="0" smtClean="0">
                <a:solidFill>
                  <a:srgbClr val="002060"/>
                </a:solidFill>
              </a:rPr>
              <a:t>Z URADNO OSEBO</a:t>
            </a:r>
            <a:endParaRPr lang="sl-SI" sz="1400" b="1" dirty="0">
              <a:solidFill>
                <a:srgbClr val="002060"/>
              </a:solidFill>
            </a:endParaRPr>
          </a:p>
        </p:txBody>
      </p:sp>
      <p:sp>
        <p:nvSpPr>
          <p:cNvPr id="41" name="PoljeZBesedilom 40"/>
          <p:cNvSpPr txBox="1"/>
          <p:nvPr/>
        </p:nvSpPr>
        <p:spPr>
          <a:xfrm>
            <a:off x="10112848" y="3923144"/>
            <a:ext cx="2044718" cy="307777"/>
          </a:xfrm>
          <a:prstGeom prst="rect">
            <a:avLst/>
          </a:prstGeom>
          <a:noFill/>
        </p:spPr>
        <p:txBody>
          <a:bodyPr wrap="square" rtlCol="0">
            <a:spAutoFit/>
          </a:bodyPr>
          <a:lstStyle/>
          <a:p>
            <a:r>
              <a:rPr lang="sl-SI" sz="1400" b="1" dirty="0" smtClean="0">
                <a:solidFill>
                  <a:srgbClr val="002060"/>
                </a:solidFill>
              </a:rPr>
              <a:t>MEDPREDMETNOST</a:t>
            </a:r>
            <a:endParaRPr lang="sl-SI" sz="1400" b="1" dirty="0">
              <a:solidFill>
                <a:srgbClr val="002060"/>
              </a:solidFill>
            </a:endParaRPr>
          </a:p>
        </p:txBody>
      </p:sp>
    </p:spTree>
    <p:extLst>
      <p:ext uri="{BB962C8B-B14F-4D97-AF65-F5344CB8AC3E}">
        <p14:creationId xmlns:p14="http://schemas.microsoft.com/office/powerpoint/2010/main" val="547451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pic>
        <p:nvPicPr>
          <p:cNvPr id="25" name="Slika 24"/>
          <p:cNvPicPr>
            <a:picLocks noChangeAspect="1"/>
          </p:cNvPicPr>
          <p:nvPr/>
        </p:nvPicPr>
        <p:blipFill>
          <a:blip r:embed="rId3">
            <a:duotone>
              <a:schemeClr val="bg2">
                <a:shade val="45000"/>
                <a:satMod val="135000"/>
              </a:schemeClr>
              <a:prstClr val="white"/>
            </a:duotone>
          </a:blip>
          <a:stretch>
            <a:fillRect/>
          </a:stretch>
        </p:blipFill>
        <p:spPr>
          <a:xfrm>
            <a:off x="421248" y="885287"/>
            <a:ext cx="1292224" cy="1311511"/>
          </a:xfrm>
          <a:prstGeom prst="rect">
            <a:avLst/>
          </a:prstGeom>
          <a:ln w="76200">
            <a:solidFill>
              <a:schemeClr val="bg1">
                <a:lumMod val="95000"/>
              </a:schemeClr>
            </a:solidFill>
          </a:ln>
        </p:spPr>
      </p:pic>
      <p:pic>
        <p:nvPicPr>
          <p:cNvPr id="26" name="Slika 25"/>
          <p:cNvPicPr>
            <a:picLocks noChangeAspect="1"/>
          </p:cNvPicPr>
          <p:nvPr/>
        </p:nvPicPr>
        <p:blipFill>
          <a:blip r:embed="rId4">
            <a:duotone>
              <a:schemeClr val="bg2">
                <a:shade val="45000"/>
                <a:satMod val="135000"/>
              </a:schemeClr>
              <a:prstClr val="white"/>
            </a:duotone>
          </a:blip>
          <a:stretch>
            <a:fillRect/>
          </a:stretch>
        </p:blipFill>
        <p:spPr>
          <a:xfrm>
            <a:off x="421248" y="2265749"/>
            <a:ext cx="1292224" cy="1125070"/>
          </a:xfrm>
          <a:prstGeom prst="rect">
            <a:avLst/>
          </a:prstGeom>
          <a:ln w="76200">
            <a:solidFill>
              <a:schemeClr val="bg1">
                <a:lumMod val="95000"/>
              </a:schemeClr>
            </a:solidFill>
          </a:ln>
        </p:spPr>
      </p:pic>
      <p:pic>
        <p:nvPicPr>
          <p:cNvPr id="28" name="Slika 27"/>
          <p:cNvPicPr>
            <a:picLocks noChangeAspect="1"/>
          </p:cNvPicPr>
          <p:nvPr/>
        </p:nvPicPr>
        <p:blipFill>
          <a:blip r:embed="rId5">
            <a:duotone>
              <a:schemeClr val="bg2">
                <a:shade val="45000"/>
                <a:satMod val="135000"/>
              </a:schemeClr>
              <a:prstClr val="white"/>
            </a:duotone>
          </a:blip>
          <a:stretch>
            <a:fillRect/>
          </a:stretch>
        </p:blipFill>
        <p:spPr>
          <a:xfrm>
            <a:off x="186391" y="5232889"/>
            <a:ext cx="1540556" cy="1386500"/>
          </a:xfrm>
          <a:prstGeom prst="rect">
            <a:avLst/>
          </a:prstGeom>
          <a:ln w="76200">
            <a:solidFill>
              <a:schemeClr val="bg1">
                <a:lumMod val="95000"/>
              </a:schemeClr>
            </a:solidFill>
          </a:ln>
        </p:spPr>
      </p:pic>
      <p:graphicFrame>
        <p:nvGraphicFramePr>
          <p:cNvPr id="31" name="Tabela 30"/>
          <p:cNvGraphicFramePr>
            <a:graphicFrameLocks noGrp="1"/>
          </p:cNvGraphicFramePr>
          <p:nvPr>
            <p:extLst/>
          </p:nvPr>
        </p:nvGraphicFramePr>
        <p:xfrm>
          <a:off x="1948070" y="766141"/>
          <a:ext cx="10115501" cy="3243455"/>
        </p:xfrm>
        <a:graphic>
          <a:graphicData uri="http://schemas.openxmlformats.org/drawingml/2006/table">
            <a:tbl>
              <a:tblPr bandRow="1">
                <a:tableStyleId>{ED083AE6-46FA-4A59-8FB0-9F97EB10719F}</a:tableStyleId>
              </a:tblPr>
              <a:tblGrid>
                <a:gridCol w="1480720">
                  <a:extLst>
                    <a:ext uri="{9D8B030D-6E8A-4147-A177-3AD203B41FA5}">
                      <a16:colId xmlns:a16="http://schemas.microsoft.com/office/drawing/2014/main" val="4252640155"/>
                    </a:ext>
                  </a:extLst>
                </a:gridCol>
                <a:gridCol w="8634781">
                  <a:extLst>
                    <a:ext uri="{9D8B030D-6E8A-4147-A177-3AD203B41FA5}">
                      <a16:colId xmlns:a16="http://schemas.microsoft.com/office/drawing/2014/main" val="457267245"/>
                    </a:ext>
                  </a:extLst>
                </a:gridCol>
              </a:tblGrid>
              <a:tr h="2549590">
                <a:tc>
                  <a:txBody>
                    <a:bodyPr/>
                    <a:lstStyle/>
                    <a:p>
                      <a:pPr>
                        <a:lnSpc>
                          <a:spcPct val="107000"/>
                        </a:lnSpc>
                        <a:spcAft>
                          <a:spcPts val="800"/>
                        </a:spcAft>
                      </a:pPr>
                      <a:r>
                        <a:rPr lang="sl-SI" sz="1400" b="1" dirty="0">
                          <a:effectLst/>
                          <a:latin typeface="Calibri" panose="020F0502020204030204" pitchFamily="34" charset="0"/>
                          <a:ea typeface="Calibri" panose="020F0502020204030204" pitchFamily="34" charset="0"/>
                          <a:cs typeface="Calibri" panose="020F0502020204030204" pitchFamily="34" charset="0"/>
                        </a:rPr>
                        <a:t>Namen učenja: </a:t>
                      </a:r>
                      <a:endParaRPr lang="sl-SI" sz="14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sl-SI" sz="1400" b="1" dirty="0">
                          <a:effectLst/>
                          <a:latin typeface="Calibri" panose="020F0502020204030204" pitchFamily="34" charset="0"/>
                          <a:ea typeface="Calibri" panose="020F0502020204030204" pitchFamily="34" charset="0"/>
                          <a:cs typeface="Calibri" panose="020F0502020204030204" pitchFamily="34" charset="0"/>
                        </a:rPr>
                        <a:t> </a:t>
                      </a:r>
                      <a:endParaRPr lang="sl-SI" sz="14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sl-SI" sz="1400" b="1" dirty="0">
                          <a:effectLst/>
                          <a:latin typeface="Calibri" panose="020F0502020204030204" pitchFamily="34" charset="0"/>
                          <a:ea typeface="Calibri" panose="020F0502020204030204" pitchFamily="34" charset="0"/>
                          <a:cs typeface="Calibri" panose="020F0502020204030204" pitchFamily="34" charset="0"/>
                        </a:rPr>
                        <a:t> </a:t>
                      </a:r>
                      <a:endParaRPr lang="sl-SI" sz="14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solidFill>
                      <a:schemeClr val="accent1">
                        <a:lumMod val="40000"/>
                        <a:lumOff val="60000"/>
                        <a:alpha val="20000"/>
                      </a:schemeClr>
                    </a:solidFill>
                  </a:tcPr>
                </a:tc>
                <a:tc>
                  <a:txBody>
                    <a:bodyPr/>
                    <a:lstStyle/>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veščin učinkovitega poslušanja in pogovarjanja s sogovorcem</a:t>
                      </a:r>
                    </a:p>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ustreznega nagovarjanja sogovorca in odzivanja nanj </a:t>
                      </a:r>
                    </a:p>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upoštevanja načel ustreznega pogovarjanja</a:t>
                      </a:r>
                    </a:p>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natančnega povzemanja slišanega</a:t>
                      </a:r>
                    </a:p>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uporabe književnega jezika in vljudnostnih izrazov</a:t>
                      </a:r>
                    </a:p>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vrednotenja svojega in sošolčevega dela ter izboljšanja le tega</a:t>
                      </a:r>
                    </a:p>
                    <a:p>
                      <a:pPr marL="285750" lvl="0" indent="-285750">
                        <a:buFont typeface="Arial" panose="020B0604020202020204" pitchFamily="34" charset="0"/>
                        <a:buChar char="•"/>
                      </a:pPr>
                      <a:r>
                        <a:rPr lang="sl-SI" sz="1800" kern="1200" dirty="0" smtClean="0">
                          <a:solidFill>
                            <a:schemeClr val="tx1"/>
                          </a:solidFill>
                          <a:effectLst/>
                          <a:latin typeface="+mn-lt"/>
                          <a:ea typeface="+mn-ea"/>
                          <a:cs typeface="+mn-cs"/>
                        </a:rPr>
                        <a:t>podajati ustrezne povratne informacije sošolcem</a:t>
                      </a:r>
                    </a:p>
                    <a:p>
                      <a:pPr marL="285750" indent="-285750">
                        <a:buFont typeface="Arial" panose="020B0604020202020204" pitchFamily="34" charset="0"/>
                        <a:buChar char="•"/>
                      </a:pPr>
                      <a:r>
                        <a:rPr lang="sl-SI" sz="1800" kern="1200" dirty="0" smtClean="0">
                          <a:solidFill>
                            <a:schemeClr val="tx1"/>
                          </a:solidFill>
                          <a:effectLst/>
                          <a:latin typeface="+mn-lt"/>
                          <a:ea typeface="+mn-ea"/>
                          <a:cs typeface="+mn-cs"/>
                        </a:rPr>
                        <a:t>razvijanja veščin za sodelovanje v dvojicah.</a:t>
                      </a:r>
                    </a:p>
                  </a:txBody>
                  <a:tcPr marL="68580" marR="68580" marT="0" marB="0">
                    <a:solidFill>
                      <a:schemeClr val="accent1">
                        <a:lumMod val="40000"/>
                        <a:lumOff val="60000"/>
                        <a:alpha val="20000"/>
                      </a:schemeClr>
                    </a:solidFill>
                  </a:tcPr>
                </a:tc>
                <a:extLst>
                  <a:ext uri="{0D108BD9-81ED-4DB2-BD59-A6C34878D82A}">
                    <a16:rowId xmlns:a16="http://schemas.microsoft.com/office/drawing/2014/main" val="1929959080"/>
                  </a:ext>
                </a:extLst>
              </a:tr>
              <a:tr h="693865">
                <a:tc>
                  <a:txBody>
                    <a:bodyPr/>
                    <a:lstStyle/>
                    <a:p>
                      <a:pPr>
                        <a:lnSpc>
                          <a:spcPct val="107000"/>
                        </a:lnSpc>
                        <a:spcAft>
                          <a:spcPts val="800"/>
                        </a:spcAft>
                      </a:pPr>
                      <a:r>
                        <a:rPr lang="sl-SI" sz="1400" b="1" dirty="0">
                          <a:effectLst/>
                          <a:latin typeface="Calibri" panose="020F0502020204030204" pitchFamily="34" charset="0"/>
                          <a:ea typeface="Calibri" panose="020F0502020204030204" pitchFamily="34" charset="0"/>
                          <a:cs typeface="Calibri" panose="020F0502020204030204" pitchFamily="34" charset="0"/>
                        </a:rPr>
                        <a:t>Način ocenjevanja </a:t>
                      </a:r>
                      <a:endParaRPr lang="sl-SI" sz="14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a:lnSpc>
                          <a:spcPct val="107000"/>
                        </a:lnSpc>
                        <a:spcAft>
                          <a:spcPts val="800"/>
                        </a:spcAft>
                      </a:pPr>
                      <a:r>
                        <a:rPr lang="sl-SI" sz="2000" b="1"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POGOVOR V IGRI VLOG, OCENJEVANJE V DVOJICAH</a:t>
                      </a:r>
                      <a:endParaRPr lang="sl-SI" sz="20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815047638"/>
                  </a:ext>
                </a:extLst>
              </a:tr>
            </a:tbl>
          </a:graphicData>
        </a:graphic>
      </p:graphicFrame>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sp>
        <p:nvSpPr>
          <p:cNvPr id="14" name="Pravokotnik 13"/>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pic>
        <p:nvPicPr>
          <p:cNvPr id="15" name="Slika 14"/>
          <p:cNvPicPr>
            <a:picLocks noChangeAspect="1"/>
          </p:cNvPicPr>
          <p:nvPr/>
        </p:nvPicPr>
        <p:blipFill>
          <a:blip r:embed="rId3"/>
          <a:stretch>
            <a:fillRect/>
          </a:stretch>
        </p:blipFill>
        <p:spPr>
          <a:xfrm>
            <a:off x="88914" y="1647163"/>
            <a:ext cx="1657775" cy="1615176"/>
          </a:xfrm>
          <a:prstGeom prst="rect">
            <a:avLst/>
          </a:prstGeom>
          <a:ln w="76200">
            <a:solidFill>
              <a:schemeClr val="bg1">
                <a:lumMod val="95000"/>
              </a:schemeClr>
            </a:solidFill>
          </a:ln>
        </p:spPr>
      </p:pic>
      <p:graphicFrame>
        <p:nvGraphicFramePr>
          <p:cNvPr id="5" name="Tabela 4"/>
          <p:cNvGraphicFramePr>
            <a:graphicFrameLocks noGrp="1"/>
          </p:cNvGraphicFramePr>
          <p:nvPr>
            <p:extLst/>
          </p:nvPr>
        </p:nvGraphicFramePr>
        <p:xfrm>
          <a:off x="1868369" y="3997769"/>
          <a:ext cx="10236738" cy="2860231"/>
        </p:xfrm>
        <a:graphic>
          <a:graphicData uri="http://schemas.openxmlformats.org/drawingml/2006/table">
            <a:tbl>
              <a:tblPr bandRow="1">
                <a:tableStyleId>{ED083AE6-46FA-4A59-8FB0-9F97EB10719F}</a:tableStyleId>
              </a:tblPr>
              <a:tblGrid>
                <a:gridCol w="1498466">
                  <a:extLst>
                    <a:ext uri="{9D8B030D-6E8A-4147-A177-3AD203B41FA5}">
                      <a16:colId xmlns:a16="http://schemas.microsoft.com/office/drawing/2014/main" val="149577277"/>
                    </a:ext>
                  </a:extLst>
                </a:gridCol>
                <a:gridCol w="8738272">
                  <a:extLst>
                    <a:ext uri="{9D8B030D-6E8A-4147-A177-3AD203B41FA5}">
                      <a16:colId xmlns:a16="http://schemas.microsoft.com/office/drawing/2014/main" val="557923827"/>
                    </a:ext>
                  </a:extLst>
                </a:gridCol>
              </a:tblGrid>
              <a:tr h="2607275">
                <a:tc>
                  <a:txBody>
                    <a:bodyPr/>
                    <a:lstStyle/>
                    <a:p>
                      <a:pPr>
                        <a:lnSpc>
                          <a:spcPct val="107000"/>
                        </a:lnSpc>
                        <a:spcAft>
                          <a:spcPts val="800"/>
                        </a:spcAft>
                      </a:pPr>
                      <a:r>
                        <a:rPr lang="sl-SI" sz="1400" b="1" dirty="0" smtClean="0">
                          <a:effectLst/>
                          <a:latin typeface="Calibri" panose="020F0502020204030204" pitchFamily="34" charset="0"/>
                          <a:ea typeface="Calibri" panose="020F0502020204030204" pitchFamily="34" charset="0"/>
                          <a:cs typeface="Calibri" panose="020F0502020204030204" pitchFamily="34" charset="0"/>
                        </a:rPr>
                        <a:t>KRITERIJI</a:t>
                      </a:r>
                      <a:r>
                        <a:rPr lang="sl-SI" sz="1400" b="1" baseline="0" dirty="0" smtClean="0">
                          <a:effectLst/>
                          <a:latin typeface="Calibri" panose="020F0502020204030204" pitchFamily="34" charset="0"/>
                          <a:ea typeface="Calibri" panose="020F0502020204030204" pitchFamily="34" charset="0"/>
                          <a:cs typeface="Calibri" panose="020F0502020204030204" pitchFamily="34" charset="0"/>
                        </a:rPr>
                        <a:t> USPEŠNOSTI</a:t>
                      </a:r>
                    </a:p>
                  </a:txBody>
                  <a:tcPr marL="68580" marR="68580" marT="0" marB="0">
                    <a:solidFill>
                      <a:schemeClr val="accent1">
                        <a:lumMod val="75000"/>
                        <a:alpha val="20000"/>
                      </a:schemeClr>
                    </a:solidFill>
                  </a:tcPr>
                </a:tc>
                <a:tc>
                  <a:txBody>
                    <a:bodyPr/>
                    <a:lstStyle/>
                    <a:p>
                      <a:r>
                        <a:rPr lang="sl-SI" sz="1800" b="0" i="0" kern="1200" dirty="0" smtClean="0">
                          <a:solidFill>
                            <a:schemeClr val="tx1"/>
                          </a:solidFill>
                          <a:effectLst/>
                          <a:latin typeface="+mn-lt"/>
                          <a:ea typeface="+mn-ea"/>
                          <a:cs typeface="+mn-cs"/>
                        </a:rPr>
                        <a:t>Uspešen bom, ko</a:t>
                      </a:r>
                      <a:r>
                        <a:rPr lang="sl-SI" sz="1800" b="1" i="0" kern="1200" dirty="0" smtClean="0">
                          <a:solidFill>
                            <a:schemeClr val="tx1"/>
                          </a:solidFill>
                          <a:effectLst/>
                          <a:latin typeface="+mn-lt"/>
                          <a:ea typeface="+mn-ea"/>
                          <a:cs typeface="+mn-cs"/>
                        </a:rPr>
                        <a:t>: </a:t>
                      </a:r>
                    </a:p>
                    <a:p>
                      <a:pPr marL="285750" indent="-285750">
                        <a:buFontTx/>
                        <a:buChar char="-"/>
                      </a:pPr>
                      <a:r>
                        <a:rPr lang="sl-SI" sz="1800" b="1" i="0" kern="1200" dirty="0" smtClean="0">
                          <a:solidFill>
                            <a:schemeClr val="tx1"/>
                          </a:solidFill>
                          <a:effectLst/>
                          <a:latin typeface="+mn-lt"/>
                          <a:ea typeface="+mn-ea"/>
                          <a:cs typeface="+mn-cs"/>
                        </a:rPr>
                        <a:t>se smiselno vključim in sodelujem v pogovoru,</a:t>
                      </a:r>
                      <a:r>
                        <a:rPr lang="sl-SI" sz="1800" b="1" i="0" kern="1200" baseline="0" dirty="0" smtClean="0">
                          <a:solidFill>
                            <a:schemeClr val="tx1"/>
                          </a:solidFill>
                          <a:effectLst/>
                          <a:latin typeface="+mn-lt"/>
                          <a:ea typeface="+mn-ea"/>
                          <a:cs typeface="+mn-cs"/>
                        </a:rPr>
                        <a:t> </a:t>
                      </a:r>
                      <a:r>
                        <a:rPr lang="sl-SI" sz="1800" b="1" i="0" kern="1200" dirty="0" smtClean="0">
                          <a:solidFill>
                            <a:schemeClr val="tx1"/>
                          </a:solidFill>
                          <a:effectLst/>
                          <a:latin typeface="+mn-lt"/>
                          <a:ea typeface="+mn-ea"/>
                          <a:cs typeface="+mn-cs"/>
                        </a:rPr>
                        <a:t>se na vprašanja smiselno odzivam, postavljam smiselna vprašanja, uporabljam vljudnostne izraze </a:t>
                      </a:r>
                      <a:r>
                        <a:rPr lang="sl-SI" sz="1800" b="0" i="0" kern="1200" dirty="0" smtClean="0">
                          <a:solidFill>
                            <a:schemeClr val="tx1"/>
                          </a:solidFill>
                          <a:effectLst/>
                          <a:latin typeface="+mn-lt"/>
                          <a:ea typeface="+mn-ea"/>
                          <a:cs typeface="+mn-cs"/>
                        </a:rPr>
                        <a:t>(pogovarjanje)</a:t>
                      </a:r>
                    </a:p>
                    <a:p>
                      <a:pPr marL="285750" lvl="0" indent="-285750">
                        <a:buFontTx/>
                        <a:buChar char="-"/>
                      </a:pPr>
                      <a:r>
                        <a:rPr lang="sl-SI" sz="1800" b="1" i="0" kern="1200" dirty="0" smtClean="0">
                          <a:solidFill>
                            <a:schemeClr val="tx1"/>
                          </a:solidFill>
                          <a:effectLst/>
                          <a:latin typeface="+mn-lt"/>
                          <a:ea typeface="+mn-ea"/>
                          <a:cs typeface="+mn-cs"/>
                        </a:rPr>
                        <a:t>pogovor pozorno poslušam in ustrezno povzamem temo pogovora, </a:t>
                      </a:r>
                      <a:r>
                        <a:rPr lang="sl-SI" sz="1800" i="0" kern="1200" dirty="0" smtClean="0">
                          <a:solidFill>
                            <a:schemeClr val="tx1"/>
                          </a:solidFill>
                          <a:effectLst/>
                          <a:latin typeface="+mn-lt"/>
                          <a:ea typeface="+mn-ea"/>
                          <a:cs typeface="+mn-cs"/>
                        </a:rPr>
                        <a:t>ustrezno vrednotim,</a:t>
                      </a:r>
                      <a:r>
                        <a:rPr lang="sl-SI" sz="1800" i="0" kern="1200" baseline="0" dirty="0" smtClean="0">
                          <a:solidFill>
                            <a:schemeClr val="tx1"/>
                          </a:solidFill>
                          <a:effectLst/>
                          <a:latin typeface="+mn-lt"/>
                          <a:ea typeface="+mn-ea"/>
                          <a:cs typeface="+mn-cs"/>
                        </a:rPr>
                        <a:t> </a:t>
                      </a:r>
                      <a:r>
                        <a:rPr lang="sl-SI" sz="1800" i="0" kern="1200" dirty="0" smtClean="0">
                          <a:solidFill>
                            <a:schemeClr val="tx1"/>
                          </a:solidFill>
                          <a:effectLst/>
                          <a:latin typeface="+mn-lt"/>
                          <a:ea typeface="+mn-ea"/>
                          <a:cs typeface="+mn-cs"/>
                        </a:rPr>
                        <a:t>poslušano, smiselno utemeljim svoje mnenje o vrednotenju in predlagam izboljšave (poslušanje)</a:t>
                      </a:r>
                    </a:p>
                    <a:p>
                      <a:pPr lvl="0"/>
                      <a:r>
                        <a:rPr lang="sl-SI" sz="1800" b="0" i="0" kern="1200" dirty="0" smtClean="0">
                          <a:solidFill>
                            <a:schemeClr val="tx1"/>
                          </a:solidFill>
                          <a:effectLst/>
                          <a:latin typeface="+mn-lt"/>
                          <a:ea typeface="+mn-ea"/>
                          <a:cs typeface="+mn-cs"/>
                        </a:rPr>
                        <a:t>-</a:t>
                      </a:r>
                      <a:r>
                        <a:rPr lang="sl-SI" sz="1800" b="0" i="0" kern="1200" baseline="0" dirty="0" smtClean="0">
                          <a:solidFill>
                            <a:schemeClr val="tx1"/>
                          </a:solidFill>
                          <a:effectLst/>
                          <a:latin typeface="+mn-lt"/>
                          <a:ea typeface="+mn-ea"/>
                          <a:cs typeface="+mn-cs"/>
                        </a:rPr>
                        <a:t>  </a:t>
                      </a:r>
                      <a:r>
                        <a:rPr lang="sl-SI" sz="1800" b="1" i="0" kern="1200" dirty="0" smtClean="0">
                          <a:solidFill>
                            <a:schemeClr val="tx1"/>
                          </a:solidFill>
                          <a:effectLst/>
                          <a:latin typeface="+mn-lt"/>
                          <a:ea typeface="+mn-ea"/>
                          <a:cs typeface="+mn-cs"/>
                        </a:rPr>
                        <a:t>uporabljam ustrezne izraze, </a:t>
                      </a:r>
                      <a:r>
                        <a:rPr lang="sl-SI" sz="1800" b="1" i="0" kern="1200" dirty="0" err="1" smtClean="0">
                          <a:solidFill>
                            <a:schemeClr val="tx1"/>
                          </a:solidFill>
                          <a:effectLst/>
                          <a:latin typeface="+mn-lt"/>
                          <a:ea typeface="+mn-ea"/>
                          <a:cs typeface="+mn-cs"/>
                        </a:rPr>
                        <a:t>čustreno</a:t>
                      </a:r>
                      <a:r>
                        <a:rPr lang="sl-SI" sz="1800" b="1" i="0" kern="1200" dirty="0" smtClean="0">
                          <a:solidFill>
                            <a:schemeClr val="tx1"/>
                          </a:solidFill>
                          <a:effectLst/>
                          <a:latin typeface="+mn-lt"/>
                          <a:ea typeface="+mn-ea"/>
                          <a:cs typeface="+mn-cs"/>
                        </a:rPr>
                        <a:t> ogovorim osebo (vikam, tikam),vrednotim  </a:t>
                      </a:r>
                    </a:p>
                    <a:p>
                      <a:pPr lvl="0"/>
                      <a:r>
                        <a:rPr lang="sl-SI" sz="1800" b="1" i="0" kern="1200" dirty="0" smtClean="0">
                          <a:solidFill>
                            <a:schemeClr val="tx1"/>
                          </a:solidFill>
                          <a:effectLst/>
                          <a:latin typeface="+mn-lt"/>
                          <a:ea typeface="+mn-ea"/>
                          <a:cs typeface="+mn-cs"/>
                        </a:rPr>
                        <a:t>    vljudnost v pogovoru,</a:t>
                      </a:r>
                      <a:r>
                        <a:rPr lang="sl-SI" sz="1800" b="1" i="0" kern="1200" baseline="0" dirty="0" smtClean="0">
                          <a:solidFill>
                            <a:schemeClr val="tx1"/>
                          </a:solidFill>
                          <a:effectLst/>
                          <a:latin typeface="+mn-lt"/>
                          <a:ea typeface="+mn-ea"/>
                          <a:cs typeface="+mn-cs"/>
                        </a:rPr>
                        <a:t> </a:t>
                      </a:r>
                      <a:r>
                        <a:rPr lang="sl-SI" sz="1800" i="0" kern="1200" dirty="0" smtClean="0">
                          <a:solidFill>
                            <a:schemeClr val="tx1"/>
                          </a:solidFill>
                          <a:effectLst/>
                          <a:latin typeface="+mn-lt"/>
                          <a:ea typeface="+mn-ea"/>
                          <a:cs typeface="+mn-cs"/>
                        </a:rPr>
                        <a:t>prepoznam in popravim neustrezne izraze (slogovna zmožnost)</a:t>
                      </a:r>
                    </a:p>
                    <a:p>
                      <a:r>
                        <a:rPr lang="sl-SI" sz="1800" i="0" kern="1200" dirty="0" smtClean="0">
                          <a:solidFill>
                            <a:schemeClr val="tx1"/>
                          </a:solidFill>
                          <a:effectLst/>
                          <a:latin typeface="+mn-lt"/>
                          <a:ea typeface="+mn-ea"/>
                          <a:cs typeface="+mn-cs"/>
                        </a:rPr>
                        <a:t> </a:t>
                      </a:r>
                    </a:p>
                    <a:p>
                      <a:pPr>
                        <a:lnSpc>
                          <a:spcPct val="107000"/>
                        </a:lnSpc>
                        <a:spcAft>
                          <a:spcPts val="800"/>
                        </a:spcAft>
                      </a:pPr>
                      <a:endParaRPr lang="sl-SI"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solidFill>
                      <a:schemeClr val="accent1">
                        <a:lumMod val="75000"/>
                        <a:alpha val="20000"/>
                      </a:schemeClr>
                    </a:solidFill>
                  </a:tcPr>
                </a:tc>
                <a:extLst>
                  <a:ext uri="{0D108BD9-81ED-4DB2-BD59-A6C34878D82A}">
                    <a16:rowId xmlns:a16="http://schemas.microsoft.com/office/drawing/2014/main" val="1537722977"/>
                  </a:ext>
                </a:extLst>
              </a:tr>
            </a:tbl>
          </a:graphicData>
        </a:graphic>
      </p:graphicFrame>
      <p:pic>
        <p:nvPicPr>
          <p:cNvPr id="19" name="Slika 18"/>
          <p:cNvPicPr>
            <a:picLocks noChangeAspect="1"/>
          </p:cNvPicPr>
          <p:nvPr/>
        </p:nvPicPr>
        <p:blipFill>
          <a:blip r:embed="rId6"/>
          <a:stretch>
            <a:fillRect/>
          </a:stretch>
        </p:blipFill>
        <p:spPr>
          <a:xfrm>
            <a:off x="8287239" y="88724"/>
            <a:ext cx="794978" cy="794978"/>
          </a:xfrm>
          <a:prstGeom prst="rect">
            <a:avLst/>
          </a:prstGeom>
        </p:spPr>
      </p:pic>
      <p:pic>
        <p:nvPicPr>
          <p:cNvPr id="20" name="Slika 19"/>
          <p:cNvPicPr>
            <a:picLocks noChangeAspect="1"/>
          </p:cNvPicPr>
          <p:nvPr/>
        </p:nvPicPr>
        <p:blipFill>
          <a:blip r:embed="rId7"/>
          <a:stretch>
            <a:fillRect/>
          </a:stretch>
        </p:blipFill>
        <p:spPr>
          <a:xfrm>
            <a:off x="11856" y="4915484"/>
            <a:ext cx="1785802" cy="1703905"/>
          </a:xfrm>
          <a:prstGeom prst="rect">
            <a:avLst/>
          </a:prstGeom>
          <a:ln w="76200">
            <a:solidFill>
              <a:schemeClr val="bg1">
                <a:lumMod val="95000"/>
              </a:schemeClr>
            </a:solidFill>
          </a:ln>
        </p:spPr>
      </p:pic>
      <p:pic>
        <p:nvPicPr>
          <p:cNvPr id="21" name="Slika 20"/>
          <p:cNvPicPr>
            <a:picLocks noChangeAspect="1"/>
          </p:cNvPicPr>
          <p:nvPr/>
        </p:nvPicPr>
        <p:blipFill>
          <a:blip r:embed="rId4"/>
          <a:stretch>
            <a:fillRect/>
          </a:stretch>
        </p:blipFill>
        <p:spPr>
          <a:xfrm>
            <a:off x="74202" y="3351836"/>
            <a:ext cx="1661601" cy="1446668"/>
          </a:xfrm>
          <a:prstGeom prst="rect">
            <a:avLst/>
          </a:prstGeom>
          <a:ln w="76200">
            <a:solidFill>
              <a:schemeClr val="bg1">
                <a:lumMod val="95000"/>
              </a:schemeClr>
            </a:solidFill>
          </a:ln>
        </p:spPr>
      </p:pic>
    </p:spTree>
    <p:extLst>
      <p:ext uri="{BB962C8B-B14F-4D97-AF65-F5344CB8AC3E}">
        <p14:creationId xmlns:p14="http://schemas.microsoft.com/office/powerpoint/2010/main" val="893162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pic>
        <p:nvPicPr>
          <p:cNvPr id="25" name="Slika 24"/>
          <p:cNvPicPr>
            <a:picLocks noChangeAspect="1"/>
          </p:cNvPicPr>
          <p:nvPr/>
        </p:nvPicPr>
        <p:blipFill>
          <a:blip r:embed="rId3">
            <a:duotone>
              <a:schemeClr val="bg2">
                <a:shade val="45000"/>
                <a:satMod val="135000"/>
              </a:schemeClr>
              <a:prstClr val="white"/>
            </a:duotone>
          </a:blip>
          <a:stretch>
            <a:fillRect/>
          </a:stretch>
        </p:blipFill>
        <p:spPr>
          <a:xfrm>
            <a:off x="310816" y="1091539"/>
            <a:ext cx="1526822" cy="1549610"/>
          </a:xfrm>
          <a:prstGeom prst="rect">
            <a:avLst/>
          </a:prstGeom>
          <a:ln w="76200">
            <a:solidFill>
              <a:schemeClr val="bg1">
                <a:lumMod val="95000"/>
              </a:schemeClr>
            </a:solidFill>
          </a:ln>
        </p:spPr>
      </p:pic>
      <p:pic>
        <p:nvPicPr>
          <p:cNvPr id="26" name="Slika 25"/>
          <p:cNvPicPr>
            <a:picLocks noChangeAspect="1"/>
          </p:cNvPicPr>
          <p:nvPr/>
        </p:nvPicPr>
        <p:blipFill>
          <a:blip r:embed="rId4">
            <a:duotone>
              <a:schemeClr val="bg2">
                <a:shade val="45000"/>
                <a:satMod val="135000"/>
              </a:schemeClr>
              <a:prstClr val="white"/>
            </a:duotone>
          </a:blip>
          <a:stretch>
            <a:fillRect/>
          </a:stretch>
        </p:blipFill>
        <p:spPr>
          <a:xfrm>
            <a:off x="328622" y="2657218"/>
            <a:ext cx="1509016" cy="1313820"/>
          </a:xfrm>
          <a:prstGeom prst="rect">
            <a:avLst/>
          </a:prstGeom>
          <a:ln w="76200">
            <a:solidFill>
              <a:schemeClr val="bg1">
                <a:lumMod val="95000"/>
              </a:schemeClr>
            </a:solidFill>
          </a:ln>
        </p:spPr>
      </p:pic>
      <p:pic>
        <p:nvPicPr>
          <p:cNvPr id="27" name="Slika 26"/>
          <p:cNvPicPr>
            <a:picLocks noChangeAspect="1"/>
          </p:cNvPicPr>
          <p:nvPr/>
        </p:nvPicPr>
        <p:blipFill>
          <a:blip r:embed="rId5"/>
          <a:stretch>
            <a:fillRect/>
          </a:stretch>
        </p:blipFill>
        <p:spPr>
          <a:xfrm>
            <a:off x="282370" y="4392392"/>
            <a:ext cx="1797133" cy="1613241"/>
          </a:xfrm>
          <a:prstGeom prst="rect">
            <a:avLst/>
          </a:prstGeom>
          <a:ln w="76200">
            <a:solidFill>
              <a:schemeClr val="bg1">
                <a:lumMod val="95000"/>
              </a:schemeClr>
            </a:solidFill>
          </a:ln>
        </p:spPr>
      </p:pic>
      <p:graphicFrame>
        <p:nvGraphicFramePr>
          <p:cNvPr id="31" name="Tabela 30"/>
          <p:cNvGraphicFramePr>
            <a:graphicFrameLocks noGrp="1"/>
          </p:cNvGraphicFramePr>
          <p:nvPr>
            <p:extLst/>
          </p:nvPr>
        </p:nvGraphicFramePr>
        <p:xfrm>
          <a:off x="2091159" y="1118553"/>
          <a:ext cx="9686081" cy="5702703"/>
        </p:xfrm>
        <a:graphic>
          <a:graphicData uri="http://schemas.openxmlformats.org/drawingml/2006/table">
            <a:tbl>
              <a:tblPr bandRow="1">
                <a:tableStyleId>{ED083AE6-46FA-4A59-8FB0-9F97EB10719F}</a:tableStyleId>
              </a:tblPr>
              <a:tblGrid>
                <a:gridCol w="1417861">
                  <a:extLst>
                    <a:ext uri="{9D8B030D-6E8A-4147-A177-3AD203B41FA5}">
                      <a16:colId xmlns:a16="http://schemas.microsoft.com/office/drawing/2014/main" val="4252640155"/>
                    </a:ext>
                  </a:extLst>
                </a:gridCol>
                <a:gridCol w="8268220">
                  <a:extLst>
                    <a:ext uri="{9D8B030D-6E8A-4147-A177-3AD203B41FA5}">
                      <a16:colId xmlns:a16="http://schemas.microsoft.com/office/drawing/2014/main" val="457267245"/>
                    </a:ext>
                  </a:extLst>
                </a:gridCol>
              </a:tblGrid>
              <a:tr h="5702703">
                <a:tc>
                  <a:txBody>
                    <a:bodyPr/>
                    <a:lstStyle/>
                    <a:p>
                      <a:pPr>
                        <a:lnSpc>
                          <a:spcPct val="107000"/>
                        </a:lnSpc>
                        <a:spcAft>
                          <a:spcPts val="800"/>
                        </a:spcAft>
                      </a:pPr>
                      <a:r>
                        <a:rPr lang="sl-SI" sz="1600" i="1" dirty="0">
                          <a:effectLst/>
                          <a:latin typeface="Calibri" panose="020F0502020204030204" pitchFamily="34" charset="0"/>
                          <a:ea typeface="Calibri" panose="020F0502020204030204" pitchFamily="34" charset="0"/>
                          <a:cs typeface="Calibri" panose="020F0502020204030204" pitchFamily="34" charset="0"/>
                        </a:rPr>
                        <a:t>Kaj morajo učenci/dijaki </a:t>
                      </a:r>
                      <a:r>
                        <a:rPr lang="sl-SI" sz="1600" b="1" i="1" dirty="0">
                          <a:effectLst/>
                          <a:latin typeface="Calibri" panose="020F0502020204030204" pitchFamily="34" charset="0"/>
                          <a:ea typeface="Calibri" panose="020F0502020204030204" pitchFamily="34" charset="0"/>
                          <a:cs typeface="Calibri" panose="020F0502020204030204" pitchFamily="34" charset="0"/>
                        </a:rPr>
                        <a:t>predhodno </a:t>
                      </a:r>
                      <a:r>
                        <a:rPr lang="sl-SI" sz="1600" i="1" dirty="0">
                          <a:effectLst/>
                          <a:latin typeface="Calibri" panose="020F0502020204030204" pitchFamily="34" charset="0"/>
                          <a:ea typeface="Calibri" panose="020F0502020204030204" pitchFamily="34" charset="0"/>
                          <a:cs typeface="Calibri" panose="020F0502020204030204" pitchFamily="34" charset="0"/>
                        </a:rPr>
                        <a:t>vedeti, razumeti, obvladovati, da lahko izberemo tak način?</a:t>
                      </a:r>
                      <a:endParaRPr lang="sl-SI" sz="16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sl-SI" sz="1600" i="1" dirty="0">
                          <a:effectLst/>
                          <a:latin typeface="Calibri" panose="020F0502020204030204" pitchFamily="34" charset="0"/>
                          <a:ea typeface="Calibri" panose="020F0502020204030204" pitchFamily="34" charset="0"/>
                          <a:cs typeface="Calibri" panose="020F0502020204030204" pitchFamily="34" charset="0"/>
                        </a:rPr>
                        <a:t> </a:t>
                      </a:r>
                      <a:endParaRPr lang="sl-SI" sz="16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sl-SI" sz="1600" b="1" dirty="0">
                          <a:effectLst/>
                          <a:latin typeface="Calibri" panose="020F0502020204030204" pitchFamily="34" charset="0"/>
                          <a:ea typeface="Calibri" panose="020F0502020204030204" pitchFamily="34" charset="0"/>
                          <a:cs typeface="Calibri" panose="020F0502020204030204" pitchFamily="34" charset="0"/>
                        </a:rPr>
                        <a:t> </a:t>
                      </a:r>
                      <a:endParaRPr lang="sl-SI" sz="16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solidFill>
                      <a:schemeClr val="accent1">
                        <a:lumMod val="75000"/>
                        <a:alpha val="20000"/>
                      </a:schemeClr>
                    </a:solidFill>
                  </a:tcPr>
                </a:tc>
                <a:tc>
                  <a:txBody>
                    <a:bodyPr/>
                    <a:lstStyle/>
                    <a:p>
                      <a:pPr>
                        <a:lnSpc>
                          <a:spcPct val="107000"/>
                        </a:lnSpc>
                        <a:spcAft>
                          <a:spcPts val="800"/>
                        </a:spcAft>
                      </a:pPr>
                      <a:r>
                        <a:rPr lang="sl-SI" sz="1800" b="1" kern="1200" dirty="0" smtClean="0">
                          <a:solidFill>
                            <a:schemeClr val="tx1"/>
                          </a:solidFill>
                          <a:effectLst/>
                          <a:latin typeface="+mn-lt"/>
                          <a:ea typeface="+mn-ea"/>
                          <a:cs typeface="+mn-cs"/>
                        </a:rPr>
                        <a:t>Učenci morajo imeti predhodno razvito zmožnost:</a:t>
                      </a:r>
                    </a:p>
                    <a:p>
                      <a:pPr marL="285750" indent="-285750">
                        <a:lnSpc>
                          <a:spcPct val="107000"/>
                        </a:lnSpc>
                        <a:spcAft>
                          <a:spcPts val="800"/>
                        </a:spcAft>
                        <a:buFontTx/>
                        <a:buChar char="-"/>
                      </a:pPr>
                      <a:r>
                        <a:rPr lang="sl-SI" sz="1800" kern="1200" dirty="0" smtClean="0">
                          <a:solidFill>
                            <a:schemeClr val="tx1"/>
                          </a:solidFill>
                          <a:effectLst/>
                          <a:latin typeface="+mn-lt"/>
                          <a:ea typeface="+mn-ea"/>
                          <a:cs typeface="+mn-cs"/>
                        </a:rPr>
                        <a:t>poslušanja,</a:t>
                      </a:r>
                    </a:p>
                    <a:p>
                      <a:pPr marL="285750" indent="-285750">
                        <a:lnSpc>
                          <a:spcPct val="107000"/>
                        </a:lnSpc>
                        <a:spcAft>
                          <a:spcPts val="800"/>
                        </a:spcAft>
                        <a:buFontTx/>
                        <a:buChar char="-"/>
                      </a:pPr>
                      <a:r>
                        <a:rPr lang="sl-SI" sz="1800" kern="1200" dirty="0" smtClean="0">
                          <a:solidFill>
                            <a:schemeClr val="tx1"/>
                          </a:solidFill>
                          <a:effectLst/>
                          <a:latin typeface="+mn-lt"/>
                          <a:ea typeface="+mn-ea"/>
                          <a:cs typeface="+mn-cs"/>
                        </a:rPr>
                        <a:t>pogovarjanja,</a:t>
                      </a:r>
                    </a:p>
                    <a:p>
                      <a:pPr marL="285750" indent="-285750">
                        <a:lnSpc>
                          <a:spcPct val="107000"/>
                        </a:lnSpc>
                        <a:spcAft>
                          <a:spcPts val="800"/>
                        </a:spcAft>
                        <a:buFontTx/>
                        <a:buChar char="-"/>
                      </a:pPr>
                      <a:r>
                        <a:rPr lang="sl-SI" sz="1800" kern="1200" dirty="0" smtClean="0">
                          <a:solidFill>
                            <a:schemeClr val="tx1"/>
                          </a:solidFill>
                          <a:effectLst/>
                          <a:latin typeface="+mn-lt"/>
                          <a:ea typeface="+mn-ea"/>
                          <a:cs typeface="+mn-cs"/>
                        </a:rPr>
                        <a:t>uporabe vljudnostnih izrazov,</a:t>
                      </a:r>
                    </a:p>
                    <a:p>
                      <a:pPr marL="285750" indent="-285750">
                        <a:lnSpc>
                          <a:spcPct val="107000"/>
                        </a:lnSpc>
                        <a:spcAft>
                          <a:spcPts val="800"/>
                        </a:spcAft>
                        <a:buFontTx/>
                        <a:buChar char="-"/>
                      </a:pPr>
                      <a:r>
                        <a:rPr lang="sl-SI" sz="1800" kern="1200" dirty="0" smtClean="0">
                          <a:solidFill>
                            <a:schemeClr val="tx1"/>
                          </a:solidFill>
                          <a:effectLst/>
                          <a:latin typeface="+mn-lt"/>
                          <a:ea typeface="+mn-ea"/>
                          <a:cs typeface="+mn-cs"/>
                        </a:rPr>
                        <a:t>uporabe književnega jezika</a:t>
                      </a:r>
                    </a:p>
                    <a:p>
                      <a:pPr marL="285750" indent="-285750">
                        <a:lnSpc>
                          <a:spcPct val="107000"/>
                        </a:lnSpc>
                        <a:spcAft>
                          <a:spcPts val="800"/>
                        </a:spcAft>
                        <a:buFontTx/>
                        <a:buChar char="-"/>
                      </a:pPr>
                      <a:r>
                        <a:rPr lang="sl-SI" sz="1800" kern="1200" dirty="0" smtClean="0">
                          <a:solidFill>
                            <a:schemeClr val="tx1"/>
                          </a:solidFill>
                          <a:effectLst/>
                          <a:latin typeface="+mn-lt"/>
                          <a:ea typeface="+mn-ea"/>
                          <a:cs typeface="+mn-cs"/>
                        </a:rPr>
                        <a:t>sodelovanja v dvojicah, skupinah. </a:t>
                      </a:r>
                    </a:p>
                    <a:p>
                      <a:pPr marL="0" indent="0">
                        <a:lnSpc>
                          <a:spcPct val="107000"/>
                        </a:lnSpc>
                        <a:spcAft>
                          <a:spcPts val="800"/>
                        </a:spcAft>
                        <a:buFontTx/>
                        <a:buNone/>
                      </a:pPr>
                      <a:r>
                        <a:rPr lang="sl-SI" sz="1800" b="1" kern="1200" dirty="0" smtClean="0">
                          <a:solidFill>
                            <a:schemeClr val="tx1"/>
                          </a:solidFill>
                          <a:effectLst/>
                          <a:latin typeface="+mn-lt"/>
                          <a:ea typeface="+mn-ea"/>
                          <a:cs typeface="+mn-cs"/>
                        </a:rPr>
                        <a:t>Poznati morajo</a:t>
                      </a:r>
                      <a:r>
                        <a:rPr lang="sl-SI" sz="1800" kern="1200" dirty="0" smtClean="0">
                          <a:solidFill>
                            <a:schemeClr val="tx1"/>
                          </a:solidFill>
                          <a:effectLst/>
                          <a:latin typeface="+mn-lt"/>
                          <a:ea typeface="+mn-ea"/>
                          <a:cs typeface="+mn-cs"/>
                        </a:rPr>
                        <a:t>:</a:t>
                      </a:r>
                    </a:p>
                    <a:p>
                      <a:pPr marL="0" indent="0">
                        <a:lnSpc>
                          <a:spcPct val="107000"/>
                        </a:lnSpc>
                        <a:spcAft>
                          <a:spcPts val="800"/>
                        </a:spcAft>
                        <a:buFontTx/>
                        <a:buNone/>
                      </a:pPr>
                      <a:r>
                        <a:rPr lang="sl-SI" sz="1800" kern="1200" dirty="0" smtClean="0">
                          <a:solidFill>
                            <a:schemeClr val="tx1"/>
                          </a:solidFill>
                          <a:effectLst/>
                          <a:latin typeface="+mn-lt"/>
                          <a:ea typeface="+mn-ea"/>
                          <a:cs typeface="+mn-cs"/>
                        </a:rPr>
                        <a:t>-  načela vljudnostnega pogovarjanja,</a:t>
                      </a:r>
                    </a:p>
                    <a:p>
                      <a:pPr marL="285750" indent="-285750">
                        <a:lnSpc>
                          <a:spcPct val="107000"/>
                        </a:lnSpc>
                        <a:spcAft>
                          <a:spcPts val="800"/>
                        </a:spcAft>
                        <a:buFontTx/>
                        <a:buChar char="-"/>
                      </a:pPr>
                      <a:r>
                        <a:rPr lang="sl-SI" sz="1800" kern="1200" dirty="0" smtClean="0">
                          <a:solidFill>
                            <a:schemeClr val="tx1"/>
                          </a:solidFill>
                          <a:effectLst/>
                          <a:latin typeface="+mn-lt"/>
                          <a:ea typeface="+mn-ea"/>
                          <a:cs typeface="+mn-cs"/>
                        </a:rPr>
                        <a:t>ozavestiti vlogo in pomen poslušanja, pogovarjanja. </a:t>
                      </a:r>
                    </a:p>
                    <a:p>
                      <a:pPr marL="0" indent="0">
                        <a:lnSpc>
                          <a:spcPct val="107000"/>
                        </a:lnSpc>
                        <a:spcAft>
                          <a:spcPts val="800"/>
                        </a:spcAft>
                        <a:buFontTx/>
                        <a:buNone/>
                      </a:pPr>
                      <a:r>
                        <a:rPr lang="sl-SI" sz="1800" kern="1200" dirty="0" smtClean="0">
                          <a:solidFill>
                            <a:schemeClr val="tx1"/>
                          </a:solidFill>
                          <a:effectLst/>
                          <a:latin typeface="+mn-lt"/>
                          <a:ea typeface="+mn-ea"/>
                          <a:cs typeface="+mn-cs"/>
                        </a:rPr>
                        <a:t>L</a:t>
                      </a:r>
                      <a:r>
                        <a:rPr lang="sl-SI" sz="1800" b="1" kern="1200" dirty="0" smtClean="0">
                          <a:solidFill>
                            <a:schemeClr val="tx1"/>
                          </a:solidFill>
                          <a:effectLst/>
                          <a:latin typeface="+mn-lt"/>
                          <a:ea typeface="+mn-ea"/>
                          <a:cs typeface="+mn-cs"/>
                        </a:rPr>
                        <a:t>očiti različne vrste pogovorov (govorni položaj). </a:t>
                      </a:r>
                    </a:p>
                    <a:p>
                      <a:pPr marL="0" indent="0">
                        <a:lnSpc>
                          <a:spcPct val="107000"/>
                        </a:lnSpc>
                        <a:spcAft>
                          <a:spcPts val="800"/>
                        </a:spcAft>
                        <a:buFontTx/>
                        <a:buNone/>
                      </a:pPr>
                      <a:r>
                        <a:rPr lang="sl-SI" sz="1800" b="0" i="1" kern="1200" dirty="0" smtClean="0">
                          <a:solidFill>
                            <a:schemeClr val="tx1"/>
                          </a:solidFill>
                          <a:effectLst/>
                          <a:latin typeface="+mn-lt"/>
                          <a:ea typeface="+mn-ea"/>
                          <a:cs typeface="+mn-cs"/>
                        </a:rPr>
                        <a:t>Učenci se pogovora v igri vlog učijo v šoli.</a:t>
                      </a:r>
                      <a:endParaRPr lang="sl-SI" sz="800" b="1" i="1" dirty="0" smtClean="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sl-SI" sz="800" b="1" dirty="0" smtClean="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sl-SI" sz="800" b="1" dirty="0" smtClean="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sl-SI" sz="16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solidFill>
                      <a:schemeClr val="accent1">
                        <a:lumMod val="75000"/>
                        <a:alpha val="20000"/>
                      </a:schemeClr>
                    </a:solidFill>
                  </a:tcPr>
                </a:tc>
                <a:extLst>
                  <a:ext uri="{0D108BD9-81ED-4DB2-BD59-A6C34878D82A}">
                    <a16:rowId xmlns:a16="http://schemas.microsoft.com/office/drawing/2014/main" val="2815047638"/>
                  </a:ext>
                </a:extLst>
              </a:tr>
            </a:tbl>
          </a:graphicData>
        </a:graphic>
      </p:graphicFrame>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sp>
        <p:nvSpPr>
          <p:cNvPr id="16" name="Pravokotnik 15"/>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pic>
        <p:nvPicPr>
          <p:cNvPr id="17" name="Slika 16"/>
          <p:cNvPicPr>
            <a:picLocks noChangeAspect="1"/>
          </p:cNvPicPr>
          <p:nvPr/>
        </p:nvPicPr>
        <p:blipFill>
          <a:blip r:embed="rId6"/>
          <a:stretch>
            <a:fillRect/>
          </a:stretch>
        </p:blipFill>
        <p:spPr>
          <a:xfrm>
            <a:off x="8258895" y="85214"/>
            <a:ext cx="924691" cy="924691"/>
          </a:xfrm>
          <a:prstGeom prst="rect">
            <a:avLst/>
          </a:prstGeom>
        </p:spPr>
      </p:pic>
      <p:pic>
        <p:nvPicPr>
          <p:cNvPr id="18" name="Slika 17"/>
          <p:cNvPicPr>
            <a:picLocks noChangeAspect="1"/>
          </p:cNvPicPr>
          <p:nvPr/>
        </p:nvPicPr>
        <p:blipFill>
          <a:blip r:embed="rId3"/>
          <a:stretch>
            <a:fillRect/>
          </a:stretch>
        </p:blipFill>
        <p:spPr>
          <a:xfrm>
            <a:off x="297082" y="1144044"/>
            <a:ext cx="1657775" cy="1615176"/>
          </a:xfrm>
          <a:prstGeom prst="rect">
            <a:avLst/>
          </a:prstGeom>
          <a:ln w="76200">
            <a:solidFill>
              <a:schemeClr val="bg1">
                <a:lumMod val="95000"/>
              </a:schemeClr>
            </a:solidFill>
          </a:ln>
        </p:spPr>
      </p:pic>
      <p:pic>
        <p:nvPicPr>
          <p:cNvPr id="19" name="Slika 18"/>
          <p:cNvPicPr>
            <a:picLocks noChangeAspect="1"/>
          </p:cNvPicPr>
          <p:nvPr/>
        </p:nvPicPr>
        <p:blipFill>
          <a:blip r:embed="rId4"/>
          <a:stretch>
            <a:fillRect/>
          </a:stretch>
        </p:blipFill>
        <p:spPr>
          <a:xfrm>
            <a:off x="282370" y="2848717"/>
            <a:ext cx="1661601" cy="1446668"/>
          </a:xfrm>
          <a:prstGeom prst="rect">
            <a:avLst/>
          </a:prstGeom>
          <a:ln w="76200">
            <a:solidFill>
              <a:schemeClr val="bg1">
                <a:lumMod val="95000"/>
              </a:schemeClr>
            </a:solidFill>
          </a:ln>
        </p:spPr>
      </p:pic>
    </p:spTree>
    <p:extLst>
      <p:ext uri="{BB962C8B-B14F-4D97-AF65-F5344CB8AC3E}">
        <p14:creationId xmlns:p14="http://schemas.microsoft.com/office/powerpoint/2010/main" val="149379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Desna puščica 21"/>
          <p:cNvSpPr/>
          <p:nvPr/>
        </p:nvSpPr>
        <p:spPr>
          <a:xfrm>
            <a:off x="1348802" y="2861374"/>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Slika 3"/>
          <p:cNvPicPr>
            <a:picLocks noChangeAspect="1"/>
          </p:cNvPicPr>
          <p:nvPr/>
        </p:nvPicPr>
        <p:blipFill>
          <a:blip r:embed="rId2"/>
          <a:stretch>
            <a:fillRect/>
          </a:stretch>
        </p:blipFill>
        <p:spPr>
          <a:xfrm>
            <a:off x="9307772" y="149713"/>
            <a:ext cx="2759737" cy="475037"/>
          </a:xfrm>
          <a:prstGeom prst="rect">
            <a:avLst/>
          </a:prstGeom>
        </p:spPr>
      </p:pic>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t/>
            </a:r>
            <a:b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br>
            <a:endPar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
        <p:nvSpPr>
          <p:cNvPr id="23" name="Desna puščica 22"/>
          <p:cNvSpPr/>
          <p:nvPr/>
        </p:nvSpPr>
        <p:spPr>
          <a:xfrm>
            <a:off x="1348802" y="1544594"/>
            <a:ext cx="517068" cy="359391"/>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 name="Tabela 2"/>
          <p:cNvGraphicFramePr>
            <a:graphicFrameLocks noGrp="1"/>
          </p:cNvGraphicFramePr>
          <p:nvPr>
            <p:extLst/>
          </p:nvPr>
        </p:nvGraphicFramePr>
        <p:xfrm>
          <a:off x="1865870" y="1009906"/>
          <a:ext cx="10201639" cy="5543931"/>
        </p:xfrm>
        <a:graphic>
          <a:graphicData uri="http://schemas.openxmlformats.org/drawingml/2006/table">
            <a:tbl>
              <a:tblPr bandRow="1">
                <a:tableStyleId>{ED083AE6-46FA-4A59-8FB0-9F97EB10719F}</a:tableStyleId>
              </a:tblPr>
              <a:tblGrid>
                <a:gridCol w="3305542">
                  <a:extLst>
                    <a:ext uri="{9D8B030D-6E8A-4147-A177-3AD203B41FA5}">
                      <a16:colId xmlns:a16="http://schemas.microsoft.com/office/drawing/2014/main" val="2841956210"/>
                    </a:ext>
                  </a:extLst>
                </a:gridCol>
                <a:gridCol w="4315925">
                  <a:extLst>
                    <a:ext uri="{9D8B030D-6E8A-4147-A177-3AD203B41FA5}">
                      <a16:colId xmlns:a16="http://schemas.microsoft.com/office/drawing/2014/main" val="3434539713"/>
                    </a:ext>
                  </a:extLst>
                </a:gridCol>
                <a:gridCol w="1266630">
                  <a:extLst>
                    <a:ext uri="{9D8B030D-6E8A-4147-A177-3AD203B41FA5}">
                      <a16:colId xmlns:a16="http://schemas.microsoft.com/office/drawing/2014/main" val="3190487636"/>
                    </a:ext>
                  </a:extLst>
                </a:gridCol>
                <a:gridCol w="1313542">
                  <a:extLst>
                    <a:ext uri="{9D8B030D-6E8A-4147-A177-3AD203B41FA5}">
                      <a16:colId xmlns:a16="http://schemas.microsoft.com/office/drawing/2014/main" val="4125862546"/>
                    </a:ext>
                  </a:extLst>
                </a:gridCol>
              </a:tblGrid>
              <a:tr h="743546">
                <a:tc>
                  <a:txBody>
                    <a:bodyPr/>
                    <a:lstStyle/>
                    <a:p>
                      <a:pPr marL="25400">
                        <a:lnSpc>
                          <a:spcPct val="107000"/>
                        </a:lnSpc>
                        <a:spcAft>
                          <a:spcPts val="800"/>
                        </a:spcAft>
                      </a:pPr>
                      <a:r>
                        <a:rPr lang="sl-SI" sz="1800" b="1" dirty="0">
                          <a:effectLst/>
                          <a:latin typeface="+mn-lt"/>
                        </a:rPr>
                        <a:t>Opis dejavnosti*</a:t>
                      </a:r>
                      <a:endParaRPr lang="sl-SI" sz="18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marL="25400">
                        <a:lnSpc>
                          <a:spcPct val="107000"/>
                        </a:lnSpc>
                        <a:spcAft>
                          <a:spcPts val="800"/>
                        </a:spcAft>
                      </a:pPr>
                      <a:r>
                        <a:rPr lang="sl-SI" sz="1800" b="1" dirty="0">
                          <a:effectLst/>
                          <a:latin typeface="+mn-lt"/>
                        </a:rPr>
                        <a:t>Dejavnosti učenca</a:t>
                      </a:r>
                      <a:endParaRPr lang="sl-SI" sz="18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800" b="1" dirty="0">
                          <a:effectLst/>
                          <a:latin typeface="+mn-lt"/>
                        </a:rPr>
                        <a:t>Dokazi o učenčevem učenju </a:t>
                      </a:r>
                      <a:endParaRPr lang="sl-SI" sz="18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800" b="1" dirty="0">
                          <a:effectLst/>
                          <a:latin typeface="+mn-lt"/>
                        </a:rPr>
                        <a:t>Priporočila za izvedbo na daljavo</a:t>
                      </a:r>
                      <a:endParaRPr lang="sl-SI" sz="1800" b="1" dirty="0">
                        <a:effectLst/>
                        <a:latin typeface="+mn-lt"/>
                        <a:ea typeface="Calibri" panose="020F0502020204030204" pitchFamily="34" charset="0"/>
                      </a:endParaRPr>
                    </a:p>
                  </a:txBody>
                  <a:tcPr marL="42572" marR="42572" marT="0" marB="0">
                    <a:solidFill>
                      <a:schemeClr val="accent5">
                        <a:lumMod val="40000"/>
                        <a:lumOff val="60000"/>
                      </a:schemeClr>
                    </a:solidFill>
                  </a:tcPr>
                </a:tc>
                <a:extLst>
                  <a:ext uri="{0D108BD9-81ED-4DB2-BD59-A6C34878D82A}">
                    <a16:rowId xmlns:a16="http://schemas.microsoft.com/office/drawing/2014/main" val="949882457"/>
                  </a:ext>
                </a:extLst>
              </a:tr>
              <a:tr h="4276646">
                <a:tc>
                  <a:txBody>
                    <a:bodyPr/>
                    <a:lstStyle/>
                    <a:p>
                      <a:pPr>
                        <a:lnSpc>
                          <a:spcPct val="107000"/>
                        </a:lnSpc>
                        <a:spcAft>
                          <a:spcPts val="0"/>
                        </a:spcAft>
                      </a:pPr>
                      <a:r>
                        <a:rPr lang="sl-SI" sz="1800" b="1" i="1" dirty="0">
                          <a:effectLst/>
                          <a:latin typeface="+mn-lt"/>
                          <a:ea typeface="Calibri" panose="020F0502020204030204" pitchFamily="34" charset="0"/>
                          <a:cs typeface="Calibri" panose="020F0502020204030204" pitchFamily="34" charset="0"/>
                        </a:rPr>
                        <a:t>Dejavnosti za motivacijo in priklic predznanja (2 uri)</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Učitelj spodbudi k igranju prizorov v paru.</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Učitelj vodi, usmerja učence k prepoznavanju in poimenovanju izvedenega.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r>
                        <a:rPr lang="sl-SI" sz="1800" dirty="0">
                          <a:effectLst/>
                          <a:latin typeface="+mn-lt"/>
                          <a:ea typeface="Calibri" panose="020F0502020204030204" pitchFamily="34" charset="0"/>
                          <a:cs typeface="Calibri" panose="020F0502020204030204" pitchFamily="34" charset="0"/>
                        </a:rPr>
                        <a:t> </a:t>
                      </a:r>
                      <a:r>
                        <a:rPr lang="sl-SI" sz="1800" b="1" kern="1200" dirty="0" smtClean="0">
                          <a:solidFill>
                            <a:schemeClr val="tx1"/>
                          </a:solidFill>
                          <a:effectLst/>
                          <a:latin typeface="+mn-lt"/>
                          <a:ea typeface="+mn-ea"/>
                          <a:cs typeface="+mn-cs"/>
                        </a:rPr>
                        <a:t>Izziv oz. problemske situacije za učence</a:t>
                      </a:r>
                      <a:endParaRPr lang="sl-SI" sz="1800" kern="1200" dirty="0" smtClean="0">
                        <a:solidFill>
                          <a:schemeClr val="tx1"/>
                        </a:solidFill>
                        <a:effectLst/>
                        <a:latin typeface="+mn-lt"/>
                        <a:ea typeface="+mn-ea"/>
                        <a:cs typeface="+mn-cs"/>
                      </a:endParaRPr>
                    </a:p>
                    <a:p>
                      <a:r>
                        <a:rPr lang="sl-SI" sz="1800" u="sng" kern="1200" dirty="0" smtClean="0">
                          <a:solidFill>
                            <a:schemeClr val="tx1"/>
                          </a:solidFill>
                          <a:effectLst/>
                          <a:latin typeface="+mn-lt"/>
                          <a:ea typeface="+mn-ea"/>
                          <a:cs typeface="+mn-cs"/>
                        </a:rPr>
                        <a:t>Učenci v parih </a:t>
                      </a:r>
                      <a:r>
                        <a:rPr lang="sl-SI" sz="1800" kern="1200" dirty="0" smtClean="0">
                          <a:solidFill>
                            <a:schemeClr val="tx1"/>
                          </a:solidFill>
                          <a:effectLst/>
                          <a:latin typeface="+mn-lt"/>
                          <a:ea typeface="+mn-ea"/>
                          <a:cs typeface="+mn-cs"/>
                        </a:rPr>
                        <a:t>kot prosto igro zaigrajo:</a:t>
                      </a:r>
                    </a:p>
                    <a:p>
                      <a:pPr lvl="0"/>
                      <a:r>
                        <a:rPr lang="sl-SI" sz="1800" kern="1200" dirty="0" smtClean="0">
                          <a:solidFill>
                            <a:schemeClr val="tx1"/>
                          </a:solidFill>
                          <a:effectLst/>
                          <a:latin typeface="+mn-lt"/>
                          <a:ea typeface="+mn-ea"/>
                          <a:cs typeface="+mn-cs"/>
                        </a:rPr>
                        <a:t>osebni pogovor</a:t>
                      </a:r>
                    </a:p>
                    <a:p>
                      <a:pPr lvl="0"/>
                      <a:r>
                        <a:rPr lang="sl-SI" sz="1800" kern="1200" dirty="0" smtClean="0">
                          <a:solidFill>
                            <a:schemeClr val="tx1"/>
                          </a:solidFill>
                          <a:effectLst/>
                          <a:latin typeface="+mn-lt"/>
                          <a:ea typeface="+mn-ea"/>
                          <a:cs typeface="+mn-cs"/>
                        </a:rPr>
                        <a:t>telefonski pogovor.</a:t>
                      </a:r>
                    </a:p>
                    <a:p>
                      <a:r>
                        <a:rPr lang="sl-SI" sz="1800" kern="1200" dirty="0" smtClean="0">
                          <a:solidFill>
                            <a:schemeClr val="tx1"/>
                          </a:solidFill>
                          <a:effectLst/>
                          <a:latin typeface="+mn-lt"/>
                          <a:ea typeface="+mn-ea"/>
                          <a:cs typeface="+mn-cs"/>
                        </a:rPr>
                        <a:t>Primer seznama, ki ga predlagajo učenci: policist, zdravnik, trgovka, starši, sošolci, babica…</a:t>
                      </a:r>
                    </a:p>
                    <a:p>
                      <a:r>
                        <a:rPr lang="sl-SI" sz="1800" kern="1200" dirty="0" smtClean="0">
                          <a:solidFill>
                            <a:schemeClr val="tx1"/>
                          </a:solidFill>
                          <a:effectLst/>
                          <a:latin typeface="+mn-lt"/>
                          <a:ea typeface="+mn-ea"/>
                          <a:cs typeface="+mn-cs"/>
                        </a:rPr>
                        <a:t>Dva učenca na lastno pobudo / izbrana pred razredom zaigrata pogovor.</a:t>
                      </a:r>
                    </a:p>
                    <a:p>
                      <a:r>
                        <a:rPr lang="sl-SI" sz="1800" kern="1200" dirty="0" smtClean="0">
                          <a:solidFill>
                            <a:schemeClr val="tx1"/>
                          </a:solidFill>
                          <a:effectLst/>
                          <a:latin typeface="+mn-lt"/>
                          <a:ea typeface="+mn-ea"/>
                          <a:cs typeface="+mn-cs"/>
                        </a:rPr>
                        <a:t>Učenci si ogledajo zaigrani prizor, povzemajo bistvo slišanega, povedo, kako so se počutil med poslušanjem. </a:t>
                      </a:r>
                    </a:p>
                    <a:p>
                      <a:r>
                        <a:rPr lang="sl-SI" sz="1800" kern="1200" dirty="0" smtClean="0">
                          <a:solidFill>
                            <a:schemeClr val="tx1"/>
                          </a:solidFill>
                          <a:effectLst/>
                          <a:latin typeface="+mn-lt"/>
                          <a:ea typeface="+mn-ea"/>
                          <a:cs typeface="+mn-cs"/>
                        </a:rPr>
                        <a:t>Učenci vrednotijo pogovora v igri vlog: razumljivost, zanimivost.</a:t>
                      </a:r>
                    </a:p>
                    <a:p>
                      <a:r>
                        <a:rPr lang="sl-SI" sz="1800" kern="1200" dirty="0" smtClean="0">
                          <a:solidFill>
                            <a:schemeClr val="tx1"/>
                          </a:solidFill>
                          <a:effectLst/>
                          <a:latin typeface="+mn-lt"/>
                          <a:ea typeface="+mn-ea"/>
                          <a:cs typeface="+mn-cs"/>
                        </a:rPr>
                        <a:t>Učenci predstavijo svoje izkušnje, primere osebnega in telefonskega pogovora, npr. na kaj morata biti pozorna sogovornika.</a:t>
                      </a:r>
                      <a:endParaRPr lang="sl-SI" sz="18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Zaigrani prizor pogovor Igra vlog</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Branje seznamov</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Vprašanja in </a:t>
                      </a:r>
                      <a:r>
                        <a:rPr lang="sl-SI" sz="1800" dirty="0" smtClean="0">
                          <a:effectLst/>
                          <a:latin typeface="+mn-lt"/>
                          <a:ea typeface="Calibri" panose="020F0502020204030204" pitchFamily="34" charset="0"/>
                          <a:cs typeface="Calibri" panose="020F0502020204030204" pitchFamily="34" charset="0"/>
                        </a:rPr>
                        <a:t>odgovori, predlogi</a:t>
                      </a:r>
                      <a:endParaRPr lang="sl-SI" sz="18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 </a:t>
                      </a:r>
                      <a:endParaRPr lang="sl-SI" sz="1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800" dirty="0">
                          <a:effectLst/>
                          <a:latin typeface="+mn-lt"/>
                          <a:ea typeface="Calibri" panose="020F0502020204030204" pitchFamily="34" charset="0"/>
                          <a:cs typeface="Calibri" panose="020F0502020204030204" pitchFamily="34" charset="0"/>
                        </a:rPr>
                        <a:t>Učitelj vodi pogovor preko videokonferenca</a:t>
                      </a:r>
                      <a:endParaRPr lang="sl-SI" sz="18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404537326"/>
                  </a:ext>
                </a:extLst>
              </a:tr>
            </a:tbl>
          </a:graphicData>
        </a:graphic>
      </p:graphicFrame>
      <p:pic>
        <p:nvPicPr>
          <p:cNvPr id="18" name="Slika 17"/>
          <p:cNvPicPr>
            <a:picLocks noChangeAspect="1"/>
          </p:cNvPicPr>
          <p:nvPr/>
        </p:nvPicPr>
        <p:blipFill rotWithShape="1">
          <a:blip r:embed="rId3"/>
          <a:srcRect l="8487"/>
          <a:stretch/>
        </p:blipFill>
        <p:spPr>
          <a:xfrm>
            <a:off x="209196" y="1100737"/>
            <a:ext cx="1398140" cy="1224810"/>
          </a:xfrm>
          <a:prstGeom prst="rect">
            <a:avLst/>
          </a:prstGeom>
          <a:ln w="76200">
            <a:solidFill>
              <a:schemeClr val="bg1">
                <a:lumMod val="95000"/>
              </a:schemeClr>
            </a:solidFill>
          </a:ln>
        </p:spPr>
      </p:pic>
      <p:pic>
        <p:nvPicPr>
          <p:cNvPr id="19" name="Slika 18"/>
          <p:cNvPicPr>
            <a:picLocks noChangeAspect="1"/>
          </p:cNvPicPr>
          <p:nvPr/>
        </p:nvPicPr>
        <p:blipFill rotWithShape="1">
          <a:blip r:embed="rId4"/>
          <a:srcRect l="3629"/>
          <a:stretch/>
        </p:blipFill>
        <p:spPr>
          <a:xfrm>
            <a:off x="252278" y="2378968"/>
            <a:ext cx="1388641" cy="1340402"/>
          </a:xfrm>
          <a:prstGeom prst="rect">
            <a:avLst/>
          </a:prstGeom>
          <a:ln w="76200">
            <a:solidFill>
              <a:schemeClr val="bg1">
                <a:lumMod val="95000"/>
              </a:schemeClr>
            </a:solidFill>
          </a:ln>
        </p:spPr>
      </p:pic>
      <p:pic>
        <p:nvPicPr>
          <p:cNvPr id="20" name="Slika 19"/>
          <p:cNvPicPr>
            <a:picLocks noChangeAspect="1"/>
          </p:cNvPicPr>
          <p:nvPr/>
        </p:nvPicPr>
        <p:blipFill>
          <a:blip r:embed="rId5">
            <a:duotone>
              <a:schemeClr val="bg2">
                <a:shade val="45000"/>
                <a:satMod val="135000"/>
              </a:schemeClr>
              <a:prstClr val="white"/>
            </a:duotone>
          </a:blip>
          <a:stretch>
            <a:fillRect/>
          </a:stretch>
        </p:blipFill>
        <p:spPr>
          <a:xfrm>
            <a:off x="252279" y="3758866"/>
            <a:ext cx="1388641" cy="1158401"/>
          </a:xfrm>
          <a:prstGeom prst="rect">
            <a:avLst/>
          </a:prstGeom>
          <a:ln w="76200">
            <a:solidFill>
              <a:schemeClr val="bg1">
                <a:lumMod val="95000"/>
              </a:schemeClr>
            </a:solidFill>
          </a:ln>
        </p:spPr>
      </p:pic>
      <p:pic>
        <p:nvPicPr>
          <p:cNvPr id="21" name="Slika 20"/>
          <p:cNvPicPr>
            <a:picLocks noChangeAspect="1"/>
          </p:cNvPicPr>
          <p:nvPr/>
        </p:nvPicPr>
        <p:blipFill>
          <a:blip r:embed="rId6">
            <a:duotone>
              <a:schemeClr val="bg2">
                <a:shade val="45000"/>
                <a:satMod val="135000"/>
              </a:schemeClr>
              <a:prstClr val="white"/>
            </a:duotone>
          </a:blip>
          <a:stretch>
            <a:fillRect/>
          </a:stretch>
        </p:blipFill>
        <p:spPr>
          <a:xfrm>
            <a:off x="252278" y="4979211"/>
            <a:ext cx="1388641" cy="1317061"/>
          </a:xfrm>
          <a:prstGeom prst="rect">
            <a:avLst/>
          </a:prstGeom>
          <a:ln w="76200">
            <a:solidFill>
              <a:schemeClr val="bg1">
                <a:lumMod val="95000"/>
              </a:schemeClr>
            </a:solidFill>
          </a:ln>
        </p:spPr>
      </p:pic>
      <p:pic>
        <p:nvPicPr>
          <p:cNvPr id="12" name="Slika 11"/>
          <p:cNvPicPr>
            <a:picLocks noChangeAspect="1"/>
          </p:cNvPicPr>
          <p:nvPr/>
        </p:nvPicPr>
        <p:blipFill>
          <a:blip r:embed="rId7"/>
          <a:stretch>
            <a:fillRect/>
          </a:stretch>
        </p:blipFill>
        <p:spPr>
          <a:xfrm>
            <a:off x="8258895" y="85214"/>
            <a:ext cx="924691" cy="924691"/>
          </a:xfrm>
          <a:prstGeom prst="rect">
            <a:avLst/>
          </a:prstGeom>
        </p:spPr>
      </p:pic>
      <p:sp>
        <p:nvSpPr>
          <p:cNvPr id="13" name="Pravokotnik 12"/>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spTree>
    <p:extLst>
      <p:ext uri="{BB962C8B-B14F-4D97-AF65-F5344CB8AC3E}">
        <p14:creationId xmlns:p14="http://schemas.microsoft.com/office/powerpoint/2010/main" val="231053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Naslov 1"/>
          <p:cNvSpPr>
            <a:spLocks noGrp="1"/>
          </p:cNvSpPr>
          <p:nvPr>
            <p:ph type="title"/>
          </p:nvPr>
        </p:nvSpPr>
        <p:spPr>
          <a:xfrm>
            <a:off x="681486" y="572160"/>
            <a:ext cx="10515600" cy="911584"/>
          </a:xfrm>
        </p:spPr>
        <p:txBody>
          <a:bodyPr>
            <a:noAutofit/>
          </a:bodyPr>
          <a:lstStyle/>
          <a:p>
            <a:pPr algn="ctr"/>
            <a:r>
              <a:rPr lang="sl-SI" altLang="sl-SI" sz="3200" b="1" dirty="0" smtClean="0"/>
              <a:t/>
            </a:r>
            <a:br>
              <a:rPr lang="sl-SI" altLang="sl-SI" sz="3200" b="1" dirty="0" smtClean="0"/>
            </a:br>
            <a:r>
              <a:rPr lang="sl-SI" altLang="sl-SI" sz="3200" b="1" dirty="0" smtClean="0"/>
              <a:t>PODROČJE JEZIKA, OPERATIVNI CILJI v 1. in 2. VIO</a:t>
            </a:r>
          </a:p>
        </p:txBody>
      </p:sp>
      <p:sp>
        <p:nvSpPr>
          <p:cNvPr id="22531" name="Označba mesta vsebine 2"/>
          <p:cNvSpPr>
            <a:spLocks noGrp="1"/>
          </p:cNvSpPr>
          <p:nvPr>
            <p:ph idx="1"/>
          </p:nvPr>
        </p:nvSpPr>
        <p:spPr>
          <a:xfrm>
            <a:off x="681486" y="1892541"/>
            <a:ext cx="4063042" cy="3818146"/>
          </a:xfrm>
        </p:spPr>
        <p:txBody>
          <a:bodyPr>
            <a:normAutofit fontScale="85000" lnSpcReduction="20000"/>
          </a:bodyPr>
          <a:lstStyle/>
          <a:p>
            <a:pPr marL="457200" indent="-457200">
              <a:buAutoNum type="arabicPeriod"/>
            </a:pPr>
            <a:r>
              <a:rPr lang="sl-SI" altLang="sl-SI" sz="2400" dirty="0" smtClean="0"/>
              <a:t>VIO</a:t>
            </a:r>
          </a:p>
          <a:p>
            <a:r>
              <a:rPr lang="sl-SI" altLang="sl-SI" sz="2400" dirty="0" smtClean="0"/>
              <a:t>Razvijanje </a:t>
            </a:r>
            <a:r>
              <a:rPr lang="sl-SI" altLang="sl-SI" sz="2400" dirty="0"/>
              <a:t>zmožnosti </a:t>
            </a:r>
            <a:r>
              <a:rPr lang="sl-SI" altLang="sl-SI" sz="2400" b="1" dirty="0"/>
              <a:t>pogovarjanja</a:t>
            </a:r>
          </a:p>
          <a:p>
            <a:r>
              <a:rPr lang="sl-SI" altLang="sl-SI" sz="2400" dirty="0"/>
              <a:t>Razvijanje zmožnosti </a:t>
            </a:r>
            <a:r>
              <a:rPr lang="sl-SI" altLang="sl-SI" sz="2400" b="1" dirty="0"/>
              <a:t>poslušanja</a:t>
            </a:r>
          </a:p>
          <a:p>
            <a:r>
              <a:rPr lang="sl-SI" altLang="sl-SI" sz="2400" dirty="0"/>
              <a:t>Razvijanje zmožnosti </a:t>
            </a:r>
            <a:r>
              <a:rPr lang="sl-SI" altLang="sl-SI" sz="2400" b="1" dirty="0"/>
              <a:t>govornega nastopanja</a:t>
            </a:r>
          </a:p>
          <a:p>
            <a:r>
              <a:rPr lang="sl-SI" altLang="sl-SI" sz="2400" dirty="0"/>
              <a:t>Razvijanje zmožnosti </a:t>
            </a:r>
            <a:r>
              <a:rPr lang="sl-SI" altLang="sl-SI" sz="2400" b="1" dirty="0"/>
              <a:t>branja in </a:t>
            </a:r>
            <a:r>
              <a:rPr lang="sl-SI" altLang="sl-SI" sz="2400" b="1" dirty="0" smtClean="0"/>
              <a:t>pisanja </a:t>
            </a:r>
            <a:r>
              <a:rPr lang="sl-SI" altLang="sl-SI" sz="2400" dirty="0" smtClean="0"/>
              <a:t>(pred/po.)</a:t>
            </a:r>
            <a:endParaRPr lang="sl-SI" altLang="sl-SI" sz="2400" dirty="0"/>
          </a:p>
          <a:p>
            <a:r>
              <a:rPr lang="sl-SI" altLang="sl-SI" sz="2400" dirty="0"/>
              <a:t>Razvijanje </a:t>
            </a:r>
            <a:r>
              <a:rPr lang="sl-SI" altLang="sl-SI" sz="2400" b="1" dirty="0"/>
              <a:t>jezikovne in slogovne </a:t>
            </a:r>
            <a:r>
              <a:rPr lang="sl-SI" altLang="sl-SI" sz="2400" dirty="0"/>
              <a:t>zmožnosti (poimenovalna, skladenjska, pravorečna, pravopisna, slogovna)</a:t>
            </a:r>
          </a:p>
          <a:p>
            <a:r>
              <a:rPr lang="sl-SI" altLang="sl-SI" sz="2400" dirty="0"/>
              <a:t>Razvijanje </a:t>
            </a:r>
            <a:r>
              <a:rPr lang="sl-SI" altLang="sl-SI" sz="2400" b="1" dirty="0"/>
              <a:t>metajezikovne</a:t>
            </a:r>
            <a:r>
              <a:rPr lang="sl-SI" altLang="sl-SI" sz="2400" dirty="0"/>
              <a:t> zmožnosti</a:t>
            </a:r>
          </a:p>
          <a:p>
            <a:endParaRPr lang="sl-SI" altLang="sl-SI" sz="2400" dirty="0"/>
          </a:p>
          <a:p>
            <a:endParaRPr lang="sl-SI" altLang="sl-SI" dirty="0" smtClean="0"/>
          </a:p>
          <a:p>
            <a:endParaRPr lang="sl-SI" altLang="sl-SI" dirty="0" smtClean="0"/>
          </a:p>
        </p:txBody>
      </p:sp>
      <p:sp>
        <p:nvSpPr>
          <p:cNvPr id="5" name="Označba mesta vsebine 2"/>
          <p:cNvSpPr txBox="1">
            <a:spLocks/>
          </p:cNvSpPr>
          <p:nvPr/>
        </p:nvSpPr>
        <p:spPr>
          <a:xfrm>
            <a:off x="5612920" y="1892541"/>
            <a:ext cx="5187352" cy="381814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SI" altLang="sl-SI" sz="2400" dirty="0" smtClean="0"/>
              <a:t>2. VIO</a:t>
            </a:r>
          </a:p>
          <a:p>
            <a:r>
              <a:rPr lang="sl-SI" altLang="sl-SI" sz="2400" u="sng" dirty="0" smtClean="0"/>
              <a:t>Razvijanje zmožnosti </a:t>
            </a:r>
            <a:r>
              <a:rPr lang="sl-SI" altLang="sl-SI" sz="2400" b="1" u="sng" dirty="0" smtClean="0"/>
              <a:t>dvosmernega </a:t>
            </a:r>
            <a:r>
              <a:rPr lang="sl-SI" altLang="sl-SI" sz="2400" b="1" dirty="0" smtClean="0"/>
              <a:t>sporazumevanja </a:t>
            </a:r>
            <a:r>
              <a:rPr lang="sl-SI" altLang="sl-SI" sz="2400" dirty="0" smtClean="0"/>
              <a:t>(pred/po poslušanju, branju, tvorjenje dialoškega besedila)</a:t>
            </a:r>
          </a:p>
          <a:p>
            <a:r>
              <a:rPr lang="sl-SI" altLang="sl-SI" sz="2400" u="sng" dirty="0" smtClean="0"/>
              <a:t>Razvijanje zmožnosti </a:t>
            </a:r>
            <a:r>
              <a:rPr lang="sl-SI" altLang="sl-SI" sz="2400" b="1" u="sng" dirty="0" smtClean="0"/>
              <a:t>enosmernega sporazumevanja </a:t>
            </a:r>
            <a:r>
              <a:rPr lang="sl-SI" altLang="sl-SI" sz="2400" dirty="0" smtClean="0"/>
              <a:t>(pred/po branju, poslušanju, tvorjenje – govorni nastop, pisanje)</a:t>
            </a:r>
          </a:p>
          <a:p>
            <a:r>
              <a:rPr lang="sl-SI" altLang="sl-SI" sz="2400" dirty="0" smtClean="0"/>
              <a:t>Razvijanje </a:t>
            </a:r>
            <a:r>
              <a:rPr lang="sl-SI" altLang="sl-SI" sz="2400" b="1" dirty="0" smtClean="0"/>
              <a:t>jezikovne in slogovne </a:t>
            </a:r>
            <a:r>
              <a:rPr lang="sl-SI" altLang="sl-SI" sz="2400" dirty="0" smtClean="0"/>
              <a:t>zmožnosti (poimenovalna, skladenjska, pravorečna, pravopisna, slogovna)</a:t>
            </a:r>
          </a:p>
          <a:p>
            <a:r>
              <a:rPr lang="sl-SI" altLang="sl-SI" sz="2400" dirty="0" smtClean="0"/>
              <a:t>Razvijanje </a:t>
            </a:r>
            <a:r>
              <a:rPr lang="sl-SI" altLang="sl-SI" sz="2400" b="1" dirty="0" smtClean="0"/>
              <a:t>metajezikovne</a:t>
            </a:r>
            <a:r>
              <a:rPr lang="sl-SI" altLang="sl-SI" sz="2400" dirty="0" smtClean="0"/>
              <a:t> zmožnosti</a:t>
            </a:r>
          </a:p>
          <a:p>
            <a:endParaRPr lang="sl-SI" altLang="sl-SI" sz="2400" dirty="0" smtClean="0"/>
          </a:p>
          <a:p>
            <a:endParaRPr lang="sl-SI" altLang="sl-SI" dirty="0" smtClean="0"/>
          </a:p>
          <a:p>
            <a:endParaRPr lang="sl-SI" altLang="sl-SI" dirty="0" smtClean="0"/>
          </a:p>
        </p:txBody>
      </p:sp>
      <p:sp>
        <p:nvSpPr>
          <p:cNvPr id="2" name="Pravokotnik 1"/>
          <p:cNvSpPr/>
          <p:nvPr/>
        </p:nvSpPr>
        <p:spPr>
          <a:xfrm>
            <a:off x="4744528" y="6305876"/>
            <a:ext cx="2174250" cy="369332"/>
          </a:xfrm>
          <a:prstGeom prst="rect">
            <a:avLst/>
          </a:prstGeom>
        </p:spPr>
        <p:txBody>
          <a:bodyPr wrap="none">
            <a:spAutoFit/>
          </a:bodyPr>
          <a:lstStyle/>
          <a:p>
            <a:r>
              <a:rPr lang="sl-SI" altLang="sl-SI" dirty="0">
                <a:hlinkClick r:id="rId2"/>
              </a:rPr>
              <a:t>https://dun.zrss.si/#/</a:t>
            </a:r>
            <a:endParaRPr lang="sl-SI" altLang="sl-SI" dirty="0"/>
          </a:p>
        </p:txBody>
      </p:sp>
      <p:pic>
        <p:nvPicPr>
          <p:cNvPr id="7" name="Slika 6"/>
          <p:cNvPicPr>
            <a:picLocks noChangeAspect="1"/>
          </p:cNvPicPr>
          <p:nvPr/>
        </p:nvPicPr>
        <p:blipFill>
          <a:blip r:embed="rId3"/>
          <a:stretch>
            <a:fillRect/>
          </a:stretch>
        </p:blipFill>
        <p:spPr>
          <a:xfrm>
            <a:off x="4727545" y="5267999"/>
            <a:ext cx="885375" cy="885375"/>
          </a:xfrm>
          <a:prstGeom prst="rect">
            <a:avLst/>
          </a:prstGeom>
        </p:spPr>
      </p:pic>
    </p:spTree>
    <p:extLst>
      <p:ext uri="{BB962C8B-B14F-4D97-AF65-F5344CB8AC3E}">
        <p14:creationId xmlns:p14="http://schemas.microsoft.com/office/powerpoint/2010/main" val="9584187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t/>
            </a:r>
            <a:b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br>
            <a:endPar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pic>
        <p:nvPicPr>
          <p:cNvPr id="14" name="Slika 13"/>
          <p:cNvPicPr>
            <a:picLocks noChangeAspect="1"/>
          </p:cNvPicPr>
          <p:nvPr/>
        </p:nvPicPr>
        <p:blipFill rotWithShape="1">
          <a:blip r:embed="rId3"/>
          <a:srcRect l="8487"/>
          <a:stretch/>
        </p:blipFill>
        <p:spPr>
          <a:xfrm>
            <a:off x="157547" y="2058988"/>
            <a:ext cx="1398140" cy="1224810"/>
          </a:xfrm>
          <a:prstGeom prst="rect">
            <a:avLst/>
          </a:prstGeom>
          <a:ln w="76200">
            <a:solidFill>
              <a:schemeClr val="bg1">
                <a:lumMod val="95000"/>
              </a:schemeClr>
            </a:solidFill>
          </a:ln>
        </p:spPr>
      </p:pic>
      <p:pic>
        <p:nvPicPr>
          <p:cNvPr id="15" name="Slika 14"/>
          <p:cNvPicPr>
            <a:picLocks noChangeAspect="1"/>
          </p:cNvPicPr>
          <p:nvPr/>
        </p:nvPicPr>
        <p:blipFill rotWithShape="1">
          <a:blip r:embed="rId4"/>
          <a:srcRect l="3629"/>
          <a:stretch/>
        </p:blipFill>
        <p:spPr>
          <a:xfrm>
            <a:off x="183882" y="3502015"/>
            <a:ext cx="1375434" cy="1327654"/>
          </a:xfrm>
          <a:prstGeom prst="rect">
            <a:avLst/>
          </a:prstGeom>
          <a:ln w="76200">
            <a:solidFill>
              <a:schemeClr val="bg1">
                <a:lumMod val="95000"/>
              </a:schemeClr>
            </a:solidFill>
          </a:ln>
        </p:spPr>
      </p:pic>
      <p:pic>
        <p:nvPicPr>
          <p:cNvPr id="17" name="Slika 16"/>
          <p:cNvPicPr>
            <a:picLocks noChangeAspect="1"/>
          </p:cNvPicPr>
          <p:nvPr/>
        </p:nvPicPr>
        <p:blipFill>
          <a:blip r:embed="rId5">
            <a:duotone>
              <a:schemeClr val="bg2">
                <a:shade val="45000"/>
                <a:satMod val="135000"/>
              </a:schemeClr>
              <a:prstClr val="white"/>
            </a:duotone>
          </a:blip>
          <a:stretch>
            <a:fillRect/>
          </a:stretch>
        </p:blipFill>
        <p:spPr>
          <a:xfrm>
            <a:off x="242780" y="4988084"/>
            <a:ext cx="1330104" cy="1261541"/>
          </a:xfrm>
          <a:prstGeom prst="rect">
            <a:avLst/>
          </a:prstGeom>
          <a:ln w="76200">
            <a:solidFill>
              <a:schemeClr val="bg1">
                <a:lumMod val="95000"/>
              </a:schemeClr>
            </a:solidFill>
          </a:ln>
        </p:spPr>
      </p:pic>
      <p:graphicFrame>
        <p:nvGraphicFramePr>
          <p:cNvPr id="18" name="Tabela 17"/>
          <p:cNvGraphicFramePr>
            <a:graphicFrameLocks noGrp="1"/>
          </p:cNvGraphicFramePr>
          <p:nvPr>
            <p:extLst/>
          </p:nvPr>
        </p:nvGraphicFramePr>
        <p:xfrm>
          <a:off x="1710704" y="930056"/>
          <a:ext cx="10426589" cy="4075505"/>
        </p:xfrm>
        <a:graphic>
          <a:graphicData uri="http://schemas.openxmlformats.org/drawingml/2006/table">
            <a:tbl>
              <a:tblPr bandRow="1">
                <a:tableStyleId>{ED083AE6-46FA-4A59-8FB0-9F97EB10719F}</a:tableStyleId>
              </a:tblPr>
              <a:tblGrid>
                <a:gridCol w="1842509">
                  <a:extLst>
                    <a:ext uri="{9D8B030D-6E8A-4147-A177-3AD203B41FA5}">
                      <a16:colId xmlns:a16="http://schemas.microsoft.com/office/drawing/2014/main" val="2841956210"/>
                    </a:ext>
                  </a:extLst>
                </a:gridCol>
                <a:gridCol w="5762171">
                  <a:extLst>
                    <a:ext uri="{9D8B030D-6E8A-4147-A177-3AD203B41FA5}">
                      <a16:colId xmlns:a16="http://schemas.microsoft.com/office/drawing/2014/main" val="3434539713"/>
                    </a:ext>
                  </a:extLst>
                </a:gridCol>
                <a:gridCol w="1524000">
                  <a:extLst>
                    <a:ext uri="{9D8B030D-6E8A-4147-A177-3AD203B41FA5}">
                      <a16:colId xmlns:a16="http://schemas.microsoft.com/office/drawing/2014/main" val="3190487636"/>
                    </a:ext>
                  </a:extLst>
                </a:gridCol>
                <a:gridCol w="1297909">
                  <a:extLst>
                    <a:ext uri="{9D8B030D-6E8A-4147-A177-3AD203B41FA5}">
                      <a16:colId xmlns:a16="http://schemas.microsoft.com/office/drawing/2014/main" val="4125862546"/>
                    </a:ext>
                  </a:extLst>
                </a:gridCol>
              </a:tblGrid>
              <a:tr h="635341">
                <a:tc>
                  <a:txBody>
                    <a:bodyPr/>
                    <a:lstStyle/>
                    <a:p>
                      <a:pPr marL="25400">
                        <a:lnSpc>
                          <a:spcPct val="107000"/>
                        </a:lnSpc>
                        <a:spcAft>
                          <a:spcPts val="800"/>
                        </a:spcAft>
                      </a:pPr>
                      <a:r>
                        <a:rPr lang="sl-SI" sz="1400" b="1" dirty="0">
                          <a:effectLst/>
                          <a:latin typeface="+mn-lt"/>
                        </a:rPr>
                        <a:t>Opis dejavnosti*</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marL="25400">
                        <a:lnSpc>
                          <a:spcPct val="107000"/>
                        </a:lnSpc>
                        <a:spcAft>
                          <a:spcPts val="800"/>
                        </a:spcAft>
                      </a:pPr>
                      <a:r>
                        <a:rPr lang="sl-SI" sz="1400" b="1" dirty="0">
                          <a:effectLst/>
                          <a:latin typeface="+mn-lt"/>
                        </a:rPr>
                        <a:t>Dejavnosti učenca</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400" b="1" dirty="0">
                          <a:effectLst/>
                          <a:latin typeface="+mn-lt"/>
                        </a:rPr>
                        <a:t>Dokazi o učenčevem učenju </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400" b="1" dirty="0">
                          <a:effectLst/>
                          <a:latin typeface="+mn-lt"/>
                        </a:rPr>
                        <a:t>Priporočila za izvedbo na daljavo</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extLst>
                  <a:ext uri="{0D108BD9-81ED-4DB2-BD59-A6C34878D82A}">
                    <a16:rowId xmlns:a16="http://schemas.microsoft.com/office/drawing/2014/main" val="949882457"/>
                  </a:ext>
                </a:extLst>
              </a:tr>
              <a:tr h="891650">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Učitelj usmerja in vodi učence pri sooblikovanju </a:t>
                      </a:r>
                      <a:r>
                        <a:rPr lang="sl-SI" sz="1400" b="1" dirty="0">
                          <a:effectLst/>
                          <a:latin typeface="+mn-lt"/>
                          <a:ea typeface="Calibri" panose="020F0502020204030204" pitchFamily="34" charset="0"/>
                          <a:cs typeface="Calibri" panose="020F0502020204030204" pitchFamily="34" charset="0"/>
                        </a:rPr>
                        <a:t>namenov učenja</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marL="25400">
                        <a:lnSpc>
                          <a:spcPct val="107000"/>
                        </a:lnSpc>
                        <a:spcAft>
                          <a:spcPts val="0"/>
                        </a:spcAft>
                      </a:pPr>
                      <a:r>
                        <a:rPr lang="sl-SI" sz="1400" dirty="0">
                          <a:solidFill>
                            <a:srgbClr val="000000"/>
                          </a:solidFill>
                          <a:effectLst/>
                          <a:latin typeface="+mn-lt"/>
                          <a:ea typeface="Calibri" panose="020F0502020204030204" pitchFamily="34" charset="0"/>
                          <a:cs typeface="Calibri" panose="020F0502020204030204" pitchFamily="34" charset="0"/>
                        </a:rPr>
                        <a:t>Učenci s pomočjo učiteljevih vprašanj </a:t>
                      </a:r>
                      <a:r>
                        <a:rPr lang="sl-SI" sz="1400" u="sng" dirty="0">
                          <a:solidFill>
                            <a:srgbClr val="000000"/>
                          </a:solidFill>
                          <a:effectLst/>
                          <a:latin typeface="+mn-lt"/>
                          <a:ea typeface="Calibri" panose="020F0502020204030204" pitchFamily="34" charset="0"/>
                          <a:cs typeface="Calibri" panose="020F0502020204030204" pitchFamily="34" charset="0"/>
                        </a:rPr>
                        <a:t>oblikujejo namene učenja.</a:t>
                      </a:r>
                      <a:endParaRPr lang="sl-SI" sz="1400" dirty="0">
                        <a:effectLst/>
                        <a:latin typeface="+mn-lt"/>
                        <a:ea typeface="Calibri" panose="020F0502020204030204" pitchFamily="34" charset="0"/>
                        <a:cs typeface="Times New Roman" panose="02020603050405020304" pitchFamily="18" charset="0"/>
                      </a:endParaRPr>
                    </a:p>
                    <a:p>
                      <a:pPr marL="25400">
                        <a:lnSpc>
                          <a:spcPct val="107000"/>
                        </a:lnSpc>
                        <a:spcAft>
                          <a:spcPts val="0"/>
                        </a:spcAft>
                      </a:pP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Zapis namenov učenja</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i="1" dirty="0">
                          <a:solidFill>
                            <a:srgbClr val="002060"/>
                          </a:solidFill>
                          <a:effectLst/>
                          <a:latin typeface="+mn-lt"/>
                          <a:ea typeface="Calibri" panose="020F0502020204030204" pitchFamily="34" charset="0"/>
                          <a:cs typeface="Calibri" panose="020F0502020204030204" pitchFamily="34" charset="0"/>
                        </a:rPr>
                        <a:t>Učim se…v jeziku </a:t>
                      </a:r>
                      <a:r>
                        <a:rPr lang="sl-SI" sz="1400" i="1" dirty="0" smtClean="0">
                          <a:solidFill>
                            <a:srgbClr val="002060"/>
                          </a:solidFill>
                          <a:effectLst/>
                          <a:latin typeface="+mn-lt"/>
                          <a:ea typeface="Calibri" panose="020F0502020204030204" pitchFamily="34" charset="0"/>
                          <a:cs typeface="Calibri" panose="020F0502020204030204" pitchFamily="34" charset="0"/>
                        </a:rPr>
                        <a:t>učenca</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Videokonferenčna razprava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Zapis v skupni </a:t>
                      </a:r>
                      <a:r>
                        <a:rPr lang="sl-SI" sz="1400" dirty="0" smtClean="0">
                          <a:effectLst/>
                          <a:latin typeface="+mn-lt"/>
                          <a:ea typeface="Calibri" panose="020F0502020204030204" pitchFamily="34" charset="0"/>
                          <a:cs typeface="Calibri" panose="020F0502020204030204" pitchFamily="34" charset="0"/>
                        </a:rPr>
                        <a:t>dokument</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404537326"/>
                  </a:ext>
                </a:extLst>
              </a:tr>
              <a:tr h="2477527">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Učitelj spodbuja učence pri sooblikovanju </a:t>
                      </a:r>
                      <a:r>
                        <a:rPr lang="sl-SI" sz="1400" b="1" dirty="0">
                          <a:effectLst/>
                          <a:latin typeface="+mn-lt"/>
                          <a:ea typeface="Calibri" panose="020F0502020204030204" pitchFamily="34" charset="0"/>
                          <a:cs typeface="Calibri" panose="020F0502020204030204" pitchFamily="34" charset="0"/>
                        </a:rPr>
                        <a:t>kriterijev uspešnosti za presojanje učenčevih dosežkov</a:t>
                      </a:r>
                      <a:r>
                        <a:rPr lang="sl-SI" sz="1400" dirty="0">
                          <a:effectLst/>
                          <a:latin typeface="+mn-lt"/>
                          <a:ea typeface="Calibri" panose="020F0502020204030204" pitchFamily="34" charset="0"/>
                          <a:cs typeface="Calibri" panose="020F0502020204030204" pitchFamily="34" charset="0"/>
                        </a:rPr>
                        <a:t>, ki se skozi proces poučevanja in učenja dopolnjujejo</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marL="25400" marR="0" lvl="0" indent="0" algn="l" defTabSz="914400" rtl="0" eaLnBrk="1" fontAlgn="auto" latinLnBrk="0" hangingPunct="1">
                        <a:lnSpc>
                          <a:spcPct val="107000"/>
                        </a:lnSpc>
                        <a:spcBef>
                          <a:spcPts val="0"/>
                        </a:spcBef>
                        <a:spcAft>
                          <a:spcPts val="0"/>
                        </a:spcAft>
                        <a:buClrTx/>
                        <a:buSzTx/>
                        <a:buFontTx/>
                        <a:buNone/>
                        <a:tabLst/>
                        <a:defRPr/>
                      </a:pPr>
                      <a:r>
                        <a:rPr lang="sl-SI" sz="1600" kern="1200" dirty="0" smtClean="0">
                          <a:solidFill>
                            <a:schemeClr val="tx1"/>
                          </a:solidFill>
                          <a:effectLst/>
                          <a:latin typeface="+mn-lt"/>
                          <a:ea typeface="+mn-ea"/>
                          <a:cs typeface="+mn-cs"/>
                        </a:rPr>
                        <a:t>Učenci s pomočjo učiteljevih vprašanj </a:t>
                      </a:r>
                      <a:r>
                        <a:rPr lang="sl-SI" sz="1600" u="sng" kern="1200" dirty="0" smtClean="0">
                          <a:solidFill>
                            <a:schemeClr val="tx1"/>
                          </a:solidFill>
                          <a:effectLst/>
                          <a:latin typeface="+mn-lt"/>
                          <a:ea typeface="+mn-ea"/>
                          <a:cs typeface="+mn-cs"/>
                        </a:rPr>
                        <a:t>oblikujejo kriterije uspešnosti.</a:t>
                      </a:r>
                      <a:r>
                        <a:rPr lang="sl-SI" sz="1600" u="none" kern="1200" baseline="0" dirty="0" smtClean="0">
                          <a:solidFill>
                            <a:schemeClr val="tx1"/>
                          </a:solidFill>
                          <a:effectLst/>
                          <a:latin typeface="+mn-lt"/>
                          <a:ea typeface="+mn-ea"/>
                          <a:cs typeface="+mn-cs"/>
                        </a:rPr>
                        <a:t> </a:t>
                      </a:r>
                      <a:r>
                        <a:rPr lang="sl-SI" sz="1600" kern="1200" dirty="0" smtClean="0">
                          <a:solidFill>
                            <a:schemeClr val="tx1"/>
                          </a:solidFill>
                          <a:effectLst/>
                          <a:latin typeface="+mn-lt"/>
                          <a:ea typeface="+mn-ea"/>
                          <a:cs typeface="+mn-cs"/>
                        </a:rPr>
                        <a:t>Učenci se pred ogledom videoposnetka dogovorijo na kaj naj bodo pozorni med ogledom. Po poslušanju in gledanju videoposnetka - zaigranih prizorov pogovor v igri vlog  povzamejo temo pogovora, refleksijo na poslušano (Kako so se počutili med poslušanjem) ter izpeljejo/</a:t>
                      </a:r>
                      <a:r>
                        <a:rPr lang="sl-SI" sz="1600" u="sng" kern="1200" dirty="0" smtClean="0">
                          <a:solidFill>
                            <a:schemeClr val="tx1"/>
                          </a:solidFill>
                          <a:effectLst/>
                          <a:latin typeface="+mn-lt"/>
                          <a:ea typeface="+mn-ea"/>
                          <a:cs typeface="+mn-cs"/>
                        </a:rPr>
                        <a:t>naštevajo kriterije uspešnosti</a:t>
                      </a:r>
                      <a:r>
                        <a:rPr lang="sl-SI" sz="1600" kern="1200" dirty="0" smtClean="0">
                          <a:solidFill>
                            <a:schemeClr val="tx1"/>
                          </a:solidFill>
                          <a:effectLst/>
                          <a:latin typeface="+mn-lt"/>
                          <a:ea typeface="+mn-ea"/>
                          <a:cs typeface="+mn-cs"/>
                        </a:rPr>
                        <a:t> za pogovor v igri vlog (zmožnost poslušanja in zmožnost pogovarjanja, slogovna zmožnost) in jih zapišejo. Znajo utemeljiti svoj izbor in ga opisati. </a:t>
                      </a:r>
                    </a:p>
                  </a:txBody>
                  <a:tcPr marL="68580" marR="68580" marT="0" marB="0">
                    <a:solidFill>
                      <a:schemeClr val="accent5">
                        <a:lumMod val="40000"/>
                        <a:lumOff val="60000"/>
                      </a:schemeClr>
                    </a:solidFill>
                  </a:tcPr>
                </a:tc>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Zapis kriterijev uspešnosti</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i="1" dirty="0">
                          <a:solidFill>
                            <a:srgbClr val="002060"/>
                          </a:solidFill>
                          <a:effectLst/>
                          <a:latin typeface="+mn-lt"/>
                          <a:ea typeface="Calibri" panose="020F0502020204030204" pitchFamily="34" charset="0"/>
                          <a:cs typeface="Calibri" panose="020F0502020204030204" pitchFamily="34" charset="0"/>
                        </a:rPr>
                        <a:t>Uspešen bo, ko bom…</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i="1" dirty="0">
                          <a:effectLst/>
                          <a:latin typeface="+mn-lt"/>
                          <a:ea typeface="Calibri" panose="020F0502020204030204" pitchFamily="34" charset="0"/>
                          <a:cs typeface="Calibri" panose="020F0502020204030204" pitchFamily="34" charset="0"/>
                        </a:rPr>
                        <a:t>V prilogi</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i="1"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Videokonferenčno vodenje</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Zapis kriterijev uspešnosti v skupni dokument Google </a:t>
                      </a:r>
                      <a:r>
                        <a:rPr lang="sl-SI" sz="1400" dirty="0" err="1">
                          <a:effectLst/>
                          <a:latin typeface="+mn-lt"/>
                          <a:ea typeface="Calibri" panose="020F0502020204030204" pitchFamily="34" charset="0"/>
                          <a:cs typeface="Calibri" panose="020F0502020204030204" pitchFamily="34" charset="0"/>
                        </a:rPr>
                        <a:t>Docs</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3549898082"/>
                  </a:ext>
                </a:extLst>
              </a:tr>
            </a:tbl>
          </a:graphicData>
        </a:graphic>
      </p:graphicFrame>
      <p:sp>
        <p:nvSpPr>
          <p:cNvPr id="20" name="Pravokotnik 19"/>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pic>
        <p:nvPicPr>
          <p:cNvPr id="21" name="Slika 20"/>
          <p:cNvPicPr>
            <a:picLocks noChangeAspect="1"/>
          </p:cNvPicPr>
          <p:nvPr/>
        </p:nvPicPr>
        <p:blipFill>
          <a:blip r:embed="rId6"/>
          <a:stretch>
            <a:fillRect/>
          </a:stretch>
        </p:blipFill>
        <p:spPr>
          <a:xfrm>
            <a:off x="8174492" y="25327"/>
            <a:ext cx="924691" cy="924691"/>
          </a:xfrm>
          <a:prstGeom prst="rect">
            <a:avLst/>
          </a:prstGeom>
        </p:spPr>
      </p:pic>
      <p:graphicFrame>
        <p:nvGraphicFramePr>
          <p:cNvPr id="5" name="Tabela 4"/>
          <p:cNvGraphicFramePr>
            <a:graphicFrameLocks noGrp="1"/>
          </p:cNvGraphicFramePr>
          <p:nvPr>
            <p:extLst/>
          </p:nvPr>
        </p:nvGraphicFramePr>
        <p:xfrm>
          <a:off x="1710704" y="5050029"/>
          <a:ext cx="10481296" cy="1826451"/>
        </p:xfrm>
        <a:graphic>
          <a:graphicData uri="http://schemas.openxmlformats.org/drawingml/2006/table">
            <a:tbl>
              <a:tblPr bandRow="1">
                <a:tableStyleId>{5C22544A-7EE6-4342-B048-85BDC9FD1C3A}</a:tableStyleId>
              </a:tblPr>
              <a:tblGrid>
                <a:gridCol w="1816267">
                  <a:extLst>
                    <a:ext uri="{9D8B030D-6E8A-4147-A177-3AD203B41FA5}">
                      <a16:colId xmlns:a16="http://schemas.microsoft.com/office/drawing/2014/main" val="948905258"/>
                    </a:ext>
                  </a:extLst>
                </a:gridCol>
                <a:gridCol w="5776686">
                  <a:extLst>
                    <a:ext uri="{9D8B030D-6E8A-4147-A177-3AD203B41FA5}">
                      <a16:colId xmlns:a16="http://schemas.microsoft.com/office/drawing/2014/main" val="2701501999"/>
                    </a:ext>
                  </a:extLst>
                </a:gridCol>
                <a:gridCol w="1480457">
                  <a:extLst>
                    <a:ext uri="{9D8B030D-6E8A-4147-A177-3AD203B41FA5}">
                      <a16:colId xmlns:a16="http://schemas.microsoft.com/office/drawing/2014/main" val="962300098"/>
                    </a:ext>
                  </a:extLst>
                </a:gridCol>
                <a:gridCol w="1407886">
                  <a:extLst>
                    <a:ext uri="{9D8B030D-6E8A-4147-A177-3AD203B41FA5}">
                      <a16:colId xmlns:a16="http://schemas.microsoft.com/office/drawing/2014/main" val="767186231"/>
                    </a:ext>
                  </a:extLst>
                </a:gridCol>
              </a:tblGrid>
              <a:tr h="1807971">
                <a:tc>
                  <a:txBody>
                    <a:bodyPr/>
                    <a:lstStyle/>
                    <a:p>
                      <a:pPr>
                        <a:lnSpc>
                          <a:spcPct val="107000"/>
                        </a:lnSpc>
                        <a:spcAft>
                          <a:spcPts val="0"/>
                        </a:spcAft>
                      </a:pPr>
                      <a:r>
                        <a:rPr lang="sl-SI" sz="1600" kern="1200" dirty="0" smtClean="0">
                          <a:solidFill>
                            <a:schemeClr val="dk1"/>
                          </a:solidFill>
                          <a:effectLst/>
                          <a:latin typeface="+mn-lt"/>
                          <a:ea typeface="+mn-ea"/>
                          <a:cs typeface="+mn-cs"/>
                        </a:rPr>
                        <a:t>Učitelj spodbuja predloge tem (za dosego namenov učenja in kriterijev uspešnosti)</a:t>
                      </a:r>
                      <a:endParaRPr lang="sl-S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25400">
                        <a:lnSpc>
                          <a:spcPct val="107000"/>
                        </a:lnSpc>
                        <a:spcAft>
                          <a:spcPts val="0"/>
                        </a:spcAft>
                      </a:pPr>
                      <a:r>
                        <a:rPr lang="sl-SI" sz="1600" dirty="0">
                          <a:effectLst/>
                        </a:rPr>
                        <a:t>Učenci </a:t>
                      </a:r>
                      <a:r>
                        <a:rPr lang="sl-SI" sz="1600" u="sng" dirty="0">
                          <a:effectLst/>
                        </a:rPr>
                        <a:t>predlagajo teme za pogovor v igri vlog</a:t>
                      </a:r>
                      <a:r>
                        <a:rPr lang="sl-SI" sz="1600" dirty="0">
                          <a:effectLst/>
                        </a:rPr>
                        <a:t> in jih zapišejo.</a:t>
                      </a:r>
                    </a:p>
                    <a:p>
                      <a:pPr>
                        <a:lnSpc>
                          <a:spcPct val="107000"/>
                        </a:lnSpc>
                        <a:spcAft>
                          <a:spcPts val="0"/>
                        </a:spcAft>
                      </a:pPr>
                      <a:r>
                        <a:rPr lang="sl-SI" sz="1600" dirty="0">
                          <a:effectLst/>
                        </a:rPr>
                        <a:t>Sem novinar, ti si športnik, Sem trgovec, ti si kupec, Obisk pri veterinarju, Katere igre se rad igraš?, Pri frizerju, Iz pravljice, V šolski knjižnici…</a:t>
                      </a:r>
                    </a:p>
                    <a:p>
                      <a:pPr>
                        <a:lnSpc>
                          <a:spcPct val="107000"/>
                        </a:lnSpc>
                        <a:spcAft>
                          <a:spcPts val="0"/>
                        </a:spcAft>
                      </a:pPr>
                      <a:r>
                        <a:rPr lang="sl-SI" sz="1600" dirty="0">
                          <a:effectLst/>
                        </a:rPr>
                        <a:t> </a:t>
                      </a:r>
                      <a:r>
                        <a:rPr lang="sl-SI" sz="1600" dirty="0" smtClean="0">
                          <a:effectLst/>
                        </a:rPr>
                        <a:t>PPREDLOGI </a:t>
                      </a:r>
                      <a:r>
                        <a:rPr lang="sl-SI" sz="1600" dirty="0">
                          <a:effectLst/>
                        </a:rPr>
                        <a:t>TEM UČENCEV: gasilec in tisti, ki potrebuje pomoč, policist in voznik, policist in lopov, zdravnik in pacient, stevardesa in potnik, astronavt in vesoljček…</a:t>
                      </a:r>
                      <a:endParaRPr lang="sl-S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sl-SI" sz="1600" dirty="0">
                          <a:effectLst/>
                        </a:rPr>
                        <a:t>Zapis tem, idej za pogovor v igri vlog pri pouku.</a:t>
                      </a:r>
                      <a:endParaRPr lang="sl-S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sl-SI" sz="1600" dirty="0">
                          <a:effectLst/>
                        </a:rPr>
                        <a:t>Zapis predlaganih tem za pogovor v igri vlog v skupen dokument Google </a:t>
                      </a:r>
                      <a:r>
                        <a:rPr lang="sl-SI" sz="1600" dirty="0" err="1">
                          <a:effectLst/>
                        </a:rPr>
                        <a:t>Docs</a:t>
                      </a:r>
                      <a:endParaRPr lang="sl-S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54764136"/>
                  </a:ext>
                </a:extLst>
              </a:tr>
            </a:tbl>
          </a:graphicData>
        </a:graphic>
      </p:graphicFrame>
      <p:pic>
        <p:nvPicPr>
          <p:cNvPr id="1025" name="Slika 39" descr="Pikapolonica">
            <a:hlinkClick r:id="rId7"/>
          </p:cNvPr>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590253" y="6134493"/>
            <a:ext cx="171291" cy="146368"/>
          </a:xfrm>
          <a:prstGeom prst="rect">
            <a:avLst/>
          </a:prstGeom>
          <a:noFill/>
          <a:extLst>
            <a:ext uri="{909E8E84-426E-40DD-AFC4-6F175D3DCCD1}">
              <a14:hiddenFill xmlns:a14="http://schemas.microsoft.com/office/drawing/2010/main">
                <a:solidFill>
                  <a:srgbClr val="FFFFFF"/>
                </a:solidFill>
              </a14:hiddenFill>
            </a:ext>
          </a:extLst>
        </p:spPr>
      </p:pic>
      <p:pic>
        <p:nvPicPr>
          <p:cNvPr id="22" name="Slika 39" descr="Pikapolonica">
            <a:hlinkClick r:id="rId7"/>
          </p:cNvPr>
          <p:cNvPicPr>
            <a:picLocks noChangeAspect="1" noChangeArrowheads="1"/>
          </p:cNvPicPr>
          <p:nvPr/>
        </p:nvPicPr>
        <p:blipFill>
          <a:blip r:embed="rId8">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3005504" y="6325825"/>
            <a:ext cx="347296" cy="296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88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esna puščica 18"/>
          <p:cNvSpPr/>
          <p:nvPr/>
        </p:nvSpPr>
        <p:spPr>
          <a:xfrm>
            <a:off x="1293527" y="4044612"/>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Slika 3"/>
          <p:cNvPicPr>
            <a:picLocks noChangeAspect="1"/>
          </p:cNvPicPr>
          <p:nvPr/>
        </p:nvPicPr>
        <p:blipFill>
          <a:blip r:embed="rId2"/>
          <a:stretch>
            <a:fillRect/>
          </a:stretch>
        </p:blipFill>
        <p:spPr>
          <a:xfrm>
            <a:off x="9307772" y="149713"/>
            <a:ext cx="2759737" cy="475037"/>
          </a:xfrm>
          <a:prstGeom prst="rect">
            <a:avLst/>
          </a:prstGeom>
        </p:spPr>
      </p:pic>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t/>
            </a:r>
            <a:b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br>
            <a:endPar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
        <p:nvSpPr>
          <p:cNvPr id="12" name="Desna puščica 11"/>
          <p:cNvSpPr/>
          <p:nvPr/>
        </p:nvSpPr>
        <p:spPr>
          <a:xfrm>
            <a:off x="1348802" y="2861374"/>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Desna puščica 12"/>
          <p:cNvSpPr/>
          <p:nvPr/>
        </p:nvSpPr>
        <p:spPr>
          <a:xfrm>
            <a:off x="1348802" y="1246260"/>
            <a:ext cx="977790" cy="657726"/>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Slika 13"/>
          <p:cNvPicPr>
            <a:picLocks noChangeAspect="1"/>
          </p:cNvPicPr>
          <p:nvPr/>
        </p:nvPicPr>
        <p:blipFill rotWithShape="1">
          <a:blip r:embed="rId3"/>
          <a:srcRect l="8487"/>
          <a:stretch/>
        </p:blipFill>
        <p:spPr>
          <a:xfrm>
            <a:off x="242780" y="1099819"/>
            <a:ext cx="1398140" cy="1224810"/>
          </a:xfrm>
          <a:prstGeom prst="rect">
            <a:avLst/>
          </a:prstGeom>
          <a:ln w="76200">
            <a:solidFill>
              <a:schemeClr val="bg1">
                <a:lumMod val="95000"/>
              </a:schemeClr>
            </a:solidFill>
          </a:ln>
        </p:spPr>
      </p:pic>
      <p:pic>
        <p:nvPicPr>
          <p:cNvPr id="15" name="Slika 14"/>
          <p:cNvPicPr>
            <a:picLocks noChangeAspect="1"/>
          </p:cNvPicPr>
          <p:nvPr/>
        </p:nvPicPr>
        <p:blipFill rotWithShape="1">
          <a:blip r:embed="rId4"/>
          <a:srcRect l="3629"/>
          <a:stretch/>
        </p:blipFill>
        <p:spPr>
          <a:xfrm>
            <a:off x="252279" y="2356519"/>
            <a:ext cx="1388641" cy="1340402"/>
          </a:xfrm>
          <a:prstGeom prst="rect">
            <a:avLst/>
          </a:prstGeom>
          <a:ln w="76200">
            <a:solidFill>
              <a:schemeClr val="bg1">
                <a:lumMod val="95000"/>
              </a:schemeClr>
            </a:solidFill>
          </a:ln>
        </p:spPr>
      </p:pic>
      <p:pic>
        <p:nvPicPr>
          <p:cNvPr id="16" name="Slika 15"/>
          <p:cNvPicPr>
            <a:picLocks noChangeAspect="1"/>
          </p:cNvPicPr>
          <p:nvPr/>
        </p:nvPicPr>
        <p:blipFill>
          <a:blip r:embed="rId5"/>
          <a:stretch>
            <a:fillRect/>
          </a:stretch>
        </p:blipFill>
        <p:spPr>
          <a:xfrm>
            <a:off x="252279" y="3758866"/>
            <a:ext cx="1388641" cy="1158401"/>
          </a:xfrm>
          <a:prstGeom prst="rect">
            <a:avLst/>
          </a:prstGeom>
          <a:ln w="28575">
            <a:solidFill>
              <a:schemeClr val="bg1"/>
            </a:solidFill>
          </a:ln>
        </p:spPr>
      </p:pic>
      <p:pic>
        <p:nvPicPr>
          <p:cNvPr id="17" name="Slika 16"/>
          <p:cNvPicPr>
            <a:picLocks noChangeAspect="1"/>
          </p:cNvPicPr>
          <p:nvPr/>
        </p:nvPicPr>
        <p:blipFill>
          <a:blip r:embed="rId6">
            <a:duotone>
              <a:schemeClr val="bg2">
                <a:shade val="45000"/>
                <a:satMod val="135000"/>
              </a:schemeClr>
              <a:prstClr val="white"/>
            </a:duotone>
          </a:blip>
          <a:stretch>
            <a:fillRect/>
          </a:stretch>
        </p:blipFill>
        <p:spPr>
          <a:xfrm>
            <a:off x="242780" y="4988084"/>
            <a:ext cx="1330104" cy="1261541"/>
          </a:xfrm>
          <a:prstGeom prst="rect">
            <a:avLst/>
          </a:prstGeom>
          <a:ln w="76200">
            <a:solidFill>
              <a:schemeClr val="bg1">
                <a:lumMod val="95000"/>
              </a:schemeClr>
            </a:solidFill>
          </a:ln>
        </p:spPr>
      </p:pic>
      <p:sp>
        <p:nvSpPr>
          <p:cNvPr id="18" name="Pravokotnik 17"/>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pic>
        <p:nvPicPr>
          <p:cNvPr id="20" name="Slika 19"/>
          <p:cNvPicPr>
            <a:picLocks noChangeAspect="1"/>
          </p:cNvPicPr>
          <p:nvPr/>
        </p:nvPicPr>
        <p:blipFill>
          <a:blip r:embed="rId7"/>
          <a:stretch>
            <a:fillRect/>
          </a:stretch>
        </p:blipFill>
        <p:spPr>
          <a:xfrm>
            <a:off x="8258895" y="85214"/>
            <a:ext cx="924691" cy="924691"/>
          </a:xfrm>
          <a:prstGeom prst="rect">
            <a:avLst/>
          </a:prstGeom>
        </p:spPr>
      </p:pic>
      <p:graphicFrame>
        <p:nvGraphicFramePr>
          <p:cNvPr id="27" name="Tabela 26"/>
          <p:cNvGraphicFramePr>
            <a:graphicFrameLocks noGrp="1"/>
          </p:cNvGraphicFramePr>
          <p:nvPr>
            <p:extLst/>
          </p:nvPr>
        </p:nvGraphicFramePr>
        <p:xfrm>
          <a:off x="1710705" y="991176"/>
          <a:ext cx="10356804" cy="6011863"/>
        </p:xfrm>
        <a:graphic>
          <a:graphicData uri="http://schemas.openxmlformats.org/drawingml/2006/table">
            <a:tbl>
              <a:tblPr bandRow="1">
                <a:tableStyleId>{ED083AE6-46FA-4A59-8FB0-9F97EB10719F}</a:tableStyleId>
              </a:tblPr>
              <a:tblGrid>
                <a:gridCol w="2596754">
                  <a:extLst>
                    <a:ext uri="{9D8B030D-6E8A-4147-A177-3AD203B41FA5}">
                      <a16:colId xmlns:a16="http://schemas.microsoft.com/office/drawing/2014/main" val="2841956210"/>
                    </a:ext>
                  </a:extLst>
                </a:gridCol>
                <a:gridCol w="5388084">
                  <a:extLst>
                    <a:ext uri="{9D8B030D-6E8A-4147-A177-3AD203B41FA5}">
                      <a16:colId xmlns:a16="http://schemas.microsoft.com/office/drawing/2014/main" val="3434539713"/>
                    </a:ext>
                  </a:extLst>
                </a:gridCol>
                <a:gridCol w="1335314">
                  <a:extLst>
                    <a:ext uri="{9D8B030D-6E8A-4147-A177-3AD203B41FA5}">
                      <a16:colId xmlns:a16="http://schemas.microsoft.com/office/drawing/2014/main" val="3190487636"/>
                    </a:ext>
                  </a:extLst>
                </a:gridCol>
                <a:gridCol w="1036652">
                  <a:extLst>
                    <a:ext uri="{9D8B030D-6E8A-4147-A177-3AD203B41FA5}">
                      <a16:colId xmlns:a16="http://schemas.microsoft.com/office/drawing/2014/main" val="4125862546"/>
                    </a:ext>
                  </a:extLst>
                </a:gridCol>
              </a:tblGrid>
              <a:tr h="446469">
                <a:tc>
                  <a:txBody>
                    <a:bodyPr/>
                    <a:lstStyle/>
                    <a:p>
                      <a:pPr marL="25400">
                        <a:lnSpc>
                          <a:spcPct val="107000"/>
                        </a:lnSpc>
                        <a:spcAft>
                          <a:spcPts val="800"/>
                        </a:spcAft>
                      </a:pPr>
                      <a:r>
                        <a:rPr lang="sl-SI" sz="1400" b="1" dirty="0">
                          <a:effectLst/>
                          <a:latin typeface="+mn-lt"/>
                        </a:rPr>
                        <a:t>Opis dejavnosti</a:t>
                      </a:r>
                      <a:r>
                        <a:rPr lang="sl-SI" sz="1400" b="1" dirty="0" smtClean="0">
                          <a:effectLst/>
                          <a:latin typeface="+mn-lt"/>
                        </a:rPr>
                        <a:t>*</a:t>
                      </a:r>
                    </a:p>
                    <a:p>
                      <a:pPr marL="25400">
                        <a:lnSpc>
                          <a:spcPct val="107000"/>
                        </a:lnSpc>
                        <a:spcAft>
                          <a:spcPts val="800"/>
                        </a:spcAft>
                      </a:pPr>
                      <a:r>
                        <a:rPr lang="sl-SI" sz="1400" b="1" dirty="0" smtClean="0">
                          <a:effectLst/>
                          <a:latin typeface="+mn-lt"/>
                          <a:ea typeface="Calibri" panose="020F0502020204030204" pitchFamily="34" charset="0"/>
                        </a:rPr>
                        <a:t>Izvajanje dejavnosti (2 uri)</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marL="25400">
                        <a:lnSpc>
                          <a:spcPct val="107000"/>
                        </a:lnSpc>
                        <a:spcAft>
                          <a:spcPts val="800"/>
                        </a:spcAft>
                      </a:pPr>
                      <a:r>
                        <a:rPr lang="sl-SI" sz="1400" b="1" dirty="0">
                          <a:effectLst/>
                          <a:latin typeface="+mn-lt"/>
                        </a:rPr>
                        <a:t>Dejavnosti </a:t>
                      </a:r>
                      <a:r>
                        <a:rPr lang="sl-SI" sz="1400" b="1" dirty="0" smtClean="0">
                          <a:effectLst/>
                          <a:latin typeface="+mn-lt"/>
                        </a:rPr>
                        <a:t>učenca</a:t>
                      </a:r>
                    </a:p>
                    <a:p>
                      <a:pPr marL="25400">
                        <a:lnSpc>
                          <a:spcPct val="107000"/>
                        </a:lnSpc>
                        <a:spcAft>
                          <a:spcPts val="800"/>
                        </a:spcAft>
                      </a:pPr>
                      <a:r>
                        <a:rPr lang="sl-SI" sz="1400" b="1" dirty="0" smtClean="0">
                          <a:effectLst/>
                          <a:latin typeface="+mn-lt"/>
                          <a:ea typeface="Calibri" panose="020F0502020204030204" pitchFamily="34" charset="0"/>
                        </a:rPr>
                        <a:t>Učenje/vaje v pogovorih z igro vlog</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400" b="1" dirty="0">
                          <a:effectLst/>
                          <a:latin typeface="+mn-lt"/>
                        </a:rPr>
                        <a:t>Dokazi o učenčevem učenju </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400" b="1" dirty="0">
                          <a:effectLst/>
                          <a:latin typeface="+mn-lt"/>
                        </a:rPr>
                        <a:t>Priporočila za izvedbo na daljavo</a:t>
                      </a:r>
                      <a:endParaRPr lang="sl-SI" sz="1400" b="1" dirty="0">
                        <a:effectLst/>
                        <a:latin typeface="+mn-lt"/>
                        <a:ea typeface="Calibri" panose="020F0502020204030204" pitchFamily="34" charset="0"/>
                      </a:endParaRPr>
                    </a:p>
                  </a:txBody>
                  <a:tcPr marL="42572" marR="42572" marT="0" marB="0">
                    <a:solidFill>
                      <a:schemeClr val="accent5">
                        <a:lumMod val="40000"/>
                        <a:lumOff val="60000"/>
                      </a:schemeClr>
                    </a:solidFill>
                  </a:tcPr>
                </a:tc>
                <a:extLst>
                  <a:ext uri="{0D108BD9-81ED-4DB2-BD59-A6C34878D82A}">
                    <a16:rowId xmlns:a16="http://schemas.microsoft.com/office/drawing/2014/main" val="949882457"/>
                  </a:ext>
                </a:extLst>
              </a:tr>
              <a:tr h="3739836">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Učitelj učenca v paru usmerja k izdelavi načrta.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smtClean="0">
                        <a:effectLst/>
                        <a:latin typeface="+mn-lt"/>
                        <a:ea typeface="Calibri" panose="020F0502020204030204" pitchFamily="34" charset="0"/>
                        <a:cs typeface="Calibri" panose="020F0502020204030204" pitchFamily="34" charset="0"/>
                      </a:endParaRPr>
                    </a:p>
                    <a:p>
                      <a:pPr>
                        <a:lnSpc>
                          <a:spcPct val="107000"/>
                        </a:lnSpc>
                        <a:spcAft>
                          <a:spcPts val="0"/>
                        </a:spcAft>
                      </a:pPr>
                      <a:r>
                        <a:rPr lang="sl-SI" sz="1400" dirty="0" smtClean="0">
                          <a:effectLst/>
                          <a:latin typeface="+mn-lt"/>
                          <a:ea typeface="Calibri" panose="020F0502020204030204" pitchFamily="34" charset="0"/>
                          <a:cs typeface="Calibri" panose="020F0502020204030204" pitchFamily="34" charset="0"/>
                        </a:rPr>
                        <a:t>Učitelj </a:t>
                      </a:r>
                      <a:r>
                        <a:rPr lang="sl-SI" sz="1400" dirty="0">
                          <a:effectLst/>
                          <a:latin typeface="+mn-lt"/>
                          <a:ea typeface="Calibri" panose="020F0502020204030204" pitchFamily="34" charset="0"/>
                          <a:cs typeface="Calibri" panose="020F0502020204030204" pitchFamily="34" charset="0"/>
                        </a:rPr>
                        <a:t>učenca povabi izvedbi pogovora v igri vlog.</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Učitelj povabi dva para k predstavitvi pred razredom.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Na osnovi slišanega učenci izpeljejo razliko med osebnim in  uradnim pogovorom.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Učitelj učence usmerja k dejavnostim, spremlja delo in pomaga učencem, jih podpira.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400" u="sng" dirty="0">
                          <a:effectLst/>
                          <a:latin typeface="+mn-lt"/>
                          <a:ea typeface="Calibri" panose="020F0502020204030204" pitchFamily="34" charset="0"/>
                          <a:cs typeface="Calibri" panose="020F0502020204030204" pitchFamily="34" charset="0"/>
                        </a:rPr>
                        <a:t>Učenci delajo v parih: </a:t>
                      </a:r>
                      <a:endParaRPr lang="sl-SI" sz="14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lphaLcParenR"/>
                      </a:pPr>
                      <a:r>
                        <a:rPr lang="sl-SI" sz="1400" dirty="0">
                          <a:effectLst/>
                          <a:latin typeface="+mn-lt"/>
                          <a:ea typeface="Calibri" panose="020F0502020204030204" pitchFamily="34" charset="0"/>
                          <a:cs typeface="Calibri" panose="020F0502020204030204" pitchFamily="34" charset="0"/>
                        </a:rPr>
                        <a:t>izberejo temo za pogovor v igri vlog iz nabora, </a:t>
                      </a:r>
                      <a:endParaRPr lang="sl-SI" sz="14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lphaLcParenR"/>
                      </a:pPr>
                      <a:r>
                        <a:rPr lang="sl-SI" sz="1400" dirty="0">
                          <a:effectLst/>
                          <a:latin typeface="+mn-lt"/>
                          <a:ea typeface="Calibri" panose="020F0502020204030204" pitchFamily="34" charset="0"/>
                          <a:cs typeface="Calibri" panose="020F0502020204030204" pitchFamily="34" charset="0"/>
                        </a:rPr>
                        <a:t>naredijo načrt (razdelitev vlog, organizacija dela, potek pogovora, pripomočki, podpora…)</a:t>
                      </a:r>
                      <a:endParaRPr lang="sl-SI" sz="14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lphaLcParenR"/>
                      </a:pPr>
                      <a:r>
                        <a:rPr lang="sl-SI" sz="1400" dirty="0">
                          <a:effectLst/>
                          <a:latin typeface="+mn-lt"/>
                          <a:ea typeface="Calibri" panose="020F0502020204030204" pitchFamily="34" charset="0"/>
                          <a:cs typeface="Calibri" panose="020F0502020204030204" pitchFamily="34" charset="0"/>
                        </a:rPr>
                        <a:t>izvedejo pogovor v igri vlog.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solidFill>
                            <a:srgbClr val="000000"/>
                          </a:solidFill>
                          <a:effectLst/>
                          <a:latin typeface="+mn-lt"/>
                          <a:ea typeface="Calibri" panose="020F0502020204030204" pitchFamily="34" charset="0"/>
                          <a:cs typeface="Calibri" panose="020F0502020204030204" pitchFamily="34" charset="0"/>
                        </a:rPr>
                        <a:t>Predstavitev v parih pred razredom:</a:t>
                      </a:r>
                      <a:endParaRPr lang="sl-SI" sz="14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400" dirty="0">
                          <a:solidFill>
                            <a:srgbClr val="000000"/>
                          </a:solidFill>
                          <a:effectLst/>
                          <a:latin typeface="+mn-lt"/>
                          <a:ea typeface="Calibri" panose="020F0502020204030204" pitchFamily="34" charset="0"/>
                          <a:cs typeface="Calibri" panose="020F0502020204030204" pitchFamily="34" charset="0"/>
                        </a:rPr>
                        <a:t>Trije pari zaigrajo pogovor v igri vlog pred celim razredom.  </a:t>
                      </a:r>
                      <a:endParaRPr lang="sl-SI" sz="1400" dirty="0">
                        <a:effectLst/>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Calibri" panose="020F0502020204030204" pitchFamily="34" charset="0"/>
                        <a:buChar char="-"/>
                      </a:pPr>
                      <a:r>
                        <a:rPr lang="sl-SI" sz="1400" dirty="0">
                          <a:solidFill>
                            <a:srgbClr val="000000"/>
                          </a:solidFill>
                          <a:effectLst/>
                          <a:latin typeface="+mn-lt"/>
                          <a:ea typeface="Calibri" panose="020F0502020204030204" pitchFamily="34" charset="0"/>
                          <a:cs typeface="Calibri" panose="020F0502020204030204" pitchFamily="34" charset="0"/>
                        </a:rPr>
                        <a:t>Učenci pogovore med seboj primerjajo in ugotavljajo razlike med osebnim in uradnim pogovorom. </a:t>
                      </a:r>
                      <a:endParaRPr lang="sl-SI" sz="1400" dirty="0" smtClean="0">
                        <a:solidFill>
                          <a:srgbClr val="000000"/>
                        </a:solidFill>
                        <a:effectLst/>
                        <a:latin typeface="+mn-lt"/>
                        <a:ea typeface="Calibri" panose="020F0502020204030204" pitchFamily="34" charset="0"/>
                        <a:cs typeface="Calibri" panose="020F0502020204030204" pitchFamily="34" charset="0"/>
                      </a:endParaRPr>
                    </a:p>
                    <a:p>
                      <a:pPr>
                        <a:lnSpc>
                          <a:spcPct val="107000"/>
                        </a:lnSpc>
                        <a:spcAft>
                          <a:spcPts val="0"/>
                        </a:spcAft>
                      </a:pPr>
                      <a:r>
                        <a:rPr lang="sl-SI" sz="1400" dirty="0" smtClean="0">
                          <a:effectLst/>
                          <a:latin typeface="+mn-lt"/>
                          <a:ea typeface="Calibri" panose="020F0502020204030204" pitchFamily="34" charset="0"/>
                          <a:cs typeface="Calibri" panose="020F0502020204030204" pitchFamily="34" charset="0"/>
                        </a:rPr>
                        <a:t>Predlagajo </a:t>
                      </a:r>
                      <a:r>
                        <a:rPr lang="sl-SI" sz="1400" dirty="0">
                          <a:effectLst/>
                          <a:latin typeface="+mn-lt"/>
                          <a:ea typeface="Calibri" panose="020F0502020204030204" pitchFamily="34" charset="0"/>
                          <a:cs typeface="Calibri" panose="020F0502020204030204" pitchFamily="34" charset="0"/>
                        </a:rPr>
                        <a:t>izboljšave  za pogovor v igri vlog v naslednjem krogu</a:t>
                      </a:r>
                      <a:r>
                        <a:rPr lang="sl-SI" sz="1400" dirty="0" smtClean="0">
                          <a:effectLst/>
                          <a:latin typeface="+mn-lt"/>
                          <a:ea typeface="Calibri" panose="020F0502020204030204" pitchFamily="34" charset="0"/>
                          <a:cs typeface="Calibri" panose="020F0502020204030204" pitchFamily="34" charset="0"/>
                        </a:rPr>
                        <a:t>.</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i="1" dirty="0">
                          <a:effectLst/>
                          <a:latin typeface="+mn-lt"/>
                          <a:ea typeface="Calibri" panose="020F0502020204030204" pitchFamily="34" charset="0"/>
                          <a:cs typeface="Calibri" panose="020F0502020204030204" pitchFamily="34" charset="0"/>
                        </a:rPr>
                        <a:t> </a:t>
                      </a:r>
                      <a:r>
                        <a:rPr lang="sl-SI" sz="1400" i="1" dirty="0" smtClean="0">
                          <a:effectLst/>
                          <a:latin typeface="+mn-lt"/>
                          <a:ea typeface="Calibri" panose="020F0502020204030204" pitchFamily="34" charset="0"/>
                          <a:cs typeface="Calibri" panose="020F0502020204030204" pitchFamily="34" charset="0"/>
                        </a:rPr>
                        <a:t>     Učenci</a:t>
                      </a:r>
                      <a:r>
                        <a:rPr lang="sl-SI" sz="1400" i="1" dirty="0">
                          <a:effectLst/>
                          <a:latin typeface="+mn-lt"/>
                          <a:ea typeface="Calibri" panose="020F0502020204030204" pitchFamily="34" charset="0"/>
                          <a:cs typeface="Calibri" panose="020F0502020204030204" pitchFamily="34" charset="0"/>
                        </a:rPr>
                        <a:t>, ki imajo govorne težave, učenci ranljivih skupin (priseljenci, Romi), imajo prilagoditve, npr. najprej poslušajo,  postavljajo vprašanja, si pomagajo z različnimi podporami (slikovne ), predlogami, rekviziti</a:t>
                      </a:r>
                      <a:r>
                        <a:rPr lang="sl-SI" sz="1400" i="1" dirty="0" smtClean="0">
                          <a:effectLst/>
                          <a:latin typeface="+mn-lt"/>
                          <a:ea typeface="Calibri" panose="020F0502020204030204" pitchFamily="34" charset="0"/>
                          <a:cs typeface="Calibri" panose="020F0502020204030204" pitchFamily="34" charset="0"/>
                        </a:rPr>
                        <a:t>...</a:t>
                      </a:r>
                      <a:endParaRPr lang="sl-SI" sz="1400" i="0" dirty="0" smtClean="0">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400" b="1" dirty="0" smtClean="0">
                        <a:effectLst/>
                        <a:latin typeface="+mn-lt"/>
                        <a:ea typeface="Calibri" panose="020F0502020204030204" pitchFamily="34" charset="0"/>
                        <a:cs typeface="Calibri" panose="020F0502020204030204" pitchFamily="34" charset="0"/>
                      </a:endParaRPr>
                    </a:p>
                    <a:p>
                      <a:pPr>
                        <a:lnSpc>
                          <a:spcPct val="107000"/>
                        </a:lnSpc>
                        <a:spcAft>
                          <a:spcPts val="800"/>
                        </a:spcAft>
                      </a:pPr>
                      <a:r>
                        <a:rPr lang="sl-SI" sz="1400" b="1" dirty="0" smtClean="0">
                          <a:effectLst/>
                          <a:latin typeface="+mn-lt"/>
                          <a:ea typeface="Calibri" panose="020F0502020204030204" pitchFamily="34" charset="0"/>
                          <a:cs typeface="Calibri" panose="020F0502020204030204" pitchFamily="34" charset="0"/>
                        </a:rPr>
                        <a:t>      Vaje, ki vključujejo branje in zastavljanje vprašanj </a:t>
                      </a:r>
                    </a:p>
                    <a:p>
                      <a:pPr>
                        <a:lnSpc>
                          <a:spcPct val="107000"/>
                        </a:lnSpc>
                        <a:spcAft>
                          <a:spcPts val="800"/>
                        </a:spcAft>
                      </a:pPr>
                      <a:r>
                        <a:rPr lang="sl-SI" sz="1400" dirty="0" smtClean="0">
                          <a:effectLst/>
                          <a:latin typeface="+mn-lt"/>
                          <a:ea typeface="Calibri" panose="020F0502020204030204" pitchFamily="34" charset="0"/>
                          <a:cs typeface="Calibri" panose="020F0502020204030204" pitchFamily="34" charset="0"/>
                        </a:rPr>
                        <a:t>Učenci si v dvojicah ogledajo primere seznamov (nakupovalni listi, delovni čas, cenik, seznam telefonskih številk), jih berejo ter se urijo v uporabi vprašalnic in zastavljanju smiselnih vprašanj  (npr. Kdaj.. Kdaj… Kje… Koliko… Zakaj…) ter v oblikovanju odgovorov oz. odzivov nanje. </a:t>
                      </a:r>
                    </a:p>
                    <a:p>
                      <a:pPr>
                        <a:lnSpc>
                          <a:spcPct val="107000"/>
                        </a:lnSpc>
                        <a:spcAft>
                          <a:spcPts val="800"/>
                        </a:spcAft>
                      </a:pPr>
                      <a:r>
                        <a:rPr lang="sl-SI" sz="1400" dirty="0" smtClean="0">
                          <a:effectLst/>
                          <a:latin typeface="+mn-lt"/>
                          <a:ea typeface="Calibri" panose="020F0502020204030204" pitchFamily="34" charset="0"/>
                          <a:cs typeface="Calibri" panose="020F0502020204030204" pitchFamily="34" charset="0"/>
                        </a:rPr>
                        <a:t>Spoznajo, da so vprašanja lahko kot pobuda sogovorca. </a:t>
                      </a:r>
                    </a:p>
                    <a:p>
                      <a:pPr>
                        <a:lnSpc>
                          <a:spcPct val="107000"/>
                        </a:lnSpc>
                        <a:spcAft>
                          <a:spcPts val="800"/>
                        </a:spcAft>
                      </a:pPr>
                      <a:r>
                        <a:rPr lang="sl-SI" sz="1400" dirty="0" smtClean="0">
                          <a:effectLst/>
                          <a:latin typeface="+mn-lt"/>
                          <a:ea typeface="Calibri" panose="020F0502020204030204" pitchFamily="34" charset="0"/>
                          <a:cs typeface="Calibri" panose="020F0502020204030204" pitchFamily="34" charset="0"/>
                        </a:rPr>
                        <a:t>Dopolnijo kriterije uspešnosti vezane na smiselnost   zastavljanja vprašanj</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endParaRPr lang="sl-SI" sz="1400" dirty="0" smtClean="0">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400" dirty="0" smtClean="0">
                        <a:effectLst/>
                        <a:latin typeface="+mn-lt"/>
                        <a:ea typeface="Calibri" panose="020F0502020204030204" pitchFamily="34" charset="0"/>
                        <a:cs typeface="Calibri" panose="020F0502020204030204" pitchFamily="34" charset="0"/>
                      </a:endParaRPr>
                    </a:p>
                    <a:p>
                      <a:pPr>
                        <a:lnSpc>
                          <a:spcPct val="107000"/>
                        </a:lnSpc>
                        <a:spcAft>
                          <a:spcPts val="0"/>
                        </a:spcAft>
                      </a:pPr>
                      <a:r>
                        <a:rPr lang="sl-SI" sz="1400" dirty="0" smtClean="0">
                          <a:effectLst/>
                          <a:latin typeface="+mn-lt"/>
                          <a:ea typeface="Calibri" panose="020F0502020204030204" pitchFamily="34" charset="0"/>
                          <a:cs typeface="Calibri" panose="020F0502020204030204" pitchFamily="34" charset="0"/>
                        </a:rPr>
                        <a:t>Izdelan </a:t>
                      </a:r>
                      <a:r>
                        <a:rPr lang="sl-SI" sz="1400" dirty="0">
                          <a:effectLst/>
                          <a:latin typeface="+mn-lt"/>
                          <a:ea typeface="Calibri" panose="020F0502020204030204" pitchFamily="34" charset="0"/>
                          <a:cs typeface="Calibri" panose="020F0502020204030204" pitchFamily="34" charset="0"/>
                        </a:rPr>
                        <a:t>načrt</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smtClean="0">
                          <a:effectLst/>
                          <a:latin typeface="+mn-lt"/>
                          <a:ea typeface="Calibri" panose="020F0502020204030204" pitchFamily="34" charset="0"/>
                          <a:cs typeface="Calibri" panose="020F0502020204030204" pitchFamily="34" charset="0"/>
                        </a:rPr>
                        <a:t>Zaigran </a:t>
                      </a:r>
                      <a:r>
                        <a:rPr lang="sl-SI" sz="1400" dirty="0">
                          <a:effectLst/>
                          <a:latin typeface="+mn-lt"/>
                          <a:ea typeface="Calibri" panose="020F0502020204030204" pitchFamily="34" charset="0"/>
                          <a:cs typeface="Calibri" panose="020F0502020204030204" pitchFamily="34" charset="0"/>
                        </a:rPr>
                        <a:t>prizor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Opis razlik</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Dopolnjeni kriteriji uspešnosti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Odgovori na vprašanja</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400" dirty="0">
                          <a:effectLst/>
                          <a:latin typeface="+mn-lt"/>
                          <a:ea typeface="Calibri" panose="020F0502020204030204" pitchFamily="34" charset="0"/>
                          <a:cs typeface="Calibri" panose="020F0502020204030204" pitchFamily="34" charset="0"/>
                        </a:rPr>
                        <a:t>Videokonferenčno srečanje</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404537326"/>
                  </a:ext>
                </a:extLst>
              </a:tr>
            </a:tbl>
          </a:graphicData>
        </a:graphic>
      </p:graphicFrame>
      <p:pic>
        <p:nvPicPr>
          <p:cNvPr id="8" name="Slika 7"/>
          <p:cNvPicPr>
            <a:picLocks noChangeAspect="1"/>
          </p:cNvPicPr>
          <p:nvPr/>
        </p:nvPicPr>
        <p:blipFill>
          <a:blip r:embed="rId8"/>
          <a:stretch>
            <a:fillRect/>
          </a:stretch>
        </p:blipFill>
        <p:spPr>
          <a:xfrm>
            <a:off x="4321630" y="3992059"/>
            <a:ext cx="244238" cy="244238"/>
          </a:xfrm>
          <a:prstGeom prst="rect">
            <a:avLst/>
          </a:prstGeom>
        </p:spPr>
      </p:pic>
      <p:pic>
        <p:nvPicPr>
          <p:cNvPr id="9" name="Slika 8"/>
          <p:cNvPicPr>
            <a:picLocks noChangeAspect="1"/>
          </p:cNvPicPr>
          <p:nvPr/>
        </p:nvPicPr>
        <p:blipFill>
          <a:blip r:embed="rId9"/>
          <a:stretch>
            <a:fillRect/>
          </a:stretch>
        </p:blipFill>
        <p:spPr>
          <a:xfrm>
            <a:off x="4321630" y="4863105"/>
            <a:ext cx="243861" cy="249958"/>
          </a:xfrm>
          <a:prstGeom prst="rect">
            <a:avLst/>
          </a:prstGeom>
        </p:spPr>
      </p:pic>
      <p:pic>
        <p:nvPicPr>
          <p:cNvPr id="2051" name="Slika 6"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Slika 38"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49" name="Slika 12"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Pikapolonica"/>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0" y="0"/>
            <a:ext cx="15240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439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9307772" y="149713"/>
            <a:ext cx="2759737" cy="475037"/>
          </a:xfrm>
          <a:prstGeom prst="rect">
            <a:avLst/>
          </a:prstGeom>
        </p:spPr>
      </p:pic>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t/>
            </a:r>
            <a:b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br>
            <a:endPar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pic>
        <p:nvPicPr>
          <p:cNvPr id="17" name="Slika 16"/>
          <p:cNvPicPr>
            <a:picLocks noChangeAspect="1"/>
          </p:cNvPicPr>
          <p:nvPr/>
        </p:nvPicPr>
        <p:blipFill>
          <a:blip r:embed="rId3">
            <a:duotone>
              <a:schemeClr val="bg2">
                <a:shade val="45000"/>
                <a:satMod val="135000"/>
              </a:schemeClr>
              <a:prstClr val="white"/>
            </a:duotone>
          </a:blip>
          <a:stretch>
            <a:fillRect/>
          </a:stretch>
        </p:blipFill>
        <p:spPr>
          <a:xfrm>
            <a:off x="242780" y="4988084"/>
            <a:ext cx="1330104" cy="1261541"/>
          </a:xfrm>
          <a:prstGeom prst="rect">
            <a:avLst/>
          </a:prstGeom>
          <a:ln w="76200">
            <a:solidFill>
              <a:schemeClr val="bg1">
                <a:lumMod val="95000"/>
              </a:schemeClr>
            </a:solidFill>
          </a:ln>
        </p:spPr>
      </p:pic>
      <p:sp>
        <p:nvSpPr>
          <p:cNvPr id="18" name="Pravokotnik 17"/>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graphicFrame>
        <p:nvGraphicFramePr>
          <p:cNvPr id="27" name="Tabela 26"/>
          <p:cNvGraphicFramePr>
            <a:graphicFrameLocks noGrp="1"/>
          </p:cNvGraphicFramePr>
          <p:nvPr>
            <p:extLst/>
          </p:nvPr>
        </p:nvGraphicFramePr>
        <p:xfrm>
          <a:off x="1743635" y="760765"/>
          <a:ext cx="10356804" cy="6262116"/>
        </p:xfrm>
        <a:graphic>
          <a:graphicData uri="http://schemas.openxmlformats.org/drawingml/2006/table">
            <a:tbl>
              <a:tblPr bandRow="1">
                <a:tableStyleId>{ED083AE6-46FA-4A59-8FB0-9F97EB10719F}</a:tableStyleId>
              </a:tblPr>
              <a:tblGrid>
                <a:gridCol w="1901802">
                  <a:extLst>
                    <a:ext uri="{9D8B030D-6E8A-4147-A177-3AD203B41FA5}">
                      <a16:colId xmlns:a16="http://schemas.microsoft.com/office/drawing/2014/main" val="2841956210"/>
                    </a:ext>
                  </a:extLst>
                </a:gridCol>
                <a:gridCol w="4947605">
                  <a:extLst>
                    <a:ext uri="{9D8B030D-6E8A-4147-A177-3AD203B41FA5}">
                      <a16:colId xmlns:a16="http://schemas.microsoft.com/office/drawing/2014/main" val="3434539713"/>
                    </a:ext>
                  </a:extLst>
                </a:gridCol>
                <a:gridCol w="1718624">
                  <a:extLst>
                    <a:ext uri="{9D8B030D-6E8A-4147-A177-3AD203B41FA5}">
                      <a16:colId xmlns:a16="http://schemas.microsoft.com/office/drawing/2014/main" val="3190487636"/>
                    </a:ext>
                  </a:extLst>
                </a:gridCol>
                <a:gridCol w="1788773">
                  <a:extLst>
                    <a:ext uri="{9D8B030D-6E8A-4147-A177-3AD203B41FA5}">
                      <a16:colId xmlns:a16="http://schemas.microsoft.com/office/drawing/2014/main" val="4125862546"/>
                    </a:ext>
                  </a:extLst>
                </a:gridCol>
              </a:tblGrid>
              <a:tr h="480613">
                <a:tc>
                  <a:txBody>
                    <a:bodyPr/>
                    <a:lstStyle/>
                    <a:p>
                      <a:pPr marL="25400">
                        <a:lnSpc>
                          <a:spcPct val="107000"/>
                        </a:lnSpc>
                        <a:spcAft>
                          <a:spcPts val="800"/>
                        </a:spcAft>
                      </a:pPr>
                      <a:r>
                        <a:rPr lang="sl-SI" sz="1600" b="1" dirty="0">
                          <a:effectLst/>
                          <a:latin typeface="+mn-lt"/>
                        </a:rPr>
                        <a:t>Opis dejavnosti*</a:t>
                      </a:r>
                      <a:endParaRPr lang="sl-SI" sz="16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marL="25400">
                        <a:lnSpc>
                          <a:spcPct val="107000"/>
                        </a:lnSpc>
                        <a:spcAft>
                          <a:spcPts val="800"/>
                        </a:spcAft>
                      </a:pPr>
                      <a:r>
                        <a:rPr lang="sl-SI" sz="1600" b="1" dirty="0">
                          <a:effectLst/>
                          <a:latin typeface="+mn-lt"/>
                        </a:rPr>
                        <a:t>Dejavnosti učenca</a:t>
                      </a:r>
                      <a:endParaRPr lang="sl-SI" sz="16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600" b="1" dirty="0">
                          <a:effectLst/>
                          <a:latin typeface="+mn-lt"/>
                        </a:rPr>
                        <a:t>Dokazi o učenčevem učenju </a:t>
                      </a:r>
                      <a:endParaRPr lang="sl-SI" sz="1600" b="1" dirty="0">
                        <a:effectLst/>
                        <a:latin typeface="+mn-lt"/>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600" b="1" dirty="0">
                          <a:effectLst/>
                          <a:latin typeface="+mn-lt"/>
                        </a:rPr>
                        <a:t>Priporočila za izvedbo na daljavo</a:t>
                      </a:r>
                      <a:endParaRPr lang="sl-SI" sz="1600" b="1" dirty="0">
                        <a:effectLst/>
                        <a:latin typeface="+mn-lt"/>
                        <a:ea typeface="Calibri" panose="020F0502020204030204" pitchFamily="34" charset="0"/>
                      </a:endParaRPr>
                    </a:p>
                  </a:txBody>
                  <a:tcPr marL="42572" marR="42572" marT="0" marB="0">
                    <a:solidFill>
                      <a:schemeClr val="accent5">
                        <a:lumMod val="40000"/>
                        <a:lumOff val="60000"/>
                      </a:schemeClr>
                    </a:solidFill>
                  </a:tcPr>
                </a:tc>
                <a:extLst>
                  <a:ext uri="{0D108BD9-81ED-4DB2-BD59-A6C34878D82A}">
                    <a16:rowId xmlns:a16="http://schemas.microsoft.com/office/drawing/2014/main" val="949882457"/>
                  </a:ext>
                </a:extLst>
              </a:tr>
              <a:tr h="5286738">
                <a:tc>
                  <a:txBody>
                    <a:bodyPr/>
                    <a:lstStyle/>
                    <a:p>
                      <a:pPr>
                        <a:lnSpc>
                          <a:spcPct val="107000"/>
                        </a:lnSpc>
                        <a:spcAft>
                          <a:spcPts val="0"/>
                        </a:spcAft>
                      </a:pPr>
                      <a:r>
                        <a:rPr lang="sl-SI" sz="1600" dirty="0" smtClean="0">
                          <a:effectLst/>
                          <a:latin typeface="+mn-lt"/>
                          <a:ea typeface="Calibri" panose="020F0502020204030204" pitchFamily="34" charset="0"/>
                          <a:cs typeface="Calibri" panose="020F0502020204030204" pitchFamily="34" charset="0"/>
                        </a:rPr>
                        <a:t> </a:t>
                      </a:r>
                      <a:endParaRPr lang="sl-SI" sz="16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smtClean="0">
                          <a:effectLst/>
                          <a:latin typeface="+mn-lt"/>
                          <a:ea typeface="Calibri" panose="020F0502020204030204" pitchFamily="34" charset="0"/>
                          <a:cs typeface="Calibri" panose="020F0502020204030204" pitchFamily="34" charset="0"/>
                        </a:rPr>
                        <a:t>Učitelj učencem zagotovi vsaj dve različni izkušnji pri izvedbi pogovora v igri vlog. </a:t>
                      </a:r>
                      <a:endParaRPr lang="sl-SI" sz="16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smtClean="0">
                          <a:effectLst/>
                          <a:latin typeface="+mn-lt"/>
                          <a:ea typeface="Calibri" panose="020F0502020204030204" pitchFamily="34" charset="0"/>
                          <a:cs typeface="Calibri" panose="020F0502020204030204" pitchFamily="34" charset="0"/>
                        </a:rPr>
                        <a:t> </a:t>
                      </a:r>
                      <a:endParaRPr lang="sl-SI" sz="16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smtClean="0">
                          <a:effectLst/>
                          <a:latin typeface="+mn-lt"/>
                          <a:ea typeface="Calibri" panose="020F0502020204030204" pitchFamily="34" charset="0"/>
                          <a:cs typeface="Calibri" panose="020F0502020204030204" pitchFamily="34" charset="0"/>
                        </a:rPr>
                        <a:t>Samorefleksija postavljanja osebnih cilje za dosego namenov učenja</a:t>
                      </a:r>
                      <a:endParaRPr lang="sl-SI" sz="16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sl-SI" sz="16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sl-SI" sz="16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600" u="sng" dirty="0">
                          <a:effectLst/>
                          <a:latin typeface="+mn-lt"/>
                          <a:ea typeface="Calibri" panose="020F0502020204030204" pitchFamily="34" charset="0"/>
                          <a:cs typeface="Calibri" panose="020F0502020204030204" pitchFamily="34" charset="0"/>
                        </a:rPr>
                        <a:t>Učenci delajo v skupini po 4</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smtClean="0">
                          <a:effectLst/>
                          <a:latin typeface="+mn-lt"/>
                          <a:ea typeface="Calibri" panose="020F0502020204030204" pitchFamily="34" charset="0"/>
                          <a:cs typeface="Calibri" panose="020F0502020204030204" pitchFamily="34" charset="0"/>
                        </a:rPr>
                        <a:t>    Dvojica </a:t>
                      </a:r>
                      <a:r>
                        <a:rPr lang="sl-SI" sz="1600" dirty="0">
                          <a:effectLst/>
                          <a:latin typeface="+mn-lt"/>
                          <a:ea typeface="Calibri" panose="020F0502020204030204" pitchFamily="34" charset="0"/>
                          <a:cs typeface="Calibri" panose="020F0502020204030204" pitchFamily="34" charset="0"/>
                        </a:rPr>
                        <a:t>v skupini predstavlja načrt za izvajanje in izvede pogovor v igri vlog, ki ga je sestavil v prejšnji dejavnosti.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Drugi par je v vlogi poslušalca in drugi par po predstavitvi poda povratno informacijo prvemu paru s pomočjo skupaj oblikovanih kriterijev uspešnosti.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Nato para vlogi zamenjata. Skupaj predlagajo izboljšave za nove pogovore v igri vlog glede na postavljene kriterije.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sl-SI" sz="1600" dirty="0" smtClean="0">
                        <a:solidFill>
                          <a:schemeClr val="tx1"/>
                        </a:solidFill>
                        <a:effectLst/>
                        <a:latin typeface="+mn-lt"/>
                        <a:ea typeface="Calibri" panose="020F0502020204030204" pitchFamily="34" charset="0"/>
                        <a:cs typeface="Calibri" panose="020F0502020204030204" pitchFamily="34" charset="0"/>
                      </a:endParaRPr>
                    </a:p>
                    <a:p>
                      <a:pPr>
                        <a:lnSpc>
                          <a:spcPct val="107000"/>
                        </a:lnSpc>
                        <a:spcAft>
                          <a:spcPts val="0"/>
                        </a:spcAft>
                      </a:pPr>
                      <a:r>
                        <a:rPr lang="sl-SI" sz="1600" dirty="0" smtClean="0">
                          <a:solidFill>
                            <a:schemeClr val="tx1"/>
                          </a:solidFill>
                          <a:effectLst/>
                          <a:latin typeface="+mn-lt"/>
                          <a:ea typeface="Calibri" panose="020F0502020204030204" pitchFamily="34" charset="0"/>
                          <a:cs typeface="Calibri" panose="020F0502020204030204" pitchFamily="34" charset="0"/>
                        </a:rPr>
                        <a:t>      Učenci vadijo v različnih štiricah in parih in izbirajo druge teme ter menjajo vloge. Učenci se lahko menjajo v parih, prav tako pa v skupini po 4. </a:t>
                      </a:r>
                    </a:p>
                    <a:p>
                      <a:pPr>
                        <a:lnSpc>
                          <a:spcPct val="107000"/>
                        </a:lnSpc>
                        <a:spcAft>
                          <a:spcPts val="0"/>
                        </a:spcAft>
                      </a:pPr>
                      <a:endParaRPr lang="sl-SI" sz="1600" dirty="0" smtClean="0">
                        <a:solidFill>
                          <a:schemeClr val="tx1"/>
                        </a:solidFill>
                        <a:effectLst/>
                        <a:latin typeface="+mn-lt"/>
                        <a:ea typeface="Calibri" panose="020F0502020204030204" pitchFamily="34" charset="0"/>
                        <a:cs typeface="Calibri" panose="020F0502020204030204" pitchFamily="34" charset="0"/>
                      </a:endParaRPr>
                    </a:p>
                    <a:p>
                      <a:pPr>
                        <a:lnSpc>
                          <a:spcPct val="107000"/>
                        </a:lnSpc>
                        <a:spcAft>
                          <a:spcPts val="0"/>
                        </a:spcAft>
                      </a:pPr>
                      <a:r>
                        <a:rPr lang="sl-SI" sz="1600" dirty="0" smtClean="0">
                          <a:solidFill>
                            <a:schemeClr val="tx1"/>
                          </a:solidFill>
                          <a:effectLst/>
                          <a:latin typeface="+mn-lt"/>
                          <a:ea typeface="Calibri" panose="020F0502020204030204" pitchFamily="34" charset="0"/>
                          <a:cs typeface="Calibri" panose="020F0502020204030204" pitchFamily="34" charset="0"/>
                        </a:rPr>
                        <a:t>    Podajajo si povratne informacije, pri čemer upoštevajo kriterije uspešnosti. Na ta način učenci izboljšujejo svoj pogovor v igri vlog, prav tako pa se urijo v vlogi poslušalca. </a:t>
                      </a:r>
                    </a:p>
                    <a:p>
                      <a:pPr>
                        <a:lnSpc>
                          <a:spcPct val="107000"/>
                        </a:lnSpc>
                        <a:spcAft>
                          <a:spcPts val="0"/>
                        </a:spcAft>
                      </a:pPr>
                      <a:r>
                        <a:rPr lang="sl-SI" sz="1600" dirty="0" smtClean="0">
                          <a:solidFill>
                            <a:schemeClr val="tx1"/>
                          </a:solidFill>
                          <a:effectLst/>
                          <a:latin typeface="+mn-lt"/>
                          <a:ea typeface="Calibri" panose="020F0502020204030204" pitchFamily="34" charset="0"/>
                          <a:cs typeface="Calibri" panose="020F0502020204030204" pitchFamily="34" charset="0"/>
                        </a:rPr>
                        <a:t>     Učenci podajo in prejemajo povratno informacijo o pogovoru v igri vlog za namene učenja. Izboljšajo izdelek, ga dopolnijo.           </a:t>
                      </a:r>
                    </a:p>
                    <a:p>
                      <a:pPr>
                        <a:lnSpc>
                          <a:spcPct val="107000"/>
                        </a:lnSpc>
                        <a:spcAft>
                          <a:spcPts val="0"/>
                        </a:spcAft>
                      </a:pPr>
                      <a:r>
                        <a:rPr lang="sl-SI" sz="1600" dirty="0" smtClean="0">
                          <a:solidFill>
                            <a:schemeClr val="tx1"/>
                          </a:solidFill>
                          <a:effectLst/>
                          <a:latin typeface="+mn-lt"/>
                          <a:ea typeface="Calibri" panose="020F0502020204030204" pitchFamily="34" charset="0"/>
                          <a:cs typeface="Calibri" panose="020F0502020204030204" pitchFamily="34" charset="0"/>
                        </a:rPr>
                        <a:t>      Izrazijo svoja občutja ob igranju pogovorov.</a:t>
                      </a: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600" dirty="0">
                          <a:solidFill>
                            <a:srgbClr val="FF0000"/>
                          </a:solidFill>
                          <a:effectLst/>
                          <a:latin typeface="+mn-lt"/>
                          <a:ea typeface="Calibri" panose="020F0502020204030204" pitchFamily="34" charset="0"/>
                          <a:cs typeface="Calibri" panose="020F0502020204030204" pitchFamily="34" charset="0"/>
                        </a:rPr>
                        <a:t>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Povratna informacija</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Igra vlog</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Predlogi izboljšav.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solidFill>
                            <a:srgbClr val="FF0000"/>
                          </a:solidFill>
                          <a:effectLst/>
                          <a:latin typeface="+mn-lt"/>
                          <a:ea typeface="Calibri" panose="020F0502020204030204" pitchFamily="34" charset="0"/>
                          <a:cs typeface="Calibri" panose="020F0502020204030204" pitchFamily="34" charset="0"/>
                        </a:rPr>
                        <a:t> </a:t>
                      </a: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endParaRPr lang="sl-SI" sz="1600" dirty="0" smtClean="0">
                        <a:solidFill>
                          <a:srgbClr val="FF0000"/>
                        </a:solidFill>
                        <a:effectLst/>
                        <a:latin typeface="+mn-lt"/>
                        <a:ea typeface="Calibri" panose="020F0502020204030204" pitchFamily="34" charset="0"/>
                        <a:cs typeface="Calibri" panose="020F0502020204030204" pitchFamily="34" charset="0"/>
                      </a:endParaRPr>
                    </a:p>
                    <a:p>
                      <a:pPr>
                        <a:lnSpc>
                          <a:spcPct val="107000"/>
                        </a:lnSpc>
                        <a:spcAft>
                          <a:spcPts val="0"/>
                        </a:spcAft>
                      </a:pPr>
                      <a:r>
                        <a:rPr lang="sl-SI" sz="1600" dirty="0" smtClean="0">
                          <a:effectLst/>
                          <a:latin typeface="+mn-lt"/>
                          <a:ea typeface="Calibri" panose="020F0502020204030204" pitchFamily="34" charset="0"/>
                          <a:cs typeface="Times New Roman" panose="02020603050405020304" pitchFamily="18" charset="0"/>
                        </a:rPr>
                        <a:t>Pogovor v igri vlog</a:t>
                      </a:r>
                    </a:p>
                    <a:p>
                      <a:pPr>
                        <a:lnSpc>
                          <a:spcPct val="107000"/>
                        </a:lnSpc>
                        <a:spcAft>
                          <a:spcPts val="0"/>
                        </a:spcAft>
                      </a:pPr>
                      <a:endParaRPr lang="sl-SI" sz="16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smtClean="0">
                          <a:effectLst/>
                          <a:latin typeface="+mn-lt"/>
                          <a:ea typeface="Calibri" panose="020F0502020204030204" pitchFamily="34" charset="0"/>
                          <a:cs typeface="Times New Roman" panose="02020603050405020304" pitchFamily="18" charset="0"/>
                        </a:rPr>
                        <a:t>Ustna povratna informacija</a:t>
                      </a:r>
                    </a:p>
                    <a:p>
                      <a:pPr>
                        <a:lnSpc>
                          <a:spcPct val="107000"/>
                        </a:lnSpc>
                        <a:spcAft>
                          <a:spcPts val="0"/>
                        </a:spcAft>
                      </a:pP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solidFill>
                            <a:srgbClr val="FF0000"/>
                          </a:solidFill>
                          <a:effectLst/>
                          <a:latin typeface="+mn-lt"/>
                          <a:ea typeface="Calibri" panose="020F0502020204030204" pitchFamily="34" charset="0"/>
                          <a:cs typeface="Calibri" panose="020F0502020204030204" pitchFamily="34" charset="0"/>
                        </a:rPr>
                        <a:t>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solidFill>
                            <a:srgbClr val="FF0000"/>
                          </a:solidFill>
                          <a:effectLst/>
                          <a:latin typeface="+mn-lt"/>
                          <a:ea typeface="Calibri" panose="020F0502020204030204" pitchFamily="34" charset="0"/>
                          <a:cs typeface="Calibri" panose="020F0502020204030204" pitchFamily="34" charset="0"/>
                        </a:rPr>
                        <a:t> </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solidFill>
                            <a:srgbClr val="FF0000"/>
                          </a:solidFill>
                          <a:effectLst/>
                          <a:latin typeface="+mn-lt"/>
                          <a:ea typeface="Calibri" panose="020F0502020204030204" pitchFamily="34" charset="0"/>
                          <a:cs typeface="Calibri" panose="020F0502020204030204" pitchFamily="34" charset="0"/>
                        </a:rPr>
                        <a:t> </a:t>
                      </a:r>
                      <a:endParaRPr lang="sl-SI" sz="16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Wordov dokument za zapis</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Videokonferenčno v parih in v manjših skupinah (po 4)</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dirty="0">
                          <a:effectLst/>
                          <a:latin typeface="+mn-lt"/>
                          <a:ea typeface="Calibri" panose="020F0502020204030204" pitchFamily="34" charset="0"/>
                          <a:cs typeface="Calibri" panose="020F0502020204030204" pitchFamily="34" charset="0"/>
                        </a:rPr>
                        <a:t>Povratne informacije učencev  spletni učilnici</a:t>
                      </a:r>
                      <a:endParaRPr lang="sl-SI" sz="16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sl-SI" sz="1600" b="1" dirty="0">
                          <a:effectLst/>
                          <a:latin typeface="+mn-lt"/>
                          <a:ea typeface="Calibri" panose="020F0502020204030204" pitchFamily="34" charset="0"/>
                          <a:cs typeface="Calibri" panose="020F0502020204030204" pitchFamily="34" charset="0"/>
                        </a:rPr>
                        <a:t> </a:t>
                      </a:r>
                      <a:endParaRPr lang="sl-SI" sz="16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extLst>
                  <a:ext uri="{0D108BD9-81ED-4DB2-BD59-A6C34878D82A}">
                    <a16:rowId xmlns:a16="http://schemas.microsoft.com/office/drawing/2014/main" val="3549898082"/>
                  </a:ext>
                </a:extLst>
              </a:tr>
            </a:tbl>
          </a:graphicData>
        </a:graphic>
      </p:graphicFrame>
      <p:pic>
        <p:nvPicPr>
          <p:cNvPr id="2" name="Slika 1"/>
          <p:cNvPicPr>
            <a:picLocks noChangeAspect="1"/>
          </p:cNvPicPr>
          <p:nvPr/>
        </p:nvPicPr>
        <p:blipFill>
          <a:blip r:embed="rId4"/>
          <a:stretch>
            <a:fillRect/>
          </a:stretch>
        </p:blipFill>
        <p:spPr>
          <a:xfrm>
            <a:off x="3715893" y="1561536"/>
            <a:ext cx="161905" cy="161905"/>
          </a:xfrm>
          <a:prstGeom prst="rect">
            <a:avLst/>
          </a:prstGeom>
        </p:spPr>
      </p:pic>
      <p:pic>
        <p:nvPicPr>
          <p:cNvPr id="3" name="Slika 2"/>
          <p:cNvPicPr>
            <a:picLocks noChangeAspect="1"/>
          </p:cNvPicPr>
          <p:nvPr/>
        </p:nvPicPr>
        <p:blipFill>
          <a:blip r:embed="rId4"/>
          <a:stretch>
            <a:fillRect/>
          </a:stretch>
        </p:blipFill>
        <p:spPr>
          <a:xfrm flipH="1">
            <a:off x="3745246" y="5496148"/>
            <a:ext cx="192909" cy="192909"/>
          </a:xfrm>
          <a:prstGeom prst="rect">
            <a:avLst/>
          </a:prstGeom>
        </p:spPr>
      </p:pic>
      <p:pic>
        <p:nvPicPr>
          <p:cNvPr id="5" name="Slika 4"/>
          <p:cNvPicPr>
            <a:picLocks noChangeAspect="1"/>
          </p:cNvPicPr>
          <p:nvPr/>
        </p:nvPicPr>
        <p:blipFill>
          <a:blip r:embed="rId5"/>
          <a:stretch>
            <a:fillRect/>
          </a:stretch>
        </p:blipFill>
        <p:spPr>
          <a:xfrm>
            <a:off x="3715893" y="3666551"/>
            <a:ext cx="195089" cy="195089"/>
          </a:xfrm>
          <a:prstGeom prst="rect">
            <a:avLst/>
          </a:prstGeom>
        </p:spPr>
      </p:pic>
      <p:pic>
        <p:nvPicPr>
          <p:cNvPr id="6" name="Slika 5"/>
          <p:cNvPicPr>
            <a:picLocks noChangeAspect="1"/>
          </p:cNvPicPr>
          <p:nvPr/>
        </p:nvPicPr>
        <p:blipFill>
          <a:blip r:embed="rId5"/>
          <a:stretch>
            <a:fillRect/>
          </a:stretch>
        </p:blipFill>
        <p:spPr>
          <a:xfrm>
            <a:off x="3790947" y="6297565"/>
            <a:ext cx="195089" cy="195089"/>
          </a:xfrm>
          <a:prstGeom prst="rect">
            <a:avLst/>
          </a:prstGeom>
        </p:spPr>
      </p:pic>
      <p:pic>
        <p:nvPicPr>
          <p:cNvPr id="8" name="Slika 7"/>
          <p:cNvPicPr>
            <a:picLocks noChangeAspect="1"/>
          </p:cNvPicPr>
          <p:nvPr/>
        </p:nvPicPr>
        <p:blipFill>
          <a:blip r:embed="rId6"/>
          <a:stretch>
            <a:fillRect/>
          </a:stretch>
        </p:blipFill>
        <p:spPr>
          <a:xfrm>
            <a:off x="3682709" y="4669531"/>
            <a:ext cx="195089" cy="195089"/>
          </a:xfrm>
          <a:prstGeom prst="rect">
            <a:avLst/>
          </a:prstGeom>
        </p:spPr>
      </p:pic>
      <p:pic>
        <p:nvPicPr>
          <p:cNvPr id="21" name="Slika 20"/>
          <p:cNvPicPr>
            <a:picLocks noChangeAspect="1"/>
          </p:cNvPicPr>
          <p:nvPr/>
        </p:nvPicPr>
        <p:blipFill rotWithShape="1">
          <a:blip r:embed="rId7"/>
          <a:srcRect l="8487"/>
          <a:stretch/>
        </p:blipFill>
        <p:spPr>
          <a:xfrm>
            <a:off x="289149" y="1372533"/>
            <a:ext cx="1398140" cy="1224810"/>
          </a:xfrm>
          <a:prstGeom prst="rect">
            <a:avLst/>
          </a:prstGeom>
          <a:ln w="76200">
            <a:solidFill>
              <a:schemeClr val="bg1">
                <a:lumMod val="95000"/>
              </a:schemeClr>
            </a:solidFill>
          </a:ln>
        </p:spPr>
      </p:pic>
      <p:pic>
        <p:nvPicPr>
          <p:cNvPr id="22" name="Slika 21"/>
          <p:cNvPicPr>
            <a:picLocks noChangeAspect="1"/>
          </p:cNvPicPr>
          <p:nvPr/>
        </p:nvPicPr>
        <p:blipFill rotWithShape="1">
          <a:blip r:embed="rId8"/>
          <a:srcRect l="3629"/>
          <a:stretch/>
        </p:blipFill>
        <p:spPr>
          <a:xfrm>
            <a:off x="230612" y="2724801"/>
            <a:ext cx="1388641" cy="1340402"/>
          </a:xfrm>
          <a:prstGeom prst="rect">
            <a:avLst/>
          </a:prstGeom>
          <a:ln w="76200">
            <a:solidFill>
              <a:schemeClr val="bg1">
                <a:lumMod val="95000"/>
              </a:schemeClr>
            </a:solidFill>
          </a:ln>
        </p:spPr>
      </p:pic>
      <p:pic>
        <p:nvPicPr>
          <p:cNvPr id="23" name="Slika 22"/>
          <p:cNvPicPr>
            <a:picLocks noChangeAspect="1"/>
          </p:cNvPicPr>
          <p:nvPr/>
        </p:nvPicPr>
        <p:blipFill>
          <a:blip r:embed="rId9"/>
          <a:stretch>
            <a:fillRect/>
          </a:stretch>
        </p:blipFill>
        <p:spPr>
          <a:xfrm>
            <a:off x="230612" y="4093498"/>
            <a:ext cx="1388641" cy="1158401"/>
          </a:xfrm>
          <a:prstGeom prst="rect">
            <a:avLst/>
          </a:prstGeom>
          <a:ln w="28575">
            <a:solidFill>
              <a:schemeClr val="bg1"/>
            </a:solidFill>
          </a:ln>
        </p:spPr>
      </p:pic>
      <p:pic>
        <p:nvPicPr>
          <p:cNvPr id="24" name="Slika 23"/>
          <p:cNvPicPr>
            <a:picLocks noChangeAspect="1"/>
          </p:cNvPicPr>
          <p:nvPr/>
        </p:nvPicPr>
        <p:blipFill>
          <a:blip r:embed="rId3"/>
          <a:stretch>
            <a:fillRect/>
          </a:stretch>
        </p:blipFill>
        <p:spPr>
          <a:xfrm>
            <a:off x="303311" y="5316165"/>
            <a:ext cx="1393955" cy="1322101"/>
          </a:xfrm>
          <a:prstGeom prst="rect">
            <a:avLst/>
          </a:prstGeom>
        </p:spPr>
      </p:pic>
    </p:spTree>
    <p:extLst>
      <p:ext uri="{BB962C8B-B14F-4D97-AF65-F5344CB8AC3E}">
        <p14:creationId xmlns:p14="http://schemas.microsoft.com/office/powerpoint/2010/main" val="401038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extLst/>
          </p:nvPr>
        </p:nvGraphicFramePr>
        <p:xfrm>
          <a:off x="2442411" y="2955881"/>
          <a:ext cx="3284621" cy="3020695"/>
        </p:xfrm>
        <a:graphic>
          <a:graphicData uri="http://schemas.openxmlformats.org/drawingml/2006/table">
            <a:tbl>
              <a:tblPr firstRow="1" bandRow="1">
                <a:tableStyleId>{5C22544A-7EE6-4342-B048-85BDC9FD1C3A}</a:tableStyleId>
              </a:tblPr>
              <a:tblGrid>
                <a:gridCol w="3284621">
                  <a:extLst>
                    <a:ext uri="{9D8B030D-6E8A-4147-A177-3AD203B41FA5}">
                      <a16:colId xmlns:a16="http://schemas.microsoft.com/office/drawing/2014/main" val="2224388910"/>
                    </a:ext>
                  </a:extLst>
                </a:gridCol>
              </a:tblGrid>
              <a:tr h="615207">
                <a:tc>
                  <a:txBody>
                    <a:bodyPr/>
                    <a:lstStyle/>
                    <a:p>
                      <a:pPr>
                        <a:lnSpc>
                          <a:spcPct val="107000"/>
                        </a:lnSpc>
                        <a:spcAft>
                          <a:spcPts val="800"/>
                        </a:spcAft>
                      </a:pPr>
                      <a:r>
                        <a:rPr lang="sl-SI" sz="1200" b="1" i="1" dirty="0" smtClean="0">
                          <a:solidFill>
                            <a:schemeClr val="tx1"/>
                          </a:solidFill>
                          <a:effectLst/>
                          <a:latin typeface="Calibri" panose="020F0502020204030204" pitchFamily="34" charset="0"/>
                          <a:ea typeface="Calibri" panose="020F0502020204030204" pitchFamily="34" charset="0"/>
                        </a:rPr>
                        <a:t>POJMI</a:t>
                      </a:r>
                      <a:endParaRPr lang="sl-SI" sz="1200" dirty="0" smtClean="0">
                        <a:solidFill>
                          <a:schemeClr val="tx1"/>
                        </a:solidFill>
                        <a:effectLst/>
                        <a:latin typeface="Calibri" panose="020F0502020204030204" pitchFamily="34" charset="0"/>
                        <a:ea typeface="Calibri" panose="020F0502020204030204" pitchFamily="34" charset="0"/>
                      </a:endParaRPr>
                    </a:p>
                    <a:p>
                      <a:pPr marL="342900" lvl="0" indent="-342900">
                        <a:lnSpc>
                          <a:spcPct val="107000"/>
                        </a:lnSpc>
                        <a:spcAft>
                          <a:spcPts val="800"/>
                        </a:spcAft>
                        <a:buFont typeface="Symbol" panose="05050102010706020507" pitchFamily="18" charset="2"/>
                        <a:buChar char="-"/>
                      </a:pPr>
                      <a:r>
                        <a:rPr lang="sl-SI" sz="1200" b="1" i="1"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poznavanje in uporaba pojmov </a:t>
                      </a:r>
                      <a:r>
                        <a:rPr lang="sl-SI" sz="1200" i="1"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(za živa bitja, okolje, hrano, gibanje, premikanje, zunanje pojavnosti živega bitja)</a:t>
                      </a:r>
                      <a:endParaRPr lang="sl-SI" sz="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sl-SI" sz="1200" b="1" i="1" dirty="0" smtClean="0">
                          <a:solidFill>
                            <a:schemeClr val="tx1"/>
                          </a:solidFill>
                          <a:effectLst/>
                          <a:latin typeface="Calibri" panose="020F0502020204030204" pitchFamily="34" charset="0"/>
                          <a:ea typeface="Calibri" panose="020F0502020204030204" pitchFamily="34" charset="0"/>
                        </a:rPr>
                        <a:t>SPOZNAVNI POSTOPKI</a:t>
                      </a:r>
                      <a:endParaRPr lang="sl-SI" sz="1200" dirty="0" smtClean="0">
                        <a:solidFill>
                          <a:schemeClr val="tx1"/>
                        </a:solidFill>
                        <a:effectLst/>
                        <a:latin typeface="Calibri" panose="020F0502020204030204" pitchFamily="34" charset="0"/>
                        <a:ea typeface="Calibri" panose="020F0502020204030204" pitchFamily="34" charset="0"/>
                      </a:endParaRPr>
                    </a:p>
                    <a:p>
                      <a:pPr marL="342900" lvl="0" indent="-342900">
                        <a:spcAft>
                          <a:spcPts val="0"/>
                        </a:spcAft>
                        <a:buFont typeface="Calibri" panose="020F0502020204030204" pitchFamily="34" charset="0"/>
                        <a:buChar char="-"/>
                      </a:pPr>
                      <a:r>
                        <a:rPr lang="sl-SI" sz="1200" b="1" i="1" dirty="0" smtClean="0">
                          <a:solidFill>
                            <a:schemeClr val="tx1"/>
                          </a:solidFill>
                          <a:effectLst/>
                          <a:latin typeface="Calibri" panose="020F0502020204030204" pitchFamily="34" charset="0"/>
                          <a:ea typeface="Calibri" panose="020F0502020204030204" pitchFamily="34" charset="0"/>
                        </a:rPr>
                        <a:t>ustreznost opisovanja živega bitja, </a:t>
                      </a:r>
                      <a:endParaRPr lang="sl-SI" sz="1200" dirty="0" smtClean="0">
                        <a:solidFill>
                          <a:schemeClr val="tx1"/>
                        </a:solidFill>
                        <a:effectLst/>
                        <a:latin typeface="Calibri" panose="020F0502020204030204" pitchFamily="34" charset="0"/>
                        <a:ea typeface="Calibri" panose="020F0502020204030204" pitchFamily="34" charset="0"/>
                      </a:endParaRPr>
                    </a:p>
                    <a:p>
                      <a:pPr marL="342900" lvl="0" indent="-342900">
                        <a:spcAft>
                          <a:spcPts val="0"/>
                        </a:spcAft>
                        <a:buFont typeface="Calibri" panose="020F0502020204030204" pitchFamily="34" charset="0"/>
                        <a:buChar char="-"/>
                      </a:pPr>
                      <a:r>
                        <a:rPr lang="sl-SI" sz="1200" i="1" dirty="0" smtClean="0">
                          <a:solidFill>
                            <a:schemeClr val="tx1"/>
                          </a:solidFill>
                          <a:effectLst/>
                          <a:latin typeface="Calibri" panose="020F0502020204030204" pitchFamily="34" charset="0"/>
                          <a:ea typeface="Calibri" panose="020F0502020204030204" pitchFamily="34" charset="0"/>
                        </a:rPr>
                        <a:t>vključenost razlage potreb/prilagojenosti živega bitja; </a:t>
                      </a:r>
                      <a:endParaRPr lang="sl-SI" sz="1200" dirty="0" smtClean="0">
                        <a:solidFill>
                          <a:schemeClr val="tx1"/>
                        </a:solidFill>
                        <a:effectLst/>
                        <a:latin typeface="Calibri" panose="020F0502020204030204" pitchFamily="34" charset="0"/>
                        <a:ea typeface="Calibri" panose="020F0502020204030204" pitchFamily="34" charset="0"/>
                      </a:endParaRPr>
                    </a:p>
                    <a:p>
                      <a:pPr marL="342900" lvl="0" indent="-342900">
                        <a:spcAft>
                          <a:spcPts val="0"/>
                        </a:spcAft>
                        <a:buFont typeface="Calibri" panose="020F0502020204030204" pitchFamily="34" charset="0"/>
                        <a:buChar char="-"/>
                      </a:pPr>
                      <a:r>
                        <a:rPr lang="sl-SI" sz="1200" b="1" i="1" dirty="0" smtClean="0">
                          <a:solidFill>
                            <a:schemeClr val="tx1"/>
                          </a:solidFill>
                          <a:effectLst/>
                          <a:latin typeface="Calibri" panose="020F0502020204030204" pitchFamily="34" charset="0"/>
                          <a:ea typeface="Calibri" panose="020F0502020204030204" pitchFamily="34" charset="0"/>
                        </a:rPr>
                        <a:t>ustreznost opisovanja življenjskega prostora; </a:t>
                      </a:r>
                      <a:endParaRPr lang="sl-SI" sz="1200" dirty="0" smtClean="0">
                        <a:solidFill>
                          <a:schemeClr val="tx1"/>
                        </a:solidFill>
                        <a:effectLst/>
                        <a:latin typeface="Calibri" panose="020F0502020204030204" pitchFamily="34" charset="0"/>
                        <a:ea typeface="Calibri" panose="020F0502020204030204" pitchFamily="34" charset="0"/>
                      </a:endParaRPr>
                    </a:p>
                    <a:p>
                      <a:pPr marL="342900" lvl="0" indent="-342900">
                        <a:spcAft>
                          <a:spcPts val="0"/>
                        </a:spcAft>
                        <a:buFont typeface="Calibri" panose="020F0502020204030204" pitchFamily="34" charset="0"/>
                        <a:buChar char="-"/>
                      </a:pPr>
                      <a:r>
                        <a:rPr lang="sl-SI" sz="1200" i="1" dirty="0" smtClean="0">
                          <a:solidFill>
                            <a:schemeClr val="tx1"/>
                          </a:solidFill>
                          <a:effectLst/>
                          <a:latin typeface="Calibri" panose="020F0502020204030204" pitchFamily="34" charset="0"/>
                          <a:ea typeface="Calibri" panose="020F0502020204030204" pitchFamily="34" charset="0"/>
                        </a:rPr>
                        <a:t>usklajenost predstavitve/ pripovedovanja s pripomočkom – prikazom; </a:t>
                      </a:r>
                      <a:endParaRPr lang="sl-SI" sz="1200" i="0" dirty="0" smtClean="0">
                        <a:solidFill>
                          <a:schemeClr val="tx1"/>
                        </a:solidFill>
                        <a:effectLst/>
                        <a:latin typeface="Calibri" panose="020F0502020204030204" pitchFamily="34" charset="0"/>
                        <a:ea typeface="Calibri" panose="020F0502020204030204" pitchFamily="34" charset="0"/>
                      </a:endParaRPr>
                    </a:p>
                    <a:p>
                      <a:pPr marL="342900" lvl="0" indent="-342900">
                        <a:spcAft>
                          <a:spcPts val="0"/>
                        </a:spcAft>
                        <a:buFont typeface="Calibri" panose="020F0502020204030204" pitchFamily="34" charset="0"/>
                        <a:buChar char="-"/>
                      </a:pPr>
                      <a:r>
                        <a:rPr lang="sl-SI" sz="1200" b="1" i="1" dirty="0" smtClean="0">
                          <a:solidFill>
                            <a:schemeClr val="tx1"/>
                          </a:solidFill>
                          <a:effectLst/>
                          <a:latin typeface="Calibri" panose="020F0502020204030204" pitchFamily="34" charset="0"/>
                          <a:ea typeface="Calibri" panose="020F0502020204030204" pitchFamily="34" charset="0"/>
                        </a:rPr>
                        <a:t>ustreznost predstavitve modela ob pripovedovanju. </a:t>
                      </a:r>
                      <a:endParaRPr lang="sl-SI" sz="1200" dirty="0">
                        <a:solidFill>
                          <a:schemeClr val="tx1"/>
                        </a:solidFill>
                      </a:endParaRPr>
                    </a:p>
                  </a:txBody>
                  <a:tcPr>
                    <a:solidFill>
                      <a:schemeClr val="accent4">
                        <a:lumMod val="40000"/>
                        <a:lumOff val="60000"/>
                      </a:schemeClr>
                    </a:solidFill>
                  </a:tcPr>
                </a:tc>
                <a:extLst>
                  <a:ext uri="{0D108BD9-81ED-4DB2-BD59-A6C34878D82A}">
                    <a16:rowId xmlns:a16="http://schemas.microsoft.com/office/drawing/2014/main" val="3106493454"/>
                  </a:ext>
                </a:extLst>
              </a:tr>
            </a:tbl>
          </a:graphicData>
        </a:graphic>
      </p:graphicFrame>
      <p:pic>
        <p:nvPicPr>
          <p:cNvPr id="4" name="Slika 3"/>
          <p:cNvPicPr>
            <a:picLocks noChangeAspect="1"/>
          </p:cNvPicPr>
          <p:nvPr/>
        </p:nvPicPr>
        <p:blipFill>
          <a:blip r:embed="rId2"/>
          <a:stretch>
            <a:fillRect/>
          </a:stretch>
        </p:blipFill>
        <p:spPr>
          <a:xfrm>
            <a:off x="9307772" y="149713"/>
            <a:ext cx="2759737" cy="475037"/>
          </a:xfrm>
          <a:prstGeom prst="rect">
            <a:avLst/>
          </a:prstGeom>
        </p:spPr>
      </p:pic>
      <p:sp>
        <p:nvSpPr>
          <p:cNvPr id="32" name="Rectangle 4"/>
          <p:cNvSpPr>
            <a:spLocks noChangeArrowheads="1"/>
          </p:cNvSpPr>
          <p:nvPr/>
        </p:nvSpPr>
        <p:spPr bwMode="auto">
          <a:xfrm>
            <a:off x="838200" y="20589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t/>
            </a:r>
            <a:br>
              <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br>
            <a:endParaRPr kumimoji="0" lang="sl-SI" altLang="sl-SI"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graphicFrame>
        <p:nvGraphicFramePr>
          <p:cNvPr id="3" name="Tabela 2"/>
          <p:cNvGraphicFramePr>
            <a:graphicFrameLocks noGrp="1"/>
          </p:cNvGraphicFramePr>
          <p:nvPr>
            <p:extLst/>
          </p:nvPr>
        </p:nvGraphicFramePr>
        <p:xfrm>
          <a:off x="1866986" y="752422"/>
          <a:ext cx="10339528" cy="6359562"/>
        </p:xfrm>
        <a:graphic>
          <a:graphicData uri="http://schemas.openxmlformats.org/drawingml/2006/table">
            <a:tbl>
              <a:tblPr bandRow="1">
                <a:tableStyleId>{ED083AE6-46FA-4A59-8FB0-9F97EB10719F}</a:tableStyleId>
              </a:tblPr>
              <a:tblGrid>
                <a:gridCol w="3232766">
                  <a:extLst>
                    <a:ext uri="{9D8B030D-6E8A-4147-A177-3AD203B41FA5}">
                      <a16:colId xmlns:a16="http://schemas.microsoft.com/office/drawing/2014/main" val="2841956210"/>
                    </a:ext>
                  </a:extLst>
                </a:gridCol>
                <a:gridCol w="4672688">
                  <a:extLst>
                    <a:ext uri="{9D8B030D-6E8A-4147-A177-3AD203B41FA5}">
                      <a16:colId xmlns:a16="http://schemas.microsoft.com/office/drawing/2014/main" val="3434539713"/>
                    </a:ext>
                  </a:extLst>
                </a:gridCol>
                <a:gridCol w="864327">
                  <a:extLst>
                    <a:ext uri="{9D8B030D-6E8A-4147-A177-3AD203B41FA5}">
                      <a16:colId xmlns:a16="http://schemas.microsoft.com/office/drawing/2014/main" val="3190487636"/>
                    </a:ext>
                  </a:extLst>
                </a:gridCol>
                <a:gridCol w="1569747">
                  <a:extLst>
                    <a:ext uri="{9D8B030D-6E8A-4147-A177-3AD203B41FA5}">
                      <a16:colId xmlns:a16="http://schemas.microsoft.com/office/drawing/2014/main" val="4125862546"/>
                    </a:ext>
                  </a:extLst>
                </a:gridCol>
              </a:tblGrid>
              <a:tr h="529081">
                <a:tc>
                  <a:txBody>
                    <a:bodyPr/>
                    <a:lstStyle/>
                    <a:p>
                      <a:pPr marL="25400">
                        <a:lnSpc>
                          <a:spcPct val="107000"/>
                        </a:lnSpc>
                        <a:spcAft>
                          <a:spcPts val="800"/>
                        </a:spcAft>
                      </a:pPr>
                      <a:r>
                        <a:rPr lang="sl-SI" sz="1200" b="1" dirty="0">
                          <a:effectLst/>
                        </a:rPr>
                        <a:t>Opis dejavnosti*</a:t>
                      </a:r>
                      <a:endParaRPr lang="sl-SI" sz="1200" b="1" dirty="0">
                        <a:effectLst/>
                        <a:latin typeface="Calibri" panose="020F0502020204030204" pitchFamily="34" charset="0"/>
                        <a:ea typeface="Calibri" panose="020F0502020204030204" pitchFamily="34" charset="0"/>
                      </a:endParaRPr>
                    </a:p>
                  </a:txBody>
                  <a:tcPr marL="42572" marR="42572" marT="0" marB="0">
                    <a:solidFill>
                      <a:schemeClr val="accent5">
                        <a:lumMod val="40000"/>
                        <a:lumOff val="60000"/>
                      </a:schemeClr>
                    </a:solidFill>
                  </a:tcPr>
                </a:tc>
                <a:tc>
                  <a:txBody>
                    <a:bodyPr/>
                    <a:lstStyle/>
                    <a:p>
                      <a:pPr marL="25400">
                        <a:lnSpc>
                          <a:spcPct val="107000"/>
                        </a:lnSpc>
                        <a:spcAft>
                          <a:spcPts val="800"/>
                        </a:spcAft>
                      </a:pPr>
                      <a:r>
                        <a:rPr lang="sl-SI" sz="1200" b="1" dirty="0">
                          <a:effectLst/>
                        </a:rPr>
                        <a:t>Dejavnosti učenca</a:t>
                      </a:r>
                      <a:endParaRPr lang="sl-SI" sz="1200" b="1" dirty="0">
                        <a:effectLst/>
                        <a:latin typeface="Calibri" panose="020F0502020204030204" pitchFamily="34" charset="0"/>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200" b="1" dirty="0">
                          <a:effectLst/>
                        </a:rPr>
                        <a:t>Dokazi o učenčevem učenju </a:t>
                      </a:r>
                      <a:endParaRPr lang="sl-SI" sz="1200" b="1" dirty="0">
                        <a:effectLst/>
                        <a:latin typeface="Calibri" panose="020F0502020204030204" pitchFamily="34" charset="0"/>
                        <a:ea typeface="Calibri" panose="020F0502020204030204" pitchFamily="34" charset="0"/>
                      </a:endParaRPr>
                    </a:p>
                  </a:txBody>
                  <a:tcPr marL="42572" marR="42572" marT="0" marB="0">
                    <a:solidFill>
                      <a:schemeClr val="accent5">
                        <a:lumMod val="40000"/>
                        <a:lumOff val="60000"/>
                      </a:schemeClr>
                    </a:solidFill>
                  </a:tcPr>
                </a:tc>
                <a:tc>
                  <a:txBody>
                    <a:bodyPr/>
                    <a:lstStyle/>
                    <a:p>
                      <a:pPr>
                        <a:lnSpc>
                          <a:spcPct val="107000"/>
                        </a:lnSpc>
                        <a:spcAft>
                          <a:spcPts val="800"/>
                        </a:spcAft>
                      </a:pPr>
                      <a:r>
                        <a:rPr lang="sl-SI" sz="1200" b="1" dirty="0">
                          <a:effectLst/>
                        </a:rPr>
                        <a:t>Priporočila za izvedbo na daljavo</a:t>
                      </a:r>
                      <a:endParaRPr lang="sl-SI" sz="1200" b="1" dirty="0">
                        <a:effectLst/>
                        <a:latin typeface="Calibri" panose="020F0502020204030204" pitchFamily="34" charset="0"/>
                        <a:ea typeface="Calibri" panose="020F0502020204030204" pitchFamily="34" charset="0"/>
                      </a:endParaRPr>
                    </a:p>
                  </a:txBody>
                  <a:tcPr marL="42572" marR="42572" marT="0" marB="0">
                    <a:solidFill>
                      <a:schemeClr val="accent5">
                        <a:lumMod val="40000"/>
                        <a:lumOff val="60000"/>
                      </a:schemeClr>
                    </a:solidFill>
                  </a:tcPr>
                </a:tc>
                <a:extLst>
                  <a:ext uri="{0D108BD9-81ED-4DB2-BD59-A6C34878D82A}">
                    <a16:rowId xmlns:a16="http://schemas.microsoft.com/office/drawing/2014/main" val="949882457"/>
                  </a:ext>
                </a:extLst>
              </a:tr>
              <a:tr h="5772441">
                <a:tc>
                  <a:txBody>
                    <a:bodyPr/>
                    <a:lstStyle/>
                    <a:p>
                      <a:r>
                        <a:rPr lang="sl-SI" sz="1400" b="1" kern="1200" dirty="0" smtClean="0">
                          <a:solidFill>
                            <a:schemeClr val="tx1"/>
                          </a:solidFill>
                          <a:effectLst/>
                          <a:latin typeface="+mn-lt"/>
                          <a:ea typeface="+mn-ea"/>
                          <a:cs typeface="+mn-cs"/>
                        </a:rPr>
                        <a:t>Priprava na izvedbo ocenjevanja</a:t>
                      </a:r>
                    </a:p>
                    <a:p>
                      <a:endParaRPr lang="sl-SI" sz="1400" b="1" kern="1200" dirty="0" smtClean="0">
                        <a:solidFill>
                          <a:srgbClr val="C00000"/>
                        </a:solidFill>
                        <a:effectLst/>
                        <a:latin typeface="+mn-lt"/>
                        <a:ea typeface="+mn-ea"/>
                        <a:cs typeface="+mn-cs"/>
                      </a:endParaRPr>
                    </a:p>
                    <a:p>
                      <a:r>
                        <a:rPr lang="sl-SI" sz="1400" kern="1200" dirty="0" smtClean="0">
                          <a:solidFill>
                            <a:schemeClr val="tx1"/>
                          </a:solidFill>
                          <a:effectLst/>
                          <a:latin typeface="+mn-lt"/>
                          <a:ea typeface="+mn-ea"/>
                          <a:cs typeface="+mn-cs"/>
                        </a:rPr>
                        <a:t>Učitelj skupaj z učenci pregledajo kriterije uspešnosti. </a:t>
                      </a:r>
                    </a:p>
                    <a:p>
                      <a:r>
                        <a:rPr lang="sl-SI" sz="1400" kern="1200" dirty="0" smtClean="0">
                          <a:solidFill>
                            <a:schemeClr val="tx1"/>
                          </a:solidFill>
                          <a:effectLst/>
                          <a:latin typeface="+mn-lt"/>
                          <a:ea typeface="+mn-ea"/>
                          <a:cs typeface="+mn-cs"/>
                        </a:rPr>
                        <a:t>Učitelj učence seznani s kriteriji ocenjevanja. Predstavi organizacijo ocenjevanja.</a:t>
                      </a:r>
                      <a:endParaRPr lang="sl-SI" sz="1400" b="1" kern="1200" dirty="0" smtClean="0">
                        <a:solidFill>
                          <a:srgbClr val="C00000"/>
                        </a:solidFill>
                        <a:effectLst/>
                        <a:latin typeface="+mn-lt"/>
                        <a:ea typeface="+mn-ea"/>
                        <a:cs typeface="+mn-cs"/>
                      </a:endParaRPr>
                    </a:p>
                    <a:p>
                      <a:endParaRPr lang="sl-SI" sz="1400" b="1" kern="1200" dirty="0" smtClean="0">
                        <a:solidFill>
                          <a:srgbClr val="C00000"/>
                        </a:solidFill>
                        <a:effectLst/>
                        <a:latin typeface="+mn-lt"/>
                        <a:ea typeface="+mn-ea"/>
                        <a:cs typeface="+mn-cs"/>
                      </a:endParaRPr>
                    </a:p>
                    <a:p>
                      <a:r>
                        <a:rPr lang="sl-SI" sz="1400" b="1" kern="1200" dirty="0" smtClean="0">
                          <a:solidFill>
                            <a:schemeClr val="tx1"/>
                          </a:solidFill>
                          <a:effectLst/>
                          <a:latin typeface="+mn-lt"/>
                          <a:ea typeface="+mn-ea"/>
                          <a:cs typeface="+mn-cs"/>
                        </a:rPr>
                        <a:t>Izvedba ocenjevanja (1 ura) </a:t>
                      </a:r>
                    </a:p>
                    <a:p>
                      <a:r>
                        <a:rPr lang="sl-SI" sz="1400" b="1" kern="1200" dirty="0" smtClean="0">
                          <a:solidFill>
                            <a:schemeClr val="tx1"/>
                          </a:solidFill>
                          <a:effectLst/>
                          <a:latin typeface="+mn-lt"/>
                          <a:ea typeface="+mn-ea"/>
                          <a:cs typeface="+mn-cs"/>
                        </a:rPr>
                        <a:t> </a:t>
                      </a:r>
                      <a:endParaRPr lang="sl-SI" sz="1400" kern="1200" dirty="0" smtClean="0">
                        <a:solidFill>
                          <a:schemeClr val="tx1"/>
                        </a:solidFill>
                        <a:effectLst/>
                        <a:latin typeface="+mn-lt"/>
                        <a:ea typeface="+mn-ea"/>
                        <a:cs typeface="+mn-cs"/>
                      </a:endParaRPr>
                    </a:p>
                    <a:p>
                      <a:endParaRPr lang="sl-SI" sz="1400" b="1" kern="1200" dirty="0" smtClean="0">
                        <a:solidFill>
                          <a:schemeClr val="tx1"/>
                        </a:solidFill>
                        <a:effectLst/>
                        <a:latin typeface="+mn-lt"/>
                        <a:ea typeface="+mn-ea"/>
                        <a:cs typeface="+mn-cs"/>
                      </a:endParaRPr>
                    </a:p>
                    <a:p>
                      <a:r>
                        <a:rPr lang="sl-SI" sz="1400" b="1" kern="1200" dirty="0" smtClean="0">
                          <a:solidFill>
                            <a:schemeClr val="tx1"/>
                          </a:solidFill>
                          <a:effectLst/>
                          <a:latin typeface="+mn-lt"/>
                          <a:ea typeface="+mn-ea"/>
                          <a:cs typeface="+mn-cs"/>
                        </a:rPr>
                        <a:t>Kriteriji ocenjevanja</a:t>
                      </a:r>
                      <a:endParaRPr lang="sl-SI" sz="1400" kern="1200" dirty="0" smtClean="0">
                        <a:solidFill>
                          <a:schemeClr val="tx1"/>
                        </a:solidFill>
                        <a:effectLst/>
                        <a:latin typeface="+mn-lt"/>
                        <a:ea typeface="+mn-ea"/>
                        <a:cs typeface="+mn-cs"/>
                      </a:endParaRPr>
                    </a:p>
                    <a:p>
                      <a:r>
                        <a:rPr lang="sl-SI" sz="1400" kern="1200" dirty="0" smtClean="0">
                          <a:solidFill>
                            <a:schemeClr val="tx1"/>
                          </a:solidFill>
                          <a:effectLst/>
                          <a:latin typeface="+mn-lt"/>
                          <a:ea typeface="+mn-ea"/>
                          <a:cs typeface="+mn-cs"/>
                        </a:rPr>
                        <a:t>Učitelj ocenjuje po kriterijih na treh zmožnostih: </a:t>
                      </a:r>
                    </a:p>
                    <a:p>
                      <a:endParaRPr lang="sl-SI" sz="1400" kern="1200" dirty="0" smtClean="0">
                        <a:solidFill>
                          <a:schemeClr val="tx1"/>
                        </a:solidFill>
                        <a:effectLst/>
                        <a:latin typeface="+mn-lt"/>
                        <a:ea typeface="+mn-ea"/>
                        <a:cs typeface="+mn-cs"/>
                      </a:endParaRPr>
                    </a:p>
                    <a:p>
                      <a:r>
                        <a:rPr lang="sl-SI" sz="1400" b="1" kern="1200" dirty="0" smtClean="0">
                          <a:solidFill>
                            <a:schemeClr val="tx1"/>
                          </a:solidFill>
                          <a:effectLst/>
                          <a:latin typeface="+mn-lt"/>
                          <a:ea typeface="+mn-ea"/>
                          <a:cs typeface="+mn-cs"/>
                        </a:rPr>
                        <a:t>ZMOŽNOST POGOVARJANJA </a:t>
                      </a:r>
                      <a:endParaRPr lang="sl-SI" sz="1400" dirty="0" smtClean="0">
                        <a:effectLst/>
                        <a:latin typeface="+mn-lt"/>
                      </a:endParaRPr>
                    </a:p>
                    <a:p>
                      <a:r>
                        <a:rPr lang="sl-SI" sz="1400" b="1" kern="1200" dirty="0" smtClean="0">
                          <a:solidFill>
                            <a:schemeClr val="tx1"/>
                          </a:solidFill>
                          <a:effectLst/>
                          <a:latin typeface="+mn-lt"/>
                          <a:ea typeface="+mn-ea"/>
                          <a:cs typeface="+mn-cs"/>
                        </a:rPr>
                        <a:t> </a:t>
                      </a:r>
                      <a:endParaRPr lang="sl-SI" sz="1400" dirty="0" smtClean="0">
                        <a:effectLst/>
                        <a:latin typeface="+mn-lt"/>
                      </a:endParaRPr>
                    </a:p>
                    <a:p>
                      <a:r>
                        <a:rPr lang="sl-SI" sz="1400" b="1" kern="1200" dirty="0" smtClean="0">
                          <a:solidFill>
                            <a:schemeClr val="tx1"/>
                          </a:solidFill>
                          <a:effectLst/>
                          <a:latin typeface="+mn-lt"/>
                          <a:ea typeface="+mn-ea"/>
                          <a:cs typeface="+mn-cs"/>
                        </a:rPr>
                        <a:t>ZMOŽNOST POSLUŠANJA</a:t>
                      </a:r>
                      <a:endParaRPr lang="sl-SI" sz="1400" dirty="0" smtClean="0">
                        <a:effectLst/>
                        <a:latin typeface="+mn-lt"/>
                      </a:endParaRPr>
                    </a:p>
                    <a:p>
                      <a:r>
                        <a:rPr lang="sl-SI" sz="1400" b="1" kern="1200" dirty="0" smtClean="0">
                          <a:solidFill>
                            <a:schemeClr val="tx1"/>
                          </a:solidFill>
                          <a:effectLst/>
                          <a:latin typeface="+mn-lt"/>
                          <a:ea typeface="+mn-ea"/>
                          <a:cs typeface="+mn-cs"/>
                        </a:rPr>
                        <a:t> </a:t>
                      </a:r>
                      <a:endParaRPr lang="sl-SI" sz="1400" dirty="0" smtClean="0">
                        <a:effectLst/>
                        <a:latin typeface="+mn-lt"/>
                      </a:endParaRPr>
                    </a:p>
                    <a:p>
                      <a:r>
                        <a:rPr lang="sl-SI" sz="1400" b="1" kern="1200" dirty="0" smtClean="0">
                          <a:solidFill>
                            <a:schemeClr val="tx1"/>
                          </a:solidFill>
                          <a:effectLst/>
                          <a:latin typeface="+mn-lt"/>
                          <a:ea typeface="+mn-ea"/>
                          <a:cs typeface="+mn-cs"/>
                        </a:rPr>
                        <a:t>SLOGOVNA ZMOŽNOST</a:t>
                      </a:r>
                    </a:p>
                    <a:p>
                      <a:endParaRPr lang="sl-SI" sz="1400" dirty="0" smtClean="0">
                        <a:effectLst/>
                        <a:latin typeface="+mn-lt"/>
                      </a:endParaRPr>
                    </a:p>
                    <a:p>
                      <a:r>
                        <a:rPr lang="sl-SI" sz="1400" kern="1200" dirty="0" smtClean="0">
                          <a:solidFill>
                            <a:schemeClr val="tx1"/>
                          </a:solidFill>
                          <a:effectLst/>
                          <a:latin typeface="+mn-lt"/>
                          <a:ea typeface="+mn-ea"/>
                          <a:cs typeface="+mn-cs"/>
                        </a:rPr>
                        <a:t>Učitelj posamezno opisno oceno vpiše v redovalnico.  </a:t>
                      </a:r>
                    </a:p>
                    <a:p>
                      <a:r>
                        <a:rPr lang="sl-SI" sz="1400" kern="1200" dirty="0" smtClean="0">
                          <a:solidFill>
                            <a:schemeClr val="tx1"/>
                          </a:solidFill>
                          <a:effectLst/>
                          <a:latin typeface="+mn-lt"/>
                          <a:ea typeface="+mn-ea"/>
                          <a:cs typeface="+mn-cs"/>
                        </a:rPr>
                        <a:t>Učencem poda povratno informacijo o znanju, dosežkih in  oceno utemelji.</a:t>
                      </a:r>
                    </a:p>
                    <a:p>
                      <a:pPr lvl="0"/>
                      <a:endParaRPr lang="sl-SI" sz="1400" dirty="0" smtClean="0">
                        <a:effectLst/>
                        <a:latin typeface="+mn-lt"/>
                        <a:ea typeface="Calibri" panose="020F0502020204030204" pitchFamily="34" charset="0"/>
                      </a:endParaRPr>
                    </a:p>
                  </a:txBody>
                  <a:tcPr marL="68580" marR="68580" marT="0" marB="0">
                    <a:solidFill>
                      <a:schemeClr val="accent5">
                        <a:lumMod val="40000"/>
                        <a:lumOff val="60000"/>
                      </a:schemeClr>
                    </a:solidFill>
                  </a:tcPr>
                </a:tc>
                <a:tc>
                  <a:txBody>
                    <a:bodyPr/>
                    <a:lstStyle/>
                    <a:p>
                      <a:pPr>
                        <a:lnSpc>
                          <a:spcPct val="107000"/>
                        </a:lnSpc>
                        <a:spcAft>
                          <a:spcPts val="800"/>
                        </a:spcAft>
                      </a:pPr>
                      <a:r>
                        <a:rPr lang="sl-SI" sz="1400" b="1" dirty="0" smtClean="0">
                          <a:effectLst/>
                          <a:latin typeface="+mn-lt"/>
                          <a:ea typeface="Calibri" panose="020F0502020204030204" pitchFamily="34" charset="0"/>
                          <a:cs typeface="Calibri" panose="020F0502020204030204" pitchFamily="34" charset="0"/>
                        </a:rPr>
                        <a:t>Ocenjuje </a:t>
                      </a:r>
                      <a:r>
                        <a:rPr lang="sl-SI" sz="1400" b="1" dirty="0">
                          <a:effectLst/>
                          <a:latin typeface="+mn-lt"/>
                          <a:ea typeface="Calibri" panose="020F0502020204030204" pitchFamily="34" charset="0"/>
                          <a:cs typeface="Calibri" panose="020F0502020204030204" pitchFamily="34" charset="0"/>
                        </a:rPr>
                        <a:t>se POGOVOR V IGRI VLOG (POGOVARJANJE) IN V VLOGI POSLUŠALCA.</a:t>
                      </a:r>
                      <a:r>
                        <a:rPr lang="sl-SI" sz="1400" dirty="0">
                          <a:effectLst/>
                          <a:latin typeface="+mn-lt"/>
                          <a:ea typeface="Calibri" panose="020F0502020204030204" pitchFamily="34" charset="0"/>
                          <a:cs typeface="Calibri" panose="020F0502020204030204" pitchFamily="34" charset="0"/>
                        </a:rPr>
                        <a:t> Igre vlog so se učenci učili v šoli.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dirty="0">
                          <a:effectLst/>
                          <a:latin typeface="+mn-lt"/>
                          <a:ea typeface="Calibri" panose="020F0502020204030204" pitchFamily="34" charset="0"/>
                          <a:cs typeface="Calibri" panose="020F0502020204030204" pitchFamily="34" charset="0"/>
                        </a:rPr>
                        <a:t>Ocenjevanje bo potekalo v skupini (štirje učenci), v kotičku, kjer bodo tvorili dvojice.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dirty="0" smtClean="0">
                          <a:effectLst/>
                          <a:latin typeface="+mn-lt"/>
                          <a:ea typeface="Calibri" panose="020F0502020204030204" pitchFamily="34" charset="0"/>
                          <a:cs typeface="Calibri" panose="020F0502020204030204" pitchFamily="34" charset="0"/>
                        </a:rPr>
                        <a:t>Učitelj </a:t>
                      </a:r>
                      <a:r>
                        <a:rPr lang="sl-SI" sz="1400" dirty="0">
                          <a:effectLst/>
                          <a:latin typeface="+mn-lt"/>
                          <a:ea typeface="Calibri" panose="020F0502020204030204" pitchFamily="34" charset="0"/>
                          <a:cs typeface="Calibri" panose="020F0502020204030204" pitchFamily="34" charset="0"/>
                        </a:rPr>
                        <a:t>na osnovi sprotnega spremljanja posameznega učenca in njegove uspešnosti povabi k ocenjevanju.</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b="1" dirty="0">
                          <a:effectLst/>
                          <a:latin typeface="+mn-lt"/>
                          <a:ea typeface="Calibri" panose="020F0502020204030204" pitchFamily="34" charset="0"/>
                          <a:cs typeface="Calibri" panose="020F0502020204030204" pitchFamily="34" charset="0"/>
                        </a:rPr>
                        <a:t>Dva učenca izvedeta pogovor v igri vlog (sogovorca), druga dva sta v vlogi poslušalca.</a:t>
                      </a:r>
                      <a:r>
                        <a:rPr lang="sl-SI" sz="1400" dirty="0">
                          <a:effectLst/>
                          <a:latin typeface="+mn-lt"/>
                          <a:ea typeface="Calibri" panose="020F0502020204030204" pitchFamily="34" charset="0"/>
                          <a:cs typeface="Calibri" panose="020F0502020204030204" pitchFamily="34" charset="0"/>
                        </a:rPr>
                        <a:t> </a:t>
                      </a:r>
                      <a:endParaRPr lang="sl-SI" sz="14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b="1" dirty="0">
                          <a:effectLst/>
                          <a:latin typeface="+mn-lt"/>
                          <a:ea typeface="Calibri" panose="020F0502020204030204" pitchFamily="34" charset="0"/>
                          <a:cs typeface="Calibri" panose="020F0502020204030204" pitchFamily="34" charset="0"/>
                        </a:rPr>
                        <a:t>Učenca poslušalca se ustrezno odzivata na slišano (npr. povzemanje teme pogovora, obnova) in vrednotita. Nato para vlogi zamenjata. </a:t>
                      </a:r>
                      <a:endParaRPr lang="sl-SI" sz="1400" b="1"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i="1" dirty="0">
                          <a:effectLst/>
                          <a:latin typeface="+mn-lt"/>
                          <a:ea typeface="Calibri" panose="020F0502020204030204" pitchFamily="34" charset="0"/>
                          <a:cs typeface="Calibri" panose="020F0502020204030204" pitchFamily="34" charset="0"/>
                        </a:rPr>
                        <a:t>Lahko si pomagajo s pripomočki npr., rekviziti, pisno, slikovno podlago…</a:t>
                      </a:r>
                      <a:endParaRPr lang="sl-SI" sz="1400" i="1"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i="1" dirty="0">
                          <a:effectLst/>
                          <a:latin typeface="+mn-lt"/>
                          <a:ea typeface="Calibri" panose="020F0502020204030204" pitchFamily="34" charset="0"/>
                          <a:cs typeface="Calibri" panose="020F0502020204030204" pitchFamily="34" charset="0"/>
                        </a:rPr>
                        <a:t>Učenci, ki imajo učne in druge težave, npr. na področju jezika, govora (jezikovne in druge težave), učenci iz ranljivih skupin, učitelj prilagodi čas ocenjevanja, način pogovora, rekvizite, podporo pri predstavitvi in vlogo v Igri vlog (samo pripoveduje ali postavlja vprašanja…). </a:t>
                      </a:r>
                      <a:endParaRPr lang="sl-SI" sz="1400" i="1"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sl-SI" sz="1400" dirty="0">
                          <a:effectLst/>
                          <a:latin typeface="+mn-lt"/>
                          <a:ea typeface="Calibri" panose="020F0502020204030204" pitchFamily="34" charset="0"/>
                          <a:cs typeface="Calibri" panose="020F0502020204030204" pitchFamily="34" charset="0"/>
                        </a:rPr>
                        <a:t>Učenec se seznani z učiteljevim vrednotenjem.</a:t>
                      </a:r>
                      <a:endParaRPr lang="sl-SI" sz="1400" dirty="0">
                        <a:effectLst/>
                        <a:latin typeface="+mn-lt"/>
                        <a:ea typeface="Calibri" panose="020F0502020204030204" pitchFamily="34" charset="0"/>
                        <a:cs typeface="Times New Roman" panose="02020603050405020304" pitchFamily="18" charset="0"/>
                      </a:endParaRPr>
                    </a:p>
                  </a:txBody>
                  <a:tcPr marL="68580" marR="68580" marT="0" marB="0">
                    <a:solidFill>
                      <a:schemeClr val="accent5">
                        <a:lumMod val="40000"/>
                        <a:lumOff val="60000"/>
                      </a:schemeClr>
                    </a:solidFill>
                  </a:tcPr>
                </a:tc>
                <a:tc>
                  <a:txBody>
                    <a:bodyPr/>
                    <a:lstStyle/>
                    <a:p>
                      <a:pPr>
                        <a:lnSpc>
                          <a:spcPct val="107000"/>
                        </a:lnSpc>
                        <a:spcAft>
                          <a:spcPts val="800"/>
                        </a:spcAft>
                      </a:pPr>
                      <a:r>
                        <a:rPr lang="sl-SI" sz="1800" kern="1200" dirty="0" smtClean="0">
                          <a:solidFill>
                            <a:schemeClr val="tx1"/>
                          </a:solidFill>
                          <a:effectLst/>
                          <a:latin typeface="+mn-lt"/>
                          <a:ea typeface="+mn-ea"/>
                          <a:cs typeface="+mn-cs"/>
                        </a:rPr>
                        <a:t>Načrt</a:t>
                      </a:r>
                      <a:endParaRPr lang="sl-SI" sz="1400" dirty="0">
                        <a:effectLst/>
                        <a:latin typeface="Calibri" panose="020F0502020204030204" pitchFamily="34" charset="0"/>
                        <a:ea typeface="Calibri" panose="020F0502020204030204" pitchFamily="34" charset="0"/>
                      </a:endParaRPr>
                    </a:p>
                  </a:txBody>
                  <a:tcPr marL="68580" marR="68580" marT="0" marB="0">
                    <a:solidFill>
                      <a:schemeClr val="accent5">
                        <a:lumMod val="40000"/>
                        <a:lumOff val="60000"/>
                      </a:schemeClr>
                    </a:solidFill>
                  </a:tcPr>
                </a:tc>
                <a:tc>
                  <a:txBody>
                    <a:bodyPr/>
                    <a:lstStyle/>
                    <a:p>
                      <a:pPr>
                        <a:lnSpc>
                          <a:spcPct val="107000"/>
                        </a:lnSpc>
                        <a:spcAft>
                          <a:spcPts val="800"/>
                        </a:spcAft>
                      </a:pPr>
                      <a:r>
                        <a:rPr lang="sl-SI" sz="1400" dirty="0" smtClean="0">
                          <a:effectLst/>
                          <a:latin typeface="Calibri" panose="020F0502020204030204" pitchFamily="34" charset="0"/>
                          <a:ea typeface="Calibri" panose="020F0502020204030204" pitchFamily="34" charset="0"/>
                        </a:rPr>
                        <a:t>Video-konferenca ob načrtu</a:t>
                      </a:r>
                      <a:r>
                        <a:rPr lang="sl-SI" sz="1400" dirty="0">
                          <a:effectLst/>
                          <a:latin typeface="Calibri" panose="020F0502020204030204" pitchFamily="34" charset="0"/>
                          <a:ea typeface="Calibri" panose="020F0502020204030204" pitchFamily="34" charset="0"/>
                        </a:rPr>
                        <a:t> </a:t>
                      </a:r>
                    </a:p>
                  </a:txBody>
                  <a:tcPr marL="68580" marR="68580" marT="0" marB="0">
                    <a:solidFill>
                      <a:schemeClr val="accent5">
                        <a:lumMod val="40000"/>
                        <a:lumOff val="60000"/>
                      </a:schemeClr>
                    </a:solidFill>
                  </a:tcPr>
                </a:tc>
                <a:extLst>
                  <a:ext uri="{0D108BD9-81ED-4DB2-BD59-A6C34878D82A}">
                    <a16:rowId xmlns:a16="http://schemas.microsoft.com/office/drawing/2014/main" val="404537326"/>
                  </a:ext>
                </a:extLst>
              </a:tr>
            </a:tbl>
          </a:graphicData>
        </a:graphic>
      </p:graphicFrame>
      <p:pic>
        <p:nvPicPr>
          <p:cNvPr id="20" name="Slika 19"/>
          <p:cNvPicPr>
            <a:picLocks noChangeAspect="1"/>
          </p:cNvPicPr>
          <p:nvPr/>
        </p:nvPicPr>
        <p:blipFill>
          <a:blip r:embed="rId3"/>
          <a:stretch>
            <a:fillRect/>
          </a:stretch>
        </p:blipFill>
        <p:spPr>
          <a:xfrm>
            <a:off x="0" y="1723903"/>
            <a:ext cx="1866986" cy="1370864"/>
          </a:xfrm>
          <a:prstGeom prst="rect">
            <a:avLst/>
          </a:prstGeom>
          <a:ln w="76200">
            <a:solidFill>
              <a:schemeClr val="bg1">
                <a:lumMod val="95000"/>
              </a:schemeClr>
            </a:solidFill>
          </a:ln>
        </p:spPr>
      </p:pic>
      <p:pic>
        <p:nvPicPr>
          <p:cNvPr id="21" name="Slika 20"/>
          <p:cNvPicPr>
            <a:picLocks noChangeAspect="1"/>
          </p:cNvPicPr>
          <p:nvPr/>
        </p:nvPicPr>
        <p:blipFill>
          <a:blip r:embed="rId4"/>
          <a:stretch>
            <a:fillRect/>
          </a:stretch>
        </p:blipFill>
        <p:spPr>
          <a:xfrm>
            <a:off x="0" y="3493227"/>
            <a:ext cx="1866986" cy="1548585"/>
          </a:xfrm>
          <a:prstGeom prst="rect">
            <a:avLst/>
          </a:prstGeom>
          <a:ln w="76200">
            <a:solidFill>
              <a:schemeClr val="bg1">
                <a:lumMod val="95000"/>
              </a:schemeClr>
            </a:solidFill>
          </a:ln>
        </p:spPr>
      </p:pic>
      <p:sp>
        <p:nvSpPr>
          <p:cNvPr id="11" name="Pravokotnik 10"/>
          <p:cNvSpPr/>
          <p:nvPr/>
        </p:nvSpPr>
        <p:spPr>
          <a:xfrm>
            <a:off x="172996" y="152257"/>
            <a:ext cx="7247700" cy="1200329"/>
          </a:xfrm>
          <a:prstGeom prst="rect">
            <a:avLst/>
          </a:prstGeom>
        </p:spPr>
        <p:txBody>
          <a:bodyPr wrap="square">
            <a:spAutoFit/>
          </a:bodyPr>
          <a:lstStyle/>
          <a:p>
            <a:r>
              <a:rPr lang="sl-SI" sz="1200" b="1" dirty="0"/>
              <a:t>PRIPRAVA UČNEGA PROCESA OD NAČRTOVANJA DO </a:t>
            </a:r>
            <a:r>
              <a:rPr lang="sl-SI" sz="1200" b="1" dirty="0" smtClean="0"/>
              <a:t>OCENJEVANJA ZNANJA</a:t>
            </a:r>
          </a:p>
          <a:p>
            <a:r>
              <a:rPr lang="sl-SI" sz="1200" dirty="0" smtClean="0"/>
              <a:t>NAČIN OCENJEVANJA: POGOVOR </a:t>
            </a:r>
            <a:r>
              <a:rPr lang="sl-SI" sz="1200" dirty="0"/>
              <a:t>V IGRI VLOG </a:t>
            </a:r>
          </a:p>
          <a:p>
            <a:r>
              <a:rPr lang="sl-SI" sz="1200" dirty="0" smtClean="0"/>
              <a:t>Predmet: Slovenščina, 2. razred, časovna </a:t>
            </a:r>
            <a:r>
              <a:rPr lang="sl-SI" sz="1200" dirty="0"/>
              <a:t>opredelitev: 5 učnih ur</a:t>
            </a:r>
          </a:p>
          <a:p>
            <a:endParaRPr lang="sl-SI" dirty="0"/>
          </a:p>
          <a:p>
            <a:endParaRPr lang="sl-SI" dirty="0"/>
          </a:p>
        </p:txBody>
      </p:sp>
    </p:spTree>
    <p:extLst>
      <p:ext uri="{BB962C8B-B14F-4D97-AF65-F5344CB8AC3E}">
        <p14:creationId xmlns:p14="http://schemas.microsoft.com/office/powerpoint/2010/main" val="8539799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182813" y="3492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l-SI" altLang="sl-SI" sz="1800" b="0" i="0" u="none" strike="noStrike" cap="none" normalizeH="0" baseline="0" smtClean="0">
                <a:ln>
                  <a:noFill/>
                </a:ln>
                <a:solidFill>
                  <a:schemeClr val="tx1"/>
                </a:solidFill>
                <a:effectLst/>
                <a:latin typeface="Arial" panose="020B0604020202020204" pitchFamily="34" charset="0"/>
              </a:rPr>
              <a:t/>
            </a:r>
            <a:br>
              <a:rPr kumimoji="0" lang="sl-SI" altLang="sl-SI" sz="1800" b="0" i="0" u="none" strike="noStrike" cap="none" normalizeH="0" baseline="0" smtClean="0">
                <a:ln>
                  <a:noFill/>
                </a:ln>
                <a:solidFill>
                  <a:schemeClr val="tx1"/>
                </a:solidFill>
                <a:effectLst/>
                <a:latin typeface="Arial" panose="020B0604020202020204" pitchFamily="34" charset="0"/>
              </a:rPr>
            </a:br>
            <a:endParaRPr kumimoji="0" lang="sl-SI" altLang="sl-SI" sz="1800" b="0" i="0" u="none" strike="noStrike" cap="none" normalizeH="0" baseline="0" smtClean="0">
              <a:ln>
                <a:noFill/>
              </a:ln>
              <a:solidFill>
                <a:schemeClr val="tx1"/>
              </a:solidFill>
              <a:effectLst/>
              <a:latin typeface="Arial" panose="020B0604020202020204" pitchFamily="34" charset="0"/>
            </a:endParaRPr>
          </a:p>
        </p:txBody>
      </p:sp>
      <p:pic>
        <p:nvPicPr>
          <p:cNvPr id="28" name="Slika 27"/>
          <p:cNvPicPr>
            <a:picLocks noChangeAspect="1"/>
          </p:cNvPicPr>
          <p:nvPr/>
        </p:nvPicPr>
        <p:blipFill>
          <a:blip r:embed="rId2"/>
          <a:stretch>
            <a:fillRect/>
          </a:stretch>
        </p:blipFill>
        <p:spPr>
          <a:xfrm>
            <a:off x="471641" y="639530"/>
            <a:ext cx="11219384" cy="5470984"/>
          </a:xfrm>
          <a:prstGeom prst="rect">
            <a:avLst/>
          </a:prstGeom>
        </p:spPr>
      </p:pic>
    </p:spTree>
    <p:extLst>
      <p:ext uri="{BB962C8B-B14F-4D97-AF65-F5344CB8AC3E}">
        <p14:creationId xmlns:p14="http://schemas.microsoft.com/office/powerpoint/2010/main" val="38400822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značba mesta vsebine 5"/>
          <p:cNvGraphicFramePr>
            <a:graphicFrameLocks noGrp="1"/>
          </p:cNvGraphicFramePr>
          <p:nvPr>
            <p:ph idx="1"/>
            <p:extLst/>
          </p:nvPr>
        </p:nvGraphicFramePr>
        <p:xfrm>
          <a:off x="510191" y="757023"/>
          <a:ext cx="11946035" cy="61009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774062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PRIMER, 2. VIO</a:t>
            </a:r>
            <a:endParaRPr lang="sl-SI" dirty="0"/>
          </a:p>
        </p:txBody>
      </p:sp>
      <p:sp>
        <p:nvSpPr>
          <p:cNvPr id="3" name="Označba mesta vsebine 2"/>
          <p:cNvSpPr>
            <a:spLocks noGrp="1"/>
          </p:cNvSpPr>
          <p:nvPr>
            <p:ph idx="1"/>
          </p:nvPr>
        </p:nvSpPr>
        <p:spPr/>
        <p:txBody>
          <a:bodyPr/>
          <a:lstStyle/>
          <a:p>
            <a:r>
              <a:rPr lang="sl-SI" dirty="0" smtClean="0"/>
              <a:t>Medpredmetno povezovanje</a:t>
            </a:r>
          </a:p>
          <a:p>
            <a:r>
              <a:rPr lang="sl-SI" dirty="0" smtClean="0"/>
              <a:t> formativno spremljanje: kriteriji, dokazi</a:t>
            </a:r>
            <a:endParaRPr lang="sl-SI" dirty="0"/>
          </a:p>
        </p:txBody>
      </p:sp>
    </p:spTree>
    <p:extLst>
      <p:ext uri="{BB962C8B-B14F-4D97-AF65-F5344CB8AC3E}">
        <p14:creationId xmlns:p14="http://schemas.microsoft.com/office/powerpoint/2010/main" val="6181786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4"/>
          <p:cNvSpPr/>
          <p:nvPr/>
        </p:nvSpPr>
        <p:spPr>
          <a:xfrm>
            <a:off x="103775" y="1912325"/>
            <a:ext cx="1513500" cy="1105500"/>
          </a:xfrm>
          <a:prstGeom prst="rightArrow">
            <a:avLst>
              <a:gd name="adj1" fmla="val 50000"/>
              <a:gd name="adj2" fmla="val 50000"/>
            </a:avLst>
          </a:prstGeom>
          <a:solidFill>
            <a:schemeClr val="accent1"/>
          </a:solidFill>
          <a:ln w="15875" cap="flat" cmpd="sng">
            <a:solidFill>
              <a:srgbClr val="147EA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l-SI" sz="1600" b="0" i="0" u="none" strike="noStrike" cap="none">
                <a:solidFill>
                  <a:schemeClr val="lt1"/>
                </a:solidFill>
                <a:latin typeface="Calibri"/>
                <a:ea typeface="Calibri"/>
                <a:cs typeface="Calibri"/>
                <a:sym typeface="Calibri"/>
              </a:rPr>
              <a:t>CILJI, NAMEN</a:t>
            </a:r>
            <a:endParaRPr sz="1600" b="0" i="0" u="none" strike="noStrike" cap="none">
              <a:solidFill>
                <a:schemeClr val="lt1"/>
              </a:solidFill>
              <a:latin typeface="Calibri"/>
              <a:ea typeface="Calibri"/>
              <a:cs typeface="Calibri"/>
              <a:sym typeface="Calibri"/>
            </a:endParaRPr>
          </a:p>
        </p:txBody>
      </p:sp>
      <p:sp>
        <p:nvSpPr>
          <p:cNvPr id="112" name="Google Shape;112;p14"/>
          <p:cNvSpPr/>
          <p:nvPr/>
        </p:nvSpPr>
        <p:spPr>
          <a:xfrm>
            <a:off x="103775" y="3263250"/>
            <a:ext cx="1694700" cy="1385100"/>
          </a:xfrm>
          <a:prstGeom prst="rightArrow">
            <a:avLst>
              <a:gd name="adj1" fmla="val 50000"/>
              <a:gd name="adj2" fmla="val 61327"/>
            </a:avLst>
          </a:prstGeom>
          <a:solidFill>
            <a:srgbClr val="00B050"/>
          </a:solidFill>
          <a:ln w="15875" cap="flat" cmpd="sng">
            <a:solidFill>
              <a:srgbClr val="147EA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l-SI" sz="1600" b="0" i="0" u="none" strike="noStrike" cap="none">
                <a:solidFill>
                  <a:schemeClr val="lt1"/>
                </a:solidFill>
                <a:latin typeface="Calibri"/>
                <a:ea typeface="Calibri"/>
                <a:cs typeface="Calibri"/>
                <a:sym typeface="Calibri"/>
              </a:rPr>
              <a:t>DEJAVNOSTI</a:t>
            </a:r>
            <a:endParaRPr sz="1600" b="0" i="0" u="none" strike="noStrike" cap="none">
              <a:solidFill>
                <a:schemeClr val="lt1"/>
              </a:solidFill>
              <a:latin typeface="Calibri"/>
              <a:ea typeface="Calibri"/>
              <a:cs typeface="Calibri"/>
              <a:sym typeface="Calibri"/>
            </a:endParaRPr>
          </a:p>
        </p:txBody>
      </p:sp>
      <p:sp>
        <p:nvSpPr>
          <p:cNvPr id="113" name="Google Shape;113;p14"/>
          <p:cNvSpPr/>
          <p:nvPr/>
        </p:nvSpPr>
        <p:spPr>
          <a:xfrm>
            <a:off x="545910" y="563096"/>
            <a:ext cx="3684900" cy="1105500"/>
          </a:xfrm>
          <a:prstGeom prst="rightArrow">
            <a:avLst>
              <a:gd name="adj1" fmla="val 50000"/>
              <a:gd name="adj2" fmla="val 50000"/>
            </a:avLst>
          </a:prstGeom>
          <a:solidFill>
            <a:schemeClr val="accent1"/>
          </a:solidFill>
          <a:ln w="15875" cap="flat" cmpd="sng">
            <a:solidFill>
              <a:srgbClr val="147EA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l-SI" sz="1800" b="0" i="0" u="none" strike="noStrike" cap="none">
                <a:solidFill>
                  <a:schemeClr val="lt1"/>
                </a:solidFill>
                <a:latin typeface="Calibri"/>
                <a:ea typeface="Calibri"/>
                <a:cs typeface="Calibri"/>
                <a:sym typeface="Calibri"/>
              </a:rPr>
              <a:t>NASLOV SKLOPA Z VKLJUČITVIJO  PROCESA</a:t>
            </a:r>
            <a:endParaRPr sz="1800" b="0" i="0" u="none" strike="noStrike" cap="none">
              <a:solidFill>
                <a:schemeClr val="lt1"/>
              </a:solidFill>
              <a:latin typeface="Calibri"/>
              <a:ea typeface="Calibri"/>
              <a:cs typeface="Calibri"/>
              <a:sym typeface="Calibri"/>
            </a:endParaRPr>
          </a:p>
        </p:txBody>
      </p:sp>
      <p:sp>
        <p:nvSpPr>
          <p:cNvPr id="114" name="Google Shape;114;p14"/>
          <p:cNvSpPr/>
          <p:nvPr/>
        </p:nvSpPr>
        <p:spPr>
          <a:xfrm>
            <a:off x="4405300" y="792750"/>
            <a:ext cx="44865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sl-SI" sz="1800" b="1" i="0" u="none" strike="noStrike" cap="none" dirty="0">
                <a:solidFill>
                  <a:schemeClr val="dk1"/>
                </a:solidFill>
                <a:latin typeface="Calibri"/>
                <a:ea typeface="Calibri"/>
                <a:cs typeface="Calibri"/>
                <a:sym typeface="Calibri"/>
              </a:rPr>
              <a:t>MEDPREDMETNO POVEZOVANJE</a:t>
            </a:r>
            <a:endParaRPr dirty="0"/>
          </a:p>
          <a:p>
            <a:pPr marL="0" marR="0" lvl="0" indent="0" algn="l" rtl="0">
              <a:spcBef>
                <a:spcPts val="0"/>
              </a:spcBef>
              <a:spcAft>
                <a:spcPts val="0"/>
              </a:spcAft>
              <a:buNone/>
            </a:pPr>
            <a:r>
              <a:rPr lang="sl-SI" sz="1800" b="1" dirty="0">
                <a:solidFill>
                  <a:schemeClr val="dk1"/>
                </a:solidFill>
                <a:latin typeface="Calibri"/>
                <a:ea typeface="Calibri"/>
                <a:cs typeface="Calibri"/>
                <a:sym typeface="Calibri"/>
              </a:rPr>
              <a:t>PREDMETI: SLJ, GOS, </a:t>
            </a:r>
            <a:r>
              <a:rPr lang="sl-SI" sz="1800" b="1" dirty="0" smtClean="0">
                <a:solidFill>
                  <a:schemeClr val="dk1"/>
                </a:solidFill>
                <a:latin typeface="Calibri"/>
                <a:ea typeface="Calibri"/>
                <a:cs typeface="Calibri"/>
                <a:sym typeface="Calibri"/>
              </a:rPr>
              <a:t>LUM</a:t>
            </a:r>
          </a:p>
          <a:p>
            <a:pPr marL="0" marR="0" lvl="0" indent="0" algn="l" rtl="0">
              <a:spcBef>
                <a:spcPts val="0"/>
              </a:spcBef>
              <a:spcAft>
                <a:spcPts val="0"/>
              </a:spcAft>
              <a:buNone/>
            </a:pPr>
            <a:r>
              <a:rPr lang="sl-SI" b="1" dirty="0" smtClean="0">
                <a:solidFill>
                  <a:schemeClr val="dk1"/>
                </a:solidFill>
                <a:latin typeface="Calibri"/>
                <a:ea typeface="Calibri"/>
                <a:cs typeface="Calibri"/>
                <a:sym typeface="Calibri"/>
              </a:rPr>
              <a:t>TEMA: </a:t>
            </a:r>
            <a:r>
              <a:rPr lang="sl-SI" sz="1800" b="1" dirty="0" smtClean="0">
                <a:solidFill>
                  <a:schemeClr val="dk1"/>
                </a:solidFill>
                <a:latin typeface="Calibri"/>
                <a:ea typeface="Calibri"/>
                <a:cs typeface="Calibri"/>
                <a:sym typeface="Calibri"/>
              </a:rPr>
              <a:t> </a:t>
            </a:r>
            <a:r>
              <a:rPr lang="sl-SI" sz="1800" b="1" dirty="0">
                <a:solidFill>
                  <a:schemeClr val="dk1"/>
                </a:solidFill>
                <a:latin typeface="Calibri"/>
                <a:ea typeface="Calibri"/>
                <a:cs typeface="Calibri"/>
                <a:sym typeface="Calibri"/>
              </a:rPr>
              <a:t>REGRAT, 5. r. </a:t>
            </a:r>
            <a:endParaRPr sz="1800" dirty="0">
              <a:solidFill>
                <a:schemeClr val="dk1"/>
              </a:solidFill>
              <a:latin typeface="Calibri"/>
              <a:ea typeface="Calibri"/>
              <a:cs typeface="Calibri"/>
              <a:sym typeface="Calibri"/>
            </a:endParaRPr>
          </a:p>
        </p:txBody>
      </p:sp>
      <p:sp>
        <p:nvSpPr>
          <p:cNvPr id="115" name="Google Shape;115;p14"/>
          <p:cNvSpPr txBox="1"/>
          <p:nvPr/>
        </p:nvSpPr>
        <p:spPr>
          <a:xfrm>
            <a:off x="1686900" y="1774913"/>
            <a:ext cx="10656300" cy="1305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sl-SI" sz="1600" b="1">
                <a:solidFill>
                  <a:schemeClr val="dk1"/>
                </a:solidFill>
                <a:latin typeface="Calibri"/>
                <a:ea typeface="Calibri"/>
                <a:cs typeface="Calibri"/>
                <a:sym typeface="Calibri"/>
              </a:rPr>
              <a:t>SLJ</a:t>
            </a:r>
            <a:r>
              <a:rPr lang="sl-SI" sz="1600">
                <a:solidFill>
                  <a:schemeClr val="dk1"/>
                </a:solidFill>
                <a:latin typeface="Calibri"/>
                <a:ea typeface="Calibri"/>
                <a:cs typeface="Calibri"/>
                <a:sym typeface="Calibri"/>
              </a:rPr>
              <a:t>: berejo neumetnostno besedilo določene vrste (opis rastline); po branju besedila povzamejo temo, podteme in bistvene podatke ter povzetek strukturirajo v obliki miselnega vzorca; zapišejo postopek priprave regratovega sirupa. </a:t>
            </a:r>
            <a:r>
              <a:rPr lang="sl-SI" sz="1600" b="1">
                <a:solidFill>
                  <a:schemeClr val="dk1"/>
                </a:solidFill>
                <a:latin typeface="Calibri"/>
                <a:ea typeface="Calibri"/>
                <a:cs typeface="Calibri"/>
                <a:sym typeface="Calibri"/>
              </a:rPr>
              <a:t>GOS</a:t>
            </a:r>
            <a:r>
              <a:rPr lang="sl-SI" sz="1600">
                <a:solidFill>
                  <a:schemeClr val="dk1"/>
                </a:solidFill>
                <a:latin typeface="Calibri"/>
                <a:ea typeface="Calibri"/>
                <a:cs typeface="Calibri"/>
                <a:sym typeface="Calibri"/>
              </a:rPr>
              <a:t>: spoznajo, razumejo, usvojijo, uporabijo in ovrednotijo pomen pravilne, varne in varovalne prehrane ter vpliv prehranskih navad in razvad na zdravje; se navajajo na zdravo in kulturno prehranjevanje in pravilno ter gospodarno uporabo živil. </a:t>
            </a:r>
            <a:r>
              <a:rPr lang="sl-SI" sz="1600" b="1">
                <a:solidFill>
                  <a:schemeClr val="dk1"/>
                </a:solidFill>
                <a:latin typeface="Calibri"/>
                <a:ea typeface="Calibri"/>
                <a:cs typeface="Calibri"/>
                <a:sym typeface="Calibri"/>
              </a:rPr>
              <a:t>LUM: </a:t>
            </a:r>
            <a:r>
              <a:rPr lang="sl-SI" sz="1600">
                <a:solidFill>
                  <a:schemeClr val="dk1"/>
                </a:solidFill>
                <a:latin typeface="Calibri"/>
                <a:ea typeface="Calibri"/>
                <a:cs typeface="Calibri"/>
                <a:sym typeface="Calibri"/>
              </a:rPr>
              <a:t>odtiskujejo z naravnimi materiali. </a:t>
            </a:r>
            <a:endParaRPr sz="1600"/>
          </a:p>
        </p:txBody>
      </p:sp>
      <p:sp>
        <p:nvSpPr>
          <p:cNvPr id="116" name="Google Shape;116;p14"/>
          <p:cNvSpPr txBox="1"/>
          <p:nvPr/>
        </p:nvSpPr>
        <p:spPr>
          <a:xfrm>
            <a:off x="1686900" y="3186225"/>
            <a:ext cx="10505100" cy="1588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sl-SI" sz="1600" b="1" dirty="0">
                <a:solidFill>
                  <a:schemeClr val="dk1"/>
                </a:solidFill>
                <a:latin typeface="Calibri"/>
                <a:ea typeface="Calibri"/>
                <a:cs typeface="Calibri"/>
                <a:sym typeface="Calibri"/>
              </a:rPr>
              <a:t>SLJ:</a:t>
            </a:r>
            <a:r>
              <a:rPr lang="sl-SI" sz="1600" dirty="0">
                <a:solidFill>
                  <a:schemeClr val="dk1"/>
                </a:solidFill>
                <a:latin typeface="Calibri"/>
                <a:ea typeface="Calibri"/>
                <a:cs typeface="Calibri"/>
                <a:sym typeface="Calibri"/>
              </a:rPr>
              <a:t> prebere besedilo, podčrta ključne besede, besedne zveze ( </a:t>
            </a:r>
            <a:r>
              <a:rPr lang="sl-SI" sz="1600" dirty="0" err="1">
                <a:solidFill>
                  <a:schemeClr val="dk1"/>
                </a:solidFill>
                <a:latin typeface="Calibri"/>
                <a:ea typeface="Calibri"/>
                <a:cs typeface="Calibri"/>
                <a:sym typeface="Calibri"/>
              </a:rPr>
              <a:t>mentimeter</a:t>
            </a:r>
            <a:r>
              <a:rPr lang="sl-SI" sz="1600" dirty="0">
                <a:solidFill>
                  <a:schemeClr val="dk1"/>
                </a:solidFill>
                <a:latin typeface="Calibri"/>
                <a:ea typeface="Calibri"/>
                <a:cs typeface="Calibri"/>
                <a:sym typeface="Calibri"/>
              </a:rPr>
              <a:t>); izdela zapis v obliki miselnega vzorca ( </a:t>
            </a:r>
            <a:r>
              <a:rPr lang="sl-SI" sz="1600" dirty="0" err="1">
                <a:solidFill>
                  <a:schemeClr val="dk1"/>
                </a:solidFill>
                <a:latin typeface="Calibri"/>
                <a:ea typeface="Calibri"/>
                <a:cs typeface="Calibri"/>
                <a:sym typeface="Calibri"/>
              </a:rPr>
              <a:t>mindmup</a:t>
            </a:r>
            <a:r>
              <a:rPr lang="sl-SI" sz="1600" dirty="0">
                <a:solidFill>
                  <a:schemeClr val="dk1"/>
                </a:solidFill>
                <a:latin typeface="Calibri"/>
                <a:ea typeface="Calibri"/>
                <a:cs typeface="Calibri"/>
                <a:sym typeface="Calibri"/>
              </a:rPr>
              <a:t>), poišče (Google) navodilo za postopek priprave regratovega sirupa,  zapiše postopek priprave regratovega sirupa (Google </a:t>
            </a:r>
            <a:r>
              <a:rPr lang="sl-SI" sz="1600" dirty="0" err="1">
                <a:solidFill>
                  <a:schemeClr val="dk1"/>
                </a:solidFill>
                <a:latin typeface="Calibri"/>
                <a:ea typeface="Calibri"/>
                <a:cs typeface="Calibri"/>
                <a:sym typeface="Calibri"/>
              </a:rPr>
              <a:t>drive</a:t>
            </a:r>
            <a:r>
              <a:rPr lang="sl-SI" sz="1600" dirty="0">
                <a:solidFill>
                  <a:schemeClr val="dk1"/>
                </a:solidFill>
                <a:latin typeface="Calibri"/>
                <a:ea typeface="Calibri"/>
                <a:cs typeface="Calibri"/>
                <a:sym typeface="Calibri"/>
              </a:rPr>
              <a:t>). </a:t>
            </a:r>
            <a:endParaRPr sz="1600" dirty="0"/>
          </a:p>
          <a:p>
            <a:pPr marL="0" marR="0" lvl="0" indent="0" algn="l" rtl="0">
              <a:spcBef>
                <a:spcPts val="0"/>
              </a:spcBef>
              <a:spcAft>
                <a:spcPts val="0"/>
              </a:spcAft>
              <a:buNone/>
            </a:pPr>
            <a:r>
              <a:rPr lang="sl-SI" sz="1600" b="1" dirty="0">
                <a:solidFill>
                  <a:schemeClr val="dk1"/>
                </a:solidFill>
                <a:latin typeface="Calibri"/>
                <a:ea typeface="Calibri"/>
                <a:cs typeface="Calibri"/>
                <a:sym typeface="Calibri"/>
              </a:rPr>
              <a:t>LUM:</a:t>
            </a:r>
            <a:r>
              <a:rPr lang="sl-SI" sz="1600" dirty="0">
                <a:solidFill>
                  <a:schemeClr val="dk1"/>
                </a:solidFill>
                <a:latin typeface="Calibri"/>
                <a:ea typeface="Calibri"/>
                <a:cs typeface="Calibri"/>
                <a:sym typeface="Calibri"/>
              </a:rPr>
              <a:t> ogleda si posnetek primerov grafike (PP, Google </a:t>
            </a:r>
            <a:r>
              <a:rPr lang="sl-SI" sz="1600" dirty="0" err="1">
                <a:solidFill>
                  <a:schemeClr val="dk1"/>
                </a:solidFill>
                <a:latin typeface="Calibri"/>
                <a:ea typeface="Calibri"/>
                <a:cs typeface="Calibri"/>
                <a:sym typeface="Calibri"/>
              </a:rPr>
              <a:t>drive</a:t>
            </a:r>
            <a:r>
              <a:rPr lang="sl-SI" sz="1600" dirty="0">
                <a:solidFill>
                  <a:schemeClr val="dk1"/>
                </a:solidFill>
                <a:latin typeface="Calibri"/>
                <a:ea typeface="Calibri"/>
                <a:cs typeface="Calibri"/>
                <a:sym typeface="Calibri"/>
              </a:rPr>
              <a:t>); zapiše načrt izvedbe likovne tehnike; izvede likovno tehniko - grafiko, fotografira grafične liste in jih objavi na skupni tabli (</a:t>
            </a:r>
            <a:r>
              <a:rPr lang="sl-SI" sz="1600" dirty="0" err="1">
                <a:solidFill>
                  <a:schemeClr val="dk1"/>
                </a:solidFill>
                <a:latin typeface="Calibri"/>
                <a:ea typeface="Calibri"/>
                <a:cs typeface="Calibri"/>
                <a:sym typeface="Calibri"/>
              </a:rPr>
              <a:t>padlet</a:t>
            </a:r>
            <a:r>
              <a:rPr lang="sl-SI" sz="1600" dirty="0">
                <a:solidFill>
                  <a:schemeClr val="dk1"/>
                </a:solidFill>
                <a:latin typeface="Calibri"/>
                <a:ea typeface="Calibri"/>
                <a:cs typeface="Calibri"/>
                <a:sym typeface="Calibri"/>
              </a:rPr>
              <a:t>).  </a:t>
            </a:r>
            <a:r>
              <a:rPr lang="sl-SI" sz="1600" b="1" dirty="0">
                <a:solidFill>
                  <a:schemeClr val="dk1"/>
                </a:solidFill>
                <a:latin typeface="Calibri"/>
                <a:ea typeface="Calibri"/>
                <a:cs typeface="Calibri"/>
                <a:sym typeface="Calibri"/>
              </a:rPr>
              <a:t>GOS:</a:t>
            </a:r>
            <a:r>
              <a:rPr lang="sl-SI" sz="1600" dirty="0">
                <a:solidFill>
                  <a:schemeClr val="dk1"/>
                </a:solidFill>
                <a:latin typeface="Calibri"/>
                <a:ea typeface="Calibri"/>
                <a:cs typeface="Calibri"/>
                <a:sym typeface="Calibri"/>
              </a:rPr>
              <a:t> </a:t>
            </a:r>
            <a:r>
              <a:rPr lang="sl-SI" sz="1600" dirty="0" smtClean="0">
                <a:solidFill>
                  <a:schemeClr val="dk1"/>
                </a:solidFill>
                <a:latin typeface="Calibri"/>
                <a:ea typeface="Calibri"/>
                <a:cs typeface="Calibri"/>
                <a:sym typeface="Calibri"/>
              </a:rPr>
              <a:t>izdelava </a:t>
            </a:r>
            <a:r>
              <a:rPr lang="sl-SI" sz="1600" dirty="0">
                <a:solidFill>
                  <a:schemeClr val="dk1"/>
                </a:solidFill>
                <a:latin typeface="Calibri"/>
                <a:ea typeface="Calibri"/>
                <a:cs typeface="Calibri"/>
                <a:sym typeface="Calibri"/>
              </a:rPr>
              <a:t>sirupa, objavi  fotografije (</a:t>
            </a:r>
            <a:r>
              <a:rPr lang="sl-SI" sz="1600" dirty="0" err="1">
                <a:solidFill>
                  <a:schemeClr val="dk1"/>
                </a:solidFill>
                <a:latin typeface="Calibri"/>
                <a:ea typeface="Calibri"/>
                <a:cs typeface="Calibri"/>
                <a:sym typeface="Calibri"/>
              </a:rPr>
              <a:t>padlet</a:t>
            </a:r>
            <a:r>
              <a:rPr lang="sl-SI" sz="1600" dirty="0">
                <a:solidFill>
                  <a:schemeClr val="dk1"/>
                </a:solidFill>
                <a:latin typeface="Calibri"/>
                <a:ea typeface="Calibri"/>
                <a:cs typeface="Calibri"/>
                <a:sym typeface="Calibri"/>
              </a:rPr>
              <a:t>).</a:t>
            </a:r>
            <a:endParaRPr sz="1600" dirty="0">
              <a:solidFill>
                <a:schemeClr val="dk1"/>
              </a:solidFill>
              <a:latin typeface="Calibri"/>
              <a:ea typeface="Calibri"/>
              <a:cs typeface="Calibri"/>
              <a:sym typeface="Calibri"/>
            </a:endParaRPr>
          </a:p>
        </p:txBody>
      </p:sp>
      <p:pic>
        <p:nvPicPr>
          <p:cNvPr id="117" name="Google Shape;117;p14"/>
          <p:cNvPicPr preferRelativeResize="0"/>
          <p:nvPr/>
        </p:nvPicPr>
        <p:blipFill>
          <a:blip r:embed="rId3">
            <a:alphaModFix/>
          </a:blip>
          <a:stretch>
            <a:fillRect/>
          </a:stretch>
        </p:blipFill>
        <p:spPr>
          <a:xfrm>
            <a:off x="103775" y="4893750"/>
            <a:ext cx="2102562" cy="1385100"/>
          </a:xfrm>
          <a:prstGeom prst="rect">
            <a:avLst/>
          </a:prstGeom>
          <a:noFill/>
          <a:ln>
            <a:noFill/>
          </a:ln>
        </p:spPr>
      </p:pic>
      <p:pic>
        <p:nvPicPr>
          <p:cNvPr id="118" name="Google Shape;118;p14"/>
          <p:cNvPicPr preferRelativeResize="0"/>
          <p:nvPr/>
        </p:nvPicPr>
        <p:blipFill>
          <a:blip r:embed="rId4">
            <a:alphaModFix/>
          </a:blip>
          <a:stretch>
            <a:fillRect/>
          </a:stretch>
        </p:blipFill>
        <p:spPr>
          <a:xfrm>
            <a:off x="2338996" y="4856113"/>
            <a:ext cx="2363500" cy="1460375"/>
          </a:xfrm>
          <a:prstGeom prst="rect">
            <a:avLst/>
          </a:prstGeom>
          <a:noFill/>
          <a:ln>
            <a:noFill/>
          </a:ln>
        </p:spPr>
      </p:pic>
      <p:pic>
        <p:nvPicPr>
          <p:cNvPr id="119" name="Google Shape;119;p14"/>
          <p:cNvPicPr preferRelativeResize="0"/>
          <p:nvPr/>
        </p:nvPicPr>
        <p:blipFill>
          <a:blip r:embed="rId5">
            <a:alphaModFix/>
          </a:blip>
          <a:stretch>
            <a:fillRect/>
          </a:stretch>
        </p:blipFill>
        <p:spPr>
          <a:xfrm>
            <a:off x="4768825" y="4856113"/>
            <a:ext cx="3033063" cy="1460375"/>
          </a:xfrm>
          <a:prstGeom prst="rect">
            <a:avLst/>
          </a:prstGeom>
          <a:noFill/>
          <a:ln>
            <a:noFill/>
          </a:ln>
        </p:spPr>
      </p:pic>
      <p:pic>
        <p:nvPicPr>
          <p:cNvPr id="120" name="Google Shape;120;p14"/>
          <p:cNvPicPr preferRelativeResize="0"/>
          <p:nvPr/>
        </p:nvPicPr>
        <p:blipFill>
          <a:blip r:embed="rId6">
            <a:alphaModFix/>
          </a:blip>
          <a:stretch>
            <a:fillRect/>
          </a:stretch>
        </p:blipFill>
        <p:spPr>
          <a:xfrm>
            <a:off x="10050650" y="4791875"/>
            <a:ext cx="1986075" cy="1588875"/>
          </a:xfrm>
          <a:prstGeom prst="rect">
            <a:avLst/>
          </a:prstGeom>
          <a:noFill/>
          <a:ln>
            <a:noFill/>
          </a:ln>
        </p:spPr>
      </p:pic>
      <p:pic>
        <p:nvPicPr>
          <p:cNvPr id="121" name="Google Shape;121;p14"/>
          <p:cNvPicPr preferRelativeResize="0"/>
          <p:nvPr/>
        </p:nvPicPr>
        <p:blipFill>
          <a:blip r:embed="rId7">
            <a:alphaModFix/>
          </a:blip>
          <a:stretch>
            <a:fillRect/>
          </a:stretch>
        </p:blipFill>
        <p:spPr>
          <a:xfrm>
            <a:off x="7868225" y="4819175"/>
            <a:ext cx="1986075" cy="1460375"/>
          </a:xfrm>
          <a:prstGeom prst="rect">
            <a:avLst/>
          </a:prstGeom>
          <a:noFill/>
          <a:ln>
            <a:noFill/>
          </a:ln>
        </p:spPr>
      </p:pic>
      <p:pic>
        <p:nvPicPr>
          <p:cNvPr id="122" name="Google Shape;122;p14"/>
          <p:cNvPicPr preferRelativeResize="0"/>
          <p:nvPr/>
        </p:nvPicPr>
        <p:blipFill>
          <a:blip r:embed="rId8">
            <a:alphaModFix/>
          </a:blip>
          <a:stretch>
            <a:fillRect/>
          </a:stretch>
        </p:blipFill>
        <p:spPr>
          <a:xfrm>
            <a:off x="10150929" y="363675"/>
            <a:ext cx="1304925" cy="1304925"/>
          </a:xfrm>
          <a:prstGeom prst="rect">
            <a:avLst/>
          </a:prstGeom>
          <a:noFill/>
          <a:ln>
            <a:noFill/>
          </a:ln>
        </p:spPr>
      </p:pic>
    </p:spTree>
    <p:extLst>
      <p:ext uri="{BB962C8B-B14F-4D97-AF65-F5344CB8AC3E}">
        <p14:creationId xmlns:p14="http://schemas.microsoft.com/office/powerpoint/2010/main" val="12583398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5"/>
          <p:cNvSpPr/>
          <p:nvPr/>
        </p:nvSpPr>
        <p:spPr>
          <a:xfrm>
            <a:off x="545910" y="563096"/>
            <a:ext cx="3684896" cy="1105469"/>
          </a:xfrm>
          <a:prstGeom prst="rightArrow">
            <a:avLst>
              <a:gd name="adj1" fmla="val 50000"/>
              <a:gd name="adj2" fmla="val 50000"/>
            </a:avLst>
          </a:prstGeom>
          <a:solidFill>
            <a:schemeClr val="accent1"/>
          </a:solidFill>
          <a:ln w="15875" cap="flat" cmpd="sng">
            <a:solidFill>
              <a:srgbClr val="147EA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l-SI" sz="1800" b="0" i="0" u="none" strike="noStrike" cap="none">
                <a:solidFill>
                  <a:schemeClr val="lt1"/>
                </a:solidFill>
                <a:latin typeface="Calibri"/>
                <a:ea typeface="Calibri"/>
                <a:cs typeface="Calibri"/>
                <a:sym typeface="Calibri"/>
              </a:rPr>
              <a:t>NASLOV SKLOPA Z VKLJUČITVIJO  PROCESA</a:t>
            </a:r>
            <a:endParaRPr sz="1800" b="0" i="0" u="none" strike="noStrike" cap="none">
              <a:solidFill>
                <a:schemeClr val="lt1"/>
              </a:solidFill>
              <a:latin typeface="Calibri"/>
              <a:ea typeface="Calibri"/>
              <a:cs typeface="Calibri"/>
              <a:sym typeface="Calibri"/>
            </a:endParaRPr>
          </a:p>
        </p:txBody>
      </p:sp>
      <p:sp>
        <p:nvSpPr>
          <p:cNvPr id="128" name="Google Shape;128;p15"/>
          <p:cNvSpPr/>
          <p:nvPr/>
        </p:nvSpPr>
        <p:spPr>
          <a:xfrm>
            <a:off x="89850" y="2337925"/>
            <a:ext cx="1304400" cy="730800"/>
          </a:xfrm>
          <a:prstGeom prst="rightArrow">
            <a:avLst>
              <a:gd name="adj1" fmla="val 49785"/>
              <a:gd name="adj2" fmla="val 47573"/>
            </a:avLst>
          </a:prstGeom>
          <a:solidFill>
            <a:srgbClr val="FF99FF"/>
          </a:solidFill>
          <a:ln w="15875" cap="flat" cmpd="sng">
            <a:solidFill>
              <a:srgbClr val="147EA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l-SI" sz="1600" b="0" i="0" u="none" strike="noStrike" cap="none">
                <a:solidFill>
                  <a:schemeClr val="lt1"/>
                </a:solidFill>
                <a:latin typeface="Calibri"/>
                <a:ea typeface="Calibri"/>
                <a:cs typeface="Calibri"/>
                <a:sym typeface="Calibri"/>
              </a:rPr>
              <a:t>DOKAZI</a:t>
            </a:r>
            <a:endParaRPr sz="1600" b="0" i="0" u="none" strike="noStrike" cap="none">
              <a:solidFill>
                <a:schemeClr val="lt1"/>
              </a:solidFill>
              <a:latin typeface="Calibri"/>
              <a:ea typeface="Calibri"/>
              <a:cs typeface="Calibri"/>
              <a:sym typeface="Calibri"/>
            </a:endParaRPr>
          </a:p>
        </p:txBody>
      </p:sp>
      <p:sp>
        <p:nvSpPr>
          <p:cNvPr id="129" name="Google Shape;129;p15"/>
          <p:cNvSpPr/>
          <p:nvPr/>
        </p:nvSpPr>
        <p:spPr>
          <a:xfrm>
            <a:off x="89850" y="4117925"/>
            <a:ext cx="1304400" cy="1552800"/>
          </a:xfrm>
          <a:prstGeom prst="rightArrow">
            <a:avLst>
              <a:gd name="adj1" fmla="val 50000"/>
              <a:gd name="adj2" fmla="val 50000"/>
            </a:avLst>
          </a:prstGeom>
          <a:solidFill>
            <a:srgbClr val="C00000"/>
          </a:solidFill>
          <a:ln w="15875" cap="flat" cmpd="sng">
            <a:solidFill>
              <a:srgbClr val="147EA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sl-SI" sz="1600">
                <a:solidFill>
                  <a:schemeClr val="lt1"/>
                </a:solidFill>
                <a:latin typeface="Calibri"/>
                <a:ea typeface="Calibri"/>
                <a:cs typeface="Calibri"/>
                <a:sym typeface="Calibri"/>
              </a:rPr>
              <a:t>KRITERIJI</a:t>
            </a:r>
            <a:endParaRPr sz="1600" b="0" i="0" u="none" strike="noStrike" cap="none">
              <a:solidFill>
                <a:schemeClr val="lt1"/>
              </a:solidFill>
              <a:latin typeface="Calibri"/>
              <a:ea typeface="Calibri"/>
              <a:cs typeface="Calibri"/>
              <a:sym typeface="Calibri"/>
            </a:endParaRPr>
          </a:p>
        </p:txBody>
      </p:sp>
      <p:sp>
        <p:nvSpPr>
          <p:cNvPr id="130" name="Google Shape;130;p15"/>
          <p:cNvSpPr/>
          <p:nvPr/>
        </p:nvSpPr>
        <p:spPr>
          <a:xfrm>
            <a:off x="4476520" y="759461"/>
            <a:ext cx="6621780"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sl-SI" sz="1800" b="1" i="0" u="none" strike="noStrike" cap="none" dirty="0">
                <a:solidFill>
                  <a:schemeClr val="dk1"/>
                </a:solidFill>
                <a:latin typeface="Calibri"/>
                <a:ea typeface="Calibri"/>
                <a:cs typeface="Calibri"/>
                <a:sym typeface="Calibri"/>
              </a:rPr>
              <a:t>MEDPREDMETNO </a:t>
            </a:r>
            <a:r>
              <a:rPr lang="sl-SI" sz="1800" b="1" i="0" u="none" strike="noStrike" cap="none" dirty="0" smtClean="0">
                <a:solidFill>
                  <a:schemeClr val="dk1"/>
                </a:solidFill>
                <a:latin typeface="Calibri"/>
                <a:ea typeface="Calibri"/>
                <a:cs typeface="Calibri"/>
                <a:sym typeface="Calibri"/>
              </a:rPr>
              <a:t>POVEZOVANJE</a:t>
            </a:r>
            <a:endParaRPr dirty="0"/>
          </a:p>
        </p:txBody>
      </p:sp>
      <p:sp>
        <p:nvSpPr>
          <p:cNvPr id="131" name="Google Shape;131;p15"/>
          <p:cNvSpPr txBox="1"/>
          <p:nvPr/>
        </p:nvSpPr>
        <p:spPr>
          <a:xfrm>
            <a:off x="1338300" y="1652638"/>
            <a:ext cx="8625900" cy="1552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sl-SI" sz="2000" dirty="0">
                <a:solidFill>
                  <a:schemeClr val="dk1"/>
                </a:solidFill>
                <a:latin typeface="Calibri"/>
                <a:ea typeface="Calibri"/>
                <a:cs typeface="Calibri"/>
                <a:sym typeface="Calibri"/>
              </a:rPr>
              <a:t>SLJ: miselni vzorec – opis rastline, zapis postopka priprave, ustna predstavitev; LUM: načrt za pripravo likovnega izdelka, grafični izdelek, fotografije grafike, predstavitev na skupni tabli; GOS: zapis postopka priprave regratovega sirupa, pripravljen sirup, objava fotografije.</a:t>
            </a:r>
            <a:endParaRPr sz="2000" dirty="0">
              <a:solidFill>
                <a:schemeClr val="dk1"/>
              </a:solidFill>
              <a:latin typeface="Calibri"/>
              <a:ea typeface="Calibri"/>
              <a:cs typeface="Calibri"/>
              <a:sym typeface="Calibri"/>
            </a:endParaRPr>
          </a:p>
        </p:txBody>
      </p:sp>
      <p:sp>
        <p:nvSpPr>
          <p:cNvPr id="132" name="Google Shape;132;p15"/>
          <p:cNvSpPr txBox="1"/>
          <p:nvPr/>
        </p:nvSpPr>
        <p:spPr>
          <a:xfrm>
            <a:off x="1338300" y="3185588"/>
            <a:ext cx="8817600" cy="2138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sl-SI" sz="2400" dirty="0">
                <a:solidFill>
                  <a:schemeClr val="dk1"/>
                </a:solidFill>
                <a:latin typeface="Calibri"/>
                <a:ea typeface="Calibri"/>
                <a:cs typeface="Calibri"/>
                <a:sym typeface="Calibri"/>
              </a:rPr>
              <a:t>SLJ: </a:t>
            </a:r>
            <a:r>
              <a:rPr lang="sl-SI" sz="2000" dirty="0">
                <a:solidFill>
                  <a:schemeClr val="dk1"/>
                </a:solidFill>
                <a:latin typeface="Calibri"/>
                <a:ea typeface="Calibri"/>
                <a:cs typeface="Calibri"/>
                <a:sym typeface="Calibri"/>
              </a:rPr>
              <a:t>razume prebrano; dokaže tako, da ustrezno, pravilno povzame temo, podtemo in bistvene podatke ter povzetek strukturira v miselnem vzorcu, ustrezno, smiselno in razumljivo tvori besedilno vrsto; v miselni vzorec zapiše opis rastline; ustrezno vrednoti zapisano; zanimivost, verodostojnost, razumljivost, zgradbo besedila, jezik, pravilnost besedila ter smiselnost podajanja svojega mnenja in predlogov izboljšave; smiselno, razumljivo in ustrezno tvori oziroma zapiše besedilno vrsto; postopek priprave regratovega sirupa.</a:t>
            </a:r>
            <a:endParaRPr sz="2000" dirty="0"/>
          </a:p>
          <a:p>
            <a:pPr marL="0" marR="0" lvl="0" indent="0" algn="l" rtl="0">
              <a:spcBef>
                <a:spcPts val="0"/>
              </a:spcBef>
              <a:spcAft>
                <a:spcPts val="0"/>
              </a:spcAft>
              <a:buNone/>
            </a:pPr>
            <a:r>
              <a:rPr lang="sl-SI" sz="2000" dirty="0">
                <a:solidFill>
                  <a:schemeClr val="dk1"/>
                </a:solidFill>
                <a:latin typeface="Calibri"/>
                <a:ea typeface="Calibri"/>
                <a:cs typeface="Calibri"/>
                <a:sym typeface="Calibri"/>
              </a:rPr>
              <a:t> LUM: pravilno poimenuje postopek grafičnega oblikovanja na ploskvi in ustrezno izvede likovno tehniko grafike;  GOS: pravilno zapiše postopek priprave regratovega sirupa ter ga ustrezno pripravi.</a:t>
            </a:r>
            <a:endParaRPr sz="2000" dirty="0">
              <a:solidFill>
                <a:schemeClr val="dk1"/>
              </a:solidFill>
              <a:latin typeface="Calibri"/>
              <a:ea typeface="Calibri"/>
              <a:cs typeface="Calibri"/>
              <a:sym typeface="Calibri"/>
            </a:endParaRPr>
          </a:p>
        </p:txBody>
      </p:sp>
      <p:pic>
        <p:nvPicPr>
          <p:cNvPr id="133" name="Google Shape;133;p15"/>
          <p:cNvPicPr preferRelativeResize="0"/>
          <p:nvPr/>
        </p:nvPicPr>
        <p:blipFill rotWithShape="1">
          <a:blip r:embed="rId3">
            <a:alphaModFix/>
          </a:blip>
          <a:srcRect l="-5540" t="7329" r="5540" b="-7330"/>
          <a:stretch/>
        </p:blipFill>
        <p:spPr>
          <a:xfrm>
            <a:off x="10294350" y="1895527"/>
            <a:ext cx="1607900" cy="1898000"/>
          </a:xfrm>
          <a:prstGeom prst="rect">
            <a:avLst/>
          </a:prstGeom>
          <a:noFill/>
          <a:ln>
            <a:noFill/>
          </a:ln>
        </p:spPr>
      </p:pic>
      <p:pic>
        <p:nvPicPr>
          <p:cNvPr id="134" name="Google Shape;134;p15"/>
          <p:cNvPicPr preferRelativeResize="0"/>
          <p:nvPr/>
        </p:nvPicPr>
        <p:blipFill>
          <a:blip r:embed="rId4">
            <a:alphaModFix/>
          </a:blip>
          <a:stretch>
            <a:fillRect/>
          </a:stretch>
        </p:blipFill>
        <p:spPr>
          <a:xfrm>
            <a:off x="10433850" y="3885925"/>
            <a:ext cx="1468400" cy="2380356"/>
          </a:xfrm>
          <a:prstGeom prst="rect">
            <a:avLst/>
          </a:prstGeom>
          <a:noFill/>
          <a:ln>
            <a:noFill/>
          </a:ln>
        </p:spPr>
      </p:pic>
    </p:spTree>
    <p:extLst>
      <p:ext uri="{BB962C8B-B14F-4D97-AF65-F5344CB8AC3E}">
        <p14:creationId xmlns:p14="http://schemas.microsoft.com/office/powerpoint/2010/main" val="9967420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Zaključek delavnice</a:t>
            </a:r>
            <a:endParaRPr lang="sl-SI" dirty="0"/>
          </a:p>
        </p:txBody>
      </p:sp>
      <p:sp>
        <p:nvSpPr>
          <p:cNvPr id="3" name="Označba mesta vsebine 2"/>
          <p:cNvSpPr>
            <a:spLocks noGrp="1"/>
          </p:cNvSpPr>
          <p:nvPr>
            <p:ph idx="1"/>
          </p:nvPr>
        </p:nvSpPr>
        <p:spPr/>
        <p:txBody>
          <a:bodyPr/>
          <a:lstStyle/>
          <a:p>
            <a:r>
              <a:rPr lang="sl-SI" dirty="0" smtClean="0"/>
              <a:t>Razprava</a:t>
            </a:r>
          </a:p>
          <a:p>
            <a:r>
              <a:rPr lang="sl-SI" dirty="0" smtClean="0"/>
              <a:t>Odgovori na vprašanja</a:t>
            </a:r>
          </a:p>
          <a:p>
            <a:r>
              <a:rPr lang="sl-SI" dirty="0" smtClean="0"/>
              <a:t>Izkušnje</a:t>
            </a:r>
          </a:p>
          <a:p>
            <a:r>
              <a:rPr lang="sl-SI" dirty="0" smtClean="0"/>
              <a:t>…</a:t>
            </a:r>
            <a:endParaRPr lang="sl-SI" dirty="0"/>
          </a:p>
        </p:txBody>
      </p:sp>
    </p:spTree>
    <p:extLst>
      <p:ext uri="{BB962C8B-B14F-4D97-AF65-F5344CB8AC3E}">
        <p14:creationId xmlns:p14="http://schemas.microsoft.com/office/powerpoint/2010/main" val="4231924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sl-SI" sz="3200" b="1" dirty="0" smtClean="0"/>
              <a:t>JEZIK, 1. VIO: OPISMENJEVANJE</a:t>
            </a:r>
            <a:endParaRPr lang="sl-SI" sz="3200" b="1" dirty="0"/>
          </a:p>
        </p:txBody>
      </p:sp>
      <p:sp>
        <p:nvSpPr>
          <p:cNvPr id="3" name="Označba mesta vsebine 2"/>
          <p:cNvSpPr>
            <a:spLocks noGrp="1"/>
          </p:cNvSpPr>
          <p:nvPr>
            <p:ph idx="1"/>
          </p:nvPr>
        </p:nvSpPr>
        <p:spPr>
          <a:xfrm>
            <a:off x="284672" y="1414732"/>
            <a:ext cx="11222966" cy="4684143"/>
          </a:xfrm>
        </p:spPr>
        <p:txBody>
          <a:bodyPr>
            <a:normAutofit fontScale="47500" lnSpcReduction="20000"/>
          </a:bodyPr>
          <a:lstStyle/>
          <a:p>
            <a:pPr marL="0" indent="0">
              <a:buNone/>
            </a:pPr>
            <a:r>
              <a:rPr lang="sl-SI" dirty="0"/>
              <a:t>Učenci in učenke glede na svoje predznanje branja in pisanja ter glede na razvite veščine, spretnosti in zmožnosti prehajajo individualizirano, postopoma in sistematično skozi naslednje faze oz. dejavnosti začetnega opismenjevanja:</a:t>
            </a:r>
          </a:p>
          <a:p>
            <a:r>
              <a:rPr lang="sl-SI" dirty="0"/>
              <a:t>razvijajo </a:t>
            </a:r>
            <a:r>
              <a:rPr lang="sl-SI" dirty="0" err="1"/>
              <a:t>predopismenjevalne</a:t>
            </a:r>
            <a:r>
              <a:rPr lang="sl-SI" dirty="0"/>
              <a:t> zmožnosti (npr. vidno razločevanje, slušno razločevanje in razčlenjevanje, </a:t>
            </a:r>
            <a:r>
              <a:rPr lang="sl-SI" dirty="0" err="1"/>
              <a:t>grafomotoriko</a:t>
            </a:r>
            <a:r>
              <a:rPr lang="sl-SI" dirty="0"/>
              <a:t>, orientacijo na telesu, v prostoru in na papirju, držo telesa in pisala ipd.);</a:t>
            </a:r>
          </a:p>
          <a:p>
            <a:r>
              <a:rPr lang="sl-SI" dirty="0"/>
              <a:t>razvijajo tehniko branja in pisanja besed ter enostavčnih povedi z velikimi in malimi tiskanimi in pisanimi črkami;</a:t>
            </a:r>
          </a:p>
          <a:p>
            <a:r>
              <a:rPr lang="sl-SI" dirty="0"/>
              <a:t>razvijajo branje z razumevanjem in pisanje besedil, ustreznih svoji starosti, spoznavni, sporazumevalni in recepcijski zmožnosti (gl. razdelek Vsebine).</a:t>
            </a:r>
          </a:p>
          <a:p>
            <a:r>
              <a:rPr lang="sl-SI" dirty="0"/>
              <a:t>Pred branjem in pred pisanjem se pogovarjajo o tem, čemu beremo oz. pišemo besedila, kako pomembno je branje oz. pisanje v vsakdanjem življenju, kaj je potrebno za učinkovito branje oz. pisanje, kako se pripravimo na branje oz. pisanje in na kaj pazimo med branjem oz. pisanjem.</a:t>
            </a:r>
          </a:p>
          <a:p>
            <a:pPr marL="0" indent="0">
              <a:buNone/>
            </a:pPr>
            <a:r>
              <a:rPr lang="sl-SI" dirty="0"/>
              <a:t>Po branju:</a:t>
            </a:r>
          </a:p>
          <a:p>
            <a:r>
              <a:rPr lang="sl-SI" dirty="0"/>
              <a:t>dopisa določijo okoliščine njegovega nastanka (sporočevalca, naslovnika, kraj, čas) in sporočevalčev namen ter poročajo o dopisu;</a:t>
            </a:r>
          </a:p>
          <a:p>
            <a:r>
              <a:rPr lang="sl-SI" dirty="0"/>
              <a:t>seznama predstavijo njegove sestavne dele in njihovo vlogo ter poiščejo določene podatke;</a:t>
            </a:r>
          </a:p>
          <a:p>
            <a:r>
              <a:rPr lang="sl-SI" dirty="0"/>
              <a:t>pripovedi in opisov povzamejo temo in bistvene podatke ter obnovijo besedilo;</a:t>
            </a:r>
          </a:p>
          <a:p>
            <a:r>
              <a:rPr lang="sl-SI" dirty="0"/>
              <a:t>vrednotijo zanimivost, verodostojnost, razumljivost in uporabnost besedila ter utemeljijo svoje mnenje;</a:t>
            </a:r>
          </a:p>
          <a:p>
            <a:r>
              <a:rPr lang="sl-SI" dirty="0"/>
              <a:t>povedo, kako so se počutili med branjem besedila;</a:t>
            </a:r>
          </a:p>
          <a:p>
            <a:r>
              <a:rPr lang="sl-SI" dirty="0"/>
              <a:t>vrednotijo svojo zmožnost branja in na podlagi povratnih informacij načrtujejo, kako bi jo izboljšali.</a:t>
            </a:r>
          </a:p>
          <a:p>
            <a:r>
              <a:rPr lang="sl-SI" dirty="0"/>
              <a:t>Po pisanju:</a:t>
            </a:r>
          </a:p>
          <a:p>
            <a:r>
              <a:rPr lang="sl-SI" dirty="0"/>
              <a:t>povedo, kako so se počutili med pisanjem;</a:t>
            </a:r>
          </a:p>
          <a:p>
            <a:r>
              <a:rPr lang="sl-SI" dirty="0"/>
              <a:t>vrednotijo svoje besedilo, utemeljijo svoje mnenje in predlagajo izboljšave;</a:t>
            </a:r>
          </a:p>
          <a:p>
            <a:r>
              <a:rPr lang="sl-SI" dirty="0"/>
              <a:t>vrednotijo svojo zmožnost pisanja besedil ter na podlagi povratnih informacij načrtujejo kako bi jo izboljšali.</a:t>
            </a:r>
          </a:p>
          <a:p>
            <a:pPr marL="0" indent="0">
              <a:buNone/>
            </a:pPr>
            <a:endParaRPr lang="sl-SI" dirty="0"/>
          </a:p>
        </p:txBody>
      </p:sp>
    </p:spTree>
    <p:extLst>
      <p:ext uri="{BB962C8B-B14F-4D97-AF65-F5344CB8AC3E}">
        <p14:creationId xmlns:p14="http://schemas.microsoft.com/office/powerpoint/2010/main" val="23161765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Popotnica v novo šolsko leto</a:t>
            </a:r>
            <a:endParaRPr lang="sl-SI" dirty="0"/>
          </a:p>
        </p:txBody>
      </p:sp>
      <p:pic>
        <p:nvPicPr>
          <p:cNvPr id="4098" name="Picture 2" descr="Preschool learning in the year 2020-2021 – Deeksha PlaySchool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7280" y="2142205"/>
            <a:ext cx="6716684" cy="3834645"/>
          </a:xfrm>
          <a:prstGeom prst="rect">
            <a:avLst/>
          </a:prstGeom>
          <a:noFill/>
          <a:extLst>
            <a:ext uri="{909E8E84-426E-40DD-AFC4-6F175D3DCCD1}">
              <a14:hiddenFill xmlns:a14="http://schemas.microsoft.com/office/drawing/2010/main">
                <a:solidFill>
                  <a:srgbClr val="FFFFFF"/>
                </a:solidFill>
              </a14:hiddenFill>
            </a:ext>
          </a:extLst>
        </p:spPr>
      </p:pic>
      <p:pic>
        <p:nvPicPr>
          <p:cNvPr id="6" name="Slika 5"/>
          <p:cNvPicPr>
            <a:picLocks noChangeAspect="1"/>
          </p:cNvPicPr>
          <p:nvPr/>
        </p:nvPicPr>
        <p:blipFill>
          <a:blip r:embed="rId4"/>
          <a:stretch>
            <a:fillRect/>
          </a:stretch>
        </p:blipFill>
        <p:spPr>
          <a:xfrm>
            <a:off x="8200774" y="1714024"/>
            <a:ext cx="2426207" cy="1668432"/>
          </a:xfrm>
          <a:prstGeom prst="rect">
            <a:avLst/>
          </a:prstGeom>
          <a:ln w="76200">
            <a:solidFill>
              <a:srgbClr val="FFFF00"/>
            </a:solidFill>
          </a:ln>
        </p:spPr>
      </p:pic>
      <p:pic>
        <p:nvPicPr>
          <p:cNvPr id="7" name="Slika 6"/>
          <p:cNvPicPr>
            <a:picLocks noChangeAspect="1"/>
          </p:cNvPicPr>
          <p:nvPr/>
        </p:nvPicPr>
        <p:blipFill>
          <a:blip r:embed="rId5"/>
          <a:stretch>
            <a:fillRect/>
          </a:stretch>
        </p:blipFill>
        <p:spPr>
          <a:xfrm>
            <a:off x="458819" y="1615092"/>
            <a:ext cx="2543175" cy="1790700"/>
          </a:xfrm>
          <a:prstGeom prst="rect">
            <a:avLst/>
          </a:prstGeom>
          <a:ln w="76200">
            <a:solidFill>
              <a:srgbClr val="FFFF00"/>
            </a:solidFill>
          </a:ln>
        </p:spPr>
      </p:pic>
      <p:pic>
        <p:nvPicPr>
          <p:cNvPr id="8" name="Slika 7"/>
          <p:cNvPicPr>
            <a:picLocks noChangeAspect="1"/>
          </p:cNvPicPr>
          <p:nvPr/>
        </p:nvPicPr>
        <p:blipFill>
          <a:blip r:embed="rId6"/>
          <a:stretch>
            <a:fillRect/>
          </a:stretch>
        </p:blipFill>
        <p:spPr>
          <a:xfrm>
            <a:off x="8044173" y="3640975"/>
            <a:ext cx="3705953" cy="3100647"/>
          </a:xfrm>
          <a:prstGeom prst="rect">
            <a:avLst/>
          </a:prstGeom>
        </p:spPr>
      </p:pic>
    </p:spTree>
    <p:extLst>
      <p:ext uri="{BB962C8B-B14F-4D97-AF65-F5344CB8AC3E}">
        <p14:creationId xmlns:p14="http://schemas.microsoft.com/office/powerpoint/2010/main" val="210882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8200" y="120197"/>
            <a:ext cx="10515600" cy="1325563"/>
          </a:xfrm>
        </p:spPr>
        <p:txBody>
          <a:bodyPr>
            <a:normAutofit/>
          </a:bodyPr>
          <a:lstStyle/>
          <a:p>
            <a:pPr algn="ctr"/>
            <a:r>
              <a:rPr lang="sl-SI" sz="3600" b="1" dirty="0" smtClean="0"/>
              <a:t>STANDARDI ZNANJA, 1. VIO</a:t>
            </a:r>
            <a:endParaRPr lang="sl-SI" sz="3600" b="1" dirty="0"/>
          </a:p>
        </p:txBody>
      </p:sp>
      <p:sp>
        <p:nvSpPr>
          <p:cNvPr id="3" name="Označba mesta vsebine 2"/>
          <p:cNvSpPr>
            <a:spLocks noGrp="1"/>
          </p:cNvSpPr>
          <p:nvPr>
            <p:ph idx="1"/>
          </p:nvPr>
        </p:nvSpPr>
        <p:spPr>
          <a:xfrm>
            <a:off x="440871" y="1445760"/>
            <a:ext cx="11397343" cy="4731203"/>
          </a:xfrm>
        </p:spPr>
        <p:txBody>
          <a:bodyPr>
            <a:normAutofit fontScale="70000" lnSpcReduction="20000"/>
          </a:bodyPr>
          <a:lstStyle/>
          <a:p>
            <a:pPr marL="0" indent="0">
              <a:buNone/>
            </a:pPr>
            <a:r>
              <a:rPr lang="sl-SI" b="1" dirty="0"/>
              <a:t>Učenec oz. učenka ima razvito zmožnost branja in pisanja neumetnostnih besedil. To pomeni, da:</a:t>
            </a:r>
          </a:p>
          <a:p>
            <a:r>
              <a:rPr lang="sl-SI" b="1" dirty="0"/>
              <a:t>do zaključka 2. razreda usvoji tehniko branja kratkih besedil, napisanih s tiskanimi in pisanimi črkami, ob zaključku 3. razreda pa tekoče bere svoji starosti, spoznavni, sporazumevalni in recepcijski zmožnosti ustrezna besedila, napisana s tiskanimi in pisanimi črkami;</a:t>
            </a:r>
          </a:p>
          <a:p>
            <a:r>
              <a:rPr lang="sl-SI" b="1" dirty="0"/>
              <a:t>svoje razumevanje prebranega besedila pokaže tako, da:</a:t>
            </a:r>
          </a:p>
          <a:p>
            <a:r>
              <a:rPr lang="sl-SI" b="1" dirty="0"/>
              <a:t>ustno ali pisno določi okoliščine nastanka dopisa (npr. sporočevalca, naslovnika, kraj, čas) in sporočevalčev namen;</a:t>
            </a:r>
          </a:p>
          <a:p>
            <a:r>
              <a:rPr lang="sl-SI" b="1" dirty="0"/>
              <a:t>v seznamu najde določene podatke;</a:t>
            </a:r>
          </a:p>
          <a:p>
            <a:r>
              <a:rPr lang="sl-SI" b="1" dirty="0"/>
              <a:t>ustno ali pisno povzame temo besedila in bistvene podatke;</a:t>
            </a:r>
          </a:p>
          <a:p>
            <a:r>
              <a:rPr lang="sl-SI" b="1" dirty="0"/>
              <a:t>ustno </a:t>
            </a:r>
            <a:r>
              <a:rPr lang="sl-SI" dirty="0"/>
              <a:t>ali pisno</a:t>
            </a:r>
            <a:r>
              <a:rPr lang="sl-SI" b="1" dirty="0"/>
              <a:t> obnovi besedilo;</a:t>
            </a:r>
          </a:p>
          <a:p>
            <a:r>
              <a:rPr lang="sl-SI" dirty="0"/>
              <a:t>ustno vrednoti besedilo in utemelji svoje mnenje;</a:t>
            </a:r>
          </a:p>
          <a:p>
            <a:r>
              <a:rPr lang="sl-SI" b="1" dirty="0"/>
              <a:t>ob zaključku 2. razreda piše s tiskanimi in pisanimi črkami kratka besedila, ob zaključku 3. razreda pa piše s pisanimi črkami besedila tistih vrst, ki so predpisane s tem učnim načrtom – tvori razumljiva besedila, skladna z jezikovno in slogovno normo knjižne zvrsti, njegova/njena pisava je čitljiva;</a:t>
            </a:r>
          </a:p>
          <a:p>
            <a:r>
              <a:rPr lang="sl-SI" dirty="0"/>
              <a:t>po pisanju ustno vrednoti svoje besedilo, ga po potrebi izboljša in utemelji svoje odločitve.</a:t>
            </a:r>
          </a:p>
          <a:p>
            <a:pPr marL="0" indent="0">
              <a:buNone/>
            </a:pPr>
            <a:endParaRPr lang="sl-SI" dirty="0"/>
          </a:p>
        </p:txBody>
      </p:sp>
    </p:spTree>
    <p:extLst>
      <p:ext uri="{BB962C8B-B14F-4D97-AF65-F5344CB8AC3E}">
        <p14:creationId xmlns:p14="http://schemas.microsoft.com/office/powerpoint/2010/main" val="1319885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Naslov 1"/>
          <p:cNvSpPr>
            <a:spLocks noGrp="1"/>
          </p:cNvSpPr>
          <p:nvPr>
            <p:ph type="title"/>
          </p:nvPr>
        </p:nvSpPr>
        <p:spPr>
          <a:xfrm>
            <a:off x="1981200" y="-114300"/>
            <a:ext cx="8229600" cy="1143000"/>
          </a:xfrm>
        </p:spPr>
        <p:txBody>
          <a:bodyPr/>
          <a:lstStyle/>
          <a:p>
            <a:r>
              <a:rPr lang="sl-SI" altLang="sl-SI" dirty="0" smtClean="0"/>
              <a:t>Vrste besedil v 1. VIO</a:t>
            </a:r>
          </a:p>
        </p:txBody>
      </p:sp>
      <p:sp>
        <p:nvSpPr>
          <p:cNvPr id="23569" name="Rectangle 5"/>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sl-SI" altLang="sl-SI" sz="1800"/>
          </a:p>
        </p:txBody>
      </p:sp>
      <p:graphicFrame>
        <p:nvGraphicFramePr>
          <p:cNvPr id="3" name="Diagram 2"/>
          <p:cNvGraphicFramePr/>
          <p:nvPr>
            <p:extLst/>
          </p:nvPr>
        </p:nvGraphicFramePr>
        <p:xfrm>
          <a:off x="1687774" y="818865"/>
          <a:ext cx="8816453" cy="5357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PoljeZBesedilom 7"/>
          <p:cNvSpPr txBox="1"/>
          <p:nvPr/>
        </p:nvSpPr>
        <p:spPr>
          <a:xfrm>
            <a:off x="8167047" y="228600"/>
            <a:ext cx="2190466" cy="369332"/>
          </a:xfrm>
          <a:prstGeom prst="rect">
            <a:avLst/>
          </a:prstGeom>
          <a:noFill/>
        </p:spPr>
        <p:txBody>
          <a:bodyPr wrap="square" rtlCol="0">
            <a:spAutoFit/>
          </a:bodyPr>
          <a:lstStyle/>
          <a:p>
            <a:r>
              <a:rPr lang="sl-SI" dirty="0"/>
              <a:t>UN  str. 12</a:t>
            </a:r>
          </a:p>
        </p:txBody>
      </p:sp>
    </p:spTree>
    <p:extLst>
      <p:ext uri="{BB962C8B-B14F-4D97-AF65-F5344CB8AC3E}">
        <p14:creationId xmlns:p14="http://schemas.microsoft.com/office/powerpoint/2010/main" val="8510570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lika 6"/>
          <p:cNvPicPr>
            <a:picLocks noChangeAspect="1"/>
          </p:cNvPicPr>
          <p:nvPr/>
        </p:nvPicPr>
        <p:blipFill>
          <a:blip r:embed="rId2"/>
          <a:stretch>
            <a:fillRect/>
          </a:stretch>
        </p:blipFill>
        <p:spPr>
          <a:xfrm>
            <a:off x="3822820" y="6005662"/>
            <a:ext cx="6845181" cy="852339"/>
          </a:xfrm>
          <a:prstGeom prst="rect">
            <a:avLst/>
          </a:prstGeom>
        </p:spPr>
      </p:pic>
      <p:graphicFrame>
        <p:nvGraphicFramePr>
          <p:cNvPr id="5" name="Diagram 4"/>
          <p:cNvGraphicFramePr/>
          <p:nvPr>
            <p:extLst/>
          </p:nvPr>
        </p:nvGraphicFramePr>
        <p:xfrm>
          <a:off x="1524000" y="736979"/>
          <a:ext cx="9144000" cy="52686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Naslov 1"/>
          <p:cNvSpPr>
            <a:spLocks noGrp="1"/>
          </p:cNvSpPr>
          <p:nvPr>
            <p:ph type="title"/>
          </p:nvPr>
        </p:nvSpPr>
        <p:spPr>
          <a:xfrm>
            <a:off x="1981200" y="-114300"/>
            <a:ext cx="8229600" cy="1143000"/>
          </a:xfrm>
        </p:spPr>
        <p:txBody>
          <a:bodyPr/>
          <a:lstStyle/>
          <a:p>
            <a:r>
              <a:rPr lang="sl-SI" altLang="sl-SI" dirty="0" smtClean="0"/>
              <a:t>Jezikoslovni izrazi v 1. VIO</a:t>
            </a:r>
          </a:p>
        </p:txBody>
      </p:sp>
      <p:sp>
        <p:nvSpPr>
          <p:cNvPr id="13" name="PoljeZBesedilom 12"/>
          <p:cNvSpPr txBox="1"/>
          <p:nvPr/>
        </p:nvSpPr>
        <p:spPr>
          <a:xfrm>
            <a:off x="8477534" y="272534"/>
            <a:ext cx="2190466" cy="369332"/>
          </a:xfrm>
          <a:prstGeom prst="rect">
            <a:avLst/>
          </a:prstGeom>
          <a:noFill/>
        </p:spPr>
        <p:txBody>
          <a:bodyPr wrap="square" rtlCol="0">
            <a:spAutoFit/>
          </a:bodyPr>
          <a:lstStyle/>
          <a:p>
            <a:r>
              <a:rPr lang="sl-SI" dirty="0"/>
              <a:t>UN  str. 13</a:t>
            </a:r>
          </a:p>
        </p:txBody>
      </p:sp>
    </p:spTree>
    <p:extLst>
      <p:ext uri="{BB962C8B-B14F-4D97-AF65-F5344CB8AC3E}">
        <p14:creationId xmlns:p14="http://schemas.microsoft.com/office/powerpoint/2010/main" val="755887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sl-SI" altLang="sl-SI" sz="3200" b="1" dirty="0" smtClean="0"/>
              <a:t>JEZIK, 2. VIO - </a:t>
            </a:r>
            <a:r>
              <a:rPr lang="sl-SI" sz="3200" b="1" dirty="0" smtClean="0"/>
              <a:t>STANDARDI </a:t>
            </a:r>
            <a:r>
              <a:rPr lang="sl-SI" sz="3200" b="1" dirty="0"/>
              <a:t>ZNANJA</a:t>
            </a:r>
            <a:r>
              <a:rPr lang="sl-SI" sz="3200" dirty="0"/>
              <a:t/>
            </a:r>
            <a:br>
              <a:rPr lang="sl-SI" sz="3200" dirty="0"/>
            </a:br>
            <a:endParaRPr lang="sl-SI" sz="3200" b="1" dirty="0"/>
          </a:p>
        </p:txBody>
      </p:sp>
      <p:sp>
        <p:nvSpPr>
          <p:cNvPr id="3" name="Označba mesta vsebine 2"/>
          <p:cNvSpPr>
            <a:spLocks noGrp="1"/>
          </p:cNvSpPr>
          <p:nvPr>
            <p:ph idx="1"/>
          </p:nvPr>
        </p:nvSpPr>
        <p:spPr/>
        <p:txBody>
          <a:bodyPr>
            <a:normAutofit lnSpcReduction="10000"/>
          </a:bodyPr>
          <a:lstStyle/>
          <a:p>
            <a:pPr marL="0" indent="0" fontAlgn="t">
              <a:buNone/>
            </a:pPr>
            <a:r>
              <a:rPr lang="sl-SI" dirty="0" smtClean="0"/>
              <a:t>Drugo </a:t>
            </a:r>
            <a:r>
              <a:rPr lang="sl-SI" dirty="0"/>
              <a:t>vzgojno-izobraževalno obdobje</a:t>
            </a:r>
          </a:p>
          <a:p>
            <a:pPr fontAlgn="t"/>
            <a:r>
              <a:rPr lang="sl-SI" dirty="0"/>
              <a:t>Učenec/učenka ima skladno s cilji iz tega učnega načrta razvito zmožnost dvosmernega sporazumevanja. </a:t>
            </a:r>
            <a:endParaRPr lang="sl-SI" dirty="0" smtClean="0"/>
          </a:p>
          <a:p>
            <a:pPr marL="0" indent="0" fontAlgn="t">
              <a:buNone/>
            </a:pPr>
            <a:r>
              <a:rPr lang="sl-SI" dirty="0" smtClean="0"/>
              <a:t>Pokaže </a:t>
            </a:r>
            <a:r>
              <a:rPr lang="sl-SI" dirty="0"/>
              <a:t>jo tako, da:</a:t>
            </a:r>
          </a:p>
          <a:p>
            <a:pPr fontAlgn="t"/>
            <a:r>
              <a:rPr lang="sl-SI" dirty="0"/>
              <a:t>smiselno sodeluje v tistih vrstah pogovorov, ki so </a:t>
            </a:r>
            <a:r>
              <a:rPr lang="sl-SI" dirty="0" smtClean="0"/>
              <a:t>navedeni v učnem </a:t>
            </a:r>
            <a:r>
              <a:rPr lang="sl-SI" dirty="0"/>
              <a:t>načrtu, in pri tem uresničuje značilni slog dane vrste pogovora ter temeljna načela ustreznega pogovarjanja (4., 5., 6. r.);</a:t>
            </a:r>
          </a:p>
          <a:p>
            <a:pPr fontAlgn="t"/>
            <a:r>
              <a:rPr lang="sl-SI" dirty="0"/>
              <a:t>piše tiste vrste dopisov, ki so navedene v tem učnem načrtu, in pri tem uresničuje značilno zgradbo in slog dane vrste dopisa ter temeljna načela uspešnega dopisovanja (4., 5., 6. r.).</a:t>
            </a:r>
          </a:p>
          <a:p>
            <a:endParaRPr lang="sl-SI" dirty="0"/>
          </a:p>
        </p:txBody>
      </p:sp>
    </p:spTree>
    <p:extLst>
      <p:ext uri="{BB962C8B-B14F-4D97-AF65-F5344CB8AC3E}">
        <p14:creationId xmlns:p14="http://schemas.microsoft.com/office/powerpoint/2010/main" val="18015562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b="1" dirty="0"/>
              <a:t>VSEBINE – Vrste besedil</a:t>
            </a:r>
            <a:br>
              <a:rPr lang="sl-SI" b="1" dirty="0"/>
            </a:br>
            <a:endParaRPr lang="sl-SI" b="1" dirty="0"/>
          </a:p>
        </p:txBody>
      </p:sp>
      <p:sp>
        <p:nvSpPr>
          <p:cNvPr id="3" name="Označba mesta vsebine 2"/>
          <p:cNvSpPr>
            <a:spLocks noGrp="1"/>
          </p:cNvSpPr>
          <p:nvPr>
            <p:ph idx="1"/>
          </p:nvPr>
        </p:nvSpPr>
        <p:spPr/>
        <p:txBody>
          <a:bodyPr>
            <a:normAutofit fontScale="92500"/>
          </a:bodyPr>
          <a:lstStyle/>
          <a:p>
            <a:pPr marL="0" indent="0" fontAlgn="t">
              <a:buNone/>
            </a:pPr>
            <a:r>
              <a:rPr lang="sl-SI" dirty="0" smtClean="0"/>
              <a:t>Drugo </a:t>
            </a:r>
            <a:r>
              <a:rPr lang="sl-SI" dirty="0"/>
              <a:t>vzgojno-izobraževalno obdobje</a:t>
            </a:r>
          </a:p>
          <a:p>
            <a:pPr marL="0" indent="0" fontAlgn="t">
              <a:buNone/>
            </a:pPr>
            <a:r>
              <a:rPr lang="sl-SI" b="1" dirty="0"/>
              <a:t>Vrste besedil za razvijanje zmožnosti dvosmernega sporazumevanja:</a:t>
            </a:r>
          </a:p>
          <a:p>
            <a:pPr fontAlgn="t"/>
            <a:r>
              <a:rPr lang="sl-SI" dirty="0"/>
              <a:t>osebni in telefonski (samo zvočni ali tudi vidni) pogovor med prijateljema oz. prijateljicama, sorodnikoma oz. sorodnicama ter med stranko in uradno osebo (ta je npr. ravnatelj oz. ravnateljica, knjižničar oz. knjižničarka);</a:t>
            </a:r>
          </a:p>
          <a:p>
            <a:pPr fontAlgn="t"/>
            <a:r>
              <a:rPr lang="sl-SI" dirty="0"/>
              <a:t>navadni ali elektronski dopis (npr. voščilo, čestitka, vabilo, prošnja, zahvala, opravičilo, obvestilo) za prijatelja oz. prijateljico, sorodnika oz. sorodnico;</a:t>
            </a:r>
          </a:p>
          <a:p>
            <a:pPr fontAlgn="t"/>
            <a:r>
              <a:rPr lang="sl-SI" dirty="0"/>
              <a:t>elektronski dopis (npr. prošnja, zahvala, opravičilo, obvestilo) učenca oz. učenke za učitelja oz. učiteljico in obratno.</a:t>
            </a:r>
          </a:p>
          <a:p>
            <a:pPr marL="0" indent="0">
              <a:buNone/>
            </a:pPr>
            <a:endParaRPr lang="sl-SI" dirty="0"/>
          </a:p>
        </p:txBody>
      </p:sp>
    </p:spTree>
    <p:extLst>
      <p:ext uri="{BB962C8B-B14F-4D97-AF65-F5344CB8AC3E}">
        <p14:creationId xmlns:p14="http://schemas.microsoft.com/office/powerpoint/2010/main" val="5200677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ova tema">
  <a:themeElements>
    <a:clrScheme name="Officeova tem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ova 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ova 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39c611c-d4e4-4679-8296-25aacb133403">
      <UserInfo>
        <DisplayName>kristina.stopar.jenisek</DisplayName>
        <AccountId>92</AccountId>
        <AccountType/>
      </UserInfo>
      <UserInfo>
        <DisplayName>anja.korecic</DisplayName>
        <AccountId>93</AccountId>
        <AccountType/>
      </UserInfo>
      <UserInfo>
        <DisplayName>Nataša Kabaj Bavdaž</DisplayName>
        <AccountId>37</AccountId>
        <AccountType/>
      </UserInfo>
    </SharedWithUsers>
    <lcf76f155ced4ddcb4097134ff3c332f xmlns="771ddbd4-0a61-420c-9c5b-0516151562c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B406D76EAACDA444B6F083E976773DEE" ma:contentTypeVersion="14" ma:contentTypeDescription="Ustvari nov dokument." ma:contentTypeScope="" ma:versionID="5e6ee74375d8dceca225962a8e071e4a">
  <xsd:schema xmlns:xsd="http://www.w3.org/2001/XMLSchema" xmlns:xs="http://www.w3.org/2001/XMLSchema" xmlns:p="http://schemas.microsoft.com/office/2006/metadata/properties" xmlns:ns2="771ddbd4-0a61-420c-9c5b-0516151562c9" xmlns:ns3="639c611c-d4e4-4679-8296-25aacb133403" targetNamespace="http://schemas.microsoft.com/office/2006/metadata/properties" ma:root="true" ma:fieldsID="edb5ab1bdfc978c6ed8901ae11972e25" ns2:_="" ns3:_="">
    <xsd:import namespace="771ddbd4-0a61-420c-9c5b-0516151562c9"/>
    <xsd:import namespace="639c611c-d4e4-4679-8296-25aacb13340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lcf76f155ced4ddcb4097134ff3c332f"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1ddbd4-0a61-420c-9c5b-0516151562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e" ma:readOnly="false" ma:fieldId="{5cf76f15-5ced-4ddc-b409-7134ff3c332f}" ma:taxonomyMulti="true" ma:sspId="8672001a-a426-428b-916b-40e63e7c6025"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39c611c-d4e4-4679-8296-25aacb133403" elementFormDefault="qualified">
    <xsd:import namespace="http://schemas.microsoft.com/office/2006/documentManagement/types"/>
    <xsd:import namespace="http://schemas.microsoft.com/office/infopath/2007/PartnerControls"/>
    <xsd:element name="SharedWithUsers" ma:index="17"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V skupni rabi s podrobnostm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0AB1D7-613D-4481-BAF1-92A13492E277}">
  <ds:schemaRefs>
    <ds:schemaRef ds:uri="http://schemas.microsoft.com/sharepoint/v3/contenttype/forms"/>
  </ds:schemaRefs>
</ds:datastoreItem>
</file>

<file path=customXml/itemProps2.xml><?xml version="1.0" encoding="utf-8"?>
<ds:datastoreItem xmlns:ds="http://schemas.openxmlformats.org/officeDocument/2006/customXml" ds:itemID="{C17C5029-D16A-413D-A467-329214F1D430}">
  <ds:schemaRefs>
    <ds:schemaRef ds:uri="http://purl.org/dc/elements/1.1/"/>
    <ds:schemaRef ds:uri="http://schemas.microsoft.com/office/2006/metadata/properties"/>
    <ds:schemaRef ds:uri="http://schemas.microsoft.com/office/2006/documentManagement/types"/>
    <ds:schemaRef ds:uri="771ddbd4-0a61-420c-9c5b-0516151562c9"/>
    <ds:schemaRef ds:uri="http://purl.org/dc/dcmitype/"/>
    <ds:schemaRef ds:uri="http://schemas.microsoft.com/office/infopath/2007/PartnerControls"/>
    <ds:schemaRef ds:uri="http://schemas.openxmlformats.org/package/2006/metadata/core-properties"/>
    <ds:schemaRef ds:uri="639c611c-d4e4-4679-8296-25aacb133403"/>
    <ds:schemaRef ds:uri="http://www.w3.org/XML/1998/namespace"/>
    <ds:schemaRef ds:uri="http://purl.org/dc/terms/"/>
  </ds:schemaRefs>
</ds:datastoreItem>
</file>

<file path=customXml/itemProps3.xml><?xml version="1.0" encoding="utf-8"?>
<ds:datastoreItem xmlns:ds="http://schemas.openxmlformats.org/officeDocument/2006/customXml" ds:itemID="{EA578F26-25ED-4311-9051-2CDE0291427F}"/>
</file>

<file path=docProps/app.xml><?xml version="1.0" encoding="utf-8"?>
<Properties xmlns="http://schemas.openxmlformats.org/officeDocument/2006/extended-properties" xmlns:vt="http://schemas.openxmlformats.org/officeDocument/2006/docPropsVTypes">
  <Template>Office Theme</Template>
  <TotalTime>1097</TotalTime>
  <Words>4612</Words>
  <Application>Microsoft Office PowerPoint</Application>
  <PresentationFormat>Širokozaslonsko</PresentationFormat>
  <Paragraphs>586</Paragraphs>
  <Slides>40</Slides>
  <Notes>4</Notes>
  <HiddenSlides>0</HiddenSlides>
  <MMClips>0</MMClips>
  <ScaleCrop>false</ScaleCrop>
  <HeadingPairs>
    <vt:vector size="6" baseType="variant">
      <vt:variant>
        <vt:lpstr>Uporabljene pisave</vt:lpstr>
      </vt:variant>
      <vt:variant>
        <vt:i4>5</vt:i4>
      </vt:variant>
      <vt:variant>
        <vt:lpstr>Tema</vt:lpstr>
      </vt:variant>
      <vt:variant>
        <vt:i4>1</vt:i4>
      </vt:variant>
      <vt:variant>
        <vt:lpstr>Naslovi diapozitivov</vt:lpstr>
      </vt:variant>
      <vt:variant>
        <vt:i4>40</vt:i4>
      </vt:variant>
    </vt:vector>
  </HeadingPairs>
  <TitlesOfParts>
    <vt:vector size="46" baseType="lpstr">
      <vt:lpstr>Arial</vt:lpstr>
      <vt:lpstr>Calibri</vt:lpstr>
      <vt:lpstr>Calibri Light</vt:lpstr>
      <vt:lpstr>Symbol</vt:lpstr>
      <vt:lpstr>Times New Roman</vt:lpstr>
      <vt:lpstr>Officeova tema</vt:lpstr>
      <vt:lpstr>DELAVNICA SPOROČANJE SKOZI BRANJE IN PISANJE NA RAZREDNI STOPNJI</vt:lpstr>
      <vt:lpstr>DELAVNICA </vt:lpstr>
      <vt:lpstr> PODROČJE JEZIKA, OPERATIVNI CILJI v 1. in 2. VIO</vt:lpstr>
      <vt:lpstr>JEZIK, 1. VIO: OPISMENJEVANJE</vt:lpstr>
      <vt:lpstr>STANDARDI ZNANJA, 1. VIO</vt:lpstr>
      <vt:lpstr>Vrste besedil v 1. VIO</vt:lpstr>
      <vt:lpstr>Jezikoslovni izrazi v 1. VIO</vt:lpstr>
      <vt:lpstr>JEZIK, 2. VIO - STANDARDI ZNANJA </vt:lpstr>
      <vt:lpstr>VSEBINE – Vrste besedil </vt:lpstr>
      <vt:lpstr>PODROČJE JEZIKA: BRANJE</vt:lpstr>
      <vt:lpstr>BRANJE - DEJAVNOSTI</vt:lpstr>
      <vt:lpstr>KRITERIJI ZA BRANJE IN PISANJE V 1. VIO</vt:lpstr>
      <vt:lpstr>BRANJE IN PISANJE V 2.VIO</vt:lpstr>
      <vt:lpstr>VSEBINE – Vrste besedil </vt:lpstr>
      <vt:lpstr>VSEBINE – Vrste besedil </vt:lpstr>
      <vt:lpstr>KRITERIJI ZA BRANJE IN PISANJE V 2. VIO</vt:lpstr>
      <vt:lpstr>PRIMER NAČRTOVANJA</vt:lpstr>
      <vt:lpstr>PRIPOROČILA…</vt:lpstr>
      <vt:lpstr>DELAVNICA 1. VIO </vt:lpstr>
      <vt:lpstr>DELAVNICA 2. VIO </vt:lpstr>
      <vt:lpstr>PREDSTAVITVE </vt:lpstr>
      <vt:lpstr>PREDSTAVITEV PRIMERA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PRIMER, 2. VIO</vt:lpstr>
      <vt:lpstr>PowerPointova predstavitev</vt:lpstr>
      <vt:lpstr>PowerPointova predstavitev</vt:lpstr>
      <vt:lpstr>Zaključek delavnice</vt:lpstr>
      <vt:lpstr>Popotnica v novo šolsko leto</vt:lpstr>
    </vt:vector>
  </TitlesOfParts>
  <Company>Zavod RS za šolstvo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Arial 26 pt, bold</dc:title>
  <dc:creator>Zvonka Kos</dc:creator>
  <cp:lastModifiedBy>Marta Novak</cp:lastModifiedBy>
  <cp:revision>104</cp:revision>
  <cp:lastPrinted>2022-06-15T10:07:21Z</cp:lastPrinted>
  <dcterms:created xsi:type="dcterms:W3CDTF">2017-08-16T10:43:35Z</dcterms:created>
  <dcterms:modified xsi:type="dcterms:W3CDTF">2022-07-01T04:55:09Z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0x010100B406D76EAACDA444B6F083E976773DEE</vt:lpwstr>
  </property>
</Properties>
</file>