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61" r:id="rId6"/>
    <p:sldId id="260" r:id="rId7"/>
    <p:sldId id="262" r:id="rId8"/>
    <p:sldId id="263" r:id="rId9"/>
    <p:sldId id="264" r:id="rId10"/>
    <p:sldId id="265" r:id="rId11"/>
    <p:sldId id="266" r:id="rId12"/>
    <p:sldId id="267" r:id="rId13"/>
    <p:sldId id="285" r:id="rId14"/>
    <p:sldId id="277" r:id="rId15"/>
    <p:sldId id="268" r:id="rId16"/>
    <p:sldId id="269" r:id="rId17"/>
    <p:sldId id="280" r:id="rId18"/>
    <p:sldId id="283" r:id="rId19"/>
    <p:sldId id="284" r:id="rId20"/>
    <p:sldId id="278" r:id="rId21"/>
    <p:sldId id="276" r:id="rId22"/>
    <p:sldId id="270" r:id="rId23"/>
    <p:sldId id="271" r:id="rId24"/>
    <p:sldId id="272" r:id="rId25"/>
    <p:sldId id="286" r:id="rId26"/>
    <p:sldId id="282" r:id="rId27"/>
    <p:sldId id="279" r:id="rId28"/>
    <p:sldId id="281" r:id="rId29"/>
    <p:sldId id="273" r:id="rId30"/>
    <p:sldId id="274" r:id="rId31"/>
    <p:sldId id="27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9"/>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rednji slog 4 – poudare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3" d="100"/>
          <a:sy n="63" d="100"/>
        </p:scale>
        <p:origin x="7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16. 08. 2022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oljeZBesedilom 6"/>
          <p:cNvSpPr txBox="1"/>
          <p:nvPr userDrawn="1"/>
        </p:nvSpPr>
        <p:spPr>
          <a:xfrm>
            <a:off x="1795847" y="6219825"/>
            <a:ext cx="310978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100" dirty="0"/>
              <a:t>4. nacionalna konferenca </a:t>
            </a:r>
            <a:r>
              <a:rPr lang="sl-SI" sz="1100" b="1" dirty="0"/>
              <a:t>Jeziki v izobraževanju</a:t>
            </a:r>
          </a:p>
        </p:txBody>
      </p:sp>
      <p:pic>
        <p:nvPicPr>
          <p:cNvPr id="9" name="Slik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742" y="5747378"/>
            <a:ext cx="1084876" cy="944893"/>
          </a:xfrm>
          <a:prstGeom prst="rect">
            <a:avLst/>
          </a:prstGeom>
        </p:spPr>
      </p:pic>
    </p:spTree>
    <p:extLst>
      <p:ext uri="{BB962C8B-B14F-4D97-AF65-F5344CB8AC3E}">
        <p14:creationId xmlns:p14="http://schemas.microsoft.com/office/powerpoint/2010/main" val="154209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16. 08. 2022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oljeZBesedilom 8"/>
          <p:cNvSpPr txBox="1"/>
          <p:nvPr userDrawn="1"/>
        </p:nvSpPr>
        <p:spPr>
          <a:xfrm>
            <a:off x="1795847" y="6219825"/>
            <a:ext cx="310978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100" dirty="0"/>
              <a:t>4. nacionalna konferenca </a:t>
            </a:r>
            <a:r>
              <a:rPr lang="sl-SI" sz="1100" b="1" dirty="0"/>
              <a:t>Jeziki v izobraževanju</a:t>
            </a:r>
          </a:p>
        </p:txBody>
      </p:sp>
      <p:pic>
        <p:nvPicPr>
          <p:cNvPr id="10" name="Slik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742" y="5747378"/>
            <a:ext cx="1084876" cy="944893"/>
          </a:xfrm>
          <a:prstGeom prst="rect">
            <a:avLst/>
          </a:prstGeom>
        </p:spPr>
      </p:pic>
    </p:spTree>
    <p:extLst>
      <p:ext uri="{BB962C8B-B14F-4D97-AF65-F5344CB8AC3E}">
        <p14:creationId xmlns:p14="http://schemas.microsoft.com/office/powerpoint/2010/main" val="31353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088D60DA-3ED7-41E7-909B-8719ABC0F517}" type="datetimeFigureOut">
              <a:rPr lang="sl-SI" smtClean="0"/>
              <a:t>16. 08. 2022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33069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16. 08. 2022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6470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16. 08. 2022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31431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60DA-3ED7-41E7-909B-8719ABC0F517}" type="datetimeFigureOut">
              <a:rPr lang="sl-SI" smtClean="0"/>
              <a:t>16. 08. 2022</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EB44F-43D6-483F-81B6-0E5BA2EB64AD}" type="slidenum">
              <a:rPr lang="sl-SI" smtClean="0"/>
              <a:t>‹#›</a:t>
            </a:fld>
            <a:endParaRPr lang="sl-SI"/>
          </a:p>
        </p:txBody>
      </p:sp>
    </p:spTree>
    <p:extLst>
      <p:ext uri="{BB962C8B-B14F-4D97-AF65-F5344CB8AC3E}">
        <p14:creationId xmlns:p14="http://schemas.microsoft.com/office/powerpoint/2010/main" val="93216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ctrTitle"/>
          </p:nvPr>
        </p:nvSpPr>
        <p:spPr>
          <a:xfrm>
            <a:off x="3007743" y="2794956"/>
            <a:ext cx="6858000" cy="785007"/>
          </a:xfrm>
        </p:spPr>
        <p:txBody>
          <a:bodyPr>
            <a:normAutofit fontScale="90000"/>
          </a:bodyPr>
          <a:lstStyle/>
          <a:p>
            <a:pPr algn="l"/>
            <a:r>
              <a:rPr lang="sl-SI" sz="2900" b="1" dirty="0">
                <a:latin typeface="+mn-lt"/>
                <a:cs typeface="Arial" panose="020B0604020202020204" pitchFamily="34" charset="0"/>
              </a:rPr>
              <a:t>BREZ DELOVNIH ZVEZKOV </a:t>
            </a:r>
            <a:br>
              <a:rPr lang="sl-SI" sz="2900" b="1" dirty="0">
                <a:latin typeface="+mn-lt"/>
                <a:cs typeface="Arial" panose="020B0604020202020204" pitchFamily="34" charset="0"/>
              </a:rPr>
            </a:br>
            <a:r>
              <a:rPr lang="sl-SI" sz="2900" b="1" dirty="0">
                <a:latin typeface="+mn-lt"/>
                <a:cs typeface="Arial" panose="020B0604020202020204" pitchFamily="34" charset="0"/>
              </a:rPr>
              <a:t>PRI POUKU SLOVENŠČINE </a:t>
            </a:r>
            <a:br>
              <a:rPr lang="sl-SI" sz="2900" b="1" dirty="0">
                <a:latin typeface="+mn-lt"/>
                <a:cs typeface="Arial" panose="020B0604020202020204" pitchFamily="34" charset="0"/>
              </a:rPr>
            </a:br>
            <a:r>
              <a:rPr lang="sl-SI" sz="2900" b="1" dirty="0">
                <a:latin typeface="+mn-lt"/>
                <a:cs typeface="Arial" panose="020B0604020202020204" pitchFamily="34" charset="0"/>
              </a:rPr>
              <a:t>V 8. IN 9. RAZREDU</a:t>
            </a:r>
            <a:br>
              <a:rPr lang="sl-SI" sz="2900" b="1" dirty="0">
                <a:latin typeface="+mn-lt"/>
                <a:cs typeface="Arial" panose="020B0604020202020204" pitchFamily="34" charset="0"/>
              </a:rPr>
            </a:br>
            <a:endParaRPr lang="sl-SI" sz="2400" b="1" dirty="0">
              <a:latin typeface="+mn-lt"/>
              <a:cs typeface="Arial" panose="020B0604020202020204" pitchFamily="34" charset="0"/>
            </a:endParaRPr>
          </a:p>
        </p:txBody>
      </p:sp>
      <p:sp>
        <p:nvSpPr>
          <p:cNvPr id="6" name="Podnaslov 5"/>
          <p:cNvSpPr>
            <a:spLocks noGrp="1"/>
          </p:cNvSpPr>
          <p:nvPr>
            <p:ph type="subTitle" idx="1"/>
          </p:nvPr>
        </p:nvSpPr>
        <p:spPr>
          <a:xfrm>
            <a:off x="3007743" y="4183811"/>
            <a:ext cx="6858000" cy="905775"/>
          </a:xfrm>
        </p:spPr>
        <p:txBody>
          <a:bodyPr>
            <a:normAutofit/>
          </a:bodyPr>
          <a:lstStyle/>
          <a:p>
            <a:pPr algn="l"/>
            <a:r>
              <a:rPr lang="sl-SI" sz="1800" dirty="0">
                <a:latin typeface="Arial" panose="020B0604020202020204" pitchFamily="34" charset="0"/>
                <a:cs typeface="Arial" panose="020B0604020202020204" pitchFamily="34" charset="0"/>
              </a:rPr>
              <a:t>Jasna Zupan    </a:t>
            </a:r>
          </a:p>
          <a:p>
            <a:pPr algn="l"/>
            <a:r>
              <a:rPr lang="sl-SI" sz="1400" dirty="0">
                <a:latin typeface="Arial" panose="020B0604020202020204" pitchFamily="34" charset="0"/>
                <a:cs typeface="Arial" panose="020B0604020202020204" pitchFamily="34" charset="0"/>
              </a:rPr>
              <a:t>OŠ Naklo</a:t>
            </a:r>
            <a:endParaRPr lang="sl-SI"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41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56120"/>
            <a:ext cx="10515600" cy="470898"/>
          </a:xfrm>
        </p:spPr>
        <p:txBody>
          <a:bodyPr>
            <a:normAutofit/>
          </a:bodyPr>
          <a:lstStyle/>
          <a:p>
            <a:r>
              <a:rPr lang="sl-SI" sz="1800" b="1" dirty="0">
                <a:latin typeface="+mn-lt"/>
              </a:rPr>
              <a:t>Obravnavane teme po sklopih</a:t>
            </a: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2769901683"/>
              </p:ext>
            </p:extLst>
          </p:nvPr>
        </p:nvGraphicFramePr>
        <p:xfrm>
          <a:off x="838200" y="557349"/>
          <a:ext cx="10515600" cy="616455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484024673"/>
                    </a:ext>
                  </a:extLst>
                </a:gridCol>
                <a:gridCol w="5257800">
                  <a:extLst>
                    <a:ext uri="{9D8B030D-6E8A-4147-A177-3AD203B41FA5}">
                      <a16:colId xmlns:a16="http://schemas.microsoft.com/office/drawing/2014/main" val="2445138757"/>
                    </a:ext>
                  </a:extLst>
                </a:gridCol>
              </a:tblGrid>
              <a:tr h="459468">
                <a:tc>
                  <a:txBody>
                    <a:bodyPr/>
                    <a:lstStyle/>
                    <a:p>
                      <a:r>
                        <a:rPr lang="sl-SI" dirty="0"/>
                        <a:t>8. razred</a:t>
                      </a:r>
                    </a:p>
                  </a:txBody>
                  <a:tcPr/>
                </a:tc>
                <a:tc>
                  <a:txBody>
                    <a:bodyPr/>
                    <a:lstStyle/>
                    <a:p>
                      <a:r>
                        <a:rPr lang="sl-SI" dirty="0"/>
                        <a:t>9. razred</a:t>
                      </a:r>
                    </a:p>
                  </a:txBody>
                  <a:tcPr/>
                </a:tc>
                <a:extLst>
                  <a:ext uri="{0D108BD9-81ED-4DB2-BD59-A6C34878D82A}">
                    <a16:rowId xmlns:a16="http://schemas.microsoft.com/office/drawing/2014/main" val="14853149"/>
                  </a:ext>
                </a:extLst>
              </a:tr>
              <a:tr h="994863">
                <a:tc>
                  <a:txBody>
                    <a:bodyPr/>
                    <a:lstStyle/>
                    <a:p>
                      <a:r>
                        <a:rPr lang="sl-SI" sz="1800" b="1" kern="1200" dirty="0">
                          <a:solidFill>
                            <a:schemeClr val="dk1"/>
                          </a:solidFill>
                          <a:effectLst/>
                          <a:latin typeface="+mn-lt"/>
                          <a:ea typeface="+mn-ea"/>
                          <a:cs typeface="+mn-cs"/>
                        </a:rPr>
                        <a:t>1. učni sklop: SLOVENCI SMO POLIGLOTI</a:t>
                      </a:r>
                    </a:p>
                    <a:p>
                      <a:r>
                        <a:rPr lang="sl-SI" sz="1400" kern="1200" dirty="0">
                          <a:solidFill>
                            <a:schemeClr val="dk1"/>
                          </a:solidFill>
                          <a:effectLst/>
                          <a:latin typeface="+mn-lt"/>
                          <a:ea typeface="+mn-ea"/>
                          <a:cs typeface="+mn-cs"/>
                        </a:rPr>
                        <a:t>Predvideno št. ur: 16</a:t>
                      </a:r>
                    </a:p>
                    <a:p>
                      <a:r>
                        <a:rPr lang="sl-SI" sz="1400" kern="1200" dirty="0">
                          <a:solidFill>
                            <a:schemeClr val="dk1"/>
                          </a:solidFill>
                          <a:effectLst/>
                          <a:latin typeface="+mn-lt"/>
                          <a:ea typeface="+mn-ea"/>
                          <a:cs typeface="+mn-cs"/>
                        </a:rPr>
                        <a:t>OBRAVNAVANE VSEBINE: intervju, jezikovne družine, sleng, domače in prevzete besede,</a:t>
                      </a:r>
                      <a:r>
                        <a:rPr lang="sl-SI" sz="1400" kern="1200" baseline="0" dirty="0">
                          <a:solidFill>
                            <a:schemeClr val="dk1"/>
                          </a:solidFill>
                          <a:effectLst/>
                          <a:latin typeface="+mn-lt"/>
                          <a:ea typeface="+mn-ea"/>
                          <a:cs typeface="+mn-cs"/>
                        </a:rPr>
                        <a:t> slogovno z</a:t>
                      </a:r>
                      <a:r>
                        <a:rPr lang="sl-SI" sz="1400" kern="1200" dirty="0">
                          <a:solidFill>
                            <a:schemeClr val="dk1"/>
                          </a:solidFill>
                          <a:effectLst/>
                          <a:latin typeface="+mn-lt"/>
                          <a:ea typeface="+mn-ea"/>
                          <a:cs typeface="+mn-cs"/>
                        </a:rPr>
                        <a:t>aznamovane in nezaznamovane besede</a:t>
                      </a:r>
                      <a:endParaRPr lang="sl-SI" sz="1400" dirty="0"/>
                    </a:p>
                  </a:txBody>
                  <a:tcPr/>
                </a:tc>
                <a:tc>
                  <a:txBody>
                    <a:bodyPr/>
                    <a:lstStyle/>
                    <a:p>
                      <a:r>
                        <a:rPr lang="sl-SI" sz="1800" b="1" kern="1200" dirty="0">
                          <a:solidFill>
                            <a:schemeClr val="dk1"/>
                          </a:solidFill>
                          <a:effectLst/>
                          <a:latin typeface="+mn-lt"/>
                          <a:ea typeface="+mn-ea"/>
                          <a:cs typeface="+mn-cs"/>
                        </a:rPr>
                        <a:t>1. učni sklop: SLOVENCI DOMA IN PO SVETU</a:t>
                      </a:r>
                      <a:endParaRPr lang="sl-SI" sz="1800" kern="1200" dirty="0">
                        <a:solidFill>
                          <a:schemeClr val="dk1"/>
                        </a:solidFill>
                        <a:effectLst/>
                        <a:latin typeface="+mn-lt"/>
                        <a:ea typeface="+mn-ea"/>
                        <a:cs typeface="+mn-cs"/>
                      </a:endParaRPr>
                    </a:p>
                    <a:p>
                      <a:r>
                        <a:rPr lang="sl-SI" sz="1400" kern="1200" dirty="0">
                          <a:solidFill>
                            <a:schemeClr val="dk1"/>
                          </a:solidFill>
                          <a:effectLst/>
                          <a:latin typeface="+mn-lt"/>
                          <a:ea typeface="+mn-ea"/>
                          <a:cs typeface="+mn-cs"/>
                        </a:rPr>
                        <a:t>Predvideno št. ur: 25</a:t>
                      </a:r>
                    </a:p>
                    <a:p>
                      <a:r>
                        <a:rPr lang="sl-SI" sz="1400" b="0" kern="1200" dirty="0">
                          <a:solidFill>
                            <a:schemeClr val="dk1"/>
                          </a:solidFill>
                          <a:effectLst/>
                          <a:latin typeface="+mn-lt"/>
                          <a:ea typeface="+mn-ea"/>
                          <a:cs typeface="+mn-cs"/>
                        </a:rPr>
                        <a:t>OBRAVNAVANE VSEBINE: opis </a:t>
                      </a:r>
                      <a:r>
                        <a:rPr lang="sl-SI" sz="1400" kern="1200" dirty="0">
                          <a:solidFill>
                            <a:schemeClr val="dk1"/>
                          </a:solidFill>
                          <a:effectLst/>
                          <a:latin typeface="+mn-lt"/>
                          <a:ea typeface="+mn-ea"/>
                          <a:cs typeface="+mn-cs"/>
                        </a:rPr>
                        <a:t>poti (v povezavi z ekskurzijo), potopis, velika in mala začetnica, uradni jezik v Sloveniji, socialno zvrstnost (ponovitev), funkcijska zvrstnost, glasoslovje SKJ, deljenje besed</a:t>
                      </a:r>
                      <a:endParaRPr lang="sl-SI" sz="1400" dirty="0"/>
                    </a:p>
                  </a:txBody>
                  <a:tcPr/>
                </a:tc>
                <a:extLst>
                  <a:ext uri="{0D108BD9-81ED-4DB2-BD59-A6C34878D82A}">
                    <a16:rowId xmlns:a16="http://schemas.microsoft.com/office/drawing/2014/main" val="565836039"/>
                  </a:ext>
                </a:extLst>
              </a:tr>
              <a:tr h="1208223">
                <a:tc>
                  <a:txBody>
                    <a:bodyPr/>
                    <a:lstStyle/>
                    <a:p>
                      <a:r>
                        <a:rPr lang="sl-SI" sz="1800" b="1" kern="1200" dirty="0">
                          <a:solidFill>
                            <a:schemeClr val="dk1"/>
                          </a:solidFill>
                          <a:effectLst/>
                          <a:latin typeface="+mn-lt"/>
                          <a:ea typeface="+mn-ea"/>
                          <a:cs typeface="+mn-cs"/>
                        </a:rPr>
                        <a:t>2. učni sklop: POTUJEMO DOMA IN PO SVETU</a:t>
                      </a:r>
                      <a:endParaRPr lang="sl-SI" sz="1800" kern="1200" dirty="0">
                        <a:solidFill>
                          <a:schemeClr val="dk1"/>
                        </a:solidFill>
                        <a:effectLst/>
                        <a:latin typeface="+mn-lt"/>
                        <a:ea typeface="+mn-ea"/>
                        <a:cs typeface="+mn-cs"/>
                      </a:endParaRPr>
                    </a:p>
                    <a:p>
                      <a:r>
                        <a:rPr lang="sl-SI" sz="1400" kern="1200" dirty="0">
                          <a:solidFill>
                            <a:schemeClr val="dk1"/>
                          </a:solidFill>
                          <a:effectLst/>
                          <a:latin typeface="+mn-lt"/>
                          <a:ea typeface="+mn-ea"/>
                          <a:cs typeface="+mn-cs"/>
                        </a:rPr>
                        <a:t>Predvideno št. ur: 19</a:t>
                      </a:r>
                    </a:p>
                    <a:p>
                      <a:r>
                        <a:rPr lang="sl-SI" sz="1400" kern="1200" dirty="0">
                          <a:solidFill>
                            <a:schemeClr val="dk1"/>
                          </a:solidFill>
                          <a:effectLst/>
                          <a:latin typeface="+mn-lt"/>
                          <a:ea typeface="+mn-ea"/>
                          <a:cs typeface="+mn-cs"/>
                        </a:rPr>
                        <a:t>OBRAVNAVANE VSEBINE: članek/oglas, zahvala, velika in mala začetnica, ponovitev glagola, stavčnih členov, poved, stavek, veznik, časovni in krajevni odvisnik,</a:t>
                      </a:r>
                      <a:r>
                        <a:rPr lang="sl-SI" sz="1400" kern="1200" baseline="0" dirty="0">
                          <a:solidFill>
                            <a:schemeClr val="dk1"/>
                          </a:solidFill>
                          <a:effectLst/>
                          <a:latin typeface="+mn-lt"/>
                          <a:ea typeface="+mn-ea"/>
                          <a:cs typeface="+mn-cs"/>
                        </a:rPr>
                        <a:t> </a:t>
                      </a:r>
                      <a:r>
                        <a:rPr lang="sl-SI" sz="1400" kern="1200" dirty="0">
                          <a:solidFill>
                            <a:schemeClr val="dk1"/>
                          </a:solidFill>
                          <a:effectLst/>
                          <a:latin typeface="+mn-lt"/>
                          <a:ea typeface="+mn-ea"/>
                          <a:cs typeface="+mn-cs"/>
                        </a:rPr>
                        <a:t>umetnostno, neumetnostno besedilo</a:t>
                      </a:r>
                    </a:p>
                  </a:txBody>
                  <a:tcPr/>
                </a:tc>
                <a:tc>
                  <a:txBody>
                    <a:bodyPr/>
                    <a:lstStyle/>
                    <a:p>
                      <a:r>
                        <a:rPr lang="sl-SI" sz="1800" b="1" kern="1200" dirty="0">
                          <a:solidFill>
                            <a:schemeClr val="dk1"/>
                          </a:solidFill>
                          <a:effectLst/>
                          <a:latin typeface="+mn-lt"/>
                          <a:ea typeface="+mn-ea"/>
                          <a:cs typeface="+mn-cs"/>
                        </a:rPr>
                        <a:t>2. učni sklop: PRVI SLOVENEC/SLOVENKA V …</a:t>
                      </a:r>
                      <a:endParaRPr lang="sl-SI" sz="1800" kern="1200" dirty="0">
                        <a:solidFill>
                          <a:schemeClr val="dk1"/>
                        </a:solidFill>
                        <a:effectLst/>
                        <a:latin typeface="+mn-lt"/>
                        <a:ea typeface="+mn-ea"/>
                        <a:cs typeface="+mn-cs"/>
                      </a:endParaRPr>
                    </a:p>
                    <a:p>
                      <a:r>
                        <a:rPr lang="sl-SI" sz="1400" kern="1200" dirty="0">
                          <a:solidFill>
                            <a:schemeClr val="dk1"/>
                          </a:solidFill>
                          <a:effectLst/>
                          <a:latin typeface="+mn-lt"/>
                          <a:ea typeface="+mn-ea"/>
                          <a:cs typeface="+mn-cs"/>
                        </a:rPr>
                        <a:t>Predvideno št. ur: 25</a:t>
                      </a:r>
                    </a:p>
                    <a:p>
                      <a:r>
                        <a:rPr lang="sl-SI" sz="1400" b="0" kern="1200" dirty="0">
                          <a:solidFill>
                            <a:schemeClr val="dk1"/>
                          </a:solidFill>
                          <a:effectLst/>
                          <a:latin typeface="+mn-lt"/>
                          <a:ea typeface="+mn-ea"/>
                          <a:cs typeface="+mn-cs"/>
                        </a:rPr>
                        <a:t>OBRAVNAVANE VSEBINE: t</a:t>
                      </a:r>
                      <a:r>
                        <a:rPr lang="sl-SI" sz="1400" kern="1200" dirty="0">
                          <a:solidFill>
                            <a:schemeClr val="dk1"/>
                          </a:solidFill>
                          <a:effectLst/>
                          <a:latin typeface="+mn-lt"/>
                          <a:ea typeface="+mn-ea"/>
                          <a:cs typeface="+mn-cs"/>
                        </a:rPr>
                        <a:t>elefoniranje, odnosi med besedami, slovarji (SSKJ, Slovenski etimološki slovar), medmet, členek, veznik, glagol (sopomenske povedi), opis in oznaka osebe, tvorjenke, pisanje skupaj in narazen (vezaj, pomišljaj)</a:t>
                      </a:r>
                      <a:endParaRPr lang="sl-SI" sz="1400" dirty="0"/>
                    </a:p>
                  </a:txBody>
                  <a:tcPr/>
                </a:tc>
                <a:extLst>
                  <a:ext uri="{0D108BD9-81ED-4DB2-BD59-A6C34878D82A}">
                    <a16:rowId xmlns:a16="http://schemas.microsoft.com/office/drawing/2014/main" val="2152339121"/>
                  </a:ext>
                </a:extLst>
              </a:tr>
              <a:tr h="1041642">
                <a:tc>
                  <a:txBody>
                    <a:bodyPr/>
                    <a:lstStyle/>
                    <a:p>
                      <a:r>
                        <a:rPr lang="sl-SI" sz="1800" b="1" kern="1200" dirty="0">
                          <a:solidFill>
                            <a:schemeClr val="dk1"/>
                          </a:solidFill>
                          <a:effectLst/>
                          <a:latin typeface="+mn-lt"/>
                          <a:ea typeface="+mn-ea"/>
                          <a:cs typeface="+mn-cs"/>
                        </a:rPr>
                        <a:t>3. učni sklop: KAKO SPREMENIM SVET?</a:t>
                      </a:r>
                      <a:endParaRPr lang="sl-SI" sz="1800" kern="1200" dirty="0">
                        <a:solidFill>
                          <a:schemeClr val="dk1"/>
                        </a:solidFill>
                        <a:effectLst/>
                        <a:latin typeface="+mn-lt"/>
                        <a:ea typeface="+mn-ea"/>
                        <a:cs typeface="+mn-cs"/>
                      </a:endParaRPr>
                    </a:p>
                    <a:p>
                      <a:r>
                        <a:rPr lang="sl-SI" sz="1400" kern="1200" dirty="0">
                          <a:solidFill>
                            <a:schemeClr val="dk1"/>
                          </a:solidFill>
                          <a:effectLst/>
                          <a:latin typeface="+mn-lt"/>
                          <a:ea typeface="+mn-ea"/>
                          <a:cs typeface="+mn-cs"/>
                        </a:rPr>
                        <a:t>Predvideno št. ur: 15</a:t>
                      </a:r>
                    </a:p>
                    <a:p>
                      <a:r>
                        <a:rPr lang="sl-SI" sz="1400" kern="1200" dirty="0">
                          <a:solidFill>
                            <a:schemeClr val="dk1"/>
                          </a:solidFill>
                          <a:effectLst/>
                          <a:latin typeface="+mn-lt"/>
                          <a:ea typeface="+mn-ea"/>
                          <a:cs typeface="+mn-cs"/>
                        </a:rPr>
                        <a:t>OBRAVNAVANE VSEBINE: opis postopka, opis naprave,</a:t>
                      </a:r>
                    </a:p>
                    <a:p>
                      <a:r>
                        <a:rPr lang="sl-SI" sz="1400" kern="1200" dirty="0">
                          <a:solidFill>
                            <a:schemeClr val="dk1"/>
                          </a:solidFill>
                          <a:effectLst/>
                          <a:latin typeface="+mn-lt"/>
                          <a:ea typeface="+mn-ea"/>
                          <a:cs typeface="+mn-cs"/>
                        </a:rPr>
                        <a:t>glagolski vid, načinovni, vzročni, osebkov in predmetni odvisnik</a:t>
                      </a:r>
                    </a:p>
                  </a:txBody>
                  <a:tcPr/>
                </a:tc>
                <a:tc>
                  <a:txBody>
                    <a:bodyPr/>
                    <a:lstStyle/>
                    <a:p>
                      <a:r>
                        <a:rPr lang="sl-SI" sz="1800" b="1" kern="1200" dirty="0">
                          <a:solidFill>
                            <a:schemeClr val="dk1"/>
                          </a:solidFill>
                          <a:effectLst/>
                          <a:latin typeface="+mn-lt"/>
                          <a:ea typeface="+mn-ea"/>
                          <a:cs typeface="+mn-cs"/>
                        </a:rPr>
                        <a:t>3. učni sklop: ZNANOST </a:t>
                      </a:r>
                      <a:endParaRPr lang="sl-SI" sz="1800" kern="1200" dirty="0">
                        <a:solidFill>
                          <a:schemeClr val="dk1"/>
                        </a:solidFill>
                        <a:effectLst/>
                        <a:latin typeface="+mn-lt"/>
                        <a:ea typeface="+mn-ea"/>
                        <a:cs typeface="+mn-cs"/>
                      </a:endParaRPr>
                    </a:p>
                    <a:p>
                      <a:r>
                        <a:rPr lang="sl-SI" sz="1400" b="0" kern="1200" dirty="0">
                          <a:solidFill>
                            <a:schemeClr val="dk1"/>
                          </a:solidFill>
                          <a:effectLst/>
                          <a:latin typeface="+mn-lt"/>
                          <a:ea typeface="+mn-ea"/>
                          <a:cs typeface="+mn-cs"/>
                        </a:rPr>
                        <a:t>Predvideno št. ur: 26</a:t>
                      </a:r>
                    </a:p>
                    <a:p>
                      <a:r>
                        <a:rPr lang="sl-SI" sz="1400" b="0" kern="1200" dirty="0">
                          <a:solidFill>
                            <a:schemeClr val="dk1"/>
                          </a:solidFill>
                          <a:effectLst/>
                          <a:latin typeface="+mn-lt"/>
                          <a:ea typeface="+mn-ea"/>
                          <a:cs typeface="+mn-cs"/>
                        </a:rPr>
                        <a:t>OBRAVNAVANE VSEBINE: življenjepis, prošnja, ocena, poved, stavek, stavčni členi, odvisniki, priredja, vejica</a:t>
                      </a:r>
                    </a:p>
                  </a:txBody>
                  <a:tcPr/>
                </a:tc>
                <a:extLst>
                  <a:ext uri="{0D108BD9-81ED-4DB2-BD59-A6C34878D82A}">
                    <a16:rowId xmlns:a16="http://schemas.microsoft.com/office/drawing/2014/main" val="1368706272"/>
                  </a:ext>
                </a:extLst>
              </a:tr>
              <a:tr h="459468">
                <a:tc>
                  <a:txBody>
                    <a:bodyPr/>
                    <a:lstStyle/>
                    <a:p>
                      <a:r>
                        <a:rPr lang="sl-SI" sz="1800" b="1" kern="1200" dirty="0">
                          <a:solidFill>
                            <a:schemeClr val="dk1"/>
                          </a:solidFill>
                          <a:effectLst/>
                          <a:latin typeface="+mn-lt"/>
                          <a:ea typeface="+mn-ea"/>
                          <a:cs typeface="+mn-cs"/>
                        </a:rPr>
                        <a:t>4. učni sklop: OKOLJE</a:t>
                      </a:r>
                      <a:endParaRPr lang="sl-SI" sz="1800" kern="1200" dirty="0">
                        <a:solidFill>
                          <a:schemeClr val="dk1"/>
                        </a:solidFill>
                        <a:effectLst/>
                        <a:latin typeface="+mn-lt"/>
                        <a:ea typeface="+mn-ea"/>
                        <a:cs typeface="+mn-cs"/>
                      </a:endParaRPr>
                    </a:p>
                    <a:p>
                      <a:r>
                        <a:rPr lang="sl-SI" sz="1400" kern="1200" dirty="0">
                          <a:solidFill>
                            <a:schemeClr val="dk1"/>
                          </a:solidFill>
                          <a:effectLst/>
                          <a:latin typeface="+mn-lt"/>
                          <a:ea typeface="+mn-ea"/>
                          <a:cs typeface="+mn-cs"/>
                        </a:rPr>
                        <a:t>Predvideno št. ur: 15</a:t>
                      </a:r>
                    </a:p>
                    <a:p>
                      <a:r>
                        <a:rPr lang="sl-SI" sz="1400" kern="1200" dirty="0">
                          <a:solidFill>
                            <a:schemeClr val="dk1"/>
                          </a:solidFill>
                          <a:effectLst/>
                          <a:latin typeface="+mn-lt"/>
                          <a:ea typeface="+mn-ea"/>
                          <a:cs typeface="+mn-cs"/>
                        </a:rPr>
                        <a:t>OBRAVNAVANE VSEBINE: razlaga naravnega pojava, nasvet strokovnjaka, namerni, pogojni, dopustni, prilastkov odvisnik, vejica</a:t>
                      </a:r>
                      <a:endParaRPr lang="sl-SI" sz="1400" dirty="0"/>
                    </a:p>
                  </a:txBody>
                  <a:tcPr/>
                </a:tc>
                <a:tc>
                  <a:txBody>
                    <a:bodyPr/>
                    <a:lstStyle/>
                    <a:p>
                      <a:r>
                        <a:rPr lang="sl-SI" sz="1800" b="1" kern="1200" dirty="0">
                          <a:solidFill>
                            <a:schemeClr val="dk1"/>
                          </a:solidFill>
                          <a:effectLst/>
                          <a:latin typeface="+mn-lt"/>
                          <a:ea typeface="+mn-ea"/>
                          <a:cs typeface="+mn-cs"/>
                        </a:rPr>
                        <a:t>4. učni sklop: POKLICI V PRIHODNOSTI</a:t>
                      </a:r>
                      <a:endParaRPr lang="sl-SI" sz="1800" kern="1200" dirty="0">
                        <a:solidFill>
                          <a:schemeClr val="dk1"/>
                        </a:solidFill>
                        <a:effectLst/>
                        <a:latin typeface="+mn-lt"/>
                        <a:ea typeface="+mn-ea"/>
                        <a:cs typeface="+mn-cs"/>
                      </a:endParaRPr>
                    </a:p>
                    <a:p>
                      <a:r>
                        <a:rPr lang="sl-SI" sz="1400" kern="1200" dirty="0">
                          <a:solidFill>
                            <a:schemeClr val="dk1"/>
                          </a:solidFill>
                          <a:effectLst/>
                          <a:latin typeface="+mn-lt"/>
                          <a:ea typeface="+mn-ea"/>
                          <a:cs typeface="+mn-cs"/>
                        </a:rPr>
                        <a:t>Predvideno št. ur: 10</a:t>
                      </a:r>
                    </a:p>
                    <a:p>
                      <a:r>
                        <a:rPr lang="sl-SI" sz="1400" b="0" kern="1200" dirty="0">
                          <a:solidFill>
                            <a:schemeClr val="dk1"/>
                          </a:solidFill>
                          <a:effectLst/>
                          <a:latin typeface="+mn-lt"/>
                          <a:ea typeface="+mn-ea"/>
                          <a:cs typeface="+mn-cs"/>
                        </a:rPr>
                        <a:t>OBRAVNAVANE VSEBINE: sožalj</a:t>
                      </a:r>
                      <a:r>
                        <a:rPr lang="sl-SI" sz="1400" kern="1200" dirty="0">
                          <a:solidFill>
                            <a:schemeClr val="dk1"/>
                          </a:solidFill>
                          <a:effectLst/>
                          <a:latin typeface="+mn-lt"/>
                          <a:ea typeface="+mn-ea"/>
                          <a:cs typeface="+mn-cs"/>
                        </a:rPr>
                        <a:t>e, članek, položnica, načrti za prihodnost, kulturni spored</a:t>
                      </a:r>
                      <a:endParaRPr lang="sl-SI" sz="1400" dirty="0"/>
                    </a:p>
                  </a:txBody>
                  <a:tcPr/>
                </a:tc>
                <a:extLst>
                  <a:ext uri="{0D108BD9-81ED-4DB2-BD59-A6C34878D82A}">
                    <a16:rowId xmlns:a16="http://schemas.microsoft.com/office/drawing/2014/main" val="1604515084"/>
                  </a:ext>
                </a:extLst>
              </a:tr>
              <a:tr h="459468">
                <a:tc>
                  <a:txBody>
                    <a:bodyPr/>
                    <a:lstStyle/>
                    <a:p>
                      <a:r>
                        <a:rPr lang="sl-SI" sz="1800" b="1" kern="1200" dirty="0">
                          <a:solidFill>
                            <a:schemeClr val="dk1"/>
                          </a:solidFill>
                          <a:effectLst/>
                          <a:latin typeface="+mn-lt"/>
                          <a:ea typeface="+mn-ea"/>
                          <a:cs typeface="+mn-cs"/>
                        </a:rPr>
                        <a:t>5. učni sklop: NOVE TEHNOLOGIJE</a:t>
                      </a:r>
                      <a:endParaRPr lang="sl-SI" sz="1800" kern="1200" dirty="0">
                        <a:solidFill>
                          <a:schemeClr val="dk1"/>
                        </a:solidFill>
                        <a:effectLst/>
                        <a:latin typeface="+mn-lt"/>
                        <a:ea typeface="+mn-ea"/>
                        <a:cs typeface="+mn-cs"/>
                      </a:endParaRPr>
                    </a:p>
                    <a:p>
                      <a:r>
                        <a:rPr lang="sl-SI" sz="1400" kern="1200" dirty="0">
                          <a:solidFill>
                            <a:schemeClr val="dk1"/>
                          </a:solidFill>
                          <a:effectLst/>
                          <a:latin typeface="+mn-lt"/>
                          <a:ea typeface="+mn-ea"/>
                          <a:cs typeface="+mn-cs"/>
                        </a:rPr>
                        <a:t>Predvideno št. ur: 8</a:t>
                      </a:r>
                    </a:p>
                    <a:p>
                      <a:r>
                        <a:rPr lang="sl-SI" sz="1400" kern="1200" dirty="0">
                          <a:solidFill>
                            <a:schemeClr val="dk1"/>
                          </a:solidFill>
                          <a:effectLst/>
                          <a:latin typeface="+mn-lt"/>
                          <a:ea typeface="+mn-ea"/>
                          <a:cs typeface="+mn-cs"/>
                        </a:rPr>
                        <a:t>OBRAVNAVANE</a:t>
                      </a:r>
                      <a:r>
                        <a:rPr lang="sl-SI" sz="1400" kern="1200" baseline="0" dirty="0">
                          <a:solidFill>
                            <a:schemeClr val="dk1"/>
                          </a:solidFill>
                          <a:effectLst/>
                          <a:latin typeface="+mn-lt"/>
                          <a:ea typeface="+mn-ea"/>
                          <a:cs typeface="+mn-cs"/>
                        </a:rPr>
                        <a:t> </a:t>
                      </a:r>
                      <a:r>
                        <a:rPr lang="sl-SI" sz="1400" kern="1200" dirty="0">
                          <a:solidFill>
                            <a:schemeClr val="dk1"/>
                          </a:solidFill>
                          <a:effectLst/>
                          <a:latin typeface="+mn-lt"/>
                          <a:ea typeface="+mn-ea"/>
                          <a:cs typeface="+mn-cs"/>
                        </a:rPr>
                        <a:t>VSEBINE: pogovor, opravičilo, seznam, nebesedna predstavitev podatkov, navajanje virov</a:t>
                      </a:r>
                    </a:p>
                  </a:txBody>
                  <a:tcPr/>
                </a:tc>
                <a:tc>
                  <a:txBody>
                    <a:bodyPr/>
                    <a:lstStyle/>
                    <a:p>
                      <a:endParaRPr lang="sl-SI" dirty="0"/>
                    </a:p>
                  </a:txBody>
                  <a:tcPr/>
                </a:tc>
                <a:extLst>
                  <a:ext uri="{0D108BD9-81ED-4DB2-BD59-A6C34878D82A}">
                    <a16:rowId xmlns:a16="http://schemas.microsoft.com/office/drawing/2014/main" val="1397870201"/>
                  </a:ext>
                </a:extLst>
              </a:tr>
            </a:tbl>
          </a:graphicData>
        </a:graphic>
      </p:graphicFrame>
    </p:spTree>
    <p:extLst>
      <p:ext uri="{BB962C8B-B14F-4D97-AF65-F5344CB8AC3E}">
        <p14:creationId xmlns:p14="http://schemas.microsoft.com/office/powerpoint/2010/main" val="326090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1550125" y="158788"/>
            <a:ext cx="9379131" cy="6102675"/>
          </a:xfrm>
          <a:prstGeom prst="rect">
            <a:avLst/>
          </a:prstGeom>
        </p:spPr>
      </p:pic>
      <p:sp>
        <p:nvSpPr>
          <p:cNvPr id="2" name="PoljeZBesedilom 1"/>
          <p:cNvSpPr txBox="1"/>
          <p:nvPr/>
        </p:nvSpPr>
        <p:spPr>
          <a:xfrm>
            <a:off x="313508" y="158788"/>
            <a:ext cx="1863634" cy="400110"/>
          </a:xfrm>
          <a:prstGeom prst="rect">
            <a:avLst/>
          </a:prstGeom>
          <a:noFill/>
        </p:spPr>
        <p:txBody>
          <a:bodyPr wrap="square" rtlCol="0">
            <a:spAutoFit/>
          </a:bodyPr>
          <a:lstStyle/>
          <a:p>
            <a:r>
              <a:rPr lang="sl-SI" sz="2000" b="1" dirty="0"/>
              <a:t>Primeri besedil</a:t>
            </a:r>
          </a:p>
        </p:txBody>
      </p:sp>
    </p:spTree>
    <p:extLst>
      <p:ext uri="{BB962C8B-B14F-4D97-AF65-F5344CB8AC3E}">
        <p14:creationId xmlns:p14="http://schemas.microsoft.com/office/powerpoint/2010/main" val="146540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lstStyle/>
          <a:p>
            <a:endParaRPr lang="sl-SI"/>
          </a:p>
        </p:txBody>
      </p:sp>
      <p:pic>
        <p:nvPicPr>
          <p:cNvPr id="4" name="Slika 3"/>
          <p:cNvPicPr>
            <a:picLocks noChangeAspect="1"/>
          </p:cNvPicPr>
          <p:nvPr/>
        </p:nvPicPr>
        <p:blipFill>
          <a:blip r:embed="rId2"/>
          <a:stretch>
            <a:fillRect/>
          </a:stretch>
        </p:blipFill>
        <p:spPr>
          <a:xfrm>
            <a:off x="1534414" y="365125"/>
            <a:ext cx="8791575" cy="6210300"/>
          </a:xfrm>
          <a:prstGeom prst="rect">
            <a:avLst/>
          </a:prstGeom>
        </p:spPr>
      </p:pic>
    </p:spTree>
    <p:extLst>
      <p:ext uri="{BB962C8B-B14F-4D97-AF65-F5344CB8AC3E}">
        <p14:creationId xmlns:p14="http://schemas.microsoft.com/office/powerpoint/2010/main" val="97133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lstStyle/>
          <a:p>
            <a:endParaRPr lang="sl-SI"/>
          </a:p>
        </p:txBody>
      </p:sp>
      <p:pic>
        <p:nvPicPr>
          <p:cNvPr id="4" name="Slika 3"/>
          <p:cNvPicPr>
            <a:picLocks noChangeAspect="1"/>
          </p:cNvPicPr>
          <p:nvPr/>
        </p:nvPicPr>
        <p:blipFill>
          <a:blip r:embed="rId2"/>
          <a:stretch>
            <a:fillRect/>
          </a:stretch>
        </p:blipFill>
        <p:spPr>
          <a:xfrm>
            <a:off x="1543050" y="365125"/>
            <a:ext cx="9105900" cy="6048375"/>
          </a:xfrm>
          <a:prstGeom prst="rect">
            <a:avLst/>
          </a:prstGeom>
        </p:spPr>
      </p:pic>
    </p:spTree>
    <p:extLst>
      <p:ext uri="{BB962C8B-B14F-4D97-AF65-F5344CB8AC3E}">
        <p14:creationId xmlns:p14="http://schemas.microsoft.com/office/powerpoint/2010/main" val="2808092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2242594" y="381907"/>
            <a:ext cx="7511006" cy="6098679"/>
          </a:xfrm>
          <a:prstGeom prst="rect">
            <a:avLst/>
          </a:prstGeom>
        </p:spPr>
      </p:pic>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lstStyle/>
          <a:p>
            <a:endParaRPr lang="sl-SI" dirty="0"/>
          </a:p>
        </p:txBody>
      </p:sp>
    </p:spTree>
    <p:extLst>
      <p:ext uri="{BB962C8B-B14F-4D97-AF65-F5344CB8AC3E}">
        <p14:creationId xmlns:p14="http://schemas.microsoft.com/office/powerpoint/2010/main" val="293836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endParaRPr lang="sl-SI"/>
          </a:p>
        </p:txBody>
      </p:sp>
      <p:pic>
        <p:nvPicPr>
          <p:cNvPr id="4" name="Slika 3"/>
          <p:cNvPicPr>
            <a:picLocks noChangeAspect="1"/>
          </p:cNvPicPr>
          <p:nvPr/>
        </p:nvPicPr>
        <p:blipFill>
          <a:blip r:embed="rId2"/>
          <a:stretch>
            <a:fillRect/>
          </a:stretch>
        </p:blipFill>
        <p:spPr>
          <a:xfrm>
            <a:off x="1770888" y="365125"/>
            <a:ext cx="8323552" cy="5896337"/>
          </a:xfrm>
          <a:prstGeom prst="rect">
            <a:avLst/>
          </a:prstGeom>
        </p:spPr>
      </p:pic>
    </p:spTree>
    <p:extLst>
      <p:ext uri="{BB962C8B-B14F-4D97-AF65-F5344CB8AC3E}">
        <p14:creationId xmlns:p14="http://schemas.microsoft.com/office/powerpoint/2010/main" val="12361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endParaRPr lang="sl-SI"/>
          </a:p>
        </p:txBody>
      </p:sp>
      <p:pic>
        <p:nvPicPr>
          <p:cNvPr id="4" name="Slika 3"/>
          <p:cNvPicPr>
            <a:picLocks noChangeAspect="1"/>
          </p:cNvPicPr>
          <p:nvPr/>
        </p:nvPicPr>
        <p:blipFill>
          <a:blip r:embed="rId2"/>
          <a:stretch>
            <a:fillRect/>
          </a:stretch>
        </p:blipFill>
        <p:spPr>
          <a:xfrm>
            <a:off x="2437143" y="146730"/>
            <a:ext cx="6482820" cy="6702561"/>
          </a:xfrm>
          <a:prstGeom prst="rect">
            <a:avLst/>
          </a:prstGeom>
        </p:spPr>
      </p:pic>
    </p:spTree>
    <p:extLst>
      <p:ext uri="{BB962C8B-B14F-4D97-AF65-F5344CB8AC3E}">
        <p14:creationId xmlns:p14="http://schemas.microsoft.com/office/powerpoint/2010/main" val="404209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2441228" y="140192"/>
            <a:ext cx="6647692" cy="6717808"/>
          </a:xfrm>
          <a:prstGeom prst="rect">
            <a:avLst/>
          </a:prstGeom>
        </p:spPr>
      </p:pic>
    </p:spTree>
    <p:extLst>
      <p:ext uri="{BB962C8B-B14F-4D97-AF65-F5344CB8AC3E}">
        <p14:creationId xmlns:p14="http://schemas.microsoft.com/office/powerpoint/2010/main" val="1533075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p:cNvPicPr>
            <a:picLocks noGrp="1" noChangeAspect="1"/>
          </p:cNvPicPr>
          <p:nvPr>
            <p:ph idx="1"/>
          </p:nvPr>
        </p:nvPicPr>
        <p:blipFill>
          <a:blip r:embed="rId2"/>
          <a:stretch>
            <a:fillRect/>
          </a:stretch>
        </p:blipFill>
        <p:spPr>
          <a:xfrm>
            <a:off x="1314994" y="529023"/>
            <a:ext cx="9257211" cy="5233956"/>
          </a:xfrm>
          <a:prstGeom prst="rect">
            <a:avLst/>
          </a:prstGeom>
        </p:spPr>
      </p:pic>
      <p:sp>
        <p:nvSpPr>
          <p:cNvPr id="2" name="PoljeZBesedilom 1"/>
          <p:cNvSpPr txBox="1"/>
          <p:nvPr/>
        </p:nvSpPr>
        <p:spPr>
          <a:xfrm>
            <a:off x="609601" y="174171"/>
            <a:ext cx="3082834" cy="369332"/>
          </a:xfrm>
          <a:prstGeom prst="rect">
            <a:avLst/>
          </a:prstGeom>
          <a:noFill/>
        </p:spPr>
        <p:txBody>
          <a:bodyPr wrap="square" rtlCol="0">
            <a:spAutoFit/>
          </a:bodyPr>
          <a:lstStyle/>
          <a:p>
            <a:r>
              <a:rPr lang="sl-SI" b="1" dirty="0"/>
              <a:t>Primera navodil za tvorjenje</a:t>
            </a:r>
          </a:p>
        </p:txBody>
      </p:sp>
    </p:spTree>
    <p:extLst>
      <p:ext uri="{BB962C8B-B14F-4D97-AF65-F5344CB8AC3E}">
        <p14:creationId xmlns:p14="http://schemas.microsoft.com/office/powerpoint/2010/main" val="32500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lstStyle/>
          <a:p>
            <a:endParaRPr lang="sl-SI"/>
          </a:p>
        </p:txBody>
      </p:sp>
      <p:pic>
        <p:nvPicPr>
          <p:cNvPr id="5" name="Slika 4"/>
          <p:cNvPicPr>
            <a:picLocks noChangeAspect="1"/>
          </p:cNvPicPr>
          <p:nvPr/>
        </p:nvPicPr>
        <p:blipFill>
          <a:blip r:embed="rId2"/>
          <a:stretch>
            <a:fillRect/>
          </a:stretch>
        </p:blipFill>
        <p:spPr>
          <a:xfrm>
            <a:off x="1175566" y="556034"/>
            <a:ext cx="9840868" cy="5020038"/>
          </a:xfrm>
          <a:prstGeom prst="rect">
            <a:avLst/>
          </a:prstGeom>
        </p:spPr>
      </p:pic>
    </p:spTree>
    <p:extLst>
      <p:ext uri="{BB962C8B-B14F-4D97-AF65-F5344CB8AC3E}">
        <p14:creationId xmlns:p14="http://schemas.microsoft.com/office/powerpoint/2010/main" val="302443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mn-lt"/>
                <a:cs typeface="Arial" panose="020B0604020202020204" pitchFamily="34" charset="0"/>
              </a:rPr>
              <a:t>UM: Povej, kaj ješ, in povem ti, kdo si</a:t>
            </a:r>
          </a:p>
        </p:txBody>
      </p:sp>
      <p:sp>
        <p:nvSpPr>
          <p:cNvPr id="3" name="Označba mesta vsebine 2"/>
          <p:cNvSpPr>
            <a:spLocks noGrp="1"/>
          </p:cNvSpPr>
          <p:nvPr>
            <p:ph idx="1"/>
          </p:nvPr>
        </p:nvSpPr>
        <p:spPr/>
        <p:txBody>
          <a:bodyPr/>
          <a:lstStyle/>
          <a:p>
            <a:r>
              <a:rPr lang="sl-SI" dirty="0">
                <a:cs typeface="Arial" panose="020B0604020202020204" pitchFamily="34" charset="0"/>
              </a:rPr>
              <a:t>Prosim, da na listič napišete, kaj ste jedli danes ali včeraj zjutraj za zajtrk, in kje ste to hrano dobili/kupili.</a:t>
            </a:r>
          </a:p>
          <a:p>
            <a:r>
              <a:rPr lang="sl-SI" dirty="0">
                <a:cs typeface="Arial" panose="020B0604020202020204" pitchFamily="34" charset="0"/>
              </a:rPr>
              <a:t>Na listič se ne podpisujte.</a:t>
            </a:r>
          </a:p>
          <a:p>
            <a:r>
              <a:rPr lang="sl-SI" dirty="0">
                <a:cs typeface="Arial" panose="020B0604020202020204" pitchFamily="34" charset="0"/>
              </a:rPr>
              <a:t>Menjamo lističe.</a:t>
            </a:r>
          </a:p>
          <a:p>
            <a:r>
              <a:rPr lang="sl-SI" dirty="0">
                <a:cs typeface="Arial" panose="020B0604020202020204" pitchFamily="34" charset="0"/>
              </a:rPr>
              <a:t>Analiza</a:t>
            </a:r>
          </a:p>
        </p:txBody>
      </p:sp>
    </p:spTree>
    <p:extLst>
      <p:ext uri="{BB962C8B-B14F-4D97-AF65-F5344CB8AC3E}">
        <p14:creationId xmlns:p14="http://schemas.microsoft.com/office/powerpoint/2010/main" val="429274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lstStyle/>
          <a:p>
            <a:endParaRPr lang="sl-SI"/>
          </a:p>
        </p:txBody>
      </p:sp>
      <p:pic>
        <p:nvPicPr>
          <p:cNvPr id="4" name="Slika 3"/>
          <p:cNvPicPr>
            <a:picLocks noChangeAspect="1"/>
          </p:cNvPicPr>
          <p:nvPr/>
        </p:nvPicPr>
        <p:blipFill>
          <a:blip r:embed="rId2"/>
          <a:stretch>
            <a:fillRect/>
          </a:stretch>
        </p:blipFill>
        <p:spPr>
          <a:xfrm>
            <a:off x="525929" y="713014"/>
            <a:ext cx="11140141" cy="4822371"/>
          </a:xfrm>
          <a:prstGeom prst="rect">
            <a:avLst/>
          </a:prstGeom>
        </p:spPr>
      </p:pic>
    </p:spTree>
    <p:extLst>
      <p:ext uri="{BB962C8B-B14F-4D97-AF65-F5344CB8AC3E}">
        <p14:creationId xmlns:p14="http://schemas.microsoft.com/office/powerpoint/2010/main" val="323051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16280" y="948491"/>
            <a:ext cx="10515600" cy="1325563"/>
          </a:xfrm>
        </p:spPr>
        <p:txBody>
          <a:bodyPr/>
          <a:lstStyle/>
          <a:p>
            <a:endParaRPr lang="sl-SI" dirty="0"/>
          </a:p>
        </p:txBody>
      </p:sp>
      <p:pic>
        <p:nvPicPr>
          <p:cNvPr id="4" name="Slika 3"/>
          <p:cNvPicPr>
            <a:picLocks noChangeAspect="1"/>
          </p:cNvPicPr>
          <p:nvPr/>
        </p:nvPicPr>
        <p:blipFill>
          <a:blip r:embed="rId2"/>
          <a:stretch>
            <a:fillRect/>
          </a:stretch>
        </p:blipFill>
        <p:spPr>
          <a:xfrm>
            <a:off x="575162" y="360483"/>
            <a:ext cx="6715125" cy="1438275"/>
          </a:xfrm>
          <a:prstGeom prst="rect">
            <a:avLst/>
          </a:prstGeom>
        </p:spPr>
      </p:pic>
      <p:pic>
        <p:nvPicPr>
          <p:cNvPr id="5" name="Označba mesta vsebine 4"/>
          <p:cNvPicPr>
            <a:picLocks noGrp="1" noChangeAspect="1"/>
          </p:cNvPicPr>
          <p:nvPr>
            <p:ph idx="1"/>
          </p:nvPr>
        </p:nvPicPr>
        <p:blipFill>
          <a:blip r:embed="rId3"/>
          <a:stretch>
            <a:fillRect/>
          </a:stretch>
        </p:blipFill>
        <p:spPr>
          <a:xfrm>
            <a:off x="4219575" y="2523289"/>
            <a:ext cx="7972425" cy="2343150"/>
          </a:xfrm>
          <a:prstGeom prst="rect">
            <a:avLst/>
          </a:prstGeom>
        </p:spPr>
      </p:pic>
      <p:pic>
        <p:nvPicPr>
          <p:cNvPr id="6" name="Slika 5"/>
          <p:cNvPicPr>
            <a:picLocks noChangeAspect="1"/>
          </p:cNvPicPr>
          <p:nvPr/>
        </p:nvPicPr>
        <p:blipFill>
          <a:blip r:embed="rId4"/>
          <a:stretch>
            <a:fillRect/>
          </a:stretch>
        </p:blipFill>
        <p:spPr>
          <a:xfrm>
            <a:off x="253637" y="4491970"/>
            <a:ext cx="6019801" cy="1564356"/>
          </a:xfrm>
          <a:prstGeom prst="rect">
            <a:avLst/>
          </a:prstGeom>
        </p:spPr>
      </p:pic>
      <p:sp>
        <p:nvSpPr>
          <p:cNvPr id="3" name="Pravokotnik 2"/>
          <p:cNvSpPr/>
          <p:nvPr/>
        </p:nvSpPr>
        <p:spPr>
          <a:xfrm>
            <a:off x="7940041" y="395344"/>
            <a:ext cx="3291839" cy="1200329"/>
          </a:xfrm>
          <a:prstGeom prst="rect">
            <a:avLst/>
          </a:prstGeom>
        </p:spPr>
        <p:txBody>
          <a:bodyPr wrap="square">
            <a:spAutoFit/>
          </a:bodyPr>
          <a:lstStyle/>
          <a:p>
            <a:r>
              <a:rPr lang="sl-SI" dirty="0"/>
              <a:t>DVE MINUTI PRED KONCEM:</a:t>
            </a:r>
          </a:p>
          <a:p>
            <a:r>
              <a:rPr lang="sl-SI" dirty="0"/>
              <a:t>Na listek napiši, katerega jezikovnega priročnika še ne znaš uporabljati.</a:t>
            </a:r>
          </a:p>
        </p:txBody>
      </p:sp>
      <p:sp>
        <p:nvSpPr>
          <p:cNvPr id="9" name="Rectangle 1"/>
          <p:cNvSpPr>
            <a:spLocks noChangeArrowheads="1"/>
          </p:cNvSpPr>
          <p:nvPr/>
        </p:nvSpPr>
        <p:spPr bwMode="auto">
          <a:xfrm>
            <a:off x="304310" y="1890840"/>
            <a:ext cx="412799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Učenci, vstanite. Zdaj pa vsi, ki se strinjate,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 bi bilo v navedenem besedilu primerno uporabiti medmete, </a:t>
            </a: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naredite lastovko ali nek drug položaj iz joge</a:t>
            </a:r>
            <a:endParaRPr lang="sl-SI" altLang="sl-SI"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Tabela 9"/>
          <p:cNvGraphicFramePr>
            <a:graphicFrameLocks noGrp="1"/>
          </p:cNvGraphicFramePr>
          <p:nvPr>
            <p:extLst>
              <p:ext uri="{D42A27DB-BD31-4B8C-83A1-F6EECF244321}">
                <p14:modId xmlns:p14="http://schemas.microsoft.com/office/powerpoint/2010/main" val="1021069517"/>
              </p:ext>
            </p:extLst>
          </p:nvPr>
        </p:nvGraphicFramePr>
        <p:xfrm>
          <a:off x="434929" y="2559096"/>
          <a:ext cx="2212975" cy="1683639"/>
        </p:xfrm>
        <a:graphic>
          <a:graphicData uri="http://schemas.openxmlformats.org/drawingml/2006/table">
            <a:tbl>
              <a:tblPr firstRow="1" firstCol="1" bandRow="1">
                <a:tableStyleId>{5C22544A-7EE6-4342-B048-85BDC9FD1C3A}</a:tableStyleId>
              </a:tblPr>
              <a:tblGrid>
                <a:gridCol w="2212975">
                  <a:extLst>
                    <a:ext uri="{9D8B030D-6E8A-4147-A177-3AD203B41FA5}">
                      <a16:colId xmlns:a16="http://schemas.microsoft.com/office/drawing/2014/main" val="2061518518"/>
                    </a:ext>
                  </a:extLst>
                </a:gridCol>
              </a:tblGrid>
              <a:tr h="0">
                <a:tc>
                  <a:txBody>
                    <a:bodyPr/>
                    <a:lstStyle/>
                    <a:p>
                      <a:pPr marL="457200">
                        <a:lnSpc>
                          <a:spcPct val="107000"/>
                        </a:lnSpc>
                        <a:spcAft>
                          <a:spcPts val="0"/>
                        </a:spcAft>
                      </a:pPr>
                      <a:r>
                        <a:rPr lang="sl-SI" sz="1200">
                          <a:effectLst/>
                        </a:rPr>
                        <a:t>Mali oglas</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0032205"/>
                  </a:ext>
                </a:extLst>
              </a:tr>
              <a:tr h="0">
                <a:tc>
                  <a:txBody>
                    <a:bodyPr/>
                    <a:lstStyle/>
                    <a:p>
                      <a:pPr marL="457200">
                        <a:lnSpc>
                          <a:spcPct val="107000"/>
                        </a:lnSpc>
                        <a:spcAft>
                          <a:spcPts val="0"/>
                        </a:spcAft>
                      </a:pPr>
                      <a:r>
                        <a:rPr lang="sl-SI" sz="1200">
                          <a:effectLst/>
                        </a:rPr>
                        <a:t>Navodila za delo</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6158975"/>
                  </a:ext>
                </a:extLst>
              </a:tr>
              <a:tr h="0">
                <a:tc>
                  <a:txBody>
                    <a:bodyPr/>
                    <a:lstStyle/>
                    <a:p>
                      <a:pPr marL="457200">
                        <a:lnSpc>
                          <a:spcPct val="107000"/>
                        </a:lnSpc>
                        <a:spcAft>
                          <a:spcPts val="0"/>
                        </a:spcAft>
                      </a:pPr>
                      <a:r>
                        <a:rPr lang="sl-SI" sz="1200">
                          <a:effectLst/>
                        </a:rPr>
                        <a:t>Neuradno opravičilo</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1705482"/>
                  </a:ext>
                </a:extLst>
              </a:tr>
              <a:tr h="0">
                <a:tc>
                  <a:txBody>
                    <a:bodyPr/>
                    <a:lstStyle/>
                    <a:p>
                      <a:pPr marL="457200">
                        <a:lnSpc>
                          <a:spcPct val="107000"/>
                        </a:lnSpc>
                        <a:spcAft>
                          <a:spcPts val="0"/>
                        </a:spcAft>
                      </a:pPr>
                      <a:r>
                        <a:rPr lang="sl-SI" sz="1200" dirty="0">
                          <a:effectLst/>
                        </a:rPr>
                        <a:t>Uradno vabilo</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402618"/>
                  </a:ext>
                </a:extLst>
              </a:tr>
              <a:tr h="0">
                <a:tc>
                  <a:txBody>
                    <a:bodyPr/>
                    <a:lstStyle/>
                    <a:p>
                      <a:pPr marL="457200">
                        <a:lnSpc>
                          <a:spcPct val="107000"/>
                        </a:lnSpc>
                        <a:spcAft>
                          <a:spcPts val="0"/>
                        </a:spcAft>
                      </a:pPr>
                      <a:r>
                        <a:rPr lang="sl-SI" sz="1200">
                          <a:effectLst/>
                        </a:rPr>
                        <a:t>Oglaševalsko besedilo</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4841265"/>
                  </a:ext>
                </a:extLst>
              </a:tr>
              <a:tr h="0">
                <a:tc>
                  <a:txBody>
                    <a:bodyPr/>
                    <a:lstStyle/>
                    <a:p>
                      <a:pPr marL="457200">
                        <a:lnSpc>
                          <a:spcPct val="107000"/>
                        </a:lnSpc>
                        <a:spcAft>
                          <a:spcPts val="0"/>
                        </a:spcAft>
                      </a:pPr>
                      <a:r>
                        <a:rPr lang="sl-SI" sz="1200">
                          <a:effectLst/>
                        </a:rPr>
                        <a:t>Opis kraja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2025990"/>
                  </a:ext>
                </a:extLst>
              </a:tr>
              <a:tr h="0">
                <a:tc>
                  <a:txBody>
                    <a:bodyPr/>
                    <a:lstStyle/>
                    <a:p>
                      <a:pPr marL="457200">
                        <a:lnSpc>
                          <a:spcPct val="107000"/>
                        </a:lnSpc>
                        <a:spcAft>
                          <a:spcPts val="0"/>
                        </a:spcAft>
                      </a:pPr>
                      <a:r>
                        <a:rPr lang="sl-SI" sz="1200">
                          <a:effectLst/>
                        </a:rPr>
                        <a:t>Prepričevalni pogovor</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7846547"/>
                  </a:ext>
                </a:extLst>
              </a:tr>
              <a:tr h="0">
                <a:tc>
                  <a:txBody>
                    <a:bodyPr/>
                    <a:lstStyle/>
                    <a:p>
                      <a:pPr marL="457200">
                        <a:lnSpc>
                          <a:spcPct val="107000"/>
                        </a:lnSpc>
                        <a:spcAft>
                          <a:spcPts val="0"/>
                        </a:spcAft>
                      </a:pPr>
                      <a:r>
                        <a:rPr lang="sl-SI" sz="1200">
                          <a:effectLst/>
                        </a:rPr>
                        <a:t>Prijavnica</a:t>
                      </a:r>
                      <a:endParaRPr lang="sl-S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2159552"/>
                  </a:ext>
                </a:extLst>
              </a:tr>
              <a:tr h="0">
                <a:tc>
                  <a:txBody>
                    <a:bodyPr/>
                    <a:lstStyle/>
                    <a:p>
                      <a:pPr marL="457200">
                        <a:lnSpc>
                          <a:spcPct val="107000"/>
                        </a:lnSpc>
                        <a:spcAft>
                          <a:spcPts val="0"/>
                        </a:spcAft>
                      </a:pPr>
                      <a:r>
                        <a:rPr lang="sl-SI" sz="1200" dirty="0">
                          <a:effectLst/>
                        </a:rPr>
                        <a:t>Pripoved o doživetju</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0931254"/>
                  </a:ext>
                </a:extLst>
              </a:tr>
            </a:tbl>
          </a:graphicData>
        </a:graphic>
      </p:graphicFrame>
    </p:spTree>
    <p:extLst>
      <p:ext uri="{BB962C8B-B14F-4D97-AF65-F5344CB8AC3E}">
        <p14:creationId xmlns:p14="http://schemas.microsoft.com/office/powerpoint/2010/main" val="230635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1712644" y="217715"/>
            <a:ext cx="7936453" cy="6426925"/>
          </a:xfrm>
          <a:prstGeom prst="rect">
            <a:avLst/>
          </a:prstGeom>
        </p:spPr>
      </p:pic>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lstStyle/>
          <a:p>
            <a:endParaRPr lang="sl-SI"/>
          </a:p>
        </p:txBody>
      </p:sp>
    </p:spTree>
    <p:extLst>
      <p:ext uri="{BB962C8B-B14F-4D97-AF65-F5344CB8AC3E}">
        <p14:creationId xmlns:p14="http://schemas.microsoft.com/office/powerpoint/2010/main" val="112674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endParaRPr lang="sl-SI"/>
          </a:p>
        </p:txBody>
      </p:sp>
      <p:pic>
        <p:nvPicPr>
          <p:cNvPr id="4" name="Slika 3"/>
          <p:cNvPicPr>
            <a:picLocks noChangeAspect="1"/>
          </p:cNvPicPr>
          <p:nvPr/>
        </p:nvPicPr>
        <p:blipFill>
          <a:blip r:embed="rId2"/>
          <a:stretch>
            <a:fillRect/>
          </a:stretch>
        </p:blipFill>
        <p:spPr>
          <a:xfrm>
            <a:off x="975361" y="513806"/>
            <a:ext cx="10399068" cy="5707367"/>
          </a:xfrm>
          <a:prstGeom prst="rect">
            <a:avLst/>
          </a:prstGeom>
        </p:spPr>
      </p:pic>
    </p:spTree>
    <p:extLst>
      <p:ext uri="{BB962C8B-B14F-4D97-AF65-F5344CB8AC3E}">
        <p14:creationId xmlns:p14="http://schemas.microsoft.com/office/powerpoint/2010/main" val="2431405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3393257" y="78377"/>
            <a:ext cx="5066150" cy="6637791"/>
          </a:xfrm>
          <a:prstGeom prst="rect">
            <a:avLst/>
          </a:prstGeom>
        </p:spPr>
      </p:pic>
    </p:spTree>
    <p:extLst>
      <p:ext uri="{BB962C8B-B14F-4D97-AF65-F5344CB8AC3E}">
        <p14:creationId xmlns:p14="http://schemas.microsoft.com/office/powerpoint/2010/main" val="3006730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značba mesta vsebine 3"/>
          <p:cNvPicPr>
            <a:picLocks noGrp="1" noChangeAspect="1"/>
          </p:cNvPicPr>
          <p:nvPr>
            <p:ph idx="1"/>
          </p:nvPr>
        </p:nvPicPr>
        <p:blipFill>
          <a:blip r:embed="rId2"/>
          <a:stretch>
            <a:fillRect/>
          </a:stretch>
        </p:blipFill>
        <p:spPr>
          <a:xfrm>
            <a:off x="1976135" y="734457"/>
            <a:ext cx="8433231" cy="5257075"/>
          </a:xfrm>
          <a:prstGeom prst="rect">
            <a:avLst/>
          </a:prstGeom>
        </p:spPr>
      </p:pic>
      <p:sp>
        <p:nvSpPr>
          <p:cNvPr id="3" name="PoljeZBesedilom 2"/>
          <p:cNvSpPr txBox="1"/>
          <p:nvPr/>
        </p:nvSpPr>
        <p:spPr>
          <a:xfrm>
            <a:off x="574766" y="365125"/>
            <a:ext cx="2307771" cy="369332"/>
          </a:xfrm>
          <a:prstGeom prst="rect">
            <a:avLst/>
          </a:prstGeom>
          <a:noFill/>
        </p:spPr>
        <p:txBody>
          <a:bodyPr wrap="square" rtlCol="0">
            <a:spAutoFit/>
          </a:bodyPr>
          <a:lstStyle/>
          <a:p>
            <a:r>
              <a:rPr lang="sl-SI" b="1" dirty="0"/>
              <a:t>Učenje učenja</a:t>
            </a:r>
          </a:p>
        </p:txBody>
      </p:sp>
    </p:spTree>
    <p:extLst>
      <p:ext uri="{BB962C8B-B14F-4D97-AF65-F5344CB8AC3E}">
        <p14:creationId xmlns:p14="http://schemas.microsoft.com/office/powerpoint/2010/main" val="107636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47708"/>
            <a:ext cx="10515600" cy="1325563"/>
          </a:xfrm>
        </p:spPr>
        <p:txBody>
          <a:bodyPr/>
          <a:lstStyle/>
          <a:p>
            <a:r>
              <a:rPr lang="sl-SI" dirty="0"/>
              <a:t>EVALVACIJA UČENCEV</a:t>
            </a:r>
          </a:p>
        </p:txBody>
      </p:sp>
      <p:sp>
        <p:nvSpPr>
          <p:cNvPr id="3" name="Označba mesta vsebine 2"/>
          <p:cNvSpPr>
            <a:spLocks noGrp="1"/>
          </p:cNvSpPr>
          <p:nvPr>
            <p:ph idx="1"/>
          </p:nvPr>
        </p:nvSpPr>
        <p:spPr/>
        <p:txBody>
          <a:bodyPr>
            <a:normAutofit fontScale="77500" lnSpcReduction="20000"/>
          </a:bodyPr>
          <a:lstStyle/>
          <a:p>
            <a:pPr marL="0" indent="0">
              <a:buNone/>
            </a:pPr>
            <a:r>
              <a:rPr lang="sl-SI" b="1" dirty="0"/>
              <a:t>Vprašanje: Letos nismo uporabljali učbenika oz. delovnega zvezka. Ali se ti je to zdelo dobro? </a:t>
            </a:r>
          </a:p>
          <a:p>
            <a:r>
              <a:rPr lang="sl-SI" dirty="0"/>
              <a:t>DA,	ker je bilo manj nalog, naloge, ki smo jih delali, so pa puščale več svobode; ker se mi zdi, da smo naredili veliko vaj; ker smo naredili zelo veliko vaj, ker se mi delo z DZ zdi nepotrebno in smo se po mojem mnenju s pisanjem nalog v zvezek več naučili; poleg tega smo dobivali bolj zanimive naloge; ker imam rada vso snov v zvezku – tega pa lepo urejenega; ker smo brez učbenika hitreje jemali snov in manj pisali, besedila so bila zanimiva; torba je bila lažja; ker sem veliko več odnesla od ure.</a:t>
            </a:r>
          </a:p>
          <a:p>
            <a:r>
              <a:rPr lang="sl-SI" dirty="0"/>
              <a:t>NE, 	ker če nisi med poukom sledil, se nisi imel od kod učiti; ker smo imeli veliko listov, kar mi je delalo zmedo v zvezku; ker smo zaradi tega več pisali; premalo vaj smo imeli.</a:t>
            </a:r>
          </a:p>
          <a:p>
            <a:r>
              <a:rPr lang="sl-SI" dirty="0"/>
              <a:t>DA in NE (teh odgovorov je bilo največ):</a:t>
            </a:r>
          </a:p>
          <a:p>
            <a:pPr lvl="1">
              <a:buFont typeface="Courier New" panose="02070309020205020404" pitchFamily="49" charset="0"/>
              <a:buChar char="o"/>
            </a:pPr>
            <a:r>
              <a:rPr lang="sl-SI" dirty="0"/>
              <a:t>Naloge na listih so mi bile všeč in bolj praktične, vendar me je motilo to, da se listi izgubijo. Torbe so bile lažje in bilo je manj domače naloge, a moral sem veliko več pisati v zvezek.</a:t>
            </a:r>
          </a:p>
          <a:p>
            <a:pPr lvl="1">
              <a:buFont typeface="Courier New" panose="02070309020205020404" pitchFamily="49" charset="0"/>
              <a:buChar char="o"/>
            </a:pPr>
            <a:r>
              <a:rPr lang="sl-SI" dirty="0"/>
              <a:t>Bilo je odlično! Všeč mi je bilo, je bilo manj domače naloge, ni mi pa bilo všeč, ker smo morali pisati navodila.</a:t>
            </a:r>
          </a:p>
          <a:p>
            <a:pPr marL="0" indent="0">
              <a:buNone/>
            </a:pPr>
            <a:endParaRPr lang="sl-SI" dirty="0"/>
          </a:p>
        </p:txBody>
      </p:sp>
    </p:spTree>
    <p:extLst>
      <p:ext uri="{BB962C8B-B14F-4D97-AF65-F5344CB8AC3E}">
        <p14:creationId xmlns:p14="http://schemas.microsoft.com/office/powerpoint/2010/main" val="135919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EVALVACIJA UČITELJIC</a:t>
            </a:r>
          </a:p>
        </p:txBody>
      </p:sp>
      <p:sp>
        <p:nvSpPr>
          <p:cNvPr id="3" name="Označba mesta vsebine 2"/>
          <p:cNvSpPr>
            <a:spLocks noGrp="1"/>
          </p:cNvSpPr>
          <p:nvPr>
            <p:ph idx="1"/>
          </p:nvPr>
        </p:nvSpPr>
        <p:spPr>
          <a:xfrm>
            <a:off x="838200" y="1825625"/>
            <a:ext cx="10770326" cy="4351338"/>
          </a:xfrm>
        </p:spPr>
        <p:txBody>
          <a:bodyPr/>
          <a:lstStyle/>
          <a:p>
            <a:pPr>
              <a:buFont typeface="Wingdings" panose="05000000000000000000" pitchFamily="2" charset="2"/>
              <a:buChar char="v"/>
            </a:pPr>
            <a:r>
              <a:rPr lang="sl-SI" dirty="0"/>
              <a:t> možnost prilagajanja skupini, potrebam in načinu pouka</a:t>
            </a:r>
          </a:p>
          <a:p>
            <a:pPr>
              <a:buFont typeface="Wingdings" panose="05000000000000000000" pitchFamily="2" charset="2"/>
              <a:buChar char="v"/>
            </a:pPr>
            <a:r>
              <a:rPr lang="sl-SI" dirty="0"/>
              <a:t> timsko delo</a:t>
            </a:r>
          </a:p>
          <a:p>
            <a:pPr>
              <a:buFont typeface="Wingdings" panose="05000000000000000000" pitchFamily="2" charset="2"/>
              <a:buChar char="v"/>
            </a:pPr>
            <a:r>
              <a:rPr lang="sl-SI" dirty="0"/>
              <a:t> učenci so bolj razgledani po sodobnih temah in družbeno angažirani</a:t>
            </a:r>
          </a:p>
          <a:p>
            <a:pPr>
              <a:buFont typeface="Wingdings" panose="05000000000000000000" pitchFamily="2" charset="2"/>
              <a:buChar char="v"/>
            </a:pPr>
            <a:r>
              <a:rPr lang="sl-SI" dirty="0"/>
              <a:t> opazen je večji besedni zaklad pri šibkejših učencih </a:t>
            </a:r>
          </a:p>
          <a:p>
            <a:pPr>
              <a:buFont typeface="Wingdings" panose="05000000000000000000" pitchFamily="2" charset="2"/>
              <a:buChar char="v"/>
            </a:pPr>
            <a:r>
              <a:rPr lang="sl-SI" dirty="0"/>
              <a:t> bolj na učenca osredotočen pouk</a:t>
            </a:r>
          </a:p>
          <a:p>
            <a:pPr>
              <a:buFont typeface="Wingdings" panose="05000000000000000000" pitchFamily="2" charset="2"/>
              <a:buChar char="v"/>
            </a:pPr>
            <a:r>
              <a:rPr lang="sl-SI" dirty="0"/>
              <a:t> rezultati pri NPZ-ju niso slabši, kvečjemu boljši</a:t>
            </a:r>
          </a:p>
          <a:p>
            <a:pPr>
              <a:buFont typeface="Wingdings" panose="05000000000000000000" pitchFamily="2" charset="2"/>
              <a:buChar char="v"/>
            </a:pPr>
            <a:r>
              <a:rPr lang="sl-SI" dirty="0"/>
              <a:t> UL – če se niso takoj nalepili, so jih učenci izgubljali</a:t>
            </a:r>
          </a:p>
          <a:p>
            <a:pPr marL="0" indent="0">
              <a:buNone/>
            </a:pPr>
            <a:endParaRPr lang="sl-SI" dirty="0"/>
          </a:p>
        </p:txBody>
      </p:sp>
    </p:spTree>
    <p:extLst>
      <p:ext uri="{BB962C8B-B14F-4D97-AF65-F5344CB8AC3E}">
        <p14:creationId xmlns:p14="http://schemas.microsoft.com/office/powerpoint/2010/main" val="177923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Kako naprej?</a:t>
            </a:r>
          </a:p>
        </p:txBody>
      </p:sp>
      <p:sp>
        <p:nvSpPr>
          <p:cNvPr id="3" name="Označba mesta vsebine 2"/>
          <p:cNvSpPr>
            <a:spLocks noGrp="1"/>
          </p:cNvSpPr>
          <p:nvPr>
            <p:ph idx="1"/>
          </p:nvPr>
        </p:nvSpPr>
        <p:spPr/>
        <p:txBody>
          <a:bodyPr>
            <a:normAutofit/>
          </a:bodyPr>
          <a:lstStyle/>
          <a:p>
            <a:pPr>
              <a:buFont typeface="Wingdings" panose="05000000000000000000" pitchFamily="2" charset="2"/>
              <a:buChar char="v"/>
            </a:pPr>
            <a:r>
              <a:rPr lang="sl-SI" dirty="0"/>
              <a:t> vsako leto revidiramo gradivo, ga še izboljšujemo</a:t>
            </a:r>
          </a:p>
          <a:p>
            <a:pPr>
              <a:buFont typeface="Wingdings" panose="05000000000000000000" pitchFamily="2" charset="2"/>
              <a:buChar char="v"/>
            </a:pPr>
            <a:r>
              <a:rPr lang="sl-SI" dirty="0"/>
              <a:t> hitrejša odzivnost na družbene izzive </a:t>
            </a:r>
          </a:p>
          <a:p>
            <a:pPr>
              <a:buFont typeface="Wingdings" panose="05000000000000000000" pitchFamily="2" charset="2"/>
              <a:buChar char="v"/>
            </a:pPr>
            <a:r>
              <a:rPr lang="sl-SI" dirty="0"/>
              <a:t> po dveh letih smo se odločile, da svoje gradivo pripravimo tudi za 9. razred  </a:t>
            </a:r>
          </a:p>
          <a:p>
            <a:pPr>
              <a:buFont typeface="Wingdings" panose="05000000000000000000" pitchFamily="2" charset="2"/>
              <a:buChar char="v"/>
            </a:pPr>
            <a:r>
              <a:rPr lang="sl-SI" dirty="0"/>
              <a:t> nakup knjige za domače branje (pisanje lastnih opomb in zaznamkov →  aktivno branje, bogatejša domača knjižnica)</a:t>
            </a:r>
          </a:p>
          <a:p>
            <a:pPr marL="0" indent="0">
              <a:buNone/>
            </a:pPr>
            <a:endParaRPr lang="sl-SI" dirty="0"/>
          </a:p>
        </p:txBody>
      </p:sp>
    </p:spTree>
    <p:extLst>
      <p:ext uri="{BB962C8B-B14F-4D97-AF65-F5344CB8AC3E}">
        <p14:creationId xmlns:p14="http://schemas.microsoft.com/office/powerpoint/2010/main" val="134280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47708"/>
            <a:ext cx="10515600" cy="1325563"/>
          </a:xfrm>
        </p:spPr>
        <p:txBody>
          <a:bodyPr/>
          <a:lstStyle/>
          <a:p>
            <a:r>
              <a:rPr lang="sl-SI" dirty="0">
                <a:latin typeface="+mn-lt"/>
                <a:cs typeface="Arial" panose="020B0604020202020204" pitchFamily="34" charset="0"/>
              </a:rPr>
              <a:t>Novo besedišče</a:t>
            </a:r>
          </a:p>
        </p:txBody>
      </p:sp>
      <p:graphicFrame>
        <p:nvGraphicFramePr>
          <p:cNvPr id="8" name="Označba mesta vsebine 7"/>
          <p:cNvGraphicFramePr>
            <a:graphicFrameLocks noGrp="1"/>
          </p:cNvGraphicFramePr>
          <p:nvPr>
            <p:ph idx="1"/>
            <p:extLst>
              <p:ext uri="{D42A27DB-BD31-4B8C-83A1-F6EECF244321}">
                <p14:modId xmlns:p14="http://schemas.microsoft.com/office/powerpoint/2010/main" val="3026081470"/>
              </p:ext>
            </p:extLst>
          </p:nvPr>
        </p:nvGraphicFramePr>
        <p:xfrm>
          <a:off x="829491" y="1837508"/>
          <a:ext cx="10515600" cy="2377440"/>
        </p:xfrm>
        <a:graphic>
          <a:graphicData uri="http://schemas.openxmlformats.org/drawingml/2006/table">
            <a:tbl>
              <a:tblPr bandRow="1">
                <a:tableStyleId>{69CF1AB2-1976-4502-BF36-3FF5EA218861}</a:tableStyleId>
              </a:tblPr>
              <a:tblGrid>
                <a:gridCol w="2349138">
                  <a:extLst>
                    <a:ext uri="{9D8B030D-6E8A-4147-A177-3AD203B41FA5}">
                      <a16:colId xmlns:a16="http://schemas.microsoft.com/office/drawing/2014/main" val="2681275974"/>
                    </a:ext>
                  </a:extLst>
                </a:gridCol>
                <a:gridCol w="3213462">
                  <a:extLst>
                    <a:ext uri="{9D8B030D-6E8A-4147-A177-3AD203B41FA5}">
                      <a16:colId xmlns:a16="http://schemas.microsoft.com/office/drawing/2014/main" val="4271431644"/>
                    </a:ext>
                  </a:extLst>
                </a:gridCol>
                <a:gridCol w="2324100">
                  <a:extLst>
                    <a:ext uri="{9D8B030D-6E8A-4147-A177-3AD203B41FA5}">
                      <a16:colId xmlns:a16="http://schemas.microsoft.com/office/drawing/2014/main" val="1694004014"/>
                    </a:ext>
                  </a:extLst>
                </a:gridCol>
                <a:gridCol w="2628900">
                  <a:extLst>
                    <a:ext uri="{9D8B030D-6E8A-4147-A177-3AD203B41FA5}">
                      <a16:colId xmlns:a16="http://schemas.microsoft.com/office/drawing/2014/main" val="2283235758"/>
                    </a:ext>
                  </a:extLst>
                </a:gridCol>
              </a:tblGrid>
              <a:tr h="1176836">
                <a:tc>
                  <a:txBody>
                    <a:bodyPr/>
                    <a:lstStyle/>
                    <a:p>
                      <a:pPr algn="ctr"/>
                      <a:endParaRPr lang="sl-SI" sz="2400" kern="1200" dirty="0">
                        <a:effectLst/>
                        <a:latin typeface="+mn-lt"/>
                        <a:cs typeface="Arial" panose="020B0604020202020204" pitchFamily="34" charset="0"/>
                      </a:endParaRPr>
                    </a:p>
                    <a:p>
                      <a:pPr algn="ctr"/>
                      <a:r>
                        <a:rPr lang="sl-SI" sz="2400" kern="1200" dirty="0">
                          <a:effectLst/>
                          <a:latin typeface="+mn-lt"/>
                          <a:cs typeface="Arial" panose="020B0604020202020204" pitchFamily="34" charset="0"/>
                        </a:rPr>
                        <a:t>AGRAREN</a:t>
                      </a:r>
                      <a:endParaRPr lang="sl-SI" sz="2400" dirty="0">
                        <a:latin typeface="+mn-lt"/>
                        <a:cs typeface="Arial" panose="020B0604020202020204" pitchFamily="34" charset="0"/>
                      </a:endParaRPr>
                    </a:p>
                    <a:p>
                      <a:pPr algn="ctr"/>
                      <a:endParaRPr lang="sl-SI" sz="2400" dirty="0">
                        <a:latin typeface="+mn-lt"/>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2400" dirty="0">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l-SI" sz="2400" dirty="0">
                          <a:latin typeface="+mn-lt"/>
                          <a:cs typeface="Arial" panose="020B0604020202020204" pitchFamily="34" charset="0"/>
                        </a:rPr>
                        <a:t>TRGOVSKA VERIGA</a:t>
                      </a:r>
                    </a:p>
                    <a:p>
                      <a:pPr algn="ctr"/>
                      <a:endParaRPr lang="sl-SI" sz="2400" kern="1200" dirty="0">
                        <a:effectLst/>
                        <a:latin typeface="+mn-lt"/>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2400" kern="1200" dirty="0">
                        <a:effectLst/>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l-SI" sz="2400" kern="1200" dirty="0">
                          <a:effectLst/>
                          <a:latin typeface="+mn-lt"/>
                          <a:cs typeface="Arial" panose="020B0604020202020204" pitchFamily="34" charset="0"/>
                        </a:rPr>
                        <a:t>PATRIOTSKI</a:t>
                      </a:r>
                      <a:endParaRPr lang="sl-SI" sz="2400" dirty="0">
                        <a:latin typeface="+mn-lt"/>
                        <a:cs typeface="Arial" panose="020B0604020202020204" pitchFamily="34" charset="0"/>
                      </a:endParaRPr>
                    </a:p>
                    <a:p>
                      <a:pPr algn="ctr"/>
                      <a:endParaRPr lang="sl-SI" sz="2400" dirty="0">
                        <a:latin typeface="+mn-lt"/>
                        <a:cs typeface="Arial" panose="020B0604020202020204" pitchFamily="34" charset="0"/>
                      </a:endParaRPr>
                    </a:p>
                  </a:txBody>
                  <a:tcPr anchor="ctr"/>
                </a:tc>
                <a:tc>
                  <a:txBody>
                    <a:bodyPr/>
                    <a:lstStyle/>
                    <a:p>
                      <a:pPr algn="ctr"/>
                      <a:r>
                        <a:rPr lang="sl-SI" sz="2400" dirty="0">
                          <a:latin typeface="+mn-lt"/>
                          <a:cs typeface="Arial" panose="020B0604020202020204" pitchFamily="34" charset="0"/>
                        </a:rPr>
                        <a:t>FIKSNI STROŠKI</a:t>
                      </a:r>
                    </a:p>
                  </a:txBody>
                  <a:tcPr anchor="ctr"/>
                </a:tc>
                <a:extLst>
                  <a:ext uri="{0D108BD9-81ED-4DB2-BD59-A6C34878D82A}">
                    <a16:rowId xmlns:a16="http://schemas.microsoft.com/office/drawing/2014/main" val="1366189602"/>
                  </a:ext>
                </a:extLst>
              </a:tr>
              <a:tr h="370840">
                <a:tc>
                  <a:txBody>
                    <a:bodyPr/>
                    <a:lstStyle/>
                    <a:p>
                      <a:pPr algn="ctr"/>
                      <a:endParaRPr lang="sl-SI" sz="2400" kern="1200" dirty="0">
                        <a:effectLst/>
                        <a:latin typeface="+mn-lt"/>
                        <a:cs typeface="Arial" panose="020B0604020202020204" pitchFamily="34" charset="0"/>
                      </a:endParaRPr>
                    </a:p>
                    <a:p>
                      <a:pPr algn="ctr"/>
                      <a:r>
                        <a:rPr lang="sl-SI" sz="2400" kern="1200" dirty="0">
                          <a:effectLst/>
                          <a:latin typeface="+mn-lt"/>
                          <a:cs typeface="Arial" panose="020B0604020202020204" pitchFamily="34" charset="0"/>
                        </a:rPr>
                        <a:t>EKSTREMEN</a:t>
                      </a:r>
                      <a:endParaRPr lang="sl-SI" sz="2400" dirty="0">
                        <a:latin typeface="+mn-lt"/>
                        <a:cs typeface="Arial" panose="020B0604020202020204" pitchFamily="34" charset="0"/>
                      </a:endParaRPr>
                    </a:p>
                    <a:p>
                      <a:pPr algn="ctr"/>
                      <a:endParaRPr lang="sl-SI" sz="2400" dirty="0">
                        <a:latin typeface="+mn-lt"/>
                        <a:cs typeface="Arial" panose="020B0604020202020204" pitchFamily="34" charset="0"/>
                      </a:endParaRPr>
                    </a:p>
                  </a:txBody>
                  <a:tcPr anchor="ctr"/>
                </a:tc>
                <a:tc>
                  <a:txBody>
                    <a:bodyPr/>
                    <a:lstStyle/>
                    <a:p>
                      <a:pPr algn="ctr"/>
                      <a:r>
                        <a:rPr lang="sl-SI" sz="2400" dirty="0">
                          <a:latin typeface="+mn-lt"/>
                          <a:cs typeface="Arial" panose="020B0604020202020204" pitchFamily="34" charset="0"/>
                        </a:rPr>
                        <a:t>ULTRAPROCESIRAN</a:t>
                      </a:r>
                    </a:p>
                  </a:txBody>
                  <a:tcPr anchor="ctr"/>
                </a:tc>
                <a:tc>
                  <a:txBody>
                    <a:bodyPr/>
                    <a:lstStyle/>
                    <a:p>
                      <a:pPr algn="ctr"/>
                      <a:r>
                        <a:rPr lang="sl-SI" sz="2400" dirty="0">
                          <a:latin typeface="+mn-lt"/>
                          <a:cs typeface="Arial" panose="020B0604020202020204" pitchFamily="34" charset="0"/>
                        </a:rPr>
                        <a:t>SKUŠNJAVA</a:t>
                      </a:r>
                    </a:p>
                  </a:txBody>
                  <a:tcPr anchor="ctr"/>
                </a:tc>
                <a:tc>
                  <a:txBody>
                    <a:bodyPr/>
                    <a:lstStyle/>
                    <a:p>
                      <a:pPr algn="ctr"/>
                      <a:r>
                        <a:rPr lang="sl-SI" sz="2400" dirty="0">
                          <a:latin typeface="+mn-lt"/>
                          <a:cs typeface="Arial" panose="020B0604020202020204" pitchFamily="34" charset="0"/>
                        </a:rPr>
                        <a:t>CENEN</a:t>
                      </a:r>
                    </a:p>
                  </a:txBody>
                  <a:tcPr anchor="ctr"/>
                </a:tc>
                <a:extLst>
                  <a:ext uri="{0D108BD9-81ED-4DB2-BD59-A6C34878D82A}">
                    <a16:rowId xmlns:a16="http://schemas.microsoft.com/office/drawing/2014/main" val="3879023200"/>
                  </a:ext>
                </a:extLst>
              </a:tr>
            </a:tbl>
          </a:graphicData>
        </a:graphic>
      </p:graphicFrame>
      <p:sp>
        <p:nvSpPr>
          <p:cNvPr id="9" name="PoljeZBesedilom 8"/>
          <p:cNvSpPr txBox="1"/>
          <p:nvPr/>
        </p:nvSpPr>
        <p:spPr>
          <a:xfrm>
            <a:off x="838200" y="1456293"/>
            <a:ext cx="4058290" cy="369332"/>
          </a:xfrm>
          <a:prstGeom prst="rect">
            <a:avLst/>
          </a:prstGeom>
          <a:noFill/>
        </p:spPr>
        <p:txBody>
          <a:bodyPr wrap="none" rtlCol="0">
            <a:spAutoFit/>
          </a:bodyPr>
          <a:lstStyle/>
          <a:p>
            <a:r>
              <a:rPr lang="sl-SI" dirty="0">
                <a:cs typeface="Arial" panose="020B0604020202020204" pitchFamily="34" charset="0"/>
              </a:rPr>
              <a:t>V Franu poiščite pomene spodnjih besed</a:t>
            </a:r>
            <a:r>
              <a:rPr lang="sl-SI"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359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488314"/>
          </a:xfrm>
        </p:spPr>
        <p:txBody>
          <a:bodyPr>
            <a:normAutofit fontScale="90000"/>
          </a:bodyPr>
          <a:lstStyle/>
          <a:p>
            <a:r>
              <a:rPr lang="sl-SI" dirty="0">
                <a:latin typeface="+mn-lt"/>
                <a:cs typeface="Arial" panose="020B0604020202020204" pitchFamily="34" charset="0"/>
              </a:rPr>
              <a:t>Branje besedila</a:t>
            </a:r>
          </a:p>
        </p:txBody>
      </p:sp>
      <p:sp>
        <p:nvSpPr>
          <p:cNvPr id="3" name="Označba mesta vsebine 2"/>
          <p:cNvSpPr>
            <a:spLocks noGrp="1"/>
          </p:cNvSpPr>
          <p:nvPr>
            <p:ph idx="1"/>
          </p:nvPr>
        </p:nvSpPr>
        <p:spPr>
          <a:xfrm>
            <a:off x="838200" y="853440"/>
            <a:ext cx="10515600" cy="5323523"/>
          </a:xfrm>
        </p:spPr>
        <p:txBody>
          <a:bodyPr>
            <a:normAutofit fontScale="25000" lnSpcReduction="20000"/>
          </a:bodyPr>
          <a:lstStyle/>
          <a:p>
            <a:pPr marL="0" indent="0">
              <a:buNone/>
            </a:pPr>
            <a:r>
              <a:rPr lang="sl-SI" sz="7200" b="1" dirty="0">
                <a:cs typeface="Arial" panose="020B0604020202020204" pitchFamily="34" charset="0"/>
              </a:rPr>
              <a:t>»Slovensko« od </a:t>
            </a:r>
            <a:r>
              <a:rPr lang="sl-SI" sz="7200" b="1" dirty="0" err="1">
                <a:cs typeface="Arial" panose="020B0604020202020204" pitchFamily="34" charset="0"/>
              </a:rPr>
              <a:t>bogvekod</a:t>
            </a:r>
            <a:endParaRPr lang="sl-SI" sz="7200" dirty="0">
              <a:cs typeface="Arial" panose="020B0604020202020204" pitchFamily="34" charset="0"/>
            </a:endParaRPr>
          </a:p>
          <a:p>
            <a:pPr marL="0" indent="0">
              <a:spcBef>
                <a:spcPts val="0"/>
              </a:spcBef>
              <a:buNone/>
            </a:pPr>
            <a:endParaRPr lang="sl-SI" sz="5600" dirty="0">
              <a:cs typeface="Arial" panose="020B0604020202020204" pitchFamily="34" charset="0"/>
            </a:endParaRPr>
          </a:p>
          <a:p>
            <a:pPr marL="0" indent="0">
              <a:lnSpc>
                <a:spcPct val="128000"/>
              </a:lnSpc>
              <a:spcBef>
                <a:spcPts val="0"/>
              </a:spcBef>
              <a:buNone/>
            </a:pPr>
            <a:r>
              <a:rPr lang="sl-SI" sz="5600" dirty="0">
                <a:cs typeface="Arial" panose="020B0604020202020204" pitchFamily="34" charset="0"/>
              </a:rPr>
              <a:t>Odlomek iz pogovora z dr. Alešem Kuharjem, </a:t>
            </a:r>
          </a:p>
          <a:p>
            <a:pPr marL="0" indent="0">
              <a:lnSpc>
                <a:spcPct val="128000"/>
              </a:lnSpc>
              <a:spcBef>
                <a:spcPts val="0"/>
              </a:spcBef>
              <a:buNone/>
            </a:pPr>
            <a:r>
              <a:rPr lang="sl-SI" sz="5600" dirty="0">
                <a:cs typeface="Arial" panose="020B0604020202020204" pitchFamily="34" charset="0"/>
              </a:rPr>
              <a:t>profesorjem na biotehniški fakulteti in agrarnim ekonomistom</a:t>
            </a:r>
          </a:p>
          <a:p>
            <a:pPr marL="0" indent="0">
              <a:lnSpc>
                <a:spcPct val="128000"/>
              </a:lnSpc>
              <a:buNone/>
            </a:pPr>
            <a:r>
              <a:rPr lang="sl-SI" sz="5600" b="1" dirty="0">
                <a:cs typeface="Arial" panose="020B0604020202020204" pitchFamily="34" charset="0"/>
              </a:rPr>
              <a:t>Bi rekli, da je za Slovenca patriotsko kupovati v edini domači trgovski verigi Tuš?</a:t>
            </a:r>
            <a:endParaRPr lang="sl-SI" sz="5600" dirty="0">
              <a:cs typeface="Arial" panose="020B0604020202020204" pitchFamily="34" charset="0"/>
            </a:endParaRPr>
          </a:p>
          <a:p>
            <a:pPr marL="0" indent="0">
              <a:lnSpc>
                <a:spcPct val="128000"/>
              </a:lnSpc>
              <a:buNone/>
            </a:pPr>
            <a:r>
              <a:rPr lang="sl-SI" sz="5600" dirty="0">
                <a:cs typeface="Arial" panose="020B0604020202020204" pitchFamily="34" charset="0"/>
              </a:rPr>
              <a:t>Patriotska stvar za Slovenca je predvsem, da kupuje kakovostno in zdravo hrano. </a:t>
            </a:r>
            <a:r>
              <a:rPr lang="sl-SI" sz="5600" b="1" dirty="0">
                <a:cs typeface="Arial" panose="020B0604020202020204" pitchFamily="34" charset="0"/>
              </a:rPr>
              <a:t>Če se izogne najbolj cenenim in </a:t>
            </a:r>
            <a:r>
              <a:rPr lang="sl-SI" sz="5600" b="1" dirty="0" err="1">
                <a:cs typeface="Arial" panose="020B0604020202020204" pitchFamily="34" charset="0"/>
              </a:rPr>
              <a:t>ultraprocesiranim</a:t>
            </a:r>
            <a:r>
              <a:rPr lang="sl-SI" sz="5600" b="1" dirty="0">
                <a:cs typeface="Arial" panose="020B0604020202020204" pitchFamily="34" charset="0"/>
              </a:rPr>
              <a:t> živilom iz uvoza, zase in za slovensko družbo naredi že zelo veliko.</a:t>
            </a:r>
            <a:r>
              <a:rPr lang="sl-SI" sz="5600" dirty="0">
                <a:cs typeface="Arial" panose="020B0604020202020204" pitchFamily="34" charset="0"/>
              </a:rPr>
              <a:t> Danes sem v trgovini naletel na neverjetno reč: liter malinovega sirupa za 48 centov! Iz Madžarske! Ampak za to ceno preprosto ni mogoče pripraviti užitnega napitka. </a:t>
            </a:r>
            <a:r>
              <a:rPr lang="sl-SI" sz="5600" b="1" dirty="0">
                <a:cs typeface="Arial" panose="020B0604020202020204" pitchFamily="34" charset="0"/>
              </a:rPr>
              <a:t>Preprosto ne gre, če je sirup narejen v tovarni s streho in delavci.</a:t>
            </a:r>
            <a:r>
              <a:rPr lang="sl-SI" sz="5600" dirty="0">
                <a:cs typeface="Arial" panose="020B0604020202020204" pitchFamily="34" charset="0"/>
              </a:rPr>
              <a:t> Ta cena ne prenese vendar nobenega fiksnega stroška! Tako brozgo je mogoče narediti na dvorišču kakega barakarskega naselja. </a:t>
            </a:r>
            <a:r>
              <a:rPr lang="sl-SI" sz="5600" b="1" dirty="0">
                <a:cs typeface="Arial" panose="020B0604020202020204" pitchFamily="34" charset="0"/>
              </a:rPr>
              <a:t>Pa še to bi moral, če se malo pošalim, najprej ukrasti plastenke.</a:t>
            </a:r>
            <a:endParaRPr lang="sl-SI" sz="5600" dirty="0">
              <a:cs typeface="Arial" panose="020B0604020202020204" pitchFamily="34" charset="0"/>
            </a:endParaRPr>
          </a:p>
          <a:p>
            <a:pPr marL="0" indent="0">
              <a:lnSpc>
                <a:spcPct val="128000"/>
              </a:lnSpc>
              <a:buNone/>
            </a:pPr>
            <a:r>
              <a:rPr lang="sl-SI" sz="5600" b="1" dirty="0">
                <a:cs typeface="Arial" panose="020B0604020202020204" pitchFamily="34" charset="0"/>
              </a:rPr>
              <a:t>Ha, ha, ha …</a:t>
            </a:r>
            <a:endParaRPr lang="sl-SI" sz="5600" dirty="0">
              <a:cs typeface="Arial" panose="020B0604020202020204" pitchFamily="34" charset="0"/>
            </a:endParaRPr>
          </a:p>
          <a:p>
            <a:pPr marL="0" indent="0">
              <a:lnSpc>
                <a:spcPct val="128000"/>
              </a:lnSpc>
              <a:buNone/>
            </a:pPr>
            <a:r>
              <a:rPr lang="sl-SI" sz="5600" dirty="0">
                <a:cs typeface="Arial" panose="020B0604020202020204" pitchFamily="34" charset="0"/>
              </a:rPr>
              <a:t>Katastrofa! Resnično ne vem, kdo to pije. Če bi pili iz obcestne luže, bi bilo bolje. Tako ekstremnih izdelkov je na naših policah sicer še relativno malo.</a:t>
            </a:r>
          </a:p>
          <a:p>
            <a:pPr marL="0" indent="0">
              <a:lnSpc>
                <a:spcPct val="128000"/>
              </a:lnSpc>
              <a:buNone/>
            </a:pPr>
            <a:r>
              <a:rPr lang="sl-SI" sz="5600" b="1" dirty="0">
                <a:cs typeface="Arial" panose="020B0604020202020204" pitchFamily="34" charset="0"/>
              </a:rPr>
              <a:t>Popolnoma lahko pritrdim vašemu ogorčenju. Le na vprašanje, kdo to pije, moramo odgovoriti: cel kup resnično obubožanih ljudi. Ki misijo, da druge izbire nimajo. Mar nimajo čedalje bolj prav? Kako s 400 evri pokojnine ne podleči skušnjavi, da bi človek pil sirup za 48 centov za liter?</a:t>
            </a:r>
            <a:endParaRPr lang="sl-SI" sz="5600" dirty="0">
              <a:cs typeface="Arial" panose="020B0604020202020204" pitchFamily="34" charset="0"/>
            </a:endParaRPr>
          </a:p>
          <a:p>
            <a:pPr marL="0" indent="0">
              <a:lnSpc>
                <a:spcPct val="128000"/>
              </a:lnSpc>
              <a:buNone/>
            </a:pPr>
            <a:r>
              <a:rPr lang="sl-SI" sz="5600" dirty="0">
                <a:cs typeface="Arial" panose="020B0604020202020204" pitchFamily="34" charset="0"/>
              </a:rPr>
              <a:t>Veste, kaj, revnim in drugače ogroženim bi še toliko bolj priporočil, da ne pijejo takega sirupa. Ker se smejo z zdravjem igrati še manj kot tisti malo premožnejši. Slovenskemu upokojencu bi svetoval, naj malo pobrska v literaturi in si zagotovi osnovne surovine ter sam pripravi takšen sirup.</a:t>
            </a:r>
          </a:p>
          <a:p>
            <a:pPr marL="0" indent="0">
              <a:lnSpc>
                <a:spcPct val="128000"/>
              </a:lnSpc>
              <a:buNone/>
            </a:pPr>
            <a:r>
              <a:rPr lang="sl-SI" sz="5600" dirty="0">
                <a:cs typeface="Arial" panose="020B0604020202020204" pitchFamily="34" charset="0"/>
              </a:rPr>
              <a:t>Glede prej omenjenega patriotizma  pa tole: slovensko poreklo prehranskih izdelkov je v povprečju gledano še vedno zelo dobro vodilo pri nakupu, saj Slovenci moderne </a:t>
            </a:r>
            <a:r>
              <a:rPr lang="sl-SI" sz="5600" dirty="0" err="1">
                <a:cs typeface="Arial" panose="020B0604020202020204" pitchFamily="34" charset="0"/>
              </a:rPr>
              <a:t>ultrapocesirane</a:t>
            </a:r>
            <a:r>
              <a:rPr lang="sl-SI" sz="5600" dirty="0">
                <a:cs typeface="Arial" panose="020B0604020202020204" pitchFamily="34" charset="0"/>
              </a:rPr>
              <a:t> hrane v glavnem (še) ne znamo delati.</a:t>
            </a:r>
          </a:p>
          <a:p>
            <a:pPr marL="0" indent="0" algn="r">
              <a:buNone/>
            </a:pPr>
            <a:r>
              <a:rPr lang="sl-SI" sz="4400" b="1" dirty="0">
                <a:latin typeface="Arial" panose="020B0604020202020204" pitchFamily="34" charset="0"/>
                <a:cs typeface="Arial" panose="020B0604020202020204" pitchFamily="34" charset="0"/>
              </a:rPr>
              <a:t>Jure Aleksič, </a:t>
            </a:r>
            <a:r>
              <a:rPr lang="sl-SI" sz="4400" dirty="0">
                <a:latin typeface="Arial" panose="020B0604020202020204" pitchFamily="34" charset="0"/>
                <a:cs typeface="Arial" panose="020B0604020202020204" pitchFamily="34" charset="0"/>
              </a:rPr>
              <a:t>Prirejeno po: revija Zarja, 30. 1. 2018</a:t>
            </a:r>
          </a:p>
          <a:p>
            <a:pPr marL="0" indent="0">
              <a:buNone/>
            </a:pPr>
            <a:endParaRPr lang="sl-SI" dirty="0"/>
          </a:p>
        </p:txBody>
      </p:sp>
      <p:pic>
        <p:nvPicPr>
          <p:cNvPr id="4" name="Slika 3"/>
          <p:cNvPicPr>
            <a:picLocks noChangeAspect="1"/>
          </p:cNvPicPr>
          <p:nvPr/>
        </p:nvPicPr>
        <p:blipFill>
          <a:blip r:embed="rId2"/>
          <a:stretch>
            <a:fillRect/>
          </a:stretch>
        </p:blipFill>
        <p:spPr>
          <a:xfrm>
            <a:off x="8734425" y="365126"/>
            <a:ext cx="2619375" cy="1743075"/>
          </a:xfrm>
          <a:prstGeom prst="rect">
            <a:avLst/>
          </a:prstGeom>
        </p:spPr>
      </p:pic>
    </p:spTree>
    <p:extLst>
      <p:ext uri="{BB962C8B-B14F-4D97-AF65-F5344CB8AC3E}">
        <p14:creationId xmlns:p14="http://schemas.microsoft.com/office/powerpoint/2010/main" val="309285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mn-lt"/>
                <a:cs typeface="Arial" panose="020B0604020202020204" pitchFamily="34" charset="0"/>
              </a:rPr>
              <a:t>Pogovor ob besedilu</a:t>
            </a:r>
          </a:p>
        </p:txBody>
      </p:sp>
      <p:sp>
        <p:nvSpPr>
          <p:cNvPr id="3" name="Označba mesta vsebine 2"/>
          <p:cNvSpPr>
            <a:spLocks noGrp="1"/>
          </p:cNvSpPr>
          <p:nvPr>
            <p:ph idx="1"/>
          </p:nvPr>
        </p:nvSpPr>
        <p:spPr/>
        <p:txBody>
          <a:bodyPr/>
          <a:lstStyle/>
          <a:p>
            <a:r>
              <a:rPr lang="sl-SI" dirty="0">
                <a:cs typeface="Arial" panose="020B0604020202020204" pitchFamily="34" charset="0"/>
              </a:rPr>
              <a:t>Kdo je intervjuvanec? Kdo je sporočevalec in kdo naslovnik?</a:t>
            </a:r>
          </a:p>
          <a:p>
            <a:r>
              <a:rPr lang="sl-SI" dirty="0">
                <a:cs typeface="Arial" panose="020B0604020202020204" pitchFamily="34" charset="0"/>
              </a:rPr>
              <a:t>O čem govori besedilo?</a:t>
            </a:r>
          </a:p>
          <a:p>
            <a:r>
              <a:rPr lang="sl-SI" dirty="0">
                <a:cs typeface="Arial" panose="020B0604020202020204" pitchFamily="34" charset="0"/>
              </a:rPr>
              <a:t>Kakšen ton veje iz tega odlomka intervjuja?</a:t>
            </a:r>
          </a:p>
          <a:p>
            <a:r>
              <a:rPr lang="sl-SI" dirty="0">
                <a:cs typeface="Arial" panose="020B0604020202020204" pitchFamily="34" charset="0"/>
              </a:rPr>
              <a:t>Nad čim se intervjuvanec razburja, celo zgraža?</a:t>
            </a:r>
          </a:p>
          <a:p>
            <a:r>
              <a:rPr lang="sl-SI" dirty="0">
                <a:cs typeface="Arial" panose="020B0604020202020204" pitchFamily="34" charset="0"/>
              </a:rPr>
              <a:t>Kaj hoče intervjuvanec povedati s tem, da ni mogoče narediti užitnega sirupa v tovarni s streho in delavci?</a:t>
            </a:r>
          </a:p>
          <a:p>
            <a:r>
              <a:rPr lang="sl-SI" dirty="0">
                <a:cs typeface="Arial" panose="020B0604020202020204" pitchFamily="34" charset="0"/>
              </a:rPr>
              <a:t>Kaj svetuje slovenskemu potrošniku?</a:t>
            </a:r>
          </a:p>
        </p:txBody>
      </p:sp>
    </p:spTree>
    <p:extLst>
      <p:ext uri="{BB962C8B-B14F-4D97-AF65-F5344CB8AC3E}">
        <p14:creationId xmlns:p14="http://schemas.microsoft.com/office/powerpoint/2010/main" val="6679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mn-lt"/>
                <a:cs typeface="Arial" panose="020B0604020202020204" pitchFamily="34" charset="0"/>
              </a:rPr>
              <a:t>Obravnava pogojnega odvisnika</a:t>
            </a:r>
          </a:p>
        </p:txBody>
      </p:sp>
      <p:sp>
        <p:nvSpPr>
          <p:cNvPr id="3" name="Označba mesta vsebine 2"/>
          <p:cNvSpPr>
            <a:spLocks noGrp="1"/>
          </p:cNvSpPr>
          <p:nvPr>
            <p:ph idx="1"/>
          </p:nvPr>
        </p:nvSpPr>
        <p:spPr>
          <a:xfrm>
            <a:off x="838200" y="1506583"/>
            <a:ext cx="10515600" cy="4670380"/>
          </a:xfrm>
        </p:spPr>
        <p:txBody>
          <a:bodyPr>
            <a:normAutofit fontScale="55000" lnSpcReduction="20000"/>
          </a:bodyPr>
          <a:lstStyle/>
          <a:p>
            <a:pPr marL="0" indent="0">
              <a:lnSpc>
                <a:spcPct val="128000"/>
              </a:lnSpc>
              <a:spcBef>
                <a:spcPts val="600"/>
              </a:spcBef>
              <a:buNone/>
            </a:pPr>
            <a:r>
              <a:rPr lang="sl-SI" sz="3600" dirty="0">
                <a:cs typeface="Arial" panose="020B0604020202020204" pitchFamily="34" charset="0"/>
              </a:rPr>
              <a:t>V prvem intervjuvančevem odgovoru so tri povedi krepko natisnjene. Z označevalcem besedila v njih označi glavni stavek, potem pa se skušaj vprašati po odvisnikih. Po čem sprašujemo oz. kaj izražajo ti odvisniki?</a:t>
            </a:r>
          </a:p>
          <a:p>
            <a:pPr marL="0" indent="0">
              <a:lnSpc>
                <a:spcPct val="128000"/>
              </a:lnSpc>
              <a:spcBef>
                <a:spcPts val="600"/>
              </a:spcBef>
              <a:buNone/>
            </a:pPr>
            <a:endParaRPr lang="sl-SI" sz="3600" dirty="0">
              <a:cs typeface="Arial" panose="020B0604020202020204" pitchFamily="34" charset="0"/>
            </a:endParaRPr>
          </a:p>
          <a:p>
            <a:pPr marL="0" indent="0">
              <a:lnSpc>
                <a:spcPct val="128000"/>
              </a:lnSpc>
              <a:spcBef>
                <a:spcPts val="600"/>
              </a:spcBef>
              <a:buNone/>
            </a:pPr>
            <a:r>
              <a:rPr lang="sl-SI" sz="3600" dirty="0">
                <a:cs typeface="Arial" panose="020B0604020202020204" pitchFamily="34" charset="0"/>
              </a:rPr>
              <a:t>Skrajšano in malo prirejeno prvo krepko natisnjeno poved prepišejo v zvezek in jo ustrezno podčrtajo.</a:t>
            </a:r>
          </a:p>
          <a:p>
            <a:pPr marL="0" indent="0">
              <a:lnSpc>
                <a:spcPct val="128000"/>
              </a:lnSpc>
              <a:spcBef>
                <a:spcPts val="600"/>
              </a:spcBef>
              <a:buNone/>
            </a:pPr>
            <a:r>
              <a:rPr lang="sl-SI" sz="3600" b="1" dirty="0">
                <a:cs typeface="Arial" panose="020B0604020202020204" pitchFamily="34" charset="0"/>
              </a:rPr>
              <a:t> 	Če se izognemo najbolj cenenim živilom iz uvoza, naredimo že zelo veliko.</a:t>
            </a:r>
            <a:endParaRPr lang="sl-SI" sz="3600" dirty="0">
              <a:cs typeface="Arial" panose="020B0604020202020204" pitchFamily="34" charset="0"/>
            </a:endParaRPr>
          </a:p>
          <a:p>
            <a:pPr marL="0" indent="0">
              <a:lnSpc>
                <a:spcPct val="128000"/>
              </a:lnSpc>
              <a:spcBef>
                <a:spcPts val="600"/>
              </a:spcBef>
              <a:buNone/>
            </a:pPr>
            <a:endParaRPr lang="sl-SI" sz="3600" dirty="0">
              <a:cs typeface="Arial" panose="020B0604020202020204" pitchFamily="34" charset="0"/>
            </a:endParaRPr>
          </a:p>
          <a:p>
            <a:pPr marL="0" indent="0">
              <a:lnSpc>
                <a:spcPct val="128000"/>
              </a:lnSpc>
              <a:spcBef>
                <a:spcPts val="600"/>
              </a:spcBef>
              <a:buNone/>
            </a:pPr>
            <a:r>
              <a:rPr lang="sl-SI" sz="3600" dirty="0">
                <a:cs typeface="Arial" panose="020B0604020202020204" pitchFamily="34" charset="0"/>
              </a:rPr>
              <a:t>Za v zvezek narekujemo še pravilo:</a:t>
            </a:r>
          </a:p>
          <a:p>
            <a:pPr marL="0" indent="0">
              <a:lnSpc>
                <a:spcPct val="128000"/>
              </a:lnSpc>
              <a:spcBef>
                <a:spcPts val="600"/>
              </a:spcBef>
              <a:buNone/>
            </a:pPr>
            <a:r>
              <a:rPr lang="sl-SI" sz="3600" dirty="0">
                <a:solidFill>
                  <a:srgbClr val="FF0000"/>
                </a:solidFill>
                <a:cs typeface="Arial" panose="020B0604020202020204" pitchFamily="34" charset="0"/>
              </a:rPr>
              <a:t>Pogojni odvisnik sporoča, pod katerim pogojem bi se zgodilo (se bo zgodilo) dejanje glavnega stavka. Po njem se vprašamo: Pod katerim pogojem + povedek glavnega stavka. Podčrtamo ga s poševnimi črticami in pod njimi napišemo </a:t>
            </a:r>
            <a:r>
              <a:rPr lang="sl-SI" sz="3600" dirty="0" err="1">
                <a:solidFill>
                  <a:srgbClr val="FF0000"/>
                </a:solidFill>
                <a:cs typeface="Arial" panose="020B0604020202020204" pitchFamily="34" charset="0"/>
              </a:rPr>
              <a:t>pog</a:t>
            </a:r>
            <a:r>
              <a:rPr lang="sl-SI" sz="3600" dirty="0">
                <a:solidFill>
                  <a:srgbClr val="FF0000"/>
                </a:solidFill>
                <a:cs typeface="Arial" panose="020B0604020202020204" pitchFamily="34" charset="0"/>
              </a:rPr>
              <a:t>. </a:t>
            </a:r>
            <a:r>
              <a:rPr lang="sl-SI" sz="3600" dirty="0" err="1">
                <a:solidFill>
                  <a:srgbClr val="FF0000"/>
                </a:solidFill>
                <a:cs typeface="Arial" panose="020B0604020202020204" pitchFamily="34" charset="0"/>
              </a:rPr>
              <a:t>odv</a:t>
            </a:r>
            <a:r>
              <a:rPr lang="sl-SI" sz="3600" dirty="0">
                <a:solidFill>
                  <a:srgbClr val="FF0000"/>
                </a:solidFill>
                <a:cs typeface="Arial" panose="020B0604020202020204" pitchFamily="34" charset="0"/>
              </a:rPr>
              <a:t>. Tipična vezniška beseda (veznik) je če. </a:t>
            </a:r>
          </a:p>
          <a:p>
            <a:pPr>
              <a:lnSpc>
                <a:spcPct val="128000"/>
              </a:lnSpc>
              <a:spcBef>
                <a:spcPts val="600"/>
              </a:spcBef>
            </a:pP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33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mn-lt"/>
                <a:cs typeface="Arial" panose="020B0604020202020204" pitchFamily="34" charset="0"/>
              </a:rPr>
              <a:t>Nova naloga</a:t>
            </a:r>
          </a:p>
        </p:txBody>
      </p:sp>
      <p:sp>
        <p:nvSpPr>
          <p:cNvPr id="3" name="Označba mesta vsebine 2"/>
          <p:cNvSpPr>
            <a:spLocks noGrp="1"/>
          </p:cNvSpPr>
          <p:nvPr>
            <p:ph idx="1"/>
          </p:nvPr>
        </p:nvSpPr>
        <p:spPr>
          <a:xfrm>
            <a:off x="838200" y="1584960"/>
            <a:ext cx="10515600" cy="4592003"/>
          </a:xfrm>
        </p:spPr>
        <p:txBody>
          <a:bodyPr>
            <a:normAutofit/>
          </a:bodyPr>
          <a:lstStyle/>
          <a:p>
            <a:pPr marL="0" indent="0">
              <a:buNone/>
            </a:pPr>
            <a:r>
              <a:rPr lang="sl-SI" dirty="0">
                <a:cs typeface="Arial" panose="020B0604020202020204" pitchFamily="34" charset="0"/>
              </a:rPr>
              <a:t>V življenju se nam mora izpolniti veliko pogojev, da nam katera od stvari uspe, zato je raba pogojnega odvisnika kar pogosta. Pogosto ga uporabljajo tudi tisti, ki veliko sanjarijo in malo uresničijo.</a:t>
            </a:r>
          </a:p>
          <a:p>
            <a:pPr marL="0" indent="0">
              <a:buNone/>
            </a:pPr>
            <a:endParaRPr lang="sl-SI" dirty="0">
              <a:cs typeface="Arial" panose="020B0604020202020204" pitchFamily="34" charset="0"/>
            </a:endParaRPr>
          </a:p>
          <a:p>
            <a:r>
              <a:rPr lang="sl-SI" dirty="0">
                <a:cs typeface="Arial" panose="020B0604020202020204" pitchFamily="34" charset="0"/>
              </a:rPr>
              <a:t>Če-kača</a:t>
            </a:r>
          </a:p>
          <a:p>
            <a:pPr marL="0" indent="0">
              <a:buNone/>
            </a:pPr>
            <a:r>
              <a:rPr lang="sl-SI" dirty="0">
                <a:cs typeface="Arial" panose="020B0604020202020204" pitchFamily="34" charset="0"/>
              </a:rPr>
              <a:t>Sestavi besedilo iz povedi, ki bodo vsebovale samo pogojne odvisnike. Kaj se bo zgodilo v drugi povedi, če bo pogoj v prvi povedi izpolnjen?</a:t>
            </a:r>
          </a:p>
          <a:p>
            <a:pPr marL="0" indent="0">
              <a:buNone/>
            </a:pPr>
            <a:r>
              <a:rPr lang="sl-SI" dirty="0">
                <a:cs typeface="Arial" panose="020B0604020202020204" pitchFamily="34" charset="0"/>
              </a:rPr>
              <a:t>Prim. Če bom popoldan utrujena, bom naredila en krog s kolesom. Če bom naredila en krog s kolesom, bom srečala prijateljico. Če bom srečala prijateljico, jo bom povabila na kavo </a:t>
            </a:r>
            <a:r>
              <a:rPr lang="sl-SI"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9678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mn-lt"/>
                <a:cs typeface="Arial" panose="020B0604020202020204" pitchFamily="34" charset="0"/>
              </a:rPr>
              <a:t>Zakaj smo se odločile za svoje gradivo pri neumetnostnih besedilih?</a:t>
            </a:r>
          </a:p>
        </p:txBody>
      </p:sp>
      <p:sp>
        <p:nvSpPr>
          <p:cNvPr id="3" name="Označba mesta vsebine 2"/>
          <p:cNvSpPr>
            <a:spLocks noGrp="1"/>
          </p:cNvSpPr>
          <p:nvPr>
            <p:ph idx="1"/>
          </p:nvPr>
        </p:nvSpPr>
        <p:spPr/>
        <p:txBody>
          <a:bodyPr>
            <a:normAutofit fontScale="85000" lnSpcReduction="20000"/>
          </a:bodyPr>
          <a:lstStyle/>
          <a:p>
            <a:pPr>
              <a:spcAft>
                <a:spcPts val="600"/>
              </a:spcAft>
              <a:buFont typeface="Wingdings" panose="05000000000000000000" pitchFamily="2" charset="2"/>
              <a:buChar char="v"/>
            </a:pPr>
            <a:r>
              <a:rPr lang="sl-SI" dirty="0">
                <a:latin typeface="Arial" panose="020B0604020202020204" pitchFamily="34" charset="0"/>
                <a:cs typeface="Arial" panose="020B0604020202020204" pitchFamily="34" charset="0"/>
              </a:rPr>
              <a:t> </a:t>
            </a:r>
            <a:r>
              <a:rPr lang="sl-SI" dirty="0">
                <a:cs typeface="Arial" panose="020B0604020202020204" pitchFamily="34" charset="0"/>
              </a:rPr>
              <a:t>pestrejše (aktualnejše) vsebine in teme s poudarkom na vsem, kar je slovensko</a:t>
            </a:r>
          </a:p>
          <a:p>
            <a:pPr>
              <a:spcAft>
                <a:spcPts val="600"/>
              </a:spcAft>
              <a:buFont typeface="Wingdings" panose="05000000000000000000" pitchFamily="2" charset="2"/>
              <a:buChar char="v"/>
            </a:pPr>
            <a:r>
              <a:rPr lang="sl-SI" dirty="0">
                <a:cs typeface="Arial" panose="020B0604020202020204" pitchFamily="34" charset="0"/>
              </a:rPr>
              <a:t> učencem ponuditi primernejša besedila z možnostjo vsakoletnega prilagajanja skupinam</a:t>
            </a:r>
          </a:p>
          <a:p>
            <a:pPr>
              <a:spcAft>
                <a:spcPts val="600"/>
              </a:spcAft>
              <a:buFont typeface="Wingdings" panose="05000000000000000000" pitchFamily="2" charset="2"/>
              <a:buChar char="v"/>
            </a:pPr>
            <a:r>
              <a:rPr lang="sl-SI" dirty="0">
                <a:cs typeface="Arial" panose="020B0604020202020204" pitchFamily="34" charset="0"/>
              </a:rPr>
              <a:t> ponuditi daljša besedila, zahtevnejša besedila</a:t>
            </a:r>
          </a:p>
          <a:p>
            <a:pPr>
              <a:spcAft>
                <a:spcPts val="600"/>
              </a:spcAft>
              <a:buFont typeface="Wingdings" panose="05000000000000000000" pitchFamily="2" charset="2"/>
              <a:buChar char="v"/>
            </a:pPr>
            <a:r>
              <a:rPr lang="sl-SI" dirty="0">
                <a:cs typeface="Arial" panose="020B0604020202020204" pitchFamily="34" charset="0"/>
              </a:rPr>
              <a:t> izboljšati bralno razumevanje</a:t>
            </a:r>
          </a:p>
          <a:p>
            <a:pPr>
              <a:spcAft>
                <a:spcPts val="600"/>
              </a:spcAft>
              <a:buFont typeface="Wingdings" panose="05000000000000000000" pitchFamily="2" charset="2"/>
              <a:buChar char="v"/>
            </a:pPr>
            <a:r>
              <a:rPr lang="sl-SI" dirty="0">
                <a:cs typeface="Arial" panose="020B0604020202020204" pitchFamily="34" charset="0"/>
              </a:rPr>
              <a:t> zasičenost z gradivi, ki jih uporabljamo že nekaj let, skromna besedila, malo novega besedišča (pri drugih predmetih veliko strokovnega izrazja)</a:t>
            </a:r>
          </a:p>
          <a:p>
            <a:pPr>
              <a:spcAft>
                <a:spcPts val="600"/>
              </a:spcAft>
              <a:buFont typeface="Wingdings" panose="05000000000000000000" pitchFamily="2" charset="2"/>
              <a:buChar char="v"/>
            </a:pPr>
            <a:r>
              <a:rPr lang="sl-SI" dirty="0">
                <a:cs typeface="Arial" panose="020B0604020202020204" pitchFamily="34" charset="0"/>
              </a:rPr>
              <a:t> vnesti didaktične novosti v pouk</a:t>
            </a:r>
          </a:p>
          <a:p>
            <a:pPr>
              <a:spcAft>
                <a:spcPts val="600"/>
              </a:spcAft>
              <a:buFont typeface="Wingdings" panose="05000000000000000000" pitchFamily="2" charset="2"/>
              <a:buChar char="v"/>
            </a:pPr>
            <a:r>
              <a:rPr lang="sl-SI" dirty="0">
                <a:cs typeface="Arial" panose="020B0604020202020204" pitchFamily="34" charset="0"/>
              </a:rPr>
              <a:t> več pisanja v zvezek (ne zgolj dopolnjevanje v DZ in enaki tipi nalog)</a:t>
            </a:r>
          </a:p>
          <a:p>
            <a:pPr>
              <a:spcAft>
                <a:spcPts val="600"/>
              </a:spcAft>
              <a:buFont typeface="Wingdings" panose="05000000000000000000" pitchFamily="2" charset="2"/>
              <a:buChar char="v"/>
            </a:pPr>
            <a:r>
              <a:rPr lang="sl-SI" dirty="0">
                <a:cs typeface="Arial" panose="020B0604020202020204" pitchFamily="34" charset="0"/>
              </a:rPr>
              <a:t> več nalog za tvorjenje</a:t>
            </a:r>
          </a:p>
        </p:txBody>
      </p:sp>
    </p:spTree>
    <p:extLst>
      <p:ext uri="{BB962C8B-B14F-4D97-AF65-F5344CB8AC3E}">
        <p14:creationId xmlns:p14="http://schemas.microsoft.com/office/powerpoint/2010/main" val="358129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latin typeface="+mn-lt"/>
                <a:cs typeface="Arial" panose="020B0604020202020204" pitchFamily="34" charset="0"/>
              </a:rPr>
              <a:t>Izhodišča za oblikovanje</a:t>
            </a:r>
          </a:p>
        </p:txBody>
      </p:sp>
      <p:sp>
        <p:nvSpPr>
          <p:cNvPr id="3" name="Označba mesta vsebine 2"/>
          <p:cNvSpPr>
            <a:spLocks noGrp="1"/>
          </p:cNvSpPr>
          <p:nvPr>
            <p:ph idx="1"/>
          </p:nvPr>
        </p:nvSpPr>
        <p:spPr/>
        <p:txBody>
          <a:bodyPr>
            <a:normAutofit lnSpcReduction="10000"/>
          </a:bodyPr>
          <a:lstStyle/>
          <a:p>
            <a:pPr marL="0" indent="0">
              <a:spcAft>
                <a:spcPts val="1000"/>
              </a:spcAft>
              <a:buFont typeface="Wingdings" panose="05000000000000000000" pitchFamily="2" charset="2"/>
              <a:buChar char="v"/>
            </a:pPr>
            <a:r>
              <a:rPr lang="sl-SI" dirty="0"/>
              <a:t> </a:t>
            </a:r>
            <a:r>
              <a:rPr lang="sl-SI" dirty="0">
                <a:cs typeface="Arial" panose="020B0604020202020204" pitchFamily="34" charset="0"/>
              </a:rPr>
              <a:t>skrbno načrtovanje (učni načrt)</a:t>
            </a:r>
          </a:p>
          <a:p>
            <a:pPr marL="0" indent="0">
              <a:spcAft>
                <a:spcPts val="1000"/>
              </a:spcAft>
              <a:buFont typeface="Wingdings" panose="05000000000000000000" pitchFamily="2" charset="2"/>
              <a:buChar char="v"/>
            </a:pPr>
            <a:r>
              <a:rPr lang="sl-SI" dirty="0">
                <a:cs typeface="Arial" panose="020B0604020202020204" pitchFamily="34" charset="0"/>
              </a:rPr>
              <a:t> pretekla znanja in izkušnje (avtorstvo e-gradiv, i-Učbenika za slovenščino 8 in 9, gradiva za tujce)</a:t>
            </a:r>
          </a:p>
          <a:p>
            <a:pPr marL="0" indent="0">
              <a:spcAft>
                <a:spcPts val="1000"/>
              </a:spcAft>
              <a:buFont typeface="Wingdings" panose="05000000000000000000" pitchFamily="2" charset="2"/>
              <a:buChar char="v"/>
            </a:pPr>
            <a:r>
              <a:rPr lang="sl-SI" dirty="0">
                <a:cs typeface="Arial" panose="020B0604020202020204" pitchFamily="34" charset="0"/>
              </a:rPr>
              <a:t> timsko delo je temelj za dober končni izdelek</a:t>
            </a:r>
          </a:p>
          <a:p>
            <a:pPr marL="0" indent="0">
              <a:spcAft>
                <a:spcPts val="1000"/>
              </a:spcAft>
              <a:buFont typeface="Wingdings" panose="05000000000000000000" pitchFamily="2" charset="2"/>
              <a:buChar char="v"/>
            </a:pPr>
            <a:r>
              <a:rPr lang="sl-SI" dirty="0">
                <a:cs typeface="Arial" panose="020B0604020202020204" pitchFamily="34" charset="0"/>
              </a:rPr>
              <a:t> gradivo, ki bo učilo aktivno državljanstvo in spodbujalo narodno zavest</a:t>
            </a:r>
          </a:p>
          <a:p>
            <a:pPr marL="0" indent="0">
              <a:spcAft>
                <a:spcPts val="1000"/>
              </a:spcAft>
              <a:buFont typeface="Wingdings" panose="05000000000000000000" pitchFamily="2" charset="2"/>
              <a:buChar char="v"/>
            </a:pPr>
            <a:r>
              <a:rPr lang="sl-SI" dirty="0">
                <a:cs typeface="Arial" panose="020B0604020202020204" pitchFamily="34" charset="0"/>
              </a:rPr>
              <a:t> enotna forma učne priprave in priprave gradiv</a:t>
            </a:r>
          </a:p>
          <a:p>
            <a:pPr marL="0" indent="0">
              <a:spcAft>
                <a:spcPts val="1000"/>
              </a:spcAft>
              <a:buFont typeface="Wingdings" panose="05000000000000000000" pitchFamily="2" charset="2"/>
              <a:buChar char="v"/>
            </a:pPr>
            <a:r>
              <a:rPr lang="sl-SI" dirty="0">
                <a:cs typeface="Arial" panose="020B0604020202020204" pitchFamily="34" charset="0"/>
              </a:rPr>
              <a:t> sodobne teme</a:t>
            </a:r>
          </a:p>
          <a:p>
            <a:pPr marL="0" indent="0">
              <a:spcAft>
                <a:spcPts val="1000"/>
              </a:spcAft>
              <a:buNone/>
            </a:pPr>
            <a:endParaRPr lang="sl-SI" dirty="0"/>
          </a:p>
        </p:txBody>
      </p:sp>
    </p:spTree>
    <p:extLst>
      <p:ext uri="{BB962C8B-B14F-4D97-AF65-F5344CB8AC3E}">
        <p14:creationId xmlns:p14="http://schemas.microsoft.com/office/powerpoint/2010/main" val="301018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406D76EAACDA444B6F083E976773DEE" ma:contentTypeVersion="11" ma:contentTypeDescription="Ustvari nov dokument." ma:contentTypeScope="" ma:versionID="c7ce602ffc16583af1883ed7684a5866">
  <xsd:schema xmlns:xsd="http://www.w3.org/2001/XMLSchema" xmlns:xs="http://www.w3.org/2001/XMLSchema" xmlns:p="http://schemas.microsoft.com/office/2006/metadata/properties" xmlns:ns2="771ddbd4-0a61-420c-9c5b-0516151562c9" xmlns:ns3="639c611c-d4e4-4679-8296-25aacb133403" targetNamespace="http://schemas.microsoft.com/office/2006/metadata/properties" ma:root="true" ma:fieldsID="10afe7454102c5728a692cfaa645b334" ns2:_="" ns3:_="">
    <xsd:import namespace="771ddbd4-0a61-420c-9c5b-0516151562c9"/>
    <xsd:import namespace="639c611c-d4e4-4679-8296-25aacb1334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ddbd4-0a61-420c-9c5b-051615156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9c611c-d4e4-4679-8296-25aacb133403" elementFormDefault="qualified">
    <xsd:import namespace="http://schemas.microsoft.com/office/2006/documentManagement/types"/>
    <xsd:import namespace="http://schemas.microsoft.com/office/infopath/2007/PartnerControls"/>
    <xsd:element name="SharedWithUsers" ma:index="17"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EC71D4-6866-4AC4-91B5-3ABA0B455401}">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 ds:uri="771ddbd4-0a61-420c-9c5b-0516151562c9"/>
    <ds:schemaRef ds:uri="http://purl.org/dc/dcmitype/"/>
    <ds:schemaRef ds:uri="639c611c-d4e4-4679-8296-25aacb133403"/>
    <ds:schemaRef ds:uri="http://www.w3.org/XML/1998/namespace"/>
    <ds:schemaRef ds:uri="http://purl.org/dc/elements/1.1/"/>
  </ds:schemaRefs>
</ds:datastoreItem>
</file>

<file path=customXml/itemProps2.xml><?xml version="1.0" encoding="utf-8"?>
<ds:datastoreItem xmlns:ds="http://schemas.openxmlformats.org/officeDocument/2006/customXml" ds:itemID="{0ECDB509-3976-4AD1-AF41-3AE0D97C0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1ddbd4-0a61-420c-9c5b-0516151562c9"/>
    <ds:schemaRef ds:uri="639c611c-d4e4-4679-8296-25aacb133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F403BF-91AA-473B-9C70-084BCE0CDD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525</TotalTime>
  <Words>1389</Words>
  <Application>Microsoft Office PowerPoint</Application>
  <PresentationFormat>Širokozaslonsko</PresentationFormat>
  <Paragraphs>140</Paragraphs>
  <Slides>28</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28</vt:i4>
      </vt:variant>
    </vt:vector>
  </HeadingPairs>
  <TitlesOfParts>
    <vt:vector size="35" baseType="lpstr">
      <vt:lpstr>Arial</vt:lpstr>
      <vt:lpstr>Calibri</vt:lpstr>
      <vt:lpstr>Calibri Light</vt:lpstr>
      <vt:lpstr>Courier New</vt:lpstr>
      <vt:lpstr>Times New Roman</vt:lpstr>
      <vt:lpstr>Wingdings</vt:lpstr>
      <vt:lpstr>Officeova tema</vt:lpstr>
      <vt:lpstr>BREZ DELOVNIH ZVEZKOV  PRI POUKU SLOVENŠČINE  V 8. IN 9. RAZREDU </vt:lpstr>
      <vt:lpstr>UM: Povej, kaj ješ, in povem ti, kdo si</vt:lpstr>
      <vt:lpstr>Novo besedišče</vt:lpstr>
      <vt:lpstr>Branje besedila</vt:lpstr>
      <vt:lpstr>Pogovor ob besedilu</vt:lpstr>
      <vt:lpstr>Obravnava pogojnega odvisnika</vt:lpstr>
      <vt:lpstr>Nova naloga</vt:lpstr>
      <vt:lpstr>Zakaj smo se odločile za svoje gradivo pri neumetnostnih besedilih?</vt:lpstr>
      <vt:lpstr>Izhodišča za oblikovanje</vt:lpstr>
      <vt:lpstr>Obravnavane teme po sklopih</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EVALVACIJA UČENCEV</vt:lpstr>
      <vt:lpstr>EVALVACIJA UČITELJIC</vt:lpstr>
      <vt:lpstr>Kako naprej?</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26 pt, bold</dc:title>
  <dc:creator>Zvonka Kos</dc:creator>
  <cp:lastModifiedBy>Barbara Lesničar</cp:lastModifiedBy>
  <cp:revision>46</cp:revision>
  <dcterms:created xsi:type="dcterms:W3CDTF">2017-08-16T10:43:35Z</dcterms:created>
  <dcterms:modified xsi:type="dcterms:W3CDTF">2022-08-16T07:23:25Z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0x010100B406D76EAACDA444B6F083E976773DEE</vt:lpwstr>
  </property>
</Properties>
</file>