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Lst>
  <p:notesMasterIdLst>
    <p:notesMasterId r:id="rId41"/>
  </p:notesMasterIdLst>
  <p:handoutMasterIdLst>
    <p:handoutMasterId r:id="rId42"/>
  </p:handoutMasterIdLst>
  <p:sldIdLst>
    <p:sldId id="256" r:id="rId5"/>
    <p:sldId id="313" r:id="rId6"/>
    <p:sldId id="312" r:id="rId7"/>
    <p:sldId id="303" r:id="rId8"/>
    <p:sldId id="263" r:id="rId9"/>
    <p:sldId id="264" r:id="rId10"/>
    <p:sldId id="265" r:id="rId11"/>
    <p:sldId id="271" r:id="rId12"/>
    <p:sldId id="269" r:id="rId13"/>
    <p:sldId id="322" r:id="rId14"/>
    <p:sldId id="309" r:id="rId15"/>
    <p:sldId id="308" r:id="rId16"/>
    <p:sldId id="314" r:id="rId17"/>
    <p:sldId id="317" r:id="rId18"/>
    <p:sldId id="318" r:id="rId19"/>
    <p:sldId id="320" r:id="rId20"/>
    <p:sldId id="321" r:id="rId21"/>
    <p:sldId id="325" r:id="rId22"/>
    <p:sldId id="326" r:id="rId23"/>
    <p:sldId id="324" r:id="rId24"/>
    <p:sldId id="311"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969"/>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59" d="100"/>
          <a:sy n="59" d="100"/>
        </p:scale>
        <p:origin x="8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A62371C-CEF7-4D89-BDC9-D57FFCA6EB1F}" type="datetimeFigureOut">
              <a:rPr lang="sl-SI" smtClean="0"/>
              <a:t>24. 08. 2022</a:t>
            </a:fld>
            <a:endParaRPr lang="sl-SI"/>
          </a:p>
        </p:txBody>
      </p:sp>
      <p:sp>
        <p:nvSpPr>
          <p:cNvPr id="4" name="Označba mesta no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BFE5146-721C-43B7-BEFE-ADDD32E921AA}" type="slidenum">
              <a:rPr lang="sl-SI" smtClean="0"/>
              <a:t>‹#›</a:t>
            </a:fld>
            <a:endParaRPr lang="sl-SI"/>
          </a:p>
        </p:txBody>
      </p:sp>
    </p:spTree>
    <p:extLst>
      <p:ext uri="{BB962C8B-B14F-4D97-AF65-F5344CB8AC3E}">
        <p14:creationId xmlns:p14="http://schemas.microsoft.com/office/powerpoint/2010/main" val="1016972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BAC25CE-4D17-4FFB-8D3B-007BF95B53D0}" type="datetimeFigureOut">
              <a:rPr lang="sl-SI" smtClean="0"/>
              <a:t>24. 08. 2022</a:t>
            </a:fld>
            <a:endParaRPr lang="sl-SI"/>
          </a:p>
        </p:txBody>
      </p:sp>
      <p:sp>
        <p:nvSpPr>
          <p:cNvPr id="4" name="Označba mesta stranske slik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5859DD9-AAEA-4290-97CA-261E94614942}" type="slidenum">
              <a:rPr lang="sl-SI" smtClean="0"/>
              <a:t>‹#›</a:t>
            </a:fld>
            <a:endParaRPr lang="sl-SI"/>
          </a:p>
        </p:txBody>
      </p:sp>
    </p:spTree>
    <p:extLst>
      <p:ext uri="{BB962C8B-B14F-4D97-AF65-F5344CB8AC3E}">
        <p14:creationId xmlns:p14="http://schemas.microsoft.com/office/powerpoint/2010/main" val="1395687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b="1" kern="1200" dirty="0" smtClean="0">
                <a:solidFill>
                  <a:schemeClr val="tx1"/>
                </a:solidFill>
                <a:effectLst/>
                <a:latin typeface="+mn-lt"/>
                <a:ea typeface="+mn-ea"/>
                <a:cs typeface="+mn-cs"/>
              </a:rPr>
              <a:t>Model opismenjevanja se je v slovenski osnovni šoli skozi čas spreminjal. S </a:t>
            </a:r>
            <a:r>
              <a:rPr lang="sl-SI" sz="1200" b="1" kern="1200" dirty="0" err="1" smtClean="0">
                <a:solidFill>
                  <a:schemeClr val="tx1"/>
                </a:solidFill>
                <a:effectLst/>
                <a:latin typeface="+mn-lt"/>
                <a:ea typeface="+mn-ea"/>
                <a:cs typeface="+mn-cs"/>
              </a:rPr>
              <a:t>kurikularno</a:t>
            </a:r>
            <a:r>
              <a:rPr lang="sl-SI" sz="1200" b="1" kern="1200" dirty="0" smtClean="0">
                <a:solidFill>
                  <a:schemeClr val="tx1"/>
                </a:solidFill>
                <a:effectLst/>
                <a:latin typeface="+mn-lt"/>
                <a:ea typeface="+mn-ea"/>
                <a:cs typeface="+mn-cs"/>
              </a:rPr>
              <a:t> prenovo se je uvedel in uveljavil triletni modela</a:t>
            </a:r>
            <a:r>
              <a:rPr lang="sl-SI" sz="1200" kern="1200" dirty="0" smtClean="0">
                <a:solidFill>
                  <a:schemeClr val="tx1"/>
                </a:solidFill>
                <a:effectLst/>
                <a:latin typeface="+mn-lt"/>
                <a:ea typeface="+mn-ea"/>
                <a:cs typeface="+mn-cs"/>
              </a:rPr>
              <a:t> </a:t>
            </a:r>
            <a:r>
              <a:rPr lang="sl-SI" sz="1200" b="1" kern="1200" dirty="0" smtClean="0">
                <a:solidFill>
                  <a:schemeClr val="tx1"/>
                </a:solidFill>
                <a:effectLst/>
                <a:latin typeface="+mn-lt"/>
                <a:ea typeface="+mn-ea"/>
                <a:cs typeface="+mn-cs"/>
              </a:rPr>
              <a:t> opismenjevanja. Dinamika opismenjevanja je usmerjena v triletno doseganje ciljev in standardov, kar pomeni, da je prvi razred namenjen razvoju </a:t>
            </a:r>
            <a:r>
              <a:rPr lang="sl-SI" sz="1200" b="1" kern="1200" dirty="0" err="1" smtClean="0">
                <a:solidFill>
                  <a:schemeClr val="tx1"/>
                </a:solidFill>
                <a:effectLst/>
                <a:latin typeface="+mn-lt"/>
                <a:ea typeface="+mn-ea"/>
                <a:cs typeface="+mn-cs"/>
              </a:rPr>
              <a:t>predo</a:t>
            </a:r>
            <a:r>
              <a:rPr lang="sl-SI" sz="1200" kern="1200" dirty="0" smtClean="0">
                <a:solidFill>
                  <a:schemeClr val="tx1"/>
                </a:solidFill>
                <a:effectLst/>
                <a:latin typeface="+mn-lt"/>
                <a:ea typeface="+mn-ea"/>
                <a:cs typeface="+mn-cs"/>
              </a:rPr>
              <a:t> </a:t>
            </a:r>
            <a:r>
              <a:rPr lang="sl-SI" sz="1200" b="1" kern="1200" dirty="0" err="1" smtClean="0">
                <a:solidFill>
                  <a:schemeClr val="tx1"/>
                </a:solidFill>
                <a:effectLst/>
                <a:latin typeface="+mn-lt"/>
                <a:ea typeface="+mn-ea"/>
                <a:cs typeface="+mn-cs"/>
              </a:rPr>
              <a:t>pismenjevalnih</a:t>
            </a:r>
            <a:r>
              <a:rPr lang="sl-SI" sz="1200" b="1" kern="1200" dirty="0" smtClean="0">
                <a:solidFill>
                  <a:schemeClr val="tx1"/>
                </a:solidFill>
                <a:effectLst/>
                <a:latin typeface="+mn-lt"/>
                <a:ea typeface="+mn-ea"/>
                <a:cs typeface="+mn-cs"/>
              </a:rPr>
              <a:t> zmožnosti. </a:t>
            </a:r>
            <a:r>
              <a:rPr lang="sl-SI" sz="1200" kern="1200" dirty="0" smtClean="0">
                <a:solidFill>
                  <a:schemeClr val="tx1"/>
                </a:solidFill>
                <a:effectLst/>
                <a:latin typeface="+mn-lt"/>
                <a:ea typeface="+mn-ea"/>
                <a:cs typeface="+mn-cs"/>
              </a:rPr>
              <a:t> Črtati a</a:t>
            </a:r>
          </a:p>
          <a:p>
            <a:r>
              <a:rPr lang="sl-SI" sz="1200" kern="1200" dirty="0" smtClean="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F5859DD9-AAEA-4290-97CA-261E94614942}" type="slidenum">
              <a:rPr lang="sl-SI" smtClean="0"/>
              <a:t>3</a:t>
            </a:fld>
            <a:endParaRPr lang="sl-SI"/>
          </a:p>
        </p:txBody>
      </p:sp>
    </p:spTree>
    <p:extLst>
      <p:ext uri="{BB962C8B-B14F-4D97-AF65-F5344CB8AC3E}">
        <p14:creationId xmlns:p14="http://schemas.microsoft.com/office/powerpoint/2010/main" val="117137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fontAlgn="base"/>
            <a:r>
              <a:rPr lang="sl-SI" sz="1200" b="1" kern="1200" dirty="0" smtClean="0">
                <a:solidFill>
                  <a:schemeClr val="tx1"/>
                </a:solidFill>
                <a:effectLst/>
                <a:latin typeface="+mn-lt"/>
                <a:ea typeface="+mn-ea"/>
                <a:cs typeface="+mn-cs"/>
              </a:rPr>
              <a:t>Zakaj naj bi spodbujali razvoj pismenosti v 1. razredu?</a:t>
            </a:r>
            <a:endParaRPr lang="sl-SI" sz="1200" kern="1200" dirty="0" smtClean="0">
              <a:solidFill>
                <a:schemeClr val="tx1"/>
              </a:solidFill>
              <a:effectLst/>
              <a:latin typeface="+mn-lt"/>
              <a:ea typeface="+mn-ea"/>
              <a:cs typeface="+mn-cs"/>
            </a:endParaRPr>
          </a:p>
          <a:p>
            <a:pPr lvl="0" fontAlgn="base"/>
            <a:r>
              <a:rPr lang="sl-SI" sz="1200" kern="1200" dirty="0" smtClean="0">
                <a:solidFill>
                  <a:schemeClr val="tx1"/>
                </a:solidFill>
                <a:effectLst/>
                <a:latin typeface="+mn-lt"/>
                <a:ea typeface="+mn-ea"/>
                <a:cs typeface="+mn-cs"/>
              </a:rPr>
              <a:t>raziskave potrjujejo spontan razvoj zgodnje/porajajoče se pismenosti,</a:t>
            </a:r>
          </a:p>
          <a:p>
            <a:pPr lvl="0" fontAlgn="base"/>
            <a:r>
              <a:rPr lang="sl-SI" sz="1200" kern="1200" dirty="0" smtClean="0">
                <a:solidFill>
                  <a:schemeClr val="tx1"/>
                </a:solidFill>
                <a:effectLst/>
                <a:latin typeface="+mn-lt"/>
                <a:ea typeface="+mn-ea"/>
                <a:cs typeface="+mn-cs"/>
              </a:rPr>
              <a:t>otroci v simbolnih igrah posnemajo odrasle (tudi v dogodkih, povezanih s pismenostjo),</a:t>
            </a:r>
          </a:p>
          <a:p>
            <a:pPr lvl="0" fontAlgn="base"/>
            <a:r>
              <a:rPr lang="sl-SI" sz="1200" kern="1200" dirty="0" smtClean="0">
                <a:solidFill>
                  <a:schemeClr val="tx1"/>
                </a:solidFill>
                <a:effectLst/>
                <a:latin typeface="+mn-lt"/>
                <a:ea typeface="+mn-ea"/>
                <a:cs typeface="+mn-cs"/>
              </a:rPr>
              <a:t>motivirani so za samostojno odkrivanje pomena pismenosti,</a:t>
            </a:r>
          </a:p>
          <a:p>
            <a:pPr lvl="0" fontAlgn="base"/>
            <a:r>
              <a:rPr lang="sl-SI" sz="1200" kern="1200" dirty="0" smtClean="0">
                <a:solidFill>
                  <a:schemeClr val="tx1"/>
                </a:solidFill>
                <a:effectLst/>
                <a:latin typeface="+mn-lt"/>
                <a:ea typeface="+mn-ea"/>
                <a:cs typeface="+mn-cs"/>
              </a:rPr>
              <a:t>pismenost uporabljajo za medsebojno sporazumevanje,</a:t>
            </a:r>
          </a:p>
          <a:p>
            <a:pPr lvl="0" fontAlgn="base"/>
            <a:r>
              <a:rPr lang="sl-SI" sz="1200" kern="1200" dirty="0" smtClean="0">
                <a:solidFill>
                  <a:schemeClr val="tx1"/>
                </a:solidFill>
                <a:effectLst/>
                <a:latin typeface="+mn-lt"/>
                <a:ea typeface="+mn-ea"/>
                <a:cs typeface="+mn-cs"/>
              </a:rPr>
              <a:t>pogled drugam: pisanje in branje pri šestih letih.</a:t>
            </a:r>
          </a:p>
          <a:p>
            <a:endParaRPr lang="sl-SI" dirty="0"/>
          </a:p>
        </p:txBody>
      </p:sp>
      <p:sp>
        <p:nvSpPr>
          <p:cNvPr id="4" name="Označba mesta številke diapozitiva 3"/>
          <p:cNvSpPr>
            <a:spLocks noGrp="1"/>
          </p:cNvSpPr>
          <p:nvPr>
            <p:ph type="sldNum" sz="quarter" idx="10"/>
          </p:nvPr>
        </p:nvSpPr>
        <p:spPr/>
        <p:txBody>
          <a:bodyPr/>
          <a:lstStyle/>
          <a:p>
            <a:fld id="{F5859DD9-AAEA-4290-97CA-261E94614942}" type="slidenum">
              <a:rPr lang="sl-SI" smtClean="0"/>
              <a:t>5</a:t>
            </a:fld>
            <a:endParaRPr lang="sl-SI"/>
          </a:p>
        </p:txBody>
      </p:sp>
    </p:spTree>
    <p:extLst>
      <p:ext uri="{BB962C8B-B14F-4D97-AF65-F5344CB8AC3E}">
        <p14:creationId xmlns:p14="http://schemas.microsoft.com/office/powerpoint/2010/main" val="1503155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fontAlgn="base"/>
            <a:r>
              <a:rPr lang="sl-SI" sz="1200" kern="1200" dirty="0" smtClean="0">
                <a:solidFill>
                  <a:schemeClr val="tx1"/>
                </a:solidFill>
                <a:effectLst/>
                <a:latin typeface="+mn-lt"/>
                <a:ea typeface="+mn-ea"/>
                <a:cs typeface="+mn-cs"/>
              </a:rPr>
              <a:t>Sprememba ustaljenega modela opismenjevanja se kaže v individualiziranem opismenjevanju, ki za izhodišče vzame učenčevo predznanje oz. stopnjo </a:t>
            </a:r>
            <a:r>
              <a:rPr lang="sl-SI" sz="1200" kern="1200" dirty="0" err="1" smtClean="0">
                <a:solidFill>
                  <a:schemeClr val="tx1"/>
                </a:solidFill>
                <a:effectLst/>
                <a:latin typeface="+mn-lt"/>
                <a:ea typeface="+mn-ea"/>
                <a:cs typeface="+mn-cs"/>
              </a:rPr>
              <a:t>opismenjenosti</a:t>
            </a:r>
            <a:r>
              <a:rPr lang="sl-SI" sz="1200" kern="1200" dirty="0" smtClean="0">
                <a:solidFill>
                  <a:schemeClr val="tx1"/>
                </a:solidFill>
                <a:effectLst/>
                <a:latin typeface="+mn-lt"/>
                <a:ea typeface="+mn-ea"/>
                <a:cs typeface="+mn-cs"/>
              </a:rPr>
              <a:t> ob vstopu v šolo. Cilj individualiziranega opismenjevanja je napredovanje tistih, ki dosegajo temeljno raven, in tistih, ki imajo težave oz. še nimajo razvitih </a:t>
            </a:r>
            <a:r>
              <a:rPr lang="sl-SI" sz="1200" kern="1200" dirty="0" err="1" smtClean="0">
                <a:solidFill>
                  <a:schemeClr val="tx1"/>
                </a:solidFill>
                <a:effectLst/>
                <a:latin typeface="+mn-lt"/>
                <a:ea typeface="+mn-ea"/>
                <a:cs typeface="+mn-cs"/>
              </a:rPr>
              <a:t>predopismenjevalnih</a:t>
            </a:r>
            <a:r>
              <a:rPr lang="sl-SI" sz="1200" kern="1200" dirty="0" smtClean="0">
                <a:solidFill>
                  <a:schemeClr val="tx1"/>
                </a:solidFill>
                <a:effectLst/>
                <a:latin typeface="+mn-lt"/>
                <a:ea typeface="+mn-ea"/>
                <a:cs typeface="+mn-cs"/>
              </a:rPr>
              <a:t> spretnosti. Individualizirano opismenjevanje se je izkazalo kot nuja, saj so razlike med učenci ob vstopu v šolo velike in frontalno sistematično delo ne daje rezultatov. Ob tem je bilo treba učitelje opozoriti tudi na nevarnosti prehitrega prehoda na sistematično opismenjevanje, v kolikor učenec nima usvojenega glasovnega zavedanja (pojavljajo se ocene, da v tem primeru lahko učenec tudi do tri razvojna leta zaostaja za vrstniki). Govorimo torej o tem, da imamo vpeljan komunikacijskega model opismenjevanja, ki ima tri temeljne značilnosti, ki ga ločijo od ostalih modelov, npr. tradicionalnega:</a:t>
            </a:r>
          </a:p>
          <a:p>
            <a:pPr lvl="0" fontAlgn="base"/>
            <a:r>
              <a:rPr lang="sl-SI" sz="1200" b="1" kern="1200" dirty="0" smtClean="0">
                <a:solidFill>
                  <a:schemeClr val="tx1"/>
                </a:solidFill>
                <a:effectLst/>
                <a:latin typeface="+mn-lt"/>
                <a:ea typeface="+mn-ea"/>
                <a:cs typeface="+mn-cs"/>
              </a:rPr>
              <a:t>je celosten</a:t>
            </a:r>
            <a:r>
              <a:rPr lang="sl-SI" sz="1200" kern="1200" dirty="0" smtClean="0">
                <a:solidFill>
                  <a:schemeClr val="tx1"/>
                </a:solidFill>
                <a:effectLst/>
                <a:latin typeface="+mn-lt"/>
                <a:ea typeface="+mn-ea"/>
                <a:cs typeface="+mn-cs"/>
              </a:rPr>
              <a:t> – pomeni, da pri aktivnostih opismenjevanja izhaja iz vsakodnevnega življenja otroka, iz njegove obstoječe kognitivne sheme, izkušenj in predznanja in jih upošteva pri pouku; med seboj uravnoteženo povezuje vse štiri sporazumevalne dejavnosti: poslušanje, branje, govorjenje in pisanje v enoten jezikovni sistem; v celoto povezuje umetnostna in neumetnostna besedila, pri čemer poteka proces opismenjevanja v ožjem pomenu besede (t. j. učenje tehnike branja in pisanja) na neumetnostnih besedilih (Pečjak, 1999, 79); </a:t>
            </a:r>
          </a:p>
          <a:p>
            <a:pPr lvl="0" fontAlgn="base"/>
            <a:r>
              <a:rPr lang="sl-SI" sz="1200" b="1" kern="1200" dirty="0" smtClean="0">
                <a:solidFill>
                  <a:schemeClr val="tx1"/>
                </a:solidFill>
                <a:effectLst/>
                <a:latin typeface="+mn-lt"/>
                <a:ea typeface="+mn-ea"/>
                <a:cs typeface="+mn-cs"/>
              </a:rPr>
              <a:t>vodi k funkcionalni pismenosti</a:t>
            </a:r>
            <a:r>
              <a:rPr lang="sl-SI" sz="1200" kern="1200" dirty="0" smtClean="0">
                <a:solidFill>
                  <a:schemeClr val="tx1"/>
                </a:solidFill>
                <a:effectLst/>
                <a:latin typeface="+mn-lt"/>
                <a:ea typeface="+mn-ea"/>
                <a:cs typeface="+mn-cs"/>
              </a:rPr>
              <a:t>  – že prej opredeljena kot sposobnost razumevanja in uporabe tistih pisnih jezikovnih oblik, ki jih zahteva delovanje v družbi in/ali so pomembne za posameznika (</a:t>
            </a:r>
            <a:r>
              <a:rPr lang="sl-SI" sz="1200" kern="1200" dirty="0" err="1" smtClean="0">
                <a:solidFill>
                  <a:schemeClr val="tx1"/>
                </a:solidFill>
                <a:effectLst/>
                <a:latin typeface="+mn-lt"/>
                <a:ea typeface="+mn-ea"/>
                <a:cs typeface="+mn-cs"/>
              </a:rPr>
              <a:t>Elley</a:t>
            </a:r>
            <a:r>
              <a:rPr lang="sl-SI" sz="1200" kern="1200" dirty="0" smtClean="0">
                <a:solidFill>
                  <a:schemeClr val="tx1"/>
                </a:solidFill>
                <a:effectLst/>
                <a:latin typeface="+mn-lt"/>
                <a:ea typeface="+mn-ea"/>
                <a:cs typeface="+mn-cs"/>
              </a:rPr>
              <a:t>, Gradišar, </a:t>
            </a:r>
            <a:r>
              <a:rPr lang="sl-SI" sz="1200" kern="1200" dirty="0" err="1" smtClean="0">
                <a:solidFill>
                  <a:schemeClr val="tx1"/>
                </a:solidFill>
                <a:effectLst/>
                <a:latin typeface="+mn-lt"/>
                <a:ea typeface="+mn-ea"/>
                <a:cs typeface="+mn-cs"/>
              </a:rPr>
              <a:t>Lapjne</a:t>
            </a:r>
            <a:r>
              <a:rPr lang="sl-SI" sz="1200" kern="1200" dirty="0" smtClean="0">
                <a:solidFill>
                  <a:schemeClr val="tx1"/>
                </a:solidFill>
                <a:effectLst/>
                <a:latin typeface="+mn-lt"/>
                <a:ea typeface="+mn-ea"/>
                <a:cs typeface="+mn-cs"/>
              </a:rPr>
              <a:t>, 1995);</a:t>
            </a:r>
          </a:p>
          <a:p>
            <a:pPr lvl="0" fontAlgn="base"/>
            <a:r>
              <a:rPr lang="sl-SI" sz="1200" b="1" kern="1200" dirty="0" smtClean="0">
                <a:solidFill>
                  <a:schemeClr val="tx1"/>
                </a:solidFill>
                <a:effectLst/>
                <a:latin typeface="+mn-lt"/>
                <a:ea typeface="+mn-ea"/>
                <a:cs typeface="+mn-cs"/>
              </a:rPr>
              <a:t>poudarja aktivno vlogo učenca v procesu opismenjevanja</a:t>
            </a:r>
            <a:r>
              <a:rPr lang="sl-SI" sz="1200" kern="1200" dirty="0" smtClean="0">
                <a:solidFill>
                  <a:schemeClr val="tx1"/>
                </a:solidFill>
                <a:effectLst/>
                <a:latin typeface="+mn-lt"/>
                <a:ea typeface="+mn-ea"/>
                <a:cs typeface="+mn-cs"/>
              </a:rPr>
              <a:t> (Pečjak , 1999, 79), saj si učenec postavlja specifične cilje, uporablja različne strategije – bralne, pisne, </a:t>
            </a:r>
            <a:r>
              <a:rPr lang="sl-SI" sz="1200" kern="1200" dirty="0" err="1" smtClean="0">
                <a:solidFill>
                  <a:schemeClr val="tx1"/>
                </a:solidFill>
                <a:effectLst/>
                <a:latin typeface="+mn-lt"/>
                <a:ea typeface="+mn-ea"/>
                <a:cs typeface="+mn-cs"/>
              </a:rPr>
              <a:t>poslušalske</a:t>
            </a:r>
            <a:r>
              <a:rPr lang="sl-SI" sz="1200" kern="1200" dirty="0" smtClean="0">
                <a:solidFill>
                  <a:schemeClr val="tx1"/>
                </a:solidFill>
                <a:effectLst/>
                <a:latin typeface="+mn-lt"/>
                <a:ea typeface="+mn-ea"/>
                <a:cs typeface="+mn-cs"/>
              </a:rPr>
              <a:t> in govorne, spremlja napredek v učnem procesu in se prilagaja bralnim/pisnim/</a:t>
            </a:r>
            <a:r>
              <a:rPr lang="sl-SI" sz="1200" kern="1200" dirty="0" err="1" smtClean="0">
                <a:solidFill>
                  <a:schemeClr val="tx1"/>
                </a:solidFill>
                <a:effectLst/>
                <a:latin typeface="+mn-lt"/>
                <a:ea typeface="+mn-ea"/>
                <a:cs typeface="+mn-cs"/>
              </a:rPr>
              <a:t>poslušalskim</a:t>
            </a:r>
            <a:r>
              <a:rPr lang="sl-SI" sz="1200" kern="1200" dirty="0" smtClean="0">
                <a:solidFill>
                  <a:schemeClr val="tx1"/>
                </a:solidFill>
                <a:effectLst/>
                <a:latin typeface="+mn-lt"/>
                <a:ea typeface="+mn-ea"/>
                <a:cs typeface="+mn-cs"/>
              </a:rPr>
              <a:t>/govornim nalogam.</a:t>
            </a:r>
          </a:p>
          <a:p>
            <a:pPr fontAlgn="base"/>
            <a:r>
              <a:rPr lang="sl-SI" sz="1200" kern="1200" dirty="0" smtClean="0">
                <a:solidFill>
                  <a:schemeClr val="tx1"/>
                </a:solidFill>
                <a:effectLst/>
                <a:latin typeface="+mn-lt"/>
                <a:ea typeface="+mn-ea"/>
                <a:cs typeface="+mn-cs"/>
              </a:rPr>
              <a:t> </a:t>
            </a:r>
          </a:p>
          <a:p>
            <a:pPr fontAlgn="base"/>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F5859DD9-AAEA-4290-97CA-261E94614942}" type="slidenum">
              <a:rPr lang="sl-SI" smtClean="0"/>
              <a:t>6</a:t>
            </a:fld>
            <a:endParaRPr lang="sl-SI"/>
          </a:p>
        </p:txBody>
      </p:sp>
    </p:spTree>
    <p:extLst>
      <p:ext uri="{BB962C8B-B14F-4D97-AF65-F5344CB8AC3E}">
        <p14:creationId xmlns:p14="http://schemas.microsoft.com/office/powerpoint/2010/main" val="4231351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smtClean="0">
                <a:solidFill>
                  <a:schemeClr val="tx1"/>
                </a:solidFill>
                <a:effectLst/>
                <a:latin typeface="+mn-lt"/>
                <a:ea typeface="+mn-ea"/>
                <a:cs typeface="+mn-cs"/>
              </a:rPr>
              <a:t>Izhodišča sodobnega komunikacijskega pouka opismenjevanja so: </a:t>
            </a:r>
          </a:p>
          <a:p>
            <a:pPr lvl="0"/>
            <a:r>
              <a:rPr lang="sl-SI" sz="1200" kern="1200" dirty="0" smtClean="0">
                <a:solidFill>
                  <a:schemeClr val="tx1"/>
                </a:solidFill>
                <a:effectLst/>
                <a:latin typeface="+mn-lt"/>
                <a:ea typeface="+mn-ea"/>
                <a:cs typeface="+mn-cs"/>
              </a:rPr>
              <a:t>Opismenjevanje je naraven proces. </a:t>
            </a:r>
          </a:p>
          <a:p>
            <a:pPr lvl="0"/>
            <a:r>
              <a:rPr lang="sl-SI" sz="1200" kern="1200" dirty="0" smtClean="0">
                <a:solidFill>
                  <a:schemeClr val="tx1"/>
                </a:solidFill>
                <a:effectLst/>
                <a:latin typeface="+mn-lt"/>
                <a:ea typeface="+mn-ea"/>
                <a:cs typeface="+mn-cs"/>
              </a:rPr>
              <a:t>Opismenjevanje se uresničuje v življenjskih okoliščinah, ki so otrokom blizu, v funkciji. </a:t>
            </a:r>
          </a:p>
          <a:p>
            <a:pPr lvl="0"/>
            <a:r>
              <a:rPr lang="sl-SI" sz="1200" kern="1200" dirty="0" smtClean="0">
                <a:solidFill>
                  <a:schemeClr val="tx1"/>
                </a:solidFill>
                <a:effectLst/>
                <a:latin typeface="+mn-lt"/>
                <a:ea typeface="+mn-ea"/>
                <a:cs typeface="+mn-cs"/>
              </a:rPr>
              <a:t>Skladno se razvijajo vse štiri sporazumevalne dejavnosti (poslušanje, govorjenje, branje , pisanje). </a:t>
            </a:r>
          </a:p>
          <a:p>
            <a:pPr lvl="0"/>
            <a:r>
              <a:rPr lang="sl-SI" sz="1200" kern="1200" dirty="0" smtClean="0">
                <a:solidFill>
                  <a:schemeClr val="tx1"/>
                </a:solidFill>
                <a:effectLst/>
                <a:latin typeface="+mn-lt"/>
                <a:ea typeface="+mn-ea"/>
                <a:cs typeface="+mn-cs"/>
              </a:rPr>
              <a:t>Povezuje se prosto in sistematično opismenjevanje. </a:t>
            </a:r>
          </a:p>
          <a:p>
            <a:pPr lvl="0"/>
            <a:r>
              <a:rPr lang="sl-SI" sz="1200" kern="1200" dirty="0" smtClean="0">
                <a:solidFill>
                  <a:schemeClr val="tx1"/>
                </a:solidFill>
                <a:effectLst/>
                <a:latin typeface="+mn-lt"/>
                <a:ea typeface="+mn-ea"/>
                <a:cs typeface="+mn-cs"/>
              </a:rPr>
              <a:t>Nujno se je zavedati prvotnosti govorjenega besedila in strukturnega razlikovanja med ustnim in pisnim sporazumevanjem. </a:t>
            </a:r>
          </a:p>
          <a:p>
            <a:pPr lvl="0"/>
            <a:r>
              <a:rPr lang="sl-SI" sz="1200" kern="1200" dirty="0" smtClean="0">
                <a:solidFill>
                  <a:schemeClr val="tx1"/>
                </a:solidFill>
                <a:effectLst/>
                <a:latin typeface="+mn-lt"/>
                <a:ea typeface="+mn-ea"/>
                <a:cs typeface="+mn-cs"/>
              </a:rPr>
              <a:t>Spodbujata se produktivni dejavnosti (govorjenje in pisanje), ob tem pa se zagotavlja individualnost. </a:t>
            </a:r>
          </a:p>
          <a:p>
            <a:pPr lvl="0"/>
            <a:r>
              <a:rPr lang="sl-SI" sz="1200" kern="1200" dirty="0" smtClean="0">
                <a:solidFill>
                  <a:schemeClr val="tx1"/>
                </a:solidFill>
                <a:effectLst/>
                <a:latin typeface="+mn-lt"/>
                <a:ea typeface="+mn-ea"/>
                <a:cs typeface="+mn-cs"/>
              </a:rPr>
              <a:t>Upošteva se različno predznanje učencev – individualizacija pouka. </a:t>
            </a:r>
          </a:p>
          <a:p>
            <a:pPr lvl="0"/>
            <a:r>
              <a:rPr lang="sl-SI" sz="1200" kern="1200" dirty="0" smtClean="0">
                <a:solidFill>
                  <a:schemeClr val="tx1"/>
                </a:solidFill>
                <a:effectLst/>
                <a:latin typeface="+mn-lt"/>
                <a:ea typeface="+mn-ea"/>
                <a:cs typeface="+mn-cs"/>
              </a:rPr>
              <a:t>Besede za učenje branja in pisanja so pravopisno kontrolirane, težje besede se uvajajo postopoma. Pravopisna pravila se uvajajo implicitno. </a:t>
            </a:r>
          </a:p>
          <a:p>
            <a:pPr lvl="0"/>
            <a:r>
              <a:rPr lang="sl-SI" sz="1200" kern="1200" dirty="0" smtClean="0">
                <a:solidFill>
                  <a:schemeClr val="tx1"/>
                </a:solidFill>
                <a:effectLst/>
                <a:latin typeface="+mn-lt"/>
                <a:ea typeface="+mn-ea"/>
                <a:cs typeface="+mn-cs"/>
              </a:rPr>
              <a:t>Učenci umetnostna besedila v glavnem poslušajo, branje pa urijo ob neumetnostnih besedilih. (Zrimšek 2003 po Kozinc) </a:t>
            </a:r>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F5859DD9-AAEA-4290-97CA-261E94614942}" type="slidenum">
              <a:rPr lang="sl-SI" smtClean="0"/>
              <a:t>8</a:t>
            </a:fld>
            <a:endParaRPr lang="sl-SI"/>
          </a:p>
        </p:txBody>
      </p:sp>
    </p:spTree>
    <p:extLst>
      <p:ext uri="{BB962C8B-B14F-4D97-AF65-F5344CB8AC3E}">
        <p14:creationId xmlns:p14="http://schemas.microsoft.com/office/powerpoint/2010/main" val="270448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smtClean="0">
                <a:solidFill>
                  <a:schemeClr val="tx1"/>
                </a:solidFill>
                <a:effectLst/>
                <a:latin typeface="+mn-lt"/>
                <a:ea typeface="+mn-ea"/>
                <a:cs typeface="+mn-cs"/>
              </a:rPr>
              <a:t>Cilj individualiziranega opismenjevanja je napredovanje tistih, ki dosegajo temeljno raven, in tistih, ki imajo težave oz. še nimajo razvitih </a:t>
            </a:r>
            <a:r>
              <a:rPr lang="sl-SI" sz="1200" kern="1200" dirty="0" err="1" smtClean="0">
                <a:solidFill>
                  <a:schemeClr val="tx1"/>
                </a:solidFill>
                <a:effectLst/>
                <a:latin typeface="+mn-lt"/>
                <a:ea typeface="+mn-ea"/>
                <a:cs typeface="+mn-cs"/>
              </a:rPr>
              <a:t>predopismenjevalnih</a:t>
            </a:r>
            <a:r>
              <a:rPr lang="sl-SI" sz="1200" kern="1200" dirty="0" smtClean="0">
                <a:solidFill>
                  <a:schemeClr val="tx1"/>
                </a:solidFill>
                <a:effectLst/>
                <a:latin typeface="+mn-lt"/>
                <a:ea typeface="+mn-ea"/>
                <a:cs typeface="+mn-cs"/>
              </a:rPr>
              <a:t> spretnosti. Individualizirano opismenjevanje se je izkazalo kot nuja, saj so razlike med učenci ob vstopu v šolo velike in frontalno sistematično delo ne daje rezultatov. Ob tem je bilo treba učitelje opozoriti tudi na nevarnosti prehitrega prehoda na sistematično opismenjevanje, v kolikor učenec nima usvojenega glasovnega zavedanja (pojavljajo se ocene, da v tem primeru lahko učenec tudi do tri razvojna leta zaostaja za vrstniki). </a:t>
            </a:r>
            <a:endParaRPr lang="sl-SI" dirty="0"/>
          </a:p>
        </p:txBody>
      </p:sp>
      <p:sp>
        <p:nvSpPr>
          <p:cNvPr id="4" name="Označba mesta številke diapozitiva 3"/>
          <p:cNvSpPr>
            <a:spLocks noGrp="1"/>
          </p:cNvSpPr>
          <p:nvPr>
            <p:ph type="sldNum" sz="quarter" idx="10"/>
          </p:nvPr>
        </p:nvSpPr>
        <p:spPr/>
        <p:txBody>
          <a:bodyPr/>
          <a:lstStyle/>
          <a:p>
            <a:fld id="{F5859DD9-AAEA-4290-97CA-261E94614942}" type="slidenum">
              <a:rPr lang="sl-SI" smtClean="0"/>
              <a:t>9</a:t>
            </a:fld>
            <a:endParaRPr lang="sl-SI"/>
          </a:p>
        </p:txBody>
      </p:sp>
    </p:spTree>
    <p:extLst>
      <p:ext uri="{BB962C8B-B14F-4D97-AF65-F5344CB8AC3E}">
        <p14:creationId xmlns:p14="http://schemas.microsoft.com/office/powerpoint/2010/main" val="1102441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088D60DA-3ED7-41E7-909B-8719ABC0F517}" type="datetimeFigureOut">
              <a:rPr lang="sl-SI" smtClean="0"/>
              <a:t>24. 08. 2022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pic>
        <p:nvPicPr>
          <p:cNvPr id="8" name="Slik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oljeZBesedilom 6"/>
          <p:cNvSpPr txBox="1"/>
          <p:nvPr userDrawn="1"/>
        </p:nvSpPr>
        <p:spPr>
          <a:xfrm>
            <a:off x="1795847" y="6219825"/>
            <a:ext cx="310978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l-SI" sz="1100" dirty="0" smtClean="0"/>
              <a:t>4. nacionalna konferenca </a:t>
            </a:r>
            <a:r>
              <a:rPr lang="sl-SI" sz="1100" b="1" dirty="0" smtClean="0"/>
              <a:t>Jeziki v izobraževanju</a:t>
            </a:r>
          </a:p>
        </p:txBody>
      </p:sp>
      <p:pic>
        <p:nvPicPr>
          <p:cNvPr id="9" name="Slika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21742" y="5747378"/>
            <a:ext cx="1084876" cy="944893"/>
          </a:xfrm>
          <a:prstGeom prst="rect">
            <a:avLst/>
          </a:prstGeom>
        </p:spPr>
      </p:pic>
    </p:spTree>
    <p:extLst>
      <p:ext uri="{BB962C8B-B14F-4D97-AF65-F5344CB8AC3E}">
        <p14:creationId xmlns:p14="http://schemas.microsoft.com/office/powerpoint/2010/main" val="15420913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088D60DA-3ED7-41E7-909B-8719ABC0F517}" type="datetimeFigureOut">
              <a:rPr lang="sl-SI" smtClean="0"/>
              <a:t>24. 08. 2022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pic>
        <p:nvPicPr>
          <p:cNvPr id="8" name="Slik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oljeZBesedilom 8"/>
          <p:cNvSpPr txBox="1"/>
          <p:nvPr userDrawn="1"/>
        </p:nvSpPr>
        <p:spPr>
          <a:xfrm>
            <a:off x="1795847" y="6219825"/>
            <a:ext cx="310978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l-SI" sz="1100" dirty="0" smtClean="0"/>
              <a:t>4. nacionalna konferenca </a:t>
            </a:r>
            <a:r>
              <a:rPr lang="sl-SI" sz="1100" b="1" dirty="0" smtClean="0"/>
              <a:t>Jeziki v izobraževanju</a:t>
            </a:r>
          </a:p>
        </p:txBody>
      </p:sp>
      <p:pic>
        <p:nvPicPr>
          <p:cNvPr id="10" name="Slika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21742" y="5747378"/>
            <a:ext cx="1084876" cy="944893"/>
          </a:xfrm>
          <a:prstGeom prst="rect">
            <a:avLst/>
          </a:prstGeom>
        </p:spPr>
      </p:pic>
    </p:spTree>
    <p:extLst>
      <p:ext uri="{BB962C8B-B14F-4D97-AF65-F5344CB8AC3E}">
        <p14:creationId xmlns:p14="http://schemas.microsoft.com/office/powerpoint/2010/main" val="3135355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088D60DA-3ED7-41E7-909B-8719ABC0F517}" type="datetimeFigureOut">
              <a:rPr lang="sl-SI" smtClean="0"/>
              <a:t>24. 08. 2022</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133069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088D60DA-3ED7-41E7-909B-8719ABC0F517}" type="datetimeFigureOut">
              <a:rPr lang="sl-SI" smtClean="0"/>
              <a:t>24. 08. 2022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16470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088D60DA-3ED7-41E7-909B-8719ABC0F517}" type="datetimeFigureOut">
              <a:rPr lang="sl-SI" smtClean="0"/>
              <a:t>24. 08. 2022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23143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va">
  <p:cSld name="Sova">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a:stretch/>
        </p:blipFill>
        <p:spPr>
          <a:xfrm rot="-900000">
            <a:off x="11227464" y="-12700"/>
            <a:ext cx="2382800" cy="2806700"/>
          </a:xfrm>
          <a:prstGeom prst="rect">
            <a:avLst/>
          </a:prstGeom>
          <a:noFill/>
          <a:ln>
            <a:noFill/>
          </a:ln>
        </p:spPr>
      </p:pic>
      <p:pic>
        <p:nvPicPr>
          <p:cNvPr id="16" name="Google Shape;16;p3"/>
          <p:cNvPicPr preferRelativeResize="0"/>
          <p:nvPr/>
        </p:nvPicPr>
        <p:blipFill rotWithShape="1">
          <a:blip r:embed="rId3">
            <a:alphaModFix/>
          </a:blip>
          <a:srcRect/>
          <a:stretch/>
        </p:blipFill>
        <p:spPr>
          <a:xfrm>
            <a:off x="10560643" y="777874"/>
            <a:ext cx="982183" cy="500063"/>
          </a:xfrm>
          <a:prstGeom prst="rect">
            <a:avLst/>
          </a:prstGeom>
          <a:noFill/>
          <a:ln>
            <a:noFill/>
          </a:ln>
        </p:spPr>
      </p:pic>
      <p:sp>
        <p:nvSpPr>
          <p:cNvPr id="17" name="Google Shape;17;p3"/>
          <p:cNvSpPr txBox="1">
            <a:spLocks noGrp="1"/>
          </p:cNvSpPr>
          <p:nvPr>
            <p:ph type="body" idx="1"/>
          </p:nvPr>
        </p:nvSpPr>
        <p:spPr>
          <a:xfrm>
            <a:off x="740074" y="482886"/>
            <a:ext cx="9465589" cy="1079304"/>
          </a:xfrm>
          <a:prstGeom prst="rect">
            <a:avLst/>
          </a:prstGeom>
          <a:noFill/>
          <a:ln>
            <a:noFill/>
          </a:ln>
        </p:spPr>
        <p:txBody>
          <a:bodyPr spcFirstLastPara="1" wrap="square" lIns="91425" tIns="45700" rIns="91425" bIns="45700" anchor="ctr" anchorCtr="0">
            <a:noAutofit/>
          </a:bodyPr>
          <a:lstStyle>
            <a:lvl1pPr marL="457200" marR="0" lvl="0" indent="-228600" algn="l">
              <a:lnSpc>
                <a:spcPct val="90000"/>
              </a:lnSpc>
              <a:spcBef>
                <a:spcPts val="1000"/>
              </a:spcBef>
              <a:spcAft>
                <a:spcPts val="0"/>
              </a:spcAft>
              <a:buClr>
                <a:schemeClr val="dk1"/>
              </a:buClr>
              <a:buSzPts val="3200"/>
              <a:buFont typeface="Arial"/>
              <a:buNone/>
              <a:defRPr sz="3200" b="1"/>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
          <p:cNvSpPr txBox="1">
            <a:spLocks noGrp="1"/>
          </p:cNvSpPr>
          <p:nvPr>
            <p:ph type="body" idx="2"/>
          </p:nvPr>
        </p:nvSpPr>
        <p:spPr>
          <a:xfrm>
            <a:off x="740073" y="2075381"/>
            <a:ext cx="9465591" cy="4315145"/>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000"/>
              <a:buFont typeface="Arial"/>
              <a:buNone/>
              <a:defRPr sz="20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14195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D60DA-3ED7-41E7-909B-8719ABC0F517}" type="datetimeFigureOut">
              <a:rPr lang="sl-SI" smtClean="0"/>
              <a:t>24. 08. 2022</a:t>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EB44F-43D6-483F-81B6-0E5BA2EB64AD}" type="slidenum">
              <a:rPr lang="sl-SI" smtClean="0"/>
              <a:t>‹#›</a:t>
            </a:fld>
            <a:endParaRPr lang="sl-SI"/>
          </a:p>
        </p:txBody>
      </p:sp>
    </p:spTree>
    <p:extLst>
      <p:ext uri="{BB962C8B-B14F-4D97-AF65-F5344CB8AC3E}">
        <p14:creationId xmlns:p14="http://schemas.microsoft.com/office/powerpoint/2010/main" val="93216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1" r:id="rId3"/>
    <p:sldLayoutId id="2147483682" r:id="rId4"/>
    <p:sldLayoutId id="2147483683" r:id="rId5"/>
    <p:sldLayoutId id="214748368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dun.zrss.augmentech.si/#/"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Gradniki%20RP,%20kraj&#353;e.docx"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jpeg"/><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Darja/Opismenjevanje,%201.r.%20Sprotna%20priprava,%20Novak,%20Gibi&#269;ar,%205%20ur.doc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Darja/Dnevnik-opismenjevanje-konec%20&#353;olskega%20leta.docx" TargetMode="External"/><Relationship Id="rId2" Type="http://schemas.openxmlformats.org/officeDocument/2006/relationships/hyperlink" Target="Konferenca%20Jeziki/Dnevnik-opismenjevanje-konec%20&#353;olskega%20leta.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Darja/Bralec%201.r-a.mp4" TargetMode="External"/><Relationship Id="rId3" Type="http://schemas.microsoft.com/office/2007/relationships/hdphoto" Target="../media/hdphoto1.wdp"/><Relationship Id="rId7" Type="http://schemas.openxmlformats.org/officeDocument/2006/relationships/hyperlink" Target="Darja/Bralec%203.r.mp3"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Darja/Bralec%202.r.mp4" TargetMode="External"/><Relationship Id="rId5" Type="http://schemas.openxmlformats.org/officeDocument/2006/relationships/hyperlink" Target="Darja/Bralec%201.r.mp4" TargetMode="External"/><Relationship Id="rId4" Type="http://schemas.openxmlformats.org/officeDocument/2006/relationships/image" Target="../media/image39.png"/><Relationship Id="rId9" Type="http://schemas.openxmlformats.org/officeDocument/2006/relationships/hyperlink" Target="Darja/Bralka%203.r.mp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Tabela%20-%20OPISMENJEVANJE%20za%20diagnosticiranje%20in%20analizo%20stanja.doc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ctrTitle"/>
          </p:nvPr>
        </p:nvSpPr>
        <p:spPr>
          <a:xfrm>
            <a:off x="1644768" y="3657596"/>
            <a:ext cx="8594785" cy="724621"/>
          </a:xfrm>
        </p:spPr>
        <p:txBody>
          <a:bodyPr>
            <a:noAutofit/>
          </a:bodyPr>
          <a:lstStyle/>
          <a:p>
            <a:r>
              <a:rPr lang="sl-SI" sz="2400" i="1" dirty="0" smtClean="0">
                <a:latin typeface="Arial" panose="020B0604020202020204" pitchFamily="34" charset="0"/>
                <a:cs typeface="Arial" panose="020B0604020202020204" pitchFamily="34" charset="0"/>
              </a:rPr>
              <a:t>SEKCIJSKA PREDAVANJA </a:t>
            </a:r>
            <a:br>
              <a:rPr lang="sl-SI" sz="2400" i="1" dirty="0" smtClean="0">
                <a:latin typeface="Arial" panose="020B0604020202020204" pitchFamily="34" charset="0"/>
                <a:cs typeface="Arial" panose="020B0604020202020204" pitchFamily="34" charset="0"/>
              </a:rPr>
            </a:br>
            <a:r>
              <a:rPr lang="sl-SI" sz="2400" i="1" dirty="0" smtClean="0">
                <a:latin typeface="Arial" panose="020B0604020202020204" pitchFamily="34" charset="0"/>
                <a:cs typeface="Arial" panose="020B0604020202020204" pitchFamily="34" charset="0"/>
              </a:rPr>
              <a:t>IN PREDSTAVITVE – RAZVIJANJE JEZIKOVNE ZMOŽNOSTI NA RAZREDNI STOPNJI</a:t>
            </a:r>
            <a:br>
              <a:rPr lang="sl-SI" sz="2400" i="1" dirty="0" smtClean="0">
                <a:latin typeface="Arial" panose="020B0604020202020204" pitchFamily="34" charset="0"/>
                <a:cs typeface="Arial" panose="020B0604020202020204" pitchFamily="34" charset="0"/>
              </a:rPr>
            </a:br>
            <a:r>
              <a:rPr lang="sl-SI" sz="2800" b="1" dirty="0" smtClean="0">
                <a:latin typeface="Arial" panose="020B0604020202020204" pitchFamily="34" charset="0"/>
                <a:cs typeface="Arial" panose="020B0604020202020204" pitchFamily="34" charset="0"/>
              </a:rPr>
              <a:t/>
            </a:r>
            <a:br>
              <a:rPr lang="sl-SI" sz="2800" b="1" dirty="0" smtClean="0">
                <a:latin typeface="Arial" panose="020B0604020202020204" pitchFamily="34" charset="0"/>
                <a:cs typeface="Arial" panose="020B0604020202020204" pitchFamily="34" charset="0"/>
              </a:rPr>
            </a:br>
            <a:endParaRPr lang="sl-SI" sz="2800" b="1" dirty="0">
              <a:latin typeface="Arial" panose="020B0604020202020204" pitchFamily="34" charset="0"/>
              <a:cs typeface="Arial" panose="020B0604020202020204" pitchFamily="34" charset="0"/>
            </a:endParaRPr>
          </a:p>
        </p:txBody>
      </p:sp>
      <p:sp>
        <p:nvSpPr>
          <p:cNvPr id="6" name="Podnaslov 5"/>
          <p:cNvSpPr>
            <a:spLocks noGrp="1"/>
          </p:cNvSpPr>
          <p:nvPr>
            <p:ph type="subTitle" idx="1"/>
          </p:nvPr>
        </p:nvSpPr>
        <p:spPr>
          <a:xfrm>
            <a:off x="1078302" y="4917057"/>
            <a:ext cx="10058400" cy="905775"/>
          </a:xfrm>
        </p:spPr>
        <p:txBody>
          <a:bodyPr>
            <a:noAutofit/>
          </a:bodyPr>
          <a:lstStyle/>
          <a:p>
            <a:pPr algn="l"/>
            <a:r>
              <a:rPr lang="sl-SI" sz="1400" dirty="0" smtClean="0"/>
              <a:t>MODERATOR: mag. Marta Novak, področni podsekretar, Zavod RS za šolstvo</a:t>
            </a:r>
          </a:p>
          <a:p>
            <a:pPr algn="l"/>
            <a:r>
              <a:rPr lang="sl-SI" sz="1400" dirty="0" smtClean="0"/>
              <a:t>DATUM: 1.7.2022</a:t>
            </a:r>
          </a:p>
          <a:p>
            <a:pPr algn="l"/>
            <a:r>
              <a:rPr lang="sl-SI" sz="1400" dirty="0" smtClean="0"/>
              <a:t>ČAS: 11.30. – 13.15</a:t>
            </a:r>
            <a:endParaRPr lang="sl-SI" sz="1400" dirty="0"/>
          </a:p>
        </p:txBody>
      </p:sp>
    </p:spTree>
    <p:extLst>
      <p:ext uri="{BB962C8B-B14F-4D97-AF65-F5344CB8AC3E}">
        <p14:creationId xmlns:p14="http://schemas.microsoft.com/office/powerpoint/2010/main" val="4115417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značba mesta vsebine 3"/>
          <p:cNvGraphicFramePr>
            <a:graphicFrameLocks noGrp="1"/>
          </p:cNvGraphicFramePr>
          <p:nvPr>
            <p:ph idx="1"/>
            <p:extLst>
              <p:ext uri="{D42A27DB-BD31-4B8C-83A1-F6EECF244321}">
                <p14:modId xmlns:p14="http://schemas.microsoft.com/office/powerpoint/2010/main" val="3815906091"/>
              </p:ext>
            </p:extLst>
          </p:nvPr>
        </p:nvGraphicFramePr>
        <p:xfrm>
          <a:off x="2451100" y="88901"/>
          <a:ext cx="7099300" cy="5905500"/>
        </p:xfrm>
        <a:graphic>
          <a:graphicData uri="http://schemas.openxmlformats.org/drawingml/2006/table">
            <a:tbl>
              <a:tblPr firstRow="1" firstCol="1" bandRow="1">
                <a:tableStyleId>{5C22544A-7EE6-4342-B048-85BDC9FD1C3A}</a:tableStyleId>
              </a:tblPr>
              <a:tblGrid>
                <a:gridCol w="2215108">
                  <a:extLst>
                    <a:ext uri="{9D8B030D-6E8A-4147-A177-3AD203B41FA5}">
                      <a16:colId xmlns:a16="http://schemas.microsoft.com/office/drawing/2014/main" val="3919455057"/>
                    </a:ext>
                  </a:extLst>
                </a:gridCol>
                <a:gridCol w="4884192">
                  <a:extLst>
                    <a:ext uri="{9D8B030D-6E8A-4147-A177-3AD203B41FA5}">
                      <a16:colId xmlns:a16="http://schemas.microsoft.com/office/drawing/2014/main" val="558454758"/>
                    </a:ext>
                  </a:extLst>
                </a:gridCol>
              </a:tblGrid>
              <a:tr h="1097567">
                <a:tc gridSpan="2">
                  <a:txBody>
                    <a:bodyPr/>
                    <a:lstStyle/>
                    <a:p>
                      <a:pPr algn="l">
                        <a:lnSpc>
                          <a:spcPct val="107000"/>
                        </a:lnSpc>
                        <a:spcAft>
                          <a:spcPts val="0"/>
                        </a:spcAft>
                      </a:pPr>
                      <a:r>
                        <a:rPr lang="sl-SI" sz="1000" dirty="0">
                          <a:effectLst/>
                        </a:rPr>
                        <a:t>PODROČJA ZMOŽNOSTI BRANJA IN PISANJA </a:t>
                      </a:r>
                      <a:r>
                        <a:rPr lang="sl-SI" sz="1000" u="sng" dirty="0">
                          <a:effectLst/>
                        </a:rPr>
                        <a:t>NEUMETNOSTNIH BESEDIL</a:t>
                      </a:r>
                      <a:r>
                        <a:rPr lang="sl-SI" sz="1000" dirty="0">
                          <a:effectLst/>
                        </a:rPr>
                        <a:t>  V 1. VIO IN KRITERIJI SPREMLJANJA  (Mršnik, Novak, 2013)</a:t>
                      </a:r>
                      <a:endParaRPr lang="sl-SI"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tc hMerge="1">
                  <a:txBody>
                    <a:bodyPr/>
                    <a:lstStyle/>
                    <a:p>
                      <a:endParaRPr lang="sl-SI"/>
                    </a:p>
                  </a:txBody>
                  <a:tcPr/>
                </a:tc>
                <a:extLst>
                  <a:ext uri="{0D108BD9-81ED-4DB2-BD59-A6C34878D82A}">
                    <a16:rowId xmlns:a16="http://schemas.microsoft.com/office/drawing/2014/main" val="344836837"/>
                  </a:ext>
                </a:extLst>
              </a:tr>
              <a:tr h="325040">
                <a:tc>
                  <a:txBody>
                    <a:bodyPr/>
                    <a:lstStyle/>
                    <a:p>
                      <a:pPr algn="l">
                        <a:lnSpc>
                          <a:spcPct val="107000"/>
                        </a:lnSpc>
                        <a:spcAft>
                          <a:spcPts val="0"/>
                        </a:spcAft>
                      </a:pPr>
                      <a:r>
                        <a:rPr lang="sl-SI" sz="900">
                          <a:effectLst/>
                        </a:rPr>
                        <a:t>BRANJE - TEHNIKA</a:t>
                      </a:r>
                      <a:endParaRPr lang="sl-SI" sz="100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tc>
                  <a:txBody>
                    <a:bodyPr/>
                    <a:lstStyle/>
                    <a:p>
                      <a:pPr marL="342900" lvl="0" indent="-342900" algn="l">
                        <a:lnSpc>
                          <a:spcPct val="107000"/>
                        </a:lnSpc>
                        <a:spcAft>
                          <a:spcPts val="0"/>
                        </a:spcAft>
                        <a:buFont typeface="Calibri" panose="020F0502020204030204" pitchFamily="34" charset="0"/>
                        <a:buChar char="-"/>
                      </a:pPr>
                      <a:r>
                        <a:rPr lang="sl-SI" sz="900" dirty="0">
                          <a:effectLst/>
                        </a:rPr>
                        <a:t>Ustreznost branja besed, povedi (vezano, odmori, knjižno branje črk, intonacija, naglasi, nezložni predlogi)</a:t>
                      </a:r>
                      <a:endParaRPr lang="sl-SI"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extLst>
                  <a:ext uri="{0D108BD9-81ED-4DB2-BD59-A6C34878D82A}">
                    <a16:rowId xmlns:a16="http://schemas.microsoft.com/office/drawing/2014/main" val="2674201766"/>
                  </a:ext>
                </a:extLst>
              </a:tr>
              <a:tr h="650080">
                <a:tc>
                  <a:txBody>
                    <a:bodyPr/>
                    <a:lstStyle/>
                    <a:p>
                      <a:pPr algn="l">
                        <a:lnSpc>
                          <a:spcPct val="107000"/>
                        </a:lnSpc>
                        <a:spcAft>
                          <a:spcPts val="0"/>
                        </a:spcAft>
                      </a:pPr>
                      <a:r>
                        <a:rPr lang="sl-SI" sz="900">
                          <a:effectLst/>
                        </a:rPr>
                        <a:t>BRANJE- TEHNIKA GLASNEGA BRANJA  (glasno branje je potrebno na začetku zaradi ugotavljanja napredka, vrzeli)</a:t>
                      </a:r>
                      <a:endParaRPr lang="sl-SI" sz="100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tc>
                  <a:txBody>
                    <a:bodyPr/>
                    <a:lstStyle/>
                    <a:p>
                      <a:pPr marL="342900" lvl="0" indent="-342900" algn="l">
                        <a:lnSpc>
                          <a:spcPct val="107000"/>
                        </a:lnSpc>
                        <a:spcAft>
                          <a:spcPts val="0"/>
                        </a:spcAft>
                        <a:buFont typeface="Calibri" panose="020F0502020204030204" pitchFamily="34" charset="0"/>
                        <a:buChar char="-"/>
                      </a:pPr>
                      <a:r>
                        <a:rPr lang="sl-SI" sz="900" dirty="0">
                          <a:effectLst/>
                        </a:rPr>
                        <a:t>Glasnost</a:t>
                      </a:r>
                      <a:endParaRPr lang="sl-SI" sz="1000" dirty="0">
                        <a:effectLst/>
                      </a:endParaRPr>
                    </a:p>
                    <a:p>
                      <a:pPr marL="342900" lvl="0" indent="-342900" algn="l">
                        <a:lnSpc>
                          <a:spcPct val="107000"/>
                        </a:lnSpc>
                        <a:spcAft>
                          <a:spcPts val="0"/>
                        </a:spcAft>
                        <a:buFont typeface="Calibri" panose="020F0502020204030204" pitchFamily="34" charset="0"/>
                        <a:buChar char="-"/>
                      </a:pPr>
                      <a:r>
                        <a:rPr lang="sl-SI" sz="900" dirty="0">
                          <a:effectLst/>
                        </a:rPr>
                        <a:t>Tekočnost</a:t>
                      </a:r>
                      <a:endParaRPr lang="sl-SI"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extLst>
                  <a:ext uri="{0D108BD9-81ED-4DB2-BD59-A6C34878D82A}">
                    <a16:rowId xmlns:a16="http://schemas.microsoft.com/office/drawing/2014/main" val="3410509364"/>
                  </a:ext>
                </a:extLst>
              </a:tr>
              <a:tr h="1138738">
                <a:tc>
                  <a:txBody>
                    <a:bodyPr/>
                    <a:lstStyle/>
                    <a:p>
                      <a:pPr algn="l">
                        <a:lnSpc>
                          <a:spcPct val="107000"/>
                        </a:lnSpc>
                        <a:spcAft>
                          <a:spcPts val="800"/>
                        </a:spcAft>
                      </a:pPr>
                      <a:r>
                        <a:rPr lang="sl-SI" sz="900" dirty="0">
                          <a:effectLst/>
                        </a:rPr>
                        <a:t>BRANJE – RAZUMEVANJE PREBRANEGA PREKO USTNEGA ODGOVARJANJA</a:t>
                      </a:r>
                      <a:endParaRPr lang="sl-SI" sz="1000" dirty="0">
                        <a:effectLst/>
                      </a:endParaRPr>
                    </a:p>
                    <a:p>
                      <a:pPr algn="l">
                        <a:lnSpc>
                          <a:spcPct val="107000"/>
                        </a:lnSpc>
                        <a:spcAft>
                          <a:spcPts val="0"/>
                        </a:spcAft>
                      </a:pPr>
                      <a:r>
                        <a:rPr lang="sl-SI" sz="900" dirty="0">
                          <a:effectLst/>
                        </a:rPr>
                        <a:t> </a:t>
                      </a:r>
                      <a:endParaRPr lang="sl-SI"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tc>
                  <a:txBody>
                    <a:bodyPr/>
                    <a:lstStyle/>
                    <a:p>
                      <a:pPr marL="342900" lvl="0" indent="-342900" algn="l">
                        <a:lnSpc>
                          <a:spcPct val="107000"/>
                        </a:lnSpc>
                        <a:spcAft>
                          <a:spcPts val="800"/>
                        </a:spcAft>
                        <a:buFont typeface="Calibri" panose="020F0502020204030204" pitchFamily="34" charset="0"/>
                        <a:buChar char="-"/>
                      </a:pPr>
                      <a:r>
                        <a:rPr lang="sl-SI" sz="900" dirty="0">
                          <a:effectLst/>
                        </a:rPr>
                        <a:t>Ustreznost določanja okoliščin nastanka besedila  (sporočevalec, naslovnik)</a:t>
                      </a:r>
                    </a:p>
                    <a:p>
                      <a:pPr marL="342900" lvl="0" indent="-342900" algn="l">
                        <a:lnSpc>
                          <a:spcPct val="107000"/>
                        </a:lnSpc>
                        <a:spcAft>
                          <a:spcPts val="800"/>
                        </a:spcAft>
                        <a:buFont typeface="Calibri" panose="020F0502020204030204" pitchFamily="34" charset="0"/>
                        <a:buChar char="-"/>
                      </a:pPr>
                      <a:r>
                        <a:rPr lang="sl-SI" sz="900" dirty="0">
                          <a:effectLst/>
                        </a:rPr>
                        <a:t>Smiselnost povzemanja teme besedila in bistvenih podatkov</a:t>
                      </a:r>
                    </a:p>
                    <a:p>
                      <a:pPr marL="342900" lvl="0" indent="-342900" algn="l">
                        <a:lnSpc>
                          <a:spcPct val="107000"/>
                        </a:lnSpc>
                        <a:spcAft>
                          <a:spcPts val="800"/>
                        </a:spcAft>
                        <a:buFont typeface="Calibri" panose="020F0502020204030204" pitchFamily="34" charset="0"/>
                        <a:buChar char="-"/>
                      </a:pPr>
                      <a:r>
                        <a:rPr lang="sl-SI" sz="900" dirty="0">
                          <a:effectLst/>
                        </a:rPr>
                        <a:t>Ustreznost (ustne) obnove besedila</a:t>
                      </a:r>
                    </a:p>
                    <a:p>
                      <a:pPr marL="342900" lvl="0" indent="-342900" algn="l">
                        <a:lnSpc>
                          <a:spcPct val="107000"/>
                        </a:lnSpc>
                        <a:spcAft>
                          <a:spcPts val="800"/>
                        </a:spcAft>
                        <a:buFont typeface="Calibri" panose="020F0502020204030204" pitchFamily="34" charset="0"/>
                        <a:buChar char="-"/>
                      </a:pPr>
                      <a:r>
                        <a:rPr lang="sl-SI" sz="900" dirty="0">
                          <a:effectLst/>
                        </a:rPr>
                        <a:t>Smiselnost vrednotenje prebranega </a:t>
                      </a:r>
                      <a:endParaRPr lang="sl-SI" sz="900" dirty="0">
                        <a:effectLst/>
                        <a:latin typeface="Times New Roman" panose="02020603050405020304" pitchFamily="18" charset="0"/>
                        <a:ea typeface="Times New Roman" panose="02020603050405020304" pitchFamily="18" charset="0"/>
                      </a:endParaRPr>
                    </a:p>
                  </a:txBody>
                  <a:tcPr marL="61905" marR="61905" marT="0" marB="0"/>
                </a:tc>
                <a:extLst>
                  <a:ext uri="{0D108BD9-81ED-4DB2-BD59-A6C34878D82A}">
                    <a16:rowId xmlns:a16="http://schemas.microsoft.com/office/drawing/2014/main" val="684694703"/>
                  </a:ext>
                </a:extLst>
              </a:tr>
              <a:tr h="590332">
                <a:tc>
                  <a:txBody>
                    <a:bodyPr/>
                    <a:lstStyle/>
                    <a:p>
                      <a:pPr algn="l">
                        <a:lnSpc>
                          <a:spcPct val="107000"/>
                        </a:lnSpc>
                        <a:spcAft>
                          <a:spcPts val="800"/>
                        </a:spcAft>
                      </a:pPr>
                      <a:r>
                        <a:rPr lang="sl-SI" sz="900">
                          <a:effectLst/>
                        </a:rPr>
                        <a:t>PISANJE - TEHNIKA</a:t>
                      </a:r>
                      <a:endParaRPr lang="sl-SI" sz="1000">
                        <a:effectLst/>
                      </a:endParaRPr>
                    </a:p>
                    <a:p>
                      <a:pPr algn="l">
                        <a:lnSpc>
                          <a:spcPct val="107000"/>
                        </a:lnSpc>
                        <a:spcAft>
                          <a:spcPts val="0"/>
                        </a:spcAft>
                      </a:pPr>
                      <a:r>
                        <a:rPr lang="sl-SI" sz="900">
                          <a:effectLst/>
                        </a:rPr>
                        <a:t> </a:t>
                      </a:r>
                      <a:endParaRPr lang="sl-SI" sz="100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tc>
                  <a:txBody>
                    <a:bodyPr/>
                    <a:lstStyle/>
                    <a:p>
                      <a:pPr marL="342900" lvl="0" indent="-342900" algn="l">
                        <a:lnSpc>
                          <a:spcPct val="107000"/>
                        </a:lnSpc>
                        <a:spcAft>
                          <a:spcPts val="800"/>
                        </a:spcAft>
                        <a:buFont typeface="Calibri" panose="020F0502020204030204" pitchFamily="34" charset="0"/>
                        <a:buChar char="-"/>
                      </a:pPr>
                      <a:r>
                        <a:rPr lang="sl-SI" sz="900">
                          <a:effectLst/>
                        </a:rPr>
                        <a:t>Ustreznost smeri, velikosti, oblike velikih/malih tiskanih/pisanih črk   </a:t>
                      </a:r>
                    </a:p>
                    <a:p>
                      <a:pPr marL="342900" lvl="0" indent="-342900" algn="l">
                        <a:lnSpc>
                          <a:spcPct val="107000"/>
                        </a:lnSpc>
                        <a:spcAft>
                          <a:spcPts val="800"/>
                        </a:spcAft>
                        <a:buFont typeface="Calibri" panose="020F0502020204030204" pitchFamily="34" charset="0"/>
                        <a:buChar char="-"/>
                      </a:pPr>
                      <a:r>
                        <a:rPr lang="sl-SI" sz="900">
                          <a:effectLst/>
                        </a:rPr>
                        <a:t>Čitljivost zapisanega </a:t>
                      </a:r>
                      <a:endParaRPr lang="sl-SI" sz="900">
                        <a:effectLst/>
                        <a:latin typeface="Times New Roman" panose="02020603050405020304" pitchFamily="18" charset="0"/>
                        <a:ea typeface="Times New Roman" panose="02020603050405020304" pitchFamily="18" charset="0"/>
                      </a:endParaRPr>
                    </a:p>
                  </a:txBody>
                  <a:tcPr marL="61905" marR="61905" marT="0" marB="0"/>
                </a:tc>
                <a:extLst>
                  <a:ext uri="{0D108BD9-81ED-4DB2-BD59-A6C34878D82A}">
                    <a16:rowId xmlns:a16="http://schemas.microsoft.com/office/drawing/2014/main" val="3176289364"/>
                  </a:ext>
                </a:extLst>
              </a:tr>
              <a:tr h="1300765">
                <a:tc>
                  <a:txBody>
                    <a:bodyPr/>
                    <a:lstStyle/>
                    <a:p>
                      <a:pPr algn="l">
                        <a:lnSpc>
                          <a:spcPct val="107000"/>
                        </a:lnSpc>
                        <a:spcAft>
                          <a:spcPts val="800"/>
                        </a:spcAft>
                      </a:pPr>
                      <a:r>
                        <a:rPr lang="sl-SI" sz="900" dirty="0">
                          <a:effectLst/>
                        </a:rPr>
                        <a:t>PISANJE - TVORJENJE</a:t>
                      </a:r>
                      <a:endParaRPr lang="sl-SI" sz="1000" dirty="0">
                        <a:effectLst/>
                      </a:endParaRPr>
                    </a:p>
                    <a:p>
                      <a:pPr algn="l">
                        <a:lnSpc>
                          <a:spcPct val="107000"/>
                        </a:lnSpc>
                        <a:spcAft>
                          <a:spcPts val="0"/>
                        </a:spcAft>
                      </a:pPr>
                      <a:r>
                        <a:rPr lang="sl-SI" sz="900" dirty="0">
                          <a:effectLst/>
                        </a:rPr>
                        <a:t> </a:t>
                      </a:r>
                      <a:endParaRPr lang="sl-SI"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tc>
                  <a:txBody>
                    <a:bodyPr/>
                    <a:lstStyle/>
                    <a:p>
                      <a:pPr marL="342900" lvl="0" indent="-342900" algn="l" fontAlgn="base">
                        <a:lnSpc>
                          <a:spcPct val="107000"/>
                        </a:lnSpc>
                        <a:spcAft>
                          <a:spcPts val="800"/>
                        </a:spcAft>
                        <a:buFont typeface="Calibri" panose="020F0502020204030204" pitchFamily="34" charset="0"/>
                        <a:buChar char="-"/>
                      </a:pPr>
                      <a:r>
                        <a:rPr lang="sl-SI" sz="900" kern="1200">
                          <a:effectLst/>
                        </a:rPr>
                        <a:t>Ustreznost zapisa krajših preprostih besedil  glede na besedilno vrsto (npr. besedila o sebi, o prebranem besedilu, pozdrav, voščilo, čestitka, vabilo),</a:t>
                      </a:r>
                      <a:endParaRPr lang="sl-SI" sz="900">
                        <a:effectLst/>
                      </a:endParaRPr>
                    </a:p>
                    <a:p>
                      <a:pPr marL="342900" lvl="0" indent="-342900" algn="l" fontAlgn="base">
                        <a:lnSpc>
                          <a:spcPct val="107000"/>
                        </a:lnSpc>
                        <a:spcAft>
                          <a:spcPts val="800"/>
                        </a:spcAft>
                        <a:buFont typeface="Calibri" panose="020F0502020204030204" pitchFamily="34" charset="0"/>
                        <a:buChar char="-"/>
                      </a:pPr>
                      <a:r>
                        <a:rPr lang="sl-SI" sz="900" kern="1200">
                          <a:effectLst/>
                        </a:rPr>
                        <a:t>Razumljivost zapisanega</a:t>
                      </a:r>
                      <a:endParaRPr lang="sl-SI" sz="900">
                        <a:effectLst/>
                      </a:endParaRPr>
                    </a:p>
                    <a:p>
                      <a:pPr marL="342900" lvl="0" indent="-342900" algn="l" fontAlgn="base">
                        <a:lnSpc>
                          <a:spcPct val="107000"/>
                        </a:lnSpc>
                        <a:spcAft>
                          <a:spcPts val="800"/>
                        </a:spcAft>
                        <a:buFont typeface="Calibri" panose="020F0502020204030204" pitchFamily="34" charset="0"/>
                        <a:buChar char="-"/>
                      </a:pPr>
                      <a:r>
                        <a:rPr lang="sl-SI" sz="900" kern="1200">
                          <a:effectLst/>
                        </a:rPr>
                        <a:t>Zaokroženost zapisanega</a:t>
                      </a:r>
                      <a:endParaRPr lang="sl-SI" sz="900">
                        <a:effectLst/>
                      </a:endParaRPr>
                    </a:p>
                    <a:p>
                      <a:pPr marL="342900" lvl="0" indent="-342900" algn="l" fontAlgn="base">
                        <a:lnSpc>
                          <a:spcPct val="107000"/>
                        </a:lnSpc>
                        <a:spcAft>
                          <a:spcPts val="800"/>
                        </a:spcAft>
                        <a:buFont typeface="Calibri" panose="020F0502020204030204" pitchFamily="34" charset="0"/>
                        <a:buChar char="-"/>
                      </a:pPr>
                      <a:r>
                        <a:rPr lang="sl-SI" sz="900" kern="1200">
                          <a:effectLst/>
                        </a:rPr>
                        <a:t>Ustreznost vrednotenja lastnega zapisa in zapisa drugih</a:t>
                      </a:r>
                      <a:endParaRPr lang="sl-SI" sz="900">
                        <a:effectLst/>
                        <a:latin typeface="Times New Roman" panose="02020603050405020304" pitchFamily="18" charset="0"/>
                        <a:ea typeface="Times New Roman" panose="02020603050405020304" pitchFamily="18" charset="0"/>
                      </a:endParaRPr>
                    </a:p>
                  </a:txBody>
                  <a:tcPr marL="61905" marR="61905" marT="0" marB="0"/>
                </a:tc>
                <a:extLst>
                  <a:ext uri="{0D108BD9-81ED-4DB2-BD59-A6C34878D82A}">
                    <a16:rowId xmlns:a16="http://schemas.microsoft.com/office/drawing/2014/main" val="205169495"/>
                  </a:ext>
                </a:extLst>
              </a:tr>
              <a:tr h="802978">
                <a:tc>
                  <a:txBody>
                    <a:bodyPr/>
                    <a:lstStyle/>
                    <a:p>
                      <a:pPr algn="l">
                        <a:spcAft>
                          <a:spcPts val="0"/>
                        </a:spcAft>
                      </a:pPr>
                      <a:r>
                        <a:rPr lang="sl-SI" sz="900">
                          <a:effectLst/>
                        </a:rPr>
                        <a:t>PISANJE – JEZIKOVNA PRAVILNOST</a:t>
                      </a:r>
                    </a:p>
                    <a:p>
                      <a:pPr algn="l">
                        <a:lnSpc>
                          <a:spcPct val="107000"/>
                        </a:lnSpc>
                        <a:spcAft>
                          <a:spcPts val="0"/>
                        </a:spcAft>
                      </a:pPr>
                      <a:r>
                        <a:rPr lang="sl-SI" sz="900">
                          <a:effectLst/>
                        </a:rPr>
                        <a:t> </a:t>
                      </a:r>
                      <a:endParaRPr lang="sl-SI" sz="1000">
                        <a:effectLst/>
                        <a:latin typeface="Calibri" panose="020F0502020204030204" pitchFamily="34" charset="0"/>
                        <a:ea typeface="Calibri" panose="020F0502020204030204" pitchFamily="34" charset="0"/>
                        <a:cs typeface="Times New Roman" panose="02020603050405020304" pitchFamily="18" charset="0"/>
                      </a:endParaRPr>
                    </a:p>
                  </a:txBody>
                  <a:tcPr marL="61905" marR="61905" marT="0" marB="0"/>
                </a:tc>
                <a:tc>
                  <a:txBody>
                    <a:bodyPr/>
                    <a:lstStyle/>
                    <a:p>
                      <a:pPr marL="342900" lvl="0" indent="-342900" algn="l" fontAlgn="base">
                        <a:lnSpc>
                          <a:spcPct val="107000"/>
                        </a:lnSpc>
                        <a:spcAft>
                          <a:spcPts val="0"/>
                        </a:spcAft>
                        <a:buFont typeface="Calibri" panose="020F0502020204030204" pitchFamily="34" charset="0"/>
                        <a:buChar char="-"/>
                      </a:pPr>
                      <a:r>
                        <a:rPr lang="sl-SI" sz="900" kern="1200" dirty="0">
                          <a:effectLst/>
                        </a:rPr>
                        <a:t>Pravilnost zapisa besed, povedi (velika začetnica, glavni in vrstilni števniki, kritični glasovi, predlogov in nikalnic, svojilnih pridevnikov)</a:t>
                      </a:r>
                      <a:endParaRPr lang="sl-SI" sz="1000" dirty="0">
                        <a:effectLst/>
                      </a:endParaRPr>
                    </a:p>
                    <a:p>
                      <a:pPr marL="342900" lvl="0" indent="-342900" algn="l" fontAlgn="base">
                        <a:lnSpc>
                          <a:spcPct val="107000"/>
                        </a:lnSpc>
                        <a:spcAft>
                          <a:spcPts val="0"/>
                        </a:spcAft>
                        <a:buFont typeface="Calibri" panose="020F0502020204030204" pitchFamily="34" charset="0"/>
                        <a:buChar char="-"/>
                      </a:pPr>
                      <a:r>
                        <a:rPr lang="sl-SI" sz="900" kern="1200" dirty="0">
                          <a:effectLst/>
                        </a:rPr>
                        <a:t>Pravilnost zapisa končnih ločil  </a:t>
                      </a:r>
                      <a:endParaRPr lang="sl-SI" sz="1000" dirty="0">
                        <a:effectLst/>
                      </a:endParaRPr>
                    </a:p>
                    <a:p>
                      <a:pPr marL="342900" lvl="0" indent="-342900" algn="l" fontAlgn="base">
                        <a:lnSpc>
                          <a:spcPct val="107000"/>
                        </a:lnSpc>
                        <a:spcAft>
                          <a:spcPts val="0"/>
                        </a:spcAft>
                        <a:buFont typeface="Calibri" panose="020F0502020204030204" pitchFamily="34" charset="0"/>
                        <a:buChar char="-"/>
                      </a:pPr>
                      <a:r>
                        <a:rPr lang="sl-SI" sz="900" kern="1200" dirty="0">
                          <a:effectLst/>
                        </a:rPr>
                        <a:t>Ustreznost iskanja lastnih in tujih napak in odprava</a:t>
                      </a:r>
                      <a:r>
                        <a:rPr lang="sl-SI" sz="900" dirty="0">
                          <a:effectLst/>
                        </a:rPr>
                        <a:t> le-teh</a:t>
                      </a:r>
                      <a:endParaRPr lang="sl-SI"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905" marR="61905" marT="0" marB="0"/>
                </a:tc>
                <a:extLst>
                  <a:ext uri="{0D108BD9-81ED-4DB2-BD59-A6C34878D82A}">
                    <a16:rowId xmlns:a16="http://schemas.microsoft.com/office/drawing/2014/main" val="2711035480"/>
                  </a:ext>
                </a:extLst>
              </a:tr>
            </a:tbl>
          </a:graphicData>
        </a:graphic>
      </p:graphicFrame>
      <p:sp>
        <p:nvSpPr>
          <p:cNvPr id="3" name="Pravokotnik 2"/>
          <p:cNvSpPr/>
          <p:nvPr/>
        </p:nvSpPr>
        <p:spPr>
          <a:xfrm>
            <a:off x="219212" y="5994401"/>
            <a:ext cx="7134088" cy="249684"/>
          </a:xfrm>
          <a:prstGeom prst="rect">
            <a:avLst/>
          </a:prstGeom>
        </p:spPr>
        <p:txBody>
          <a:bodyPr wrap="square">
            <a:spAutoFit/>
          </a:bodyPr>
          <a:lstStyle/>
          <a:p>
            <a:pPr algn="ctr">
              <a:lnSpc>
                <a:spcPct val="107000"/>
              </a:lnSpc>
              <a:spcAft>
                <a:spcPts val="800"/>
              </a:spcAft>
            </a:pPr>
            <a:r>
              <a:rPr lang="sl-SI" sz="1000" b="1" i="1" dirty="0" smtClean="0">
                <a:ea typeface="Arial" panose="020B0604020202020204" pitchFamily="34" charset="0"/>
                <a:cs typeface="Times New Roman" panose="02020603050405020304" pitchFamily="18" charset="0"/>
              </a:rPr>
              <a:t>VIR: Publikacija </a:t>
            </a:r>
            <a:r>
              <a:rPr lang="sl-SI" sz="1000" b="1" i="1" dirty="0" smtClean="0">
                <a:ea typeface="Calibri" panose="020F0502020204030204" pitchFamily="34" charset="0"/>
              </a:rPr>
              <a:t>Postopno, sistematično in individualizirano opismenjevanje in razvijanje bralne pismenosti, OBJEM 2022</a:t>
            </a:r>
            <a:endParaRPr lang="sl-SI" sz="1000" i="1" dirty="0"/>
          </a:p>
        </p:txBody>
      </p:sp>
    </p:spTree>
    <p:extLst>
      <p:ext uri="{BB962C8B-B14F-4D97-AF65-F5344CB8AC3E}">
        <p14:creationId xmlns:p14="http://schemas.microsoft.com/office/powerpoint/2010/main" val="3028807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p:cNvSpPr>
            <a:spLocks noGrp="1"/>
          </p:cNvSpPr>
          <p:nvPr>
            <p:ph type="body" idx="1"/>
          </p:nvPr>
        </p:nvSpPr>
        <p:spPr>
          <a:xfrm>
            <a:off x="998599" y="197109"/>
            <a:ext cx="9465589" cy="1079304"/>
          </a:xfrm>
        </p:spPr>
        <p:txBody>
          <a:bodyPr/>
          <a:lstStyle/>
          <a:p>
            <a:r>
              <a:rPr lang="sl-SI" dirty="0" smtClean="0"/>
              <a:t>BRANJE IN PISANJE V 2.VIO</a:t>
            </a:r>
            <a:endParaRPr lang="sl-SI" dirty="0"/>
          </a:p>
        </p:txBody>
      </p:sp>
      <p:sp>
        <p:nvSpPr>
          <p:cNvPr id="3" name="Označba mesta besedila 2"/>
          <p:cNvSpPr>
            <a:spLocks noGrp="1"/>
          </p:cNvSpPr>
          <p:nvPr>
            <p:ph type="body" idx="2"/>
          </p:nvPr>
        </p:nvSpPr>
        <p:spPr>
          <a:xfrm>
            <a:off x="666136" y="1049819"/>
            <a:ext cx="10572285" cy="4890079"/>
          </a:xfrm>
        </p:spPr>
        <p:txBody>
          <a:bodyPr/>
          <a:lstStyle/>
          <a:p>
            <a:r>
              <a:rPr lang="sl-SI" sz="1400" b="1" dirty="0"/>
              <a:t>Učenci in učenke:</a:t>
            </a:r>
          </a:p>
          <a:p>
            <a:r>
              <a:rPr lang="sl-SI" sz="1400" b="1" dirty="0" smtClean="0"/>
              <a:t>CILJI - UN SLJ</a:t>
            </a:r>
          </a:p>
          <a:p>
            <a:pPr>
              <a:buFont typeface="Arial" panose="020B0604020202020204" pitchFamily="34" charset="0"/>
              <a:buChar char="•"/>
            </a:pPr>
            <a:r>
              <a:rPr lang="sl-SI" sz="1400" dirty="0" smtClean="0"/>
              <a:t>poslušajo </a:t>
            </a:r>
            <a:r>
              <a:rPr lang="sl-SI" sz="1400" dirty="0"/>
              <a:t>(in gledajo) oz</a:t>
            </a:r>
            <a:r>
              <a:rPr lang="sl-SI" sz="1400" b="1" dirty="0"/>
              <a:t>. berejo </a:t>
            </a:r>
            <a:r>
              <a:rPr lang="sl-SI" sz="1400" dirty="0"/>
              <a:t>neumetnostno besedilo določene vrste (gl. razdelek Vsebine);</a:t>
            </a:r>
          </a:p>
          <a:p>
            <a:pPr>
              <a:buFont typeface="Arial" panose="020B0604020202020204" pitchFamily="34" charset="0"/>
              <a:buChar char="•"/>
            </a:pPr>
            <a:r>
              <a:rPr lang="sl-SI" sz="1400" dirty="0"/>
              <a:t>pred poslušanjem (in gledanjem) </a:t>
            </a:r>
            <a:r>
              <a:rPr lang="sl-SI" sz="1400" b="1" dirty="0"/>
              <a:t>oz. branjem </a:t>
            </a:r>
            <a:r>
              <a:rPr lang="sl-SI" sz="1400" dirty="0"/>
              <a:t>besedila se pogovarjajo o tem, čemu poslušamo oz. beremo besedila, kako se pripravimo na poslušanje oz. branje, kaj delamo med njim in kaj po njem ter čemu to delamo;</a:t>
            </a:r>
          </a:p>
          <a:p>
            <a:pPr>
              <a:buFont typeface="Arial" panose="020B0604020202020204" pitchFamily="34" charset="0"/>
              <a:buChar char="•"/>
            </a:pPr>
            <a:r>
              <a:rPr lang="sl-SI" sz="1400" dirty="0"/>
              <a:t>po poslušanju (in gledanju) oz. branju </a:t>
            </a:r>
            <a:r>
              <a:rPr lang="sl-SI" sz="1400" dirty="0" smtClean="0"/>
              <a:t>besedila: določijo </a:t>
            </a:r>
            <a:r>
              <a:rPr lang="sl-SI" sz="1400" dirty="0"/>
              <a:t>družbeno vlogo sporočevalca in njegov namen ter povedo, po čem so to </a:t>
            </a:r>
            <a:r>
              <a:rPr lang="sl-SI" sz="1400" dirty="0" smtClean="0"/>
              <a:t>prepoznali; povzamejo </a:t>
            </a:r>
            <a:r>
              <a:rPr lang="sl-SI" sz="1400" dirty="0"/>
              <a:t>temo, podteme in bistvene podatke ter povzetek strukturirajo v obliki miselnega vzorca ali preglednice in obnovijo </a:t>
            </a:r>
            <a:r>
              <a:rPr lang="sl-SI" sz="1400" dirty="0" smtClean="0"/>
              <a:t>besedilo; vrednotijo </a:t>
            </a:r>
            <a:r>
              <a:rPr lang="sl-SI" sz="1400" dirty="0"/>
              <a:t>zanimivost, verodostojnost, razumljivost in uporabnost besedila ter utemeljijo svoje </a:t>
            </a:r>
            <a:r>
              <a:rPr lang="sl-SI" sz="1400" dirty="0" smtClean="0"/>
              <a:t>mnenje; ob </a:t>
            </a:r>
            <a:r>
              <a:rPr lang="sl-SI" sz="1400" dirty="0"/>
              <a:t>tistih vrstah besedil, ki jih bodo tudi tvorili, predstavijo njihove </a:t>
            </a:r>
            <a:r>
              <a:rPr lang="sl-SI" sz="1400" dirty="0" err="1"/>
              <a:t>zgradbene</a:t>
            </a:r>
            <a:r>
              <a:rPr lang="sl-SI" sz="1400" dirty="0"/>
              <a:t> in jezikovne </a:t>
            </a:r>
            <a:r>
              <a:rPr lang="sl-SI" sz="1400" dirty="0" smtClean="0"/>
              <a:t>značilnosti; poročajo </a:t>
            </a:r>
            <a:r>
              <a:rPr lang="sl-SI" sz="1400" dirty="0"/>
              <a:t>o svoji strategiji poslušanja oz. branja, jo primerjajo s strategijami sošolcev in sošolk ter spoznavajo </a:t>
            </a:r>
            <a:r>
              <a:rPr lang="sl-SI" sz="1400" dirty="0" smtClean="0"/>
              <a:t>nove; vrednotijo </a:t>
            </a:r>
            <a:r>
              <a:rPr lang="sl-SI" sz="1400" dirty="0"/>
              <a:t>svojo zmožnost kritičnega poslušanja oz. branja in na podlagi povratnih informacij načrtujejo, kako bi jo izboljšali;</a:t>
            </a:r>
          </a:p>
          <a:p>
            <a:pPr>
              <a:buFont typeface="Arial" panose="020B0604020202020204" pitchFamily="34" charset="0"/>
              <a:buChar char="•"/>
            </a:pPr>
            <a:r>
              <a:rPr lang="sl-SI" sz="1400" b="1" dirty="0"/>
              <a:t>berejo kompleksna avtentična besedila, </a:t>
            </a:r>
            <a:r>
              <a:rPr lang="sl-SI" sz="1400" dirty="0"/>
              <a:t>jih primerjajo z vzorčnimi, predstavijo njihove podobnosti in razlike ter razmišljajo o tem, čemu se je avtor odločil za posebnosti in kako le-te učinkujejo na poslušalca (in gledalca) oz. </a:t>
            </a:r>
            <a:r>
              <a:rPr lang="sl-SI" sz="1400" dirty="0" smtClean="0"/>
              <a:t>bralca;</a:t>
            </a:r>
          </a:p>
          <a:p>
            <a:pPr>
              <a:buFont typeface="Arial" panose="020B0604020202020204" pitchFamily="34" charset="0"/>
              <a:buChar char="•"/>
            </a:pPr>
            <a:r>
              <a:rPr lang="sl-SI" sz="1400" dirty="0" smtClean="0"/>
              <a:t>v </a:t>
            </a:r>
            <a:r>
              <a:rPr lang="sl-SI" sz="1400" dirty="0"/>
              <a:t>posameznih delih prebranega umetnostnega besedila prepoznavajo značilnosti obravnavanega neumetnostnega besedila, predstavijo posebnosti umetnostnega besedila, razloge zanje in njihov učinek na bralca</a:t>
            </a:r>
            <a:r>
              <a:rPr lang="sl-SI" sz="1400" dirty="0" smtClean="0"/>
              <a:t>;.</a:t>
            </a:r>
          </a:p>
          <a:p>
            <a:r>
              <a:rPr lang="sl-SI" sz="1400" b="1" dirty="0" smtClean="0"/>
              <a:t>STANDARDI ZNANJA</a:t>
            </a:r>
          </a:p>
          <a:p>
            <a:r>
              <a:rPr lang="sl-SI" sz="1400" dirty="0" smtClean="0"/>
              <a:t>Učenec/učenka </a:t>
            </a:r>
            <a:r>
              <a:rPr lang="sl-SI" sz="1400" dirty="0"/>
              <a:t>ima skladno s cilji iz tega učnega načrta razvito zmožnost </a:t>
            </a:r>
            <a:r>
              <a:rPr lang="sl-SI" sz="1400" dirty="0" smtClean="0"/>
              <a:t>enosmernega sporazumevanja</a:t>
            </a:r>
            <a:r>
              <a:rPr lang="sl-SI" sz="1400" dirty="0"/>
              <a:t>. Pokaže jo tako, da:</a:t>
            </a:r>
          </a:p>
          <a:p>
            <a:r>
              <a:rPr lang="sl-SI" sz="1400" dirty="0"/>
              <a:t>pozorno posluša neumetnostna besedila;</a:t>
            </a:r>
          </a:p>
          <a:p>
            <a:r>
              <a:rPr lang="sl-SI" sz="1400" dirty="0"/>
              <a:t>tekoče in primerno hitro tiho bere neumetnostna </a:t>
            </a:r>
            <a:r>
              <a:rPr lang="sl-SI" sz="1400" dirty="0" smtClean="0"/>
              <a:t>besedila</a:t>
            </a:r>
          </a:p>
          <a:p>
            <a:r>
              <a:rPr lang="sl-SI" sz="1400" dirty="0" smtClean="0"/>
              <a:t>…...</a:t>
            </a:r>
          </a:p>
          <a:p>
            <a:r>
              <a:rPr lang="sl-SI" sz="1400" dirty="0">
                <a:hlinkClick r:id="rId2"/>
              </a:rPr>
              <a:t>https://dun.zrss.augmentech.si</a:t>
            </a:r>
            <a:r>
              <a:rPr lang="sl-SI" sz="1400" dirty="0" smtClean="0">
                <a:hlinkClick r:id="rId2"/>
              </a:rPr>
              <a:t>/#/</a:t>
            </a:r>
            <a:endParaRPr lang="sl-SI" sz="1400" dirty="0" smtClean="0"/>
          </a:p>
          <a:p>
            <a:endParaRPr lang="sl-SI" sz="1400" dirty="0"/>
          </a:p>
        </p:txBody>
      </p:sp>
    </p:spTree>
    <p:extLst>
      <p:ext uri="{BB962C8B-B14F-4D97-AF65-F5344CB8AC3E}">
        <p14:creationId xmlns:p14="http://schemas.microsoft.com/office/powerpoint/2010/main" val="2615059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BRANJE, PISANJE v 2.VIO</a:t>
            </a:r>
            <a:endParaRPr lang="sl-SI" dirty="0"/>
          </a:p>
        </p:txBody>
      </p:sp>
      <p:sp>
        <p:nvSpPr>
          <p:cNvPr id="3" name="Označba mesta vsebine 2"/>
          <p:cNvSpPr>
            <a:spLocks noGrp="1"/>
          </p:cNvSpPr>
          <p:nvPr>
            <p:ph idx="1"/>
          </p:nvPr>
        </p:nvSpPr>
        <p:spPr/>
        <p:txBody>
          <a:bodyPr/>
          <a:lstStyle/>
          <a:p>
            <a:r>
              <a:rPr lang="sl-SI" dirty="0"/>
              <a:t>Učitelj oz. učiteljica naj na začetku drugega vzgojno-izobraževalnega obdobja in tudi sproti pri učencih in učenkah preverja razvitost veščin, spretnosti in zmožnosti, potrebnih za branje, nato pa naj za vsakega učenca in vsako učenko </a:t>
            </a:r>
            <a:r>
              <a:rPr lang="sl-SI" b="1" dirty="0"/>
              <a:t>izdela individualni načrt razvijanja in nadgrajevanja zmožnosti branja</a:t>
            </a:r>
            <a:r>
              <a:rPr lang="sl-SI" dirty="0"/>
              <a:t>. (UN, str.69)</a:t>
            </a:r>
          </a:p>
          <a:p>
            <a:r>
              <a:rPr lang="sl-SI" dirty="0" smtClean="0"/>
              <a:t>Če </a:t>
            </a:r>
            <a:r>
              <a:rPr lang="sl-SI" dirty="0"/>
              <a:t>želi, da bi učenci in učenke v večji meri avtomatizirali tehniko branja, da bi dobro razumeli prebrano besedilo in da bi razvili zmožnost fleksibilnega branja raznih besedil, naj uporablja metode in oblike učinkovitega poučevanja, npr. bralne učne strategije.</a:t>
            </a:r>
          </a:p>
        </p:txBody>
      </p:sp>
    </p:spTree>
    <p:extLst>
      <p:ext uri="{BB962C8B-B14F-4D97-AF65-F5344CB8AC3E}">
        <p14:creationId xmlns:p14="http://schemas.microsoft.com/office/powerpoint/2010/main" val="3384779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hlinkClick r:id="rId2" action="ppaction://hlinkfile"/>
              </a:rPr>
              <a:t>GRADNIKI PISMENOSTI</a:t>
            </a:r>
            <a:endParaRPr lang="sl-SI" dirty="0"/>
          </a:p>
        </p:txBody>
      </p:sp>
      <p:sp>
        <p:nvSpPr>
          <p:cNvPr id="3" name="Označba mesta vsebine 2"/>
          <p:cNvSpPr>
            <a:spLocks noGrp="1"/>
          </p:cNvSpPr>
          <p:nvPr>
            <p:ph idx="1"/>
          </p:nvPr>
        </p:nvSpPr>
        <p:spPr/>
        <p:txBody>
          <a:bodyPr/>
          <a:lstStyle/>
          <a:p>
            <a:pPr marL="0" indent="0">
              <a:buNone/>
            </a:pPr>
            <a:r>
              <a:rPr lang="sl-SI" i="1" dirty="0" smtClean="0"/>
              <a:t>Projekt OBJEM, 2022, Zgodnje opismenjevanje</a:t>
            </a:r>
            <a:endParaRPr lang="sl-SI" i="1" dirty="0"/>
          </a:p>
        </p:txBody>
      </p:sp>
    </p:spTree>
    <p:extLst>
      <p:ext uri="{BB962C8B-B14F-4D97-AF65-F5344CB8AC3E}">
        <p14:creationId xmlns:p14="http://schemas.microsoft.com/office/powerpoint/2010/main" val="2449404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vsebine 7"/>
          <p:cNvPicPr>
            <a:picLocks noGrp="1" noChangeAspect="1"/>
          </p:cNvPicPr>
          <p:nvPr>
            <p:ph idx="1"/>
          </p:nvPr>
        </p:nvPicPr>
        <p:blipFill rotWithShape="1">
          <a:blip r:embed="rId2"/>
          <a:srcRect l="-500" r="500" b="67923"/>
          <a:stretch/>
        </p:blipFill>
        <p:spPr>
          <a:xfrm>
            <a:off x="276088" y="876300"/>
            <a:ext cx="10954285" cy="4445000"/>
          </a:xfrm>
          <a:prstGeom prst="rect">
            <a:avLst/>
          </a:prstGeom>
        </p:spPr>
      </p:pic>
      <p:sp>
        <p:nvSpPr>
          <p:cNvPr id="9" name="Pravokotnik 8"/>
          <p:cNvSpPr/>
          <p:nvPr/>
        </p:nvSpPr>
        <p:spPr>
          <a:xfrm>
            <a:off x="-199888" y="5816600"/>
            <a:ext cx="7134088" cy="249684"/>
          </a:xfrm>
          <a:prstGeom prst="rect">
            <a:avLst/>
          </a:prstGeom>
        </p:spPr>
        <p:txBody>
          <a:bodyPr wrap="square">
            <a:spAutoFit/>
          </a:bodyPr>
          <a:lstStyle/>
          <a:p>
            <a:pPr algn="ctr">
              <a:lnSpc>
                <a:spcPct val="107000"/>
              </a:lnSpc>
              <a:spcAft>
                <a:spcPts val="800"/>
              </a:spcAft>
            </a:pPr>
            <a:r>
              <a:rPr lang="sl-SI" sz="1000" i="1" dirty="0" smtClean="0">
                <a:ea typeface="Arial" panose="020B0604020202020204" pitchFamily="34" charset="0"/>
                <a:cs typeface="Times New Roman" panose="02020603050405020304" pitchFamily="18" charset="0"/>
              </a:rPr>
              <a:t>VIR: Publikacija </a:t>
            </a:r>
            <a:r>
              <a:rPr lang="sl-SI" sz="1000" i="1" dirty="0" smtClean="0">
                <a:ea typeface="Calibri" panose="020F0502020204030204" pitchFamily="34" charset="0"/>
              </a:rPr>
              <a:t>Postopno, sistematično in individualizirano opismenjevanje in razvijanje bralne pismenosti, OBJEM 2022</a:t>
            </a:r>
            <a:endParaRPr lang="sl-SI" sz="1000" i="1" dirty="0"/>
          </a:p>
        </p:txBody>
      </p:sp>
      <p:pic>
        <p:nvPicPr>
          <p:cNvPr id="3080" name="Slika 100" descr="Word Art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95400" cy="9048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Slika 101" descr="Word Art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66825" cy="876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Slika 102" descr="Word Art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4954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Slika 103" descr="Word Art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46685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Slika 104" descr="Word Art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400175" cy="9810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Slika 105" descr="Word Art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906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Slika 106" descr="Word Art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4478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3073" name="Slika 107" descr="Word Art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514475"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67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vsebine 7"/>
          <p:cNvPicPr>
            <a:picLocks noGrp="1" noChangeAspect="1"/>
          </p:cNvPicPr>
          <p:nvPr>
            <p:ph idx="1"/>
          </p:nvPr>
        </p:nvPicPr>
        <p:blipFill rotWithShape="1">
          <a:blip r:embed="rId2"/>
          <a:srcRect t="31436" b="29838"/>
          <a:stretch/>
        </p:blipFill>
        <p:spPr>
          <a:xfrm>
            <a:off x="1244600" y="410796"/>
            <a:ext cx="9271000" cy="5541209"/>
          </a:xfrm>
          <a:prstGeom prst="rect">
            <a:avLst/>
          </a:prstGeom>
        </p:spPr>
      </p:pic>
      <p:sp>
        <p:nvSpPr>
          <p:cNvPr id="3" name="Pravokotnik 2"/>
          <p:cNvSpPr/>
          <p:nvPr/>
        </p:nvSpPr>
        <p:spPr>
          <a:xfrm>
            <a:off x="714512" y="5952005"/>
            <a:ext cx="7134088" cy="249684"/>
          </a:xfrm>
          <a:prstGeom prst="rect">
            <a:avLst/>
          </a:prstGeom>
        </p:spPr>
        <p:txBody>
          <a:bodyPr wrap="square">
            <a:spAutoFit/>
          </a:bodyPr>
          <a:lstStyle/>
          <a:p>
            <a:pPr algn="ctr">
              <a:lnSpc>
                <a:spcPct val="107000"/>
              </a:lnSpc>
              <a:spcAft>
                <a:spcPts val="800"/>
              </a:spcAft>
            </a:pPr>
            <a:r>
              <a:rPr lang="sl-SI" sz="1000" i="1" dirty="0" smtClean="0">
                <a:ea typeface="Arial" panose="020B0604020202020204" pitchFamily="34" charset="0"/>
                <a:cs typeface="Times New Roman" panose="02020603050405020304" pitchFamily="18" charset="0"/>
              </a:rPr>
              <a:t>VIR: Publikacija </a:t>
            </a:r>
            <a:r>
              <a:rPr lang="sl-SI" sz="1000" i="1" dirty="0" smtClean="0">
                <a:ea typeface="Calibri" panose="020F0502020204030204" pitchFamily="34" charset="0"/>
              </a:rPr>
              <a:t>Postopno, sistematično in individualizirano opismenjevanje in razvijanje bralne pismenosti, OBJEM 2022</a:t>
            </a:r>
            <a:endParaRPr lang="sl-SI" sz="1000" i="1" dirty="0"/>
          </a:p>
        </p:txBody>
      </p:sp>
    </p:spTree>
    <p:extLst>
      <p:ext uri="{BB962C8B-B14F-4D97-AF65-F5344CB8AC3E}">
        <p14:creationId xmlns:p14="http://schemas.microsoft.com/office/powerpoint/2010/main" val="1325614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vsebine 7"/>
          <p:cNvPicPr>
            <a:picLocks noGrp="1" noChangeAspect="1"/>
          </p:cNvPicPr>
          <p:nvPr>
            <p:ph idx="1"/>
          </p:nvPr>
        </p:nvPicPr>
        <p:blipFill rotWithShape="1">
          <a:blip r:embed="rId2"/>
          <a:srcRect t="69762"/>
          <a:stretch/>
        </p:blipFill>
        <p:spPr>
          <a:xfrm>
            <a:off x="952500" y="833056"/>
            <a:ext cx="10079424" cy="4704144"/>
          </a:xfrm>
          <a:prstGeom prst="rect">
            <a:avLst/>
          </a:prstGeom>
        </p:spPr>
      </p:pic>
      <p:sp>
        <p:nvSpPr>
          <p:cNvPr id="3" name="Pravokotnik 2"/>
          <p:cNvSpPr/>
          <p:nvPr/>
        </p:nvSpPr>
        <p:spPr>
          <a:xfrm>
            <a:off x="181112" y="5740400"/>
            <a:ext cx="7134088" cy="249684"/>
          </a:xfrm>
          <a:prstGeom prst="rect">
            <a:avLst/>
          </a:prstGeom>
        </p:spPr>
        <p:txBody>
          <a:bodyPr wrap="square">
            <a:spAutoFit/>
          </a:bodyPr>
          <a:lstStyle/>
          <a:p>
            <a:pPr algn="ctr">
              <a:lnSpc>
                <a:spcPct val="107000"/>
              </a:lnSpc>
              <a:spcAft>
                <a:spcPts val="800"/>
              </a:spcAft>
            </a:pPr>
            <a:r>
              <a:rPr lang="sl-SI" sz="1000" i="1" dirty="0" smtClean="0">
                <a:ea typeface="Arial" panose="020B0604020202020204" pitchFamily="34" charset="0"/>
                <a:cs typeface="Times New Roman" panose="02020603050405020304" pitchFamily="18" charset="0"/>
              </a:rPr>
              <a:t>VIR: Publikacija </a:t>
            </a:r>
            <a:r>
              <a:rPr lang="sl-SI" sz="1000" i="1" dirty="0" smtClean="0">
                <a:ea typeface="Calibri" panose="020F0502020204030204" pitchFamily="34" charset="0"/>
              </a:rPr>
              <a:t>Postopno, sistematično in individualizirano opismenjevanje in razvijanje bralne pismenosti, OBJEM 2022</a:t>
            </a:r>
            <a:endParaRPr lang="sl-SI" sz="1000" i="1" dirty="0"/>
          </a:p>
        </p:txBody>
      </p:sp>
    </p:spTree>
    <p:extLst>
      <p:ext uri="{BB962C8B-B14F-4D97-AF65-F5344CB8AC3E}">
        <p14:creationId xmlns:p14="http://schemas.microsoft.com/office/powerpoint/2010/main" val="3136669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rotWithShape="1">
          <a:blip r:embed="rId2"/>
          <a:srcRect l="-219" t="1102" r="219" b="31676"/>
          <a:stretch/>
        </p:blipFill>
        <p:spPr>
          <a:xfrm>
            <a:off x="1841499" y="452400"/>
            <a:ext cx="8033177" cy="5364200"/>
          </a:xfrm>
          <a:prstGeom prst="rect">
            <a:avLst/>
          </a:prstGeom>
        </p:spPr>
      </p:pic>
      <p:sp>
        <p:nvSpPr>
          <p:cNvPr id="5" name="Pravokotnik 4"/>
          <p:cNvSpPr/>
          <p:nvPr/>
        </p:nvSpPr>
        <p:spPr>
          <a:xfrm>
            <a:off x="0" y="5943600"/>
            <a:ext cx="7134088" cy="249684"/>
          </a:xfrm>
          <a:prstGeom prst="rect">
            <a:avLst/>
          </a:prstGeom>
        </p:spPr>
        <p:txBody>
          <a:bodyPr wrap="square">
            <a:spAutoFit/>
          </a:bodyPr>
          <a:lstStyle/>
          <a:p>
            <a:pPr algn="ctr">
              <a:lnSpc>
                <a:spcPct val="107000"/>
              </a:lnSpc>
              <a:spcAft>
                <a:spcPts val="800"/>
              </a:spcAft>
            </a:pPr>
            <a:r>
              <a:rPr lang="sl-SI" sz="1000" i="1" dirty="0" smtClean="0">
                <a:ea typeface="Arial" panose="020B0604020202020204" pitchFamily="34" charset="0"/>
                <a:cs typeface="Times New Roman" panose="02020603050405020304" pitchFamily="18" charset="0"/>
              </a:rPr>
              <a:t>VIR: Publikacija </a:t>
            </a:r>
            <a:r>
              <a:rPr lang="sl-SI" sz="1000" i="1" dirty="0" smtClean="0">
                <a:ea typeface="Calibri" panose="020F0502020204030204" pitchFamily="34" charset="0"/>
              </a:rPr>
              <a:t>Postopno, sistematično in individualizirano opismenjevanje in razvijanje bralne pismenosti, OBJEM 2022</a:t>
            </a:r>
            <a:endParaRPr lang="sl-SI" sz="1000" i="1" dirty="0"/>
          </a:p>
        </p:txBody>
      </p:sp>
    </p:spTree>
    <p:extLst>
      <p:ext uri="{BB962C8B-B14F-4D97-AF65-F5344CB8AC3E}">
        <p14:creationId xmlns:p14="http://schemas.microsoft.com/office/powerpoint/2010/main" val="2541568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redmet 4"/>
          <p:cNvGraphicFramePr>
            <a:graphicFrameLocks noChangeAspect="1"/>
          </p:cNvGraphicFramePr>
          <p:nvPr>
            <p:extLst>
              <p:ext uri="{D42A27DB-BD31-4B8C-83A1-F6EECF244321}">
                <p14:modId xmlns:p14="http://schemas.microsoft.com/office/powerpoint/2010/main" val="4271321562"/>
              </p:ext>
            </p:extLst>
          </p:nvPr>
        </p:nvGraphicFramePr>
        <p:xfrm>
          <a:off x="1079500" y="776926"/>
          <a:ext cx="9861246" cy="4477700"/>
        </p:xfrm>
        <a:graphic>
          <a:graphicData uri="http://schemas.openxmlformats.org/presentationml/2006/ole">
            <mc:AlternateContent xmlns:mc="http://schemas.openxmlformats.org/markup-compatibility/2006">
              <mc:Choice xmlns:v="urn:schemas-microsoft-com:vml" Requires="v">
                <p:oleObj spid="_x0000_s4105" name="Dokument" r:id="rId3" imgW="5772402" imgH="2620912" progId="Word.Document.12">
                  <p:embed/>
                </p:oleObj>
              </mc:Choice>
              <mc:Fallback>
                <p:oleObj name="Dokument" r:id="rId3" imgW="5772402" imgH="2620912" progId="Word.Document.12">
                  <p:embed/>
                  <p:pic>
                    <p:nvPicPr>
                      <p:cNvPr id="0" name=""/>
                      <p:cNvPicPr/>
                      <p:nvPr/>
                    </p:nvPicPr>
                    <p:blipFill>
                      <a:blip r:embed="rId4"/>
                      <a:stretch>
                        <a:fillRect/>
                      </a:stretch>
                    </p:blipFill>
                    <p:spPr>
                      <a:xfrm>
                        <a:off x="1079500" y="776926"/>
                        <a:ext cx="9861246" cy="4477700"/>
                      </a:xfrm>
                      <a:prstGeom prst="rect">
                        <a:avLst/>
                      </a:prstGeom>
                    </p:spPr>
                  </p:pic>
                </p:oleObj>
              </mc:Fallback>
            </mc:AlternateContent>
          </a:graphicData>
        </a:graphic>
      </p:graphicFrame>
      <p:sp>
        <p:nvSpPr>
          <p:cNvPr id="7" name="Pravokotnik 6"/>
          <p:cNvSpPr/>
          <p:nvPr/>
        </p:nvSpPr>
        <p:spPr>
          <a:xfrm>
            <a:off x="0" y="5781868"/>
            <a:ext cx="7134088" cy="249684"/>
          </a:xfrm>
          <a:prstGeom prst="rect">
            <a:avLst/>
          </a:prstGeom>
        </p:spPr>
        <p:txBody>
          <a:bodyPr wrap="square">
            <a:spAutoFit/>
          </a:bodyPr>
          <a:lstStyle/>
          <a:p>
            <a:pPr algn="ctr">
              <a:lnSpc>
                <a:spcPct val="107000"/>
              </a:lnSpc>
              <a:spcAft>
                <a:spcPts val="800"/>
              </a:spcAft>
            </a:pPr>
            <a:r>
              <a:rPr lang="sl-SI" sz="1000" i="1" dirty="0" smtClean="0">
                <a:ea typeface="Arial" panose="020B0604020202020204" pitchFamily="34" charset="0"/>
                <a:cs typeface="Times New Roman" panose="02020603050405020304" pitchFamily="18" charset="0"/>
              </a:rPr>
              <a:t>VIR: Publikacija </a:t>
            </a:r>
            <a:r>
              <a:rPr lang="sl-SI" sz="1000" i="1" dirty="0" smtClean="0">
                <a:ea typeface="Calibri" panose="020F0502020204030204" pitchFamily="34" charset="0"/>
              </a:rPr>
              <a:t>Postopno, sistematično in individualizirano opismenjevanje in razvijanje bralne pismenosti, OBJEM 2022</a:t>
            </a:r>
            <a:endParaRPr lang="sl-SI" sz="1000" i="1" dirty="0"/>
          </a:p>
        </p:txBody>
      </p:sp>
      <p:pic>
        <p:nvPicPr>
          <p:cNvPr id="4097" name="Slika 105" descr="Word Art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390650"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50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redmet 3"/>
          <p:cNvGraphicFramePr>
            <a:graphicFrameLocks noChangeAspect="1"/>
          </p:cNvGraphicFramePr>
          <p:nvPr>
            <p:extLst>
              <p:ext uri="{D42A27DB-BD31-4B8C-83A1-F6EECF244321}">
                <p14:modId xmlns:p14="http://schemas.microsoft.com/office/powerpoint/2010/main" val="3783904516"/>
              </p:ext>
            </p:extLst>
          </p:nvPr>
        </p:nvGraphicFramePr>
        <p:xfrm>
          <a:off x="1025525" y="1235075"/>
          <a:ext cx="11067834" cy="3540125"/>
        </p:xfrm>
        <a:graphic>
          <a:graphicData uri="http://schemas.openxmlformats.org/presentationml/2006/ole">
            <mc:AlternateContent xmlns:mc="http://schemas.openxmlformats.org/markup-compatibility/2006">
              <mc:Choice xmlns:v="urn:schemas-microsoft-com:vml" Requires="v">
                <p:oleObj spid="_x0000_s8201" name="Dokument" r:id="rId3" imgW="5772402" imgH="1846649" progId="Word.Document.12">
                  <p:embed/>
                </p:oleObj>
              </mc:Choice>
              <mc:Fallback>
                <p:oleObj name="Dokument" r:id="rId3" imgW="5772402" imgH="1846649" progId="Word.Document.12">
                  <p:embed/>
                  <p:pic>
                    <p:nvPicPr>
                      <p:cNvPr id="0" name=""/>
                      <p:cNvPicPr/>
                      <p:nvPr/>
                    </p:nvPicPr>
                    <p:blipFill>
                      <a:blip r:embed="rId4"/>
                      <a:stretch>
                        <a:fillRect/>
                      </a:stretch>
                    </p:blipFill>
                    <p:spPr>
                      <a:xfrm>
                        <a:off x="1025525" y="1235075"/>
                        <a:ext cx="11067834" cy="3540125"/>
                      </a:xfrm>
                      <a:prstGeom prst="rect">
                        <a:avLst/>
                      </a:prstGeom>
                    </p:spPr>
                  </p:pic>
                </p:oleObj>
              </mc:Fallback>
            </mc:AlternateContent>
          </a:graphicData>
        </a:graphic>
      </p:graphicFrame>
    </p:spTree>
    <p:extLst>
      <p:ext uri="{BB962C8B-B14F-4D97-AF65-F5344CB8AC3E}">
        <p14:creationId xmlns:p14="http://schemas.microsoft.com/office/powerpoint/2010/main" val="3205383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PROGRAM</a:t>
            </a:r>
            <a:endParaRPr lang="sl-SI" dirty="0"/>
          </a:p>
        </p:txBody>
      </p:sp>
      <p:sp>
        <p:nvSpPr>
          <p:cNvPr id="3" name="Označba mesta vsebine 2"/>
          <p:cNvSpPr>
            <a:spLocks noGrp="1"/>
          </p:cNvSpPr>
          <p:nvPr>
            <p:ph idx="1"/>
          </p:nvPr>
        </p:nvSpPr>
        <p:spPr/>
        <p:txBody>
          <a:bodyPr>
            <a:normAutofit fontScale="85000" lnSpcReduction="20000"/>
          </a:bodyPr>
          <a:lstStyle/>
          <a:p>
            <a:pPr marL="0" indent="0" fontAlgn="base">
              <a:buNone/>
            </a:pPr>
            <a:r>
              <a:rPr lang="sl-SI" b="1" i="1" dirty="0" smtClean="0"/>
              <a:t>1. </a:t>
            </a:r>
            <a:r>
              <a:rPr lang="sl-SI" i="1" dirty="0" smtClean="0"/>
              <a:t>Spremljanje </a:t>
            </a:r>
            <a:r>
              <a:rPr lang="sl-SI" i="1" dirty="0"/>
              <a:t>razvoja  govora ter zmožnosti govorjenja</a:t>
            </a:r>
            <a:r>
              <a:rPr lang="sl-SI" dirty="0"/>
              <a:t> </a:t>
            </a:r>
            <a:r>
              <a:rPr lang="sl-SI" dirty="0" smtClean="0"/>
              <a:t>, </a:t>
            </a:r>
            <a:r>
              <a:rPr lang="sl-SI" i="1" dirty="0" smtClean="0"/>
              <a:t>mag</a:t>
            </a:r>
            <a:r>
              <a:rPr lang="sl-SI" i="1" dirty="0"/>
              <a:t>. Dunja Petak, ZRSŠ</a:t>
            </a:r>
            <a:r>
              <a:rPr lang="sl-SI" dirty="0"/>
              <a:t> </a:t>
            </a:r>
            <a:r>
              <a:rPr lang="sl-SI" dirty="0" smtClean="0"/>
              <a:t>in  p</a:t>
            </a:r>
            <a:r>
              <a:rPr lang="sl-SI" i="1" dirty="0" smtClean="0"/>
              <a:t>redstavitev primera </a:t>
            </a:r>
            <a:r>
              <a:rPr lang="sl-SI" dirty="0" smtClean="0"/>
              <a:t>Spremljanje </a:t>
            </a:r>
            <a:r>
              <a:rPr lang="sl-SI" dirty="0"/>
              <a:t>razvoja govora ter zmožnosti </a:t>
            </a:r>
            <a:r>
              <a:rPr lang="sl-SI" dirty="0" smtClean="0"/>
              <a:t>govorjenja</a:t>
            </a:r>
            <a:r>
              <a:rPr lang="sl-SI" i="1" dirty="0" smtClean="0"/>
              <a:t>:</a:t>
            </a:r>
            <a:r>
              <a:rPr lang="sl-SI" i="1" dirty="0"/>
              <a:t>  Polona Legvart , </a:t>
            </a:r>
            <a:r>
              <a:rPr lang="sl-SI" i="1" dirty="0" smtClean="0"/>
              <a:t>OŠ </a:t>
            </a:r>
            <a:r>
              <a:rPr lang="sl-SI" i="1" dirty="0"/>
              <a:t>bratov </a:t>
            </a:r>
            <a:r>
              <a:rPr lang="sl-SI" i="1" dirty="0" err="1"/>
              <a:t>Polančičev</a:t>
            </a:r>
            <a:r>
              <a:rPr lang="sl-SI" i="1" dirty="0"/>
              <a:t> Maribor</a:t>
            </a:r>
            <a:r>
              <a:rPr lang="sl-SI" dirty="0"/>
              <a:t> </a:t>
            </a:r>
            <a:r>
              <a:rPr lang="sl-SI" dirty="0" smtClean="0"/>
              <a:t>(30 min)</a:t>
            </a:r>
            <a:endParaRPr lang="sl-SI" dirty="0"/>
          </a:p>
          <a:p>
            <a:pPr marL="0" indent="0" fontAlgn="base">
              <a:buNone/>
            </a:pPr>
            <a:r>
              <a:rPr lang="sl-SI" dirty="0"/>
              <a:t> </a:t>
            </a:r>
          </a:p>
          <a:p>
            <a:pPr marL="0" indent="0" fontAlgn="base">
              <a:buNone/>
            </a:pPr>
            <a:r>
              <a:rPr lang="sl-SI" dirty="0"/>
              <a:t> </a:t>
            </a:r>
          </a:p>
          <a:p>
            <a:pPr marL="0" indent="0" fontAlgn="base">
              <a:buNone/>
            </a:pPr>
            <a:r>
              <a:rPr lang="sl-SI" i="1" dirty="0" smtClean="0"/>
              <a:t>2. Individualni </a:t>
            </a:r>
            <a:r>
              <a:rPr lang="sl-SI" i="1" dirty="0"/>
              <a:t>pristop pri </a:t>
            </a:r>
            <a:r>
              <a:rPr lang="sl-SI" i="1" dirty="0" smtClean="0"/>
              <a:t>opismenjevanju</a:t>
            </a:r>
            <a:r>
              <a:rPr lang="sl-SI" dirty="0" smtClean="0"/>
              <a:t>, </a:t>
            </a:r>
            <a:r>
              <a:rPr lang="sl-SI" i="1" dirty="0" smtClean="0"/>
              <a:t>mag</a:t>
            </a:r>
            <a:r>
              <a:rPr lang="sl-SI" i="1" dirty="0"/>
              <a:t>. Marta Novak</a:t>
            </a:r>
            <a:r>
              <a:rPr lang="sl-SI" dirty="0"/>
              <a:t> </a:t>
            </a:r>
            <a:r>
              <a:rPr lang="sl-SI" dirty="0" smtClean="0"/>
              <a:t>, ZRSŠ in p</a:t>
            </a:r>
            <a:r>
              <a:rPr lang="sl-SI" i="1" dirty="0" smtClean="0"/>
              <a:t>redstavitev </a:t>
            </a:r>
            <a:r>
              <a:rPr lang="sl-SI" i="1" dirty="0"/>
              <a:t>primera: R</a:t>
            </a:r>
            <a:r>
              <a:rPr lang="sl-SI" i="1" dirty="0" smtClean="0"/>
              <a:t>azvijanje bralno-pisalnih zmožnosti v </a:t>
            </a:r>
            <a:r>
              <a:rPr lang="sl-SI" i="1" dirty="0"/>
              <a:t>1. </a:t>
            </a:r>
            <a:r>
              <a:rPr lang="sl-SI" i="1" dirty="0" smtClean="0"/>
              <a:t>VIO</a:t>
            </a:r>
            <a:r>
              <a:rPr lang="sl-SI" dirty="0" smtClean="0"/>
              <a:t>, </a:t>
            </a:r>
            <a:r>
              <a:rPr lang="sl-SI" i="1" dirty="0" smtClean="0"/>
              <a:t>Darja </a:t>
            </a:r>
            <a:r>
              <a:rPr lang="sl-SI" i="1" dirty="0"/>
              <a:t>Gibičar, OŠ Toneta Pavčka</a:t>
            </a:r>
            <a:r>
              <a:rPr lang="sl-SI" dirty="0"/>
              <a:t> </a:t>
            </a:r>
            <a:r>
              <a:rPr lang="sl-SI" dirty="0" smtClean="0"/>
              <a:t>(30 min)</a:t>
            </a:r>
            <a:endParaRPr lang="sl-SI" dirty="0"/>
          </a:p>
          <a:p>
            <a:pPr marL="0" indent="0" fontAlgn="base">
              <a:buNone/>
            </a:pPr>
            <a:r>
              <a:rPr lang="sl-SI" dirty="0"/>
              <a:t> </a:t>
            </a:r>
          </a:p>
          <a:p>
            <a:pPr marL="0" indent="0" fontAlgn="base">
              <a:buNone/>
            </a:pPr>
            <a:r>
              <a:rPr lang="sl-SI" dirty="0"/>
              <a:t> </a:t>
            </a:r>
          </a:p>
          <a:p>
            <a:pPr marL="0" indent="0" fontAlgn="base">
              <a:buNone/>
            </a:pPr>
            <a:r>
              <a:rPr lang="sl-SI" i="1" dirty="0" smtClean="0"/>
              <a:t>3. Razvijanje sporazumevalne</a:t>
            </a:r>
            <a:r>
              <a:rPr lang="sl-SI" i="1" dirty="0"/>
              <a:t>  zmožnosti  v naravi/na </a:t>
            </a:r>
            <a:r>
              <a:rPr lang="sl-SI" i="1" dirty="0" smtClean="0"/>
              <a:t>prostem, </a:t>
            </a:r>
            <a:r>
              <a:rPr lang="sl-SI" i="1" dirty="0"/>
              <a:t>dr. Nina </a:t>
            </a:r>
            <a:r>
              <a:rPr lang="sl-SI" i="1" dirty="0" smtClean="0"/>
              <a:t>Novak, ZRSŠ in predstavitev </a:t>
            </a:r>
            <a:r>
              <a:rPr lang="sl-SI" i="1" dirty="0"/>
              <a:t>primera: Poglobljeno ukvarjanje s književnim besedilom v 2. </a:t>
            </a:r>
            <a:r>
              <a:rPr lang="sl-SI" i="1" dirty="0" smtClean="0"/>
              <a:t>VIO, Mojca </a:t>
            </a:r>
            <a:r>
              <a:rPr lang="sl-SI" i="1" dirty="0"/>
              <a:t>Pažon, II OŠ Rogaška </a:t>
            </a:r>
            <a:r>
              <a:rPr lang="sl-SI" i="1" dirty="0" smtClean="0"/>
              <a:t>Slatina</a:t>
            </a:r>
            <a:r>
              <a:rPr lang="sl-SI" dirty="0"/>
              <a:t> </a:t>
            </a:r>
            <a:r>
              <a:rPr lang="sl-SI" dirty="0" smtClean="0"/>
              <a:t>(30 min)</a:t>
            </a:r>
            <a:endParaRPr lang="sl-SI" dirty="0"/>
          </a:p>
          <a:p>
            <a:pPr marL="0" indent="0">
              <a:buNone/>
            </a:pPr>
            <a:endParaRPr lang="sl-SI" dirty="0"/>
          </a:p>
        </p:txBody>
      </p:sp>
    </p:spTree>
    <p:extLst>
      <p:ext uri="{BB962C8B-B14F-4D97-AF65-F5344CB8AC3E}">
        <p14:creationId xmlns:p14="http://schemas.microsoft.com/office/powerpoint/2010/main" val="2392976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redmet 3"/>
          <p:cNvGraphicFramePr>
            <a:graphicFrameLocks noChangeAspect="1"/>
          </p:cNvGraphicFramePr>
          <p:nvPr>
            <p:extLst>
              <p:ext uri="{D42A27DB-BD31-4B8C-83A1-F6EECF244321}">
                <p14:modId xmlns:p14="http://schemas.microsoft.com/office/powerpoint/2010/main" val="3126900364"/>
              </p:ext>
            </p:extLst>
          </p:nvPr>
        </p:nvGraphicFramePr>
        <p:xfrm>
          <a:off x="1367872" y="1351929"/>
          <a:ext cx="9317476" cy="3231390"/>
        </p:xfrm>
        <a:graphic>
          <a:graphicData uri="http://schemas.openxmlformats.org/presentationml/2006/ole">
            <mc:AlternateContent xmlns:mc="http://schemas.openxmlformats.org/markup-compatibility/2006">
              <mc:Choice xmlns:v="urn:schemas-microsoft-com:vml" Requires="v">
                <p:oleObj spid="_x0000_s9225" name="Dokument" r:id="rId3" imgW="5772402" imgH="2001646" progId="Word.Document.12">
                  <p:embed/>
                </p:oleObj>
              </mc:Choice>
              <mc:Fallback>
                <p:oleObj name="Dokument" r:id="rId3" imgW="5772402" imgH="2001646" progId="Word.Document.12">
                  <p:embed/>
                  <p:pic>
                    <p:nvPicPr>
                      <p:cNvPr id="0" name=""/>
                      <p:cNvPicPr/>
                      <p:nvPr/>
                    </p:nvPicPr>
                    <p:blipFill>
                      <a:blip r:embed="rId4"/>
                      <a:stretch>
                        <a:fillRect/>
                      </a:stretch>
                    </p:blipFill>
                    <p:spPr>
                      <a:xfrm>
                        <a:off x="1367872" y="1351929"/>
                        <a:ext cx="9317476" cy="3231390"/>
                      </a:xfrm>
                      <a:prstGeom prst="rect">
                        <a:avLst/>
                      </a:prstGeom>
                    </p:spPr>
                  </p:pic>
                </p:oleObj>
              </mc:Fallback>
            </mc:AlternateContent>
          </a:graphicData>
        </a:graphic>
      </p:graphicFrame>
    </p:spTree>
    <p:extLst>
      <p:ext uri="{BB962C8B-B14F-4D97-AF65-F5344CB8AC3E}">
        <p14:creationId xmlns:p14="http://schemas.microsoft.com/office/powerpoint/2010/main" val="665622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INDIVIDUALIZIRANO IN DIFERENCIRANO OPISMENJEVANJE</a:t>
            </a:r>
            <a:endParaRPr lang="sl-SI" dirty="0"/>
          </a:p>
        </p:txBody>
      </p:sp>
      <p:sp>
        <p:nvSpPr>
          <p:cNvPr id="3" name="Označba mesta vsebine 2"/>
          <p:cNvSpPr>
            <a:spLocks noGrp="1"/>
          </p:cNvSpPr>
          <p:nvPr>
            <p:ph idx="1"/>
          </p:nvPr>
        </p:nvSpPr>
        <p:spPr/>
        <p:txBody>
          <a:bodyPr/>
          <a:lstStyle/>
          <a:p>
            <a:r>
              <a:rPr lang="sl-SI" dirty="0" smtClean="0"/>
              <a:t>Predstavitev prakse</a:t>
            </a:r>
          </a:p>
          <a:p>
            <a:pPr marL="0" indent="0">
              <a:buNone/>
            </a:pPr>
            <a:r>
              <a:rPr lang="sl-SI" dirty="0" smtClean="0"/>
              <a:t>Darja Gibičar, OŠ Toneta </a:t>
            </a:r>
            <a:r>
              <a:rPr lang="sl-SI" dirty="0"/>
              <a:t>P</a:t>
            </a:r>
            <a:r>
              <a:rPr lang="sl-SI" dirty="0" smtClean="0"/>
              <a:t>avčka Mirna Peč</a:t>
            </a:r>
            <a:endParaRPr lang="sl-SI" dirty="0"/>
          </a:p>
        </p:txBody>
      </p:sp>
    </p:spTree>
    <p:extLst>
      <p:ext uri="{BB962C8B-B14F-4D97-AF65-F5344CB8AC3E}">
        <p14:creationId xmlns:p14="http://schemas.microsoft.com/office/powerpoint/2010/main" val="18445064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ctrTitle"/>
          </p:nvPr>
        </p:nvSpPr>
        <p:spPr>
          <a:xfrm>
            <a:off x="2772697" y="2259283"/>
            <a:ext cx="7093046" cy="1924528"/>
          </a:xfrm>
        </p:spPr>
        <p:txBody>
          <a:bodyPr>
            <a:normAutofit fontScale="90000"/>
          </a:bodyPr>
          <a:lstStyle/>
          <a:p>
            <a:pPr algn="l">
              <a:lnSpc>
                <a:spcPct val="150000"/>
              </a:lnSpc>
            </a:pPr>
            <a:r>
              <a:rPr lang="sl-SI" sz="2400" b="1" dirty="0">
                <a:latin typeface="Arial" panose="020B0604020202020204" pitchFamily="34" charset="0"/>
                <a:cs typeface="Arial" panose="020B0604020202020204" pitchFamily="34" charset="0"/>
              </a:rPr>
              <a:t/>
            </a:r>
            <a:br>
              <a:rPr lang="sl-SI" sz="2400" b="1" dirty="0">
                <a:latin typeface="Arial" panose="020B0604020202020204" pitchFamily="34" charset="0"/>
                <a:cs typeface="Arial" panose="020B0604020202020204" pitchFamily="34" charset="0"/>
              </a:rPr>
            </a:br>
            <a:r>
              <a:rPr lang="sl-SI" sz="1800" dirty="0">
                <a:latin typeface="Arial" panose="020B0604020202020204" pitchFamily="34" charset="0"/>
                <a:cs typeface="Arial" panose="020B0604020202020204" pitchFamily="34" charset="0"/>
              </a:rPr>
              <a:t/>
            </a:r>
            <a:br>
              <a:rPr lang="sl-SI" sz="1800" dirty="0">
                <a:latin typeface="Arial" panose="020B0604020202020204" pitchFamily="34" charset="0"/>
                <a:cs typeface="Arial" panose="020B0604020202020204" pitchFamily="34" charset="0"/>
              </a:rPr>
            </a:br>
            <a:r>
              <a:rPr lang="it-IT" sz="2600" b="1" dirty="0" err="1">
                <a:latin typeface="Arial" panose="020B0604020202020204" pitchFamily="34" charset="0"/>
                <a:cs typeface="Arial" panose="020B0604020202020204" pitchFamily="34" charset="0"/>
              </a:rPr>
              <a:t>Individualizirano</a:t>
            </a:r>
            <a:r>
              <a:rPr lang="it-IT" sz="2600" b="1" dirty="0">
                <a:latin typeface="Arial" panose="020B0604020202020204" pitchFamily="34" charset="0"/>
                <a:cs typeface="Arial" panose="020B0604020202020204" pitchFamily="34" charset="0"/>
              </a:rPr>
              <a:t> in </a:t>
            </a:r>
            <a:r>
              <a:rPr lang="it-IT" sz="2600" b="1" dirty="0" err="1">
                <a:latin typeface="Arial" panose="020B0604020202020204" pitchFamily="34" charset="0"/>
                <a:cs typeface="Arial" panose="020B0604020202020204" pitchFamily="34" charset="0"/>
              </a:rPr>
              <a:t>diferencirano</a:t>
            </a:r>
            <a:r>
              <a:rPr lang="it-IT" sz="2600" b="1" dirty="0">
                <a:latin typeface="Arial" panose="020B0604020202020204" pitchFamily="34" charset="0"/>
                <a:cs typeface="Arial" panose="020B0604020202020204" pitchFamily="34" charset="0"/>
              </a:rPr>
              <a:t> </a:t>
            </a:r>
            <a:r>
              <a:rPr lang="it-IT" sz="2600" b="1" dirty="0" err="1">
                <a:latin typeface="Arial" panose="020B0604020202020204" pitchFamily="34" charset="0"/>
                <a:cs typeface="Arial" panose="020B0604020202020204" pitchFamily="34" charset="0"/>
              </a:rPr>
              <a:t>opismenjevanje</a:t>
            </a:r>
            <a:r>
              <a:rPr lang="it-IT" sz="2600" b="1" dirty="0">
                <a:latin typeface="Arial" panose="020B0604020202020204" pitchFamily="34" charset="0"/>
                <a:cs typeface="Arial" panose="020B0604020202020204" pitchFamily="34" charset="0"/>
              </a:rPr>
              <a:t> v 1. VIO</a:t>
            </a:r>
            <a:r>
              <a:rPr lang="sl-SI" sz="2400" b="1" dirty="0">
                <a:latin typeface="Arial" panose="020B0604020202020204" pitchFamily="34" charset="0"/>
                <a:cs typeface="Arial" panose="020B0604020202020204" pitchFamily="34" charset="0"/>
              </a:rPr>
              <a:t/>
            </a:r>
            <a:br>
              <a:rPr lang="sl-SI" sz="2400" b="1" dirty="0">
                <a:latin typeface="Arial" panose="020B0604020202020204" pitchFamily="34" charset="0"/>
                <a:cs typeface="Arial" panose="020B0604020202020204" pitchFamily="34" charset="0"/>
              </a:rPr>
            </a:br>
            <a:endParaRPr lang="sl-SI" sz="2400" b="1" dirty="0">
              <a:latin typeface="Arial" panose="020B0604020202020204" pitchFamily="34" charset="0"/>
              <a:cs typeface="Arial" panose="020B0604020202020204" pitchFamily="34" charset="0"/>
            </a:endParaRPr>
          </a:p>
        </p:txBody>
      </p:sp>
      <p:sp>
        <p:nvSpPr>
          <p:cNvPr id="6" name="Podnaslov 5"/>
          <p:cNvSpPr>
            <a:spLocks noGrp="1"/>
          </p:cNvSpPr>
          <p:nvPr>
            <p:ph type="subTitle" idx="1"/>
          </p:nvPr>
        </p:nvSpPr>
        <p:spPr>
          <a:xfrm>
            <a:off x="2772697" y="4075657"/>
            <a:ext cx="6858000" cy="905775"/>
          </a:xfrm>
        </p:spPr>
        <p:txBody>
          <a:bodyPr>
            <a:normAutofit/>
          </a:bodyPr>
          <a:lstStyle/>
          <a:p>
            <a:pPr algn="l"/>
            <a:r>
              <a:rPr lang="sl-SI" sz="1800" dirty="0"/>
              <a:t>Darja Gibičar</a:t>
            </a:r>
          </a:p>
          <a:p>
            <a:pPr algn="l"/>
            <a:r>
              <a:rPr lang="sl-SI" sz="1800" dirty="0"/>
              <a:t>OŠ Toneta Pavčka, Mirna Peč</a:t>
            </a:r>
          </a:p>
        </p:txBody>
      </p:sp>
    </p:spTree>
    <p:extLst>
      <p:ext uri="{BB962C8B-B14F-4D97-AF65-F5344CB8AC3E}">
        <p14:creationId xmlns:p14="http://schemas.microsoft.com/office/powerpoint/2010/main" val="2868565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06F20A-5786-40E6-BDB9-EC26807FF2BD}"/>
              </a:ext>
            </a:extLst>
          </p:cNvPr>
          <p:cNvSpPr>
            <a:spLocks noGrp="1"/>
          </p:cNvSpPr>
          <p:nvPr>
            <p:ph type="title"/>
          </p:nvPr>
        </p:nvSpPr>
        <p:spPr>
          <a:xfrm>
            <a:off x="838200" y="365125"/>
            <a:ext cx="10515600" cy="824483"/>
          </a:xfrm>
        </p:spPr>
        <p:txBody>
          <a:bodyPr>
            <a:normAutofit/>
          </a:bodyPr>
          <a:lstStyle/>
          <a:p>
            <a:r>
              <a:rPr lang="sl-SI" sz="2800" b="1" dirty="0">
                <a:latin typeface="Arial" panose="020B0604020202020204" pitchFamily="34" charset="0"/>
                <a:cs typeface="Arial" panose="020B0604020202020204" pitchFamily="34" charset="0"/>
              </a:rPr>
              <a:t>Kaj je frontalno in kaj individualizirano, diferencirano?</a:t>
            </a:r>
          </a:p>
        </p:txBody>
      </p:sp>
      <p:sp>
        <p:nvSpPr>
          <p:cNvPr id="3" name="Označba mesta vsebine 2">
            <a:extLst>
              <a:ext uri="{FF2B5EF4-FFF2-40B4-BE49-F238E27FC236}">
                <a16:creationId xmlns:a16="http://schemas.microsoft.com/office/drawing/2014/main" id="{18976DE6-706E-4AB0-952D-D290B3F1517A}"/>
              </a:ext>
            </a:extLst>
          </p:cNvPr>
          <p:cNvSpPr>
            <a:spLocks noGrp="1"/>
          </p:cNvSpPr>
          <p:nvPr>
            <p:ph idx="1"/>
          </p:nvPr>
        </p:nvSpPr>
        <p:spPr>
          <a:xfrm>
            <a:off x="838200" y="1541541"/>
            <a:ext cx="10515600" cy="4351338"/>
          </a:xfrm>
        </p:spPr>
        <p:txBody>
          <a:bodyPr>
            <a:normAutofit fontScale="85000" lnSpcReduction="20000"/>
          </a:bodyPr>
          <a:lstStyle/>
          <a:p>
            <a:r>
              <a:rPr lang="sl-SI" sz="2200" dirty="0">
                <a:latin typeface="Arial" panose="020B0604020202020204" pitchFamily="34" charset="0"/>
                <a:cs typeface="Arial" panose="020B0604020202020204" pitchFamily="34" charset="0"/>
              </a:rPr>
              <a:t>Različno predznanje učencev </a:t>
            </a:r>
          </a:p>
          <a:p>
            <a:endParaRPr lang="sl-SI" sz="2200" dirty="0">
              <a:latin typeface="Arial" panose="020B0604020202020204" pitchFamily="34" charset="0"/>
              <a:cs typeface="Arial" panose="020B0604020202020204" pitchFamily="34" charset="0"/>
            </a:endParaRPr>
          </a:p>
          <a:p>
            <a:r>
              <a:rPr lang="sl-SI" sz="2200" dirty="0">
                <a:latin typeface="Arial" panose="020B0604020202020204" pitchFamily="34" charset="0"/>
                <a:cs typeface="Arial" panose="020B0604020202020204" pitchFamily="34" charset="0"/>
              </a:rPr>
              <a:t>Z majhnimi ali velikimi koraki?</a:t>
            </a:r>
          </a:p>
          <a:p>
            <a:pPr marL="0" indent="0">
              <a:buNone/>
            </a:pPr>
            <a:endParaRPr lang="sl-SI" sz="2200" dirty="0">
              <a:latin typeface="Arial" panose="020B0604020202020204" pitchFamily="34" charset="0"/>
              <a:cs typeface="Arial" panose="020B0604020202020204" pitchFamily="34" charset="0"/>
            </a:endParaRPr>
          </a:p>
          <a:p>
            <a:r>
              <a:rPr lang="sl-SI" sz="2200" dirty="0">
                <a:latin typeface="Arial" panose="020B0604020202020204" pitchFamily="34" charset="0"/>
                <a:cs typeface="Arial" panose="020B0604020202020204" pitchFamily="34" charset="0"/>
              </a:rPr>
              <a:t>Iste dejavnosti za vse?</a:t>
            </a:r>
          </a:p>
          <a:p>
            <a:endParaRPr lang="sl-SI" sz="2200" dirty="0">
              <a:latin typeface="Arial" panose="020B0604020202020204" pitchFamily="34" charset="0"/>
              <a:cs typeface="Arial" panose="020B0604020202020204" pitchFamily="34" charset="0"/>
            </a:endParaRPr>
          </a:p>
          <a:p>
            <a:r>
              <a:rPr lang="sl-SI" sz="2200" dirty="0">
                <a:latin typeface="Arial" panose="020B0604020202020204" pitchFamily="34" charset="0"/>
                <a:cs typeface="Arial" panose="020B0604020202020204" pitchFamily="34" charset="0"/>
              </a:rPr>
              <a:t>Delamo skupaj, zmoremo!</a:t>
            </a:r>
          </a:p>
          <a:p>
            <a:endParaRPr lang="sl-SI" sz="2200" dirty="0">
              <a:latin typeface="Arial" panose="020B0604020202020204" pitchFamily="34" charset="0"/>
              <a:cs typeface="Arial" panose="020B0604020202020204" pitchFamily="34" charset="0"/>
            </a:endParaRPr>
          </a:p>
          <a:p>
            <a:r>
              <a:rPr lang="sl-SI" sz="2200" dirty="0">
                <a:latin typeface="Arial" panose="020B0604020202020204" pitchFamily="34" charset="0"/>
                <a:cs typeface="Arial" panose="020B0604020202020204" pitchFamily="34" charset="0"/>
              </a:rPr>
              <a:t>Izhajati iz otrok, jih poznati</a:t>
            </a:r>
          </a:p>
          <a:p>
            <a:endParaRPr lang="sl-SI" sz="2200" dirty="0">
              <a:latin typeface="Arial" panose="020B0604020202020204" pitchFamily="34" charset="0"/>
              <a:cs typeface="Arial" panose="020B0604020202020204" pitchFamily="34" charset="0"/>
            </a:endParaRPr>
          </a:p>
          <a:p>
            <a:r>
              <a:rPr lang="sl-SI" sz="2200" dirty="0">
                <a:latin typeface="Arial" panose="020B0604020202020204" pitchFamily="34" charset="0"/>
                <a:cs typeface="Arial" panose="020B0604020202020204" pitchFamily="34" charset="0"/>
              </a:rPr>
              <a:t>Nujna sprotna, kvalitetna povratna informacija</a:t>
            </a:r>
          </a:p>
          <a:p>
            <a:endParaRPr lang="sl-SI" sz="2200" dirty="0">
              <a:latin typeface="Arial" panose="020B0604020202020204" pitchFamily="34" charset="0"/>
              <a:cs typeface="Arial" panose="020B0604020202020204" pitchFamily="34" charset="0"/>
            </a:endParaRPr>
          </a:p>
          <a:p>
            <a:r>
              <a:rPr lang="sl-SI" sz="2200" dirty="0">
                <a:latin typeface="Arial" panose="020B0604020202020204" pitchFamily="34" charset="0"/>
                <a:cs typeface="Arial" panose="020B0604020202020204" pitchFamily="34" charset="0"/>
              </a:rPr>
              <a:t>Samo frontalno ni idealno; naj bo gibalno, ustvarjalno, raziskovalno.</a:t>
            </a:r>
          </a:p>
          <a:p>
            <a:endParaRPr lang="sl-SI" dirty="0"/>
          </a:p>
          <a:p>
            <a:endParaRPr lang="sl-SI" dirty="0"/>
          </a:p>
        </p:txBody>
      </p:sp>
    </p:spTree>
    <p:extLst>
      <p:ext uri="{BB962C8B-B14F-4D97-AF65-F5344CB8AC3E}">
        <p14:creationId xmlns:p14="http://schemas.microsoft.com/office/powerpoint/2010/main" val="3231212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B7D59CC-FD2F-4556-980B-5175FABAA1F5}"/>
              </a:ext>
            </a:extLst>
          </p:cNvPr>
          <p:cNvSpPr>
            <a:spLocks noGrp="1"/>
          </p:cNvSpPr>
          <p:nvPr>
            <p:ph type="title"/>
          </p:nvPr>
        </p:nvSpPr>
        <p:spPr/>
        <p:txBody>
          <a:bodyPr/>
          <a:lstStyle/>
          <a:p>
            <a:r>
              <a:rPr lang="sl-SI" sz="2800" b="1" dirty="0">
                <a:latin typeface="Arial" panose="020B0604020202020204" pitchFamily="34" charset="0"/>
                <a:cs typeface="Arial" panose="020B0604020202020204" pitchFamily="34" charset="0"/>
              </a:rPr>
              <a:t>Predstavitev primera načrtovanja v 1.r </a:t>
            </a:r>
            <a:r>
              <a:rPr lang="sl-SI" dirty="0">
                <a:solidFill>
                  <a:schemeClr val="accent1">
                    <a:lumMod val="50000"/>
                  </a:schemeClr>
                </a:solidFill>
              </a:rPr>
              <a:t/>
            </a:r>
            <a:br>
              <a:rPr lang="sl-SI" dirty="0">
                <a:solidFill>
                  <a:schemeClr val="accent1">
                    <a:lumMod val="50000"/>
                  </a:schemeClr>
                </a:solidFill>
              </a:rPr>
            </a:br>
            <a:endParaRPr lang="sl-SI" dirty="0"/>
          </a:p>
        </p:txBody>
      </p:sp>
      <p:sp>
        <p:nvSpPr>
          <p:cNvPr id="3" name="Označba mesta vsebine 2">
            <a:extLst>
              <a:ext uri="{FF2B5EF4-FFF2-40B4-BE49-F238E27FC236}">
                <a16:creationId xmlns:a16="http://schemas.microsoft.com/office/drawing/2014/main" id="{55EC30AD-501B-419D-B534-EBBA02FE0E60}"/>
              </a:ext>
            </a:extLst>
          </p:cNvPr>
          <p:cNvSpPr>
            <a:spLocks noGrp="1"/>
          </p:cNvSpPr>
          <p:nvPr>
            <p:ph idx="1"/>
          </p:nvPr>
        </p:nvSpPr>
        <p:spPr/>
        <p:txBody>
          <a:bodyPr/>
          <a:lstStyle/>
          <a:p>
            <a:endParaRPr lang="sl-SI" b="1" dirty="0">
              <a:solidFill>
                <a:schemeClr val="accent1">
                  <a:lumMod val="50000"/>
                </a:schemeClr>
              </a:solidFill>
            </a:endParaRPr>
          </a:p>
          <a:p>
            <a:pPr marL="0" indent="0" algn="ctr">
              <a:buNone/>
            </a:pPr>
            <a:r>
              <a:rPr lang="sl-SI" b="1" dirty="0">
                <a:solidFill>
                  <a:schemeClr val="accent1">
                    <a:lumMod val="50000"/>
                  </a:schemeClr>
                </a:solidFill>
                <a:hlinkClick r:id="rId2" action="ppaction://hlinkfile"/>
              </a:rPr>
              <a:t>Opismenjevanje, sprotna priprava</a:t>
            </a:r>
            <a:endParaRPr lang="sl-SI" dirty="0"/>
          </a:p>
        </p:txBody>
      </p:sp>
    </p:spTree>
    <p:extLst>
      <p:ext uri="{BB962C8B-B14F-4D97-AF65-F5344CB8AC3E}">
        <p14:creationId xmlns:p14="http://schemas.microsoft.com/office/powerpoint/2010/main" val="2028528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4703A58-452D-4488-9520-BC1106F6171E}"/>
              </a:ext>
            </a:extLst>
          </p:cNvPr>
          <p:cNvSpPr>
            <a:spLocks noGrp="1"/>
          </p:cNvSpPr>
          <p:nvPr>
            <p:ph type="title"/>
          </p:nvPr>
        </p:nvSpPr>
        <p:spPr>
          <a:xfrm>
            <a:off x="838200" y="365125"/>
            <a:ext cx="10515600" cy="984281"/>
          </a:xfrm>
        </p:spPr>
        <p:txBody>
          <a:bodyPr>
            <a:normAutofit/>
          </a:bodyPr>
          <a:lstStyle/>
          <a:p>
            <a:r>
              <a:rPr lang="sl-SI" sz="2800" b="1" dirty="0">
                <a:latin typeface="Arial" panose="020B0604020202020204" pitchFamily="34" charset="0"/>
                <a:cs typeface="Arial" panose="020B0604020202020204" pitchFamily="34" charset="0"/>
              </a:rPr>
              <a:t>Branje in pisanje skozi 1. </a:t>
            </a:r>
            <a:r>
              <a:rPr lang="sl-SI" sz="2800" b="1" dirty="0" smtClean="0">
                <a:latin typeface="Arial" panose="020B0604020202020204" pitchFamily="34" charset="0"/>
                <a:cs typeface="Arial" panose="020B0604020202020204" pitchFamily="34" charset="0"/>
              </a:rPr>
              <a:t>VIO</a:t>
            </a:r>
            <a:endParaRPr lang="sl-SI" sz="2800" b="1" dirty="0">
              <a:latin typeface="Arial" panose="020B0604020202020204" pitchFamily="34" charset="0"/>
              <a:cs typeface="Arial" panose="020B0604020202020204" pitchFamily="34" charset="0"/>
            </a:endParaRPr>
          </a:p>
        </p:txBody>
      </p:sp>
      <p:sp>
        <p:nvSpPr>
          <p:cNvPr id="3" name="Označba mesta vsebine 2">
            <a:extLst>
              <a:ext uri="{FF2B5EF4-FFF2-40B4-BE49-F238E27FC236}">
                <a16:creationId xmlns:a16="http://schemas.microsoft.com/office/drawing/2014/main" id="{7C68857B-0056-4205-9EA5-7692DDED4D67}"/>
              </a:ext>
            </a:extLst>
          </p:cNvPr>
          <p:cNvSpPr>
            <a:spLocks noGrp="1"/>
          </p:cNvSpPr>
          <p:nvPr>
            <p:ph idx="1"/>
          </p:nvPr>
        </p:nvSpPr>
        <p:spPr/>
        <p:txBody>
          <a:bodyPr/>
          <a:lstStyle/>
          <a:p>
            <a:r>
              <a:rPr lang="sl-SI" sz="2000" dirty="0">
                <a:latin typeface="Arial" panose="020B0604020202020204" pitchFamily="34" charset="0"/>
                <a:cs typeface="Arial" panose="020B0604020202020204" pitchFamily="34" charset="0"/>
              </a:rPr>
              <a:t>Uporaba </a:t>
            </a:r>
            <a:r>
              <a:rPr lang="sl-SI" sz="2000" dirty="0" err="1">
                <a:latin typeface="Arial" panose="020B0604020202020204" pitchFamily="34" charset="0"/>
                <a:cs typeface="Arial" panose="020B0604020202020204" pitchFamily="34" charset="0"/>
              </a:rPr>
              <a:t>fonomimične</a:t>
            </a:r>
            <a:r>
              <a:rPr lang="sl-SI" sz="2000" dirty="0">
                <a:latin typeface="Arial" panose="020B0604020202020204" pitchFamily="34" charset="0"/>
                <a:cs typeface="Arial" panose="020B0604020202020204" pitchFamily="34" charset="0"/>
              </a:rPr>
              <a:t> metode</a:t>
            </a:r>
          </a:p>
          <a:p>
            <a:endParaRPr lang="sl-SI" sz="2000" dirty="0">
              <a:latin typeface="Arial" panose="020B0604020202020204" pitchFamily="34" charset="0"/>
              <a:cs typeface="Arial" panose="020B0604020202020204" pitchFamily="34" charset="0"/>
            </a:endParaRPr>
          </a:p>
          <a:p>
            <a:r>
              <a:rPr lang="sl-SI" sz="2000" dirty="0">
                <a:latin typeface="Arial" panose="020B0604020202020204" pitchFamily="34" charset="0"/>
                <a:cs typeface="Arial" panose="020B0604020202020204" pitchFamily="34" charset="0"/>
              </a:rPr>
              <a:t>Projekt Radi pišemo z roko</a:t>
            </a:r>
          </a:p>
          <a:p>
            <a:endParaRPr lang="sl-SI" sz="2000" dirty="0">
              <a:latin typeface="Arial" panose="020B0604020202020204" pitchFamily="34" charset="0"/>
              <a:cs typeface="Arial" panose="020B0604020202020204" pitchFamily="34" charset="0"/>
            </a:endParaRPr>
          </a:p>
          <a:p>
            <a:r>
              <a:rPr lang="sl-SI" sz="2000" dirty="0">
                <a:latin typeface="Arial" panose="020B0604020202020204" pitchFamily="34" charset="0"/>
                <a:cs typeface="Arial" panose="020B0604020202020204" pitchFamily="34" charset="0"/>
              </a:rPr>
              <a:t>Delavnica za starše: Beremo skupaj</a:t>
            </a:r>
          </a:p>
          <a:p>
            <a:endParaRPr lang="sl-SI" sz="2000" dirty="0">
              <a:latin typeface="Arial" panose="020B0604020202020204" pitchFamily="34" charset="0"/>
              <a:cs typeface="Arial" panose="020B0604020202020204" pitchFamily="34" charset="0"/>
            </a:endParaRPr>
          </a:p>
          <a:p>
            <a:r>
              <a:rPr lang="sl-SI" sz="2000" dirty="0">
                <a:latin typeface="Arial" panose="020B0604020202020204" pitchFamily="34" charset="0"/>
                <a:cs typeface="Arial" panose="020B0604020202020204" pitchFamily="34" charset="0"/>
              </a:rPr>
              <a:t>Praznik črk v aprilu</a:t>
            </a:r>
          </a:p>
          <a:p>
            <a:endParaRPr lang="sl-SI" sz="2000" dirty="0">
              <a:latin typeface="Arial" panose="020B0604020202020204" pitchFamily="34" charset="0"/>
              <a:cs typeface="Arial" panose="020B0604020202020204" pitchFamily="34" charset="0"/>
            </a:endParaRPr>
          </a:p>
          <a:p>
            <a:r>
              <a:rPr lang="sl-SI" sz="2000" dirty="0">
                <a:latin typeface="Arial" panose="020B0604020202020204" pitchFamily="34" charset="0"/>
                <a:cs typeface="Arial" panose="020B0604020202020204" pitchFamily="34" charset="0"/>
              </a:rPr>
              <a:t>Bralno povezovanje – Branje pod krošnjami (1. triletje skupaj, branje z devetošolci …)</a:t>
            </a:r>
          </a:p>
          <a:p>
            <a:endParaRPr lang="sl-SI" dirty="0"/>
          </a:p>
        </p:txBody>
      </p:sp>
    </p:spTree>
    <p:extLst>
      <p:ext uri="{BB962C8B-B14F-4D97-AF65-F5344CB8AC3E}">
        <p14:creationId xmlns:p14="http://schemas.microsoft.com/office/powerpoint/2010/main" val="2909392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82F539-F6EC-4FB9-96F6-C41687C6FFA7}"/>
              </a:ext>
            </a:extLst>
          </p:cNvPr>
          <p:cNvSpPr>
            <a:spLocks noGrp="1"/>
          </p:cNvSpPr>
          <p:nvPr>
            <p:ph type="title"/>
          </p:nvPr>
        </p:nvSpPr>
        <p:spPr/>
        <p:txBody>
          <a:bodyPr>
            <a:normAutofit/>
          </a:bodyPr>
          <a:lstStyle/>
          <a:p>
            <a:r>
              <a:rPr lang="sl-SI" sz="2800" b="1" dirty="0">
                <a:latin typeface="Arial" panose="020B0604020202020204" pitchFamily="34" charset="0"/>
                <a:cs typeface="Arial" panose="020B0604020202020204" pitchFamily="34" charset="0"/>
              </a:rPr>
              <a:t>Pisanje</a:t>
            </a:r>
          </a:p>
        </p:txBody>
      </p:sp>
      <p:sp>
        <p:nvSpPr>
          <p:cNvPr id="3" name="Označba mesta vsebine 2">
            <a:extLst>
              <a:ext uri="{FF2B5EF4-FFF2-40B4-BE49-F238E27FC236}">
                <a16:creationId xmlns:a16="http://schemas.microsoft.com/office/drawing/2014/main" id="{ACC40D19-CD15-4131-A98D-8ECF6102CA9C}"/>
              </a:ext>
            </a:extLst>
          </p:cNvPr>
          <p:cNvSpPr>
            <a:spLocks noGrp="1"/>
          </p:cNvSpPr>
          <p:nvPr>
            <p:ph idx="1"/>
          </p:nvPr>
        </p:nvSpPr>
        <p:spPr/>
        <p:txBody>
          <a:bodyPr/>
          <a:lstStyle/>
          <a:p>
            <a:pPr marL="0" indent="0" algn="ctr">
              <a:buNone/>
            </a:pPr>
            <a:endParaRPr lang="sl-SI" dirty="0">
              <a:hlinkClick r:id="rId2" action="ppaction://hlinkfile">
                <a:extLst>
                  <a:ext uri="{A12FA001-AC4F-418D-AE19-62706E023703}">
                    <ahyp:hlinkClr xmlns:ahyp="http://schemas.microsoft.com/office/drawing/2018/hyperlinkcolor" xmlns="" val="tx"/>
                  </a:ext>
                </a:extLst>
              </a:hlinkClick>
            </a:endParaRPr>
          </a:p>
          <a:p>
            <a:pPr marL="0" indent="0" algn="ctr">
              <a:buNone/>
            </a:pPr>
            <a:endParaRPr lang="sl-SI" dirty="0">
              <a:hlinkClick r:id="rId2" action="ppaction://hlinkfile">
                <a:extLst>
                  <a:ext uri="{A12FA001-AC4F-418D-AE19-62706E023703}">
                    <ahyp:hlinkClr xmlns:ahyp="http://schemas.microsoft.com/office/drawing/2018/hyperlinkcolor" xmlns="" val="tx"/>
                  </a:ext>
                </a:extLst>
              </a:hlinkClick>
            </a:endParaRPr>
          </a:p>
          <a:p>
            <a:pPr marL="0" indent="0" algn="ctr">
              <a:buNone/>
            </a:pPr>
            <a:endParaRPr lang="sl-SI" dirty="0">
              <a:hlinkClick r:id="rId2" action="ppaction://hlinkfile">
                <a:extLst>
                  <a:ext uri="{A12FA001-AC4F-418D-AE19-62706E023703}">
                    <ahyp:hlinkClr xmlns:ahyp="http://schemas.microsoft.com/office/drawing/2018/hyperlinkcolor" xmlns="" val="tx"/>
                  </a:ext>
                </a:extLst>
              </a:hlinkClick>
            </a:endParaRPr>
          </a:p>
          <a:p>
            <a:pPr marL="0" indent="0" algn="ctr">
              <a:buNone/>
            </a:pPr>
            <a:r>
              <a:rPr lang="sl-SI" dirty="0">
                <a:hlinkClick r:id="rId3" action="ppaction://hlinkfile"/>
              </a:rPr>
              <a:t>Kraljevske naloge ob koncu 1. razreda</a:t>
            </a:r>
            <a:endParaRPr lang="sl-SI" dirty="0"/>
          </a:p>
        </p:txBody>
      </p:sp>
      <p:sp>
        <p:nvSpPr>
          <p:cNvPr id="4" name="Naslov 1">
            <a:extLst>
              <a:ext uri="{FF2B5EF4-FFF2-40B4-BE49-F238E27FC236}">
                <a16:creationId xmlns:a16="http://schemas.microsoft.com/office/drawing/2014/main" id="{2246C970-654C-4D7E-8E8B-E2B7F5776B82}"/>
              </a:ext>
            </a:extLst>
          </p:cNvPr>
          <p:cNvSpPr txBox="1">
            <a:spLocks/>
          </p:cNvSpPr>
          <p:nvPr/>
        </p:nvSpPr>
        <p:spPr>
          <a:xfrm>
            <a:off x="838200" y="1690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2400" i="1" dirty="0">
                <a:latin typeface="Arial" panose="020B0604020202020204" pitchFamily="34" charset="0"/>
                <a:cs typeface="Arial" panose="020B0604020202020204" pitchFamily="34" charset="0"/>
              </a:rPr>
              <a:t>V sklopu tedna vitezov in princes pred izvedbo noči v šoli</a:t>
            </a:r>
          </a:p>
        </p:txBody>
      </p:sp>
    </p:spTree>
    <p:extLst>
      <p:ext uri="{BB962C8B-B14F-4D97-AF65-F5344CB8AC3E}">
        <p14:creationId xmlns:p14="http://schemas.microsoft.com/office/powerpoint/2010/main" val="1067214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7D4CAD-BDCA-4A38-A627-E58C36C14DF6}"/>
              </a:ext>
            </a:extLst>
          </p:cNvPr>
          <p:cNvSpPr>
            <a:spLocks noGrp="1"/>
          </p:cNvSpPr>
          <p:nvPr>
            <p:ph type="title"/>
          </p:nvPr>
        </p:nvSpPr>
        <p:spPr/>
        <p:txBody>
          <a:bodyPr>
            <a:normAutofit/>
          </a:bodyPr>
          <a:lstStyle/>
          <a:p>
            <a:r>
              <a:rPr lang="sl-SI" sz="2800" b="1" dirty="0">
                <a:latin typeface="Arial" panose="020B0604020202020204" pitchFamily="34" charset="0"/>
                <a:cs typeface="Arial" panose="020B0604020202020204" pitchFamily="34" charset="0"/>
              </a:rPr>
              <a:t>Zapis v 3. razredu</a:t>
            </a:r>
          </a:p>
        </p:txBody>
      </p:sp>
      <p:pic>
        <p:nvPicPr>
          <p:cNvPr id="5" name="Označba mesta vsebine 4">
            <a:extLst>
              <a:ext uri="{FF2B5EF4-FFF2-40B4-BE49-F238E27FC236}">
                <a16:creationId xmlns:a16="http://schemas.microsoft.com/office/drawing/2014/main" id="{EFF0FEF5-DFA2-4DBE-9CC0-24D694307E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4453" y="1612561"/>
            <a:ext cx="3168702" cy="4351338"/>
          </a:xfrm>
        </p:spPr>
      </p:pic>
      <p:pic>
        <p:nvPicPr>
          <p:cNvPr id="7" name="Slika 6">
            <a:extLst>
              <a:ext uri="{FF2B5EF4-FFF2-40B4-BE49-F238E27FC236}">
                <a16:creationId xmlns:a16="http://schemas.microsoft.com/office/drawing/2014/main" id="{D76847FB-8EEA-48CB-985C-B8DC667C3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2428" y="1612560"/>
            <a:ext cx="7491225" cy="4351339"/>
          </a:xfrm>
          <a:prstGeom prst="rect">
            <a:avLst/>
          </a:prstGeom>
        </p:spPr>
      </p:pic>
    </p:spTree>
    <p:extLst>
      <p:ext uri="{BB962C8B-B14F-4D97-AF65-F5344CB8AC3E}">
        <p14:creationId xmlns:p14="http://schemas.microsoft.com/office/powerpoint/2010/main" val="1202426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25C714-A005-445D-9B5C-AC898E7723EA}"/>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6907BF7C-9284-44D6-A394-34931C98A4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7093" y="245400"/>
            <a:ext cx="4183077" cy="5731684"/>
          </a:xfrm>
        </p:spPr>
      </p:pic>
      <p:pic>
        <p:nvPicPr>
          <p:cNvPr id="7" name="Slika 6">
            <a:extLst>
              <a:ext uri="{FF2B5EF4-FFF2-40B4-BE49-F238E27FC236}">
                <a16:creationId xmlns:a16="http://schemas.microsoft.com/office/drawing/2014/main" id="{901BCC37-927F-459E-B6F3-6BCB8912E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8139" y="668295"/>
            <a:ext cx="6507309" cy="4672829"/>
          </a:xfrm>
          <a:prstGeom prst="rect">
            <a:avLst/>
          </a:prstGeom>
        </p:spPr>
      </p:pic>
    </p:spTree>
    <p:extLst>
      <p:ext uri="{BB962C8B-B14F-4D97-AF65-F5344CB8AC3E}">
        <p14:creationId xmlns:p14="http://schemas.microsoft.com/office/powerpoint/2010/main" val="2097773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E1FC94-CAE5-4298-8B4B-2110250238D7}"/>
              </a:ext>
            </a:extLst>
          </p:cNvPr>
          <p:cNvSpPr>
            <a:spLocks noGrp="1"/>
          </p:cNvSpPr>
          <p:nvPr>
            <p:ph type="title"/>
          </p:nvPr>
        </p:nvSpPr>
        <p:spPr>
          <a:xfrm>
            <a:off x="194933" y="498290"/>
            <a:ext cx="10515600" cy="579077"/>
          </a:xfrm>
        </p:spPr>
        <p:txBody>
          <a:bodyPr>
            <a:normAutofit/>
          </a:bodyPr>
          <a:lstStyle/>
          <a:p>
            <a:r>
              <a:rPr lang="sl-SI" sz="2000" b="1" dirty="0">
                <a:latin typeface="Arial" panose="020B0604020202020204" pitchFamily="34" charset="0"/>
                <a:cs typeface="Arial" panose="020B0604020202020204" pitchFamily="34" charset="0"/>
              </a:rPr>
              <a:t>Ko že vemo, da gre za specifične učne težave.</a:t>
            </a:r>
          </a:p>
        </p:txBody>
      </p:sp>
      <p:pic>
        <p:nvPicPr>
          <p:cNvPr id="5" name="Označba mesta vsebine 4">
            <a:extLst>
              <a:ext uri="{FF2B5EF4-FFF2-40B4-BE49-F238E27FC236}">
                <a16:creationId xmlns:a16="http://schemas.microsoft.com/office/drawing/2014/main" id="{A372D8DB-5B04-4EF2-8E9B-24AF25E1EA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577" y="1077367"/>
            <a:ext cx="5901067" cy="3655705"/>
          </a:xfrm>
        </p:spPr>
      </p:pic>
      <p:pic>
        <p:nvPicPr>
          <p:cNvPr id="7" name="Slika 6">
            <a:extLst>
              <a:ext uri="{FF2B5EF4-FFF2-40B4-BE49-F238E27FC236}">
                <a16:creationId xmlns:a16="http://schemas.microsoft.com/office/drawing/2014/main" id="{81CA61B9-B612-440A-B97C-B1B8B6A209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234" y="1686687"/>
            <a:ext cx="5749090" cy="3655705"/>
          </a:xfrm>
          <a:prstGeom prst="rect">
            <a:avLst/>
          </a:prstGeom>
        </p:spPr>
      </p:pic>
      <p:sp>
        <p:nvSpPr>
          <p:cNvPr id="8" name="Naslov 1">
            <a:extLst>
              <a:ext uri="{FF2B5EF4-FFF2-40B4-BE49-F238E27FC236}">
                <a16:creationId xmlns:a16="http://schemas.microsoft.com/office/drawing/2014/main" id="{86575281-9329-4417-BFAC-DD4C736E0077}"/>
              </a:ext>
            </a:extLst>
          </p:cNvPr>
          <p:cNvSpPr txBox="1">
            <a:spLocks/>
          </p:cNvSpPr>
          <p:nvPr/>
        </p:nvSpPr>
        <p:spPr>
          <a:xfrm>
            <a:off x="6225288" y="1077367"/>
            <a:ext cx="7064500" cy="579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2000" b="1" dirty="0">
                <a:latin typeface="Arial" panose="020B0604020202020204" pitchFamily="34" charset="0"/>
                <a:cs typeface="Arial" panose="020B0604020202020204" pitchFamily="34" charset="0"/>
              </a:rPr>
              <a:t>In ko vemo, da gre za pomanjkanje utrjevanja.</a:t>
            </a:r>
          </a:p>
        </p:txBody>
      </p:sp>
    </p:spTree>
    <p:extLst>
      <p:ext uri="{BB962C8B-B14F-4D97-AF65-F5344CB8AC3E}">
        <p14:creationId xmlns:p14="http://schemas.microsoft.com/office/powerpoint/2010/main" val="327918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ctrTitle"/>
          </p:nvPr>
        </p:nvSpPr>
        <p:spPr>
          <a:xfrm>
            <a:off x="1584383" y="3459188"/>
            <a:ext cx="8594785" cy="724621"/>
          </a:xfrm>
        </p:spPr>
        <p:txBody>
          <a:bodyPr>
            <a:noAutofit/>
          </a:bodyPr>
          <a:lstStyle/>
          <a:p>
            <a:r>
              <a:rPr lang="sl-SI" sz="2400" i="1" dirty="0" smtClean="0">
                <a:latin typeface="Arial" panose="020B0604020202020204" pitchFamily="34" charset="0"/>
                <a:cs typeface="Arial" panose="020B0604020202020204" pitchFamily="34" charset="0"/>
              </a:rPr>
              <a:t>SEKCIJSKO PREDAVANJE </a:t>
            </a:r>
            <a:br>
              <a:rPr lang="sl-SI" sz="2400" i="1" dirty="0" smtClean="0">
                <a:latin typeface="Arial" panose="020B0604020202020204" pitchFamily="34" charset="0"/>
                <a:cs typeface="Arial" panose="020B0604020202020204" pitchFamily="34" charset="0"/>
              </a:rPr>
            </a:br>
            <a:r>
              <a:rPr lang="sl-SI" sz="2400" i="1" dirty="0" smtClean="0">
                <a:latin typeface="Arial" panose="020B0604020202020204" pitchFamily="34" charset="0"/>
                <a:cs typeface="Arial" panose="020B0604020202020204" pitchFamily="34" charset="0"/>
              </a:rPr>
              <a:t>IN PREDSTAVITEV PRIMERA DOBRE PRAKSE NA RAZREDNI STOPNJI</a:t>
            </a:r>
            <a:br>
              <a:rPr lang="sl-SI" sz="2400" i="1" dirty="0" smtClean="0">
                <a:latin typeface="Arial" panose="020B0604020202020204" pitchFamily="34" charset="0"/>
                <a:cs typeface="Arial" panose="020B0604020202020204" pitchFamily="34" charset="0"/>
              </a:rPr>
            </a:br>
            <a:r>
              <a:rPr lang="sl-SI" sz="2800" b="1" dirty="0" smtClean="0">
                <a:latin typeface="Arial" panose="020B0604020202020204" pitchFamily="34" charset="0"/>
                <a:cs typeface="Arial" panose="020B0604020202020204" pitchFamily="34" charset="0"/>
              </a:rPr>
              <a:t/>
            </a:r>
            <a:br>
              <a:rPr lang="sl-SI" sz="2800" b="1" dirty="0" smtClean="0">
                <a:latin typeface="Arial" panose="020B0604020202020204" pitchFamily="34" charset="0"/>
                <a:cs typeface="Arial" panose="020B0604020202020204" pitchFamily="34" charset="0"/>
              </a:rPr>
            </a:br>
            <a:r>
              <a:rPr lang="sl-SI" sz="2800" b="1" dirty="0" smtClean="0">
                <a:latin typeface="Arial" panose="020B0604020202020204" pitchFamily="34" charset="0"/>
                <a:cs typeface="Arial" panose="020B0604020202020204" pitchFamily="34" charset="0"/>
              </a:rPr>
              <a:t>INDIVIDUALNI PRISTOP PRI OPISMENJEVANJU</a:t>
            </a:r>
            <a:endParaRPr lang="sl-SI" sz="2800" b="1" dirty="0">
              <a:latin typeface="Arial" panose="020B0604020202020204" pitchFamily="34" charset="0"/>
              <a:cs typeface="Arial" panose="020B0604020202020204" pitchFamily="34" charset="0"/>
            </a:endParaRPr>
          </a:p>
        </p:txBody>
      </p:sp>
      <p:sp>
        <p:nvSpPr>
          <p:cNvPr id="6" name="Podnaslov 5"/>
          <p:cNvSpPr>
            <a:spLocks noGrp="1"/>
          </p:cNvSpPr>
          <p:nvPr>
            <p:ph type="subTitle" idx="1"/>
          </p:nvPr>
        </p:nvSpPr>
        <p:spPr>
          <a:xfrm>
            <a:off x="1078302" y="4917057"/>
            <a:ext cx="10058400" cy="905775"/>
          </a:xfrm>
        </p:spPr>
        <p:txBody>
          <a:bodyPr>
            <a:normAutofit fontScale="55000" lnSpcReduction="20000"/>
          </a:bodyPr>
          <a:lstStyle/>
          <a:p>
            <a:pPr algn="l"/>
            <a:r>
              <a:rPr lang="sl-SI" sz="1800" dirty="0"/>
              <a:t>m</a:t>
            </a:r>
            <a:r>
              <a:rPr lang="sl-SI" sz="1800" dirty="0" smtClean="0"/>
              <a:t>ag. Marta Novak, področni podsekretar</a:t>
            </a:r>
            <a:endParaRPr lang="sl-SI" sz="1800" dirty="0"/>
          </a:p>
          <a:p>
            <a:pPr algn="l"/>
            <a:r>
              <a:rPr lang="sl-SI" sz="1800" dirty="0" smtClean="0"/>
              <a:t>Zavod RS za šolstvo</a:t>
            </a:r>
          </a:p>
          <a:p>
            <a:pPr algn="l"/>
            <a:r>
              <a:rPr lang="sl-SI" sz="1800" dirty="0" smtClean="0"/>
              <a:t>DATUM: 1.7.2022</a:t>
            </a:r>
          </a:p>
          <a:p>
            <a:pPr algn="l"/>
            <a:r>
              <a:rPr lang="sl-SI" sz="1800" dirty="0" smtClean="0"/>
              <a:t>ČAS: 11.30. – 13.15</a:t>
            </a:r>
            <a:endParaRPr lang="sl-SI" sz="1800" dirty="0"/>
          </a:p>
        </p:txBody>
      </p:sp>
    </p:spTree>
    <p:extLst>
      <p:ext uri="{BB962C8B-B14F-4D97-AF65-F5344CB8AC3E}">
        <p14:creationId xmlns:p14="http://schemas.microsoft.com/office/powerpoint/2010/main" val="1244828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27F529-6909-41F4-B313-70807FC03DDE}"/>
              </a:ext>
            </a:extLst>
          </p:cNvPr>
          <p:cNvSpPr>
            <a:spLocks noGrp="1"/>
          </p:cNvSpPr>
          <p:nvPr>
            <p:ph type="title"/>
          </p:nvPr>
        </p:nvSpPr>
        <p:spPr>
          <a:xfrm>
            <a:off x="504841" y="365125"/>
            <a:ext cx="10848959" cy="1325563"/>
          </a:xfrm>
        </p:spPr>
        <p:txBody>
          <a:bodyPr>
            <a:normAutofit/>
          </a:bodyPr>
          <a:lstStyle/>
          <a:p>
            <a:r>
              <a:rPr lang="sl-SI" sz="2000" b="1" dirty="0">
                <a:latin typeface="Arial" panose="020B0604020202020204" pitchFamily="34" charset="0"/>
                <a:cs typeface="Arial" panose="020B0604020202020204" pitchFamily="34" charset="0"/>
              </a:rPr>
              <a:t>Ko zaznavamo specifične učne težave – </a:t>
            </a:r>
            <a:r>
              <a:rPr lang="sl-SI" sz="2000" b="1" dirty="0" err="1">
                <a:latin typeface="Arial" panose="020B0604020202020204" pitchFamily="34" charset="0"/>
                <a:cs typeface="Arial" panose="020B0604020202020204" pitchFamily="34" charset="0"/>
              </a:rPr>
              <a:t>disgrafijo</a:t>
            </a:r>
            <a:r>
              <a:rPr lang="sl-SI" sz="2000" b="1" dirty="0">
                <a:latin typeface="Arial" panose="020B0604020202020204" pitchFamily="34" charset="0"/>
                <a:cs typeface="Arial" panose="020B0604020202020204" pitchFamily="34" charset="0"/>
              </a:rPr>
              <a:t>.</a:t>
            </a:r>
          </a:p>
        </p:txBody>
      </p:sp>
      <p:pic>
        <p:nvPicPr>
          <p:cNvPr id="5" name="Označba mesta vsebine 4">
            <a:extLst>
              <a:ext uri="{FF2B5EF4-FFF2-40B4-BE49-F238E27FC236}">
                <a16:creationId xmlns:a16="http://schemas.microsoft.com/office/drawing/2014/main" id="{71E49412-7C78-434D-B340-12C03564A0C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4841" y="1352565"/>
            <a:ext cx="6594203" cy="4351338"/>
          </a:xfrm>
        </p:spPr>
      </p:pic>
      <p:pic>
        <p:nvPicPr>
          <p:cNvPr id="7" name="Slika 6">
            <a:extLst>
              <a:ext uri="{FF2B5EF4-FFF2-40B4-BE49-F238E27FC236}">
                <a16:creationId xmlns:a16="http://schemas.microsoft.com/office/drawing/2014/main" id="{803B6EE0-74AE-4757-8064-392395ECD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0361" y="133165"/>
            <a:ext cx="3747000" cy="5570738"/>
          </a:xfrm>
          <a:prstGeom prst="rect">
            <a:avLst/>
          </a:prstGeom>
        </p:spPr>
      </p:pic>
    </p:spTree>
    <p:extLst>
      <p:ext uri="{BB962C8B-B14F-4D97-AF65-F5344CB8AC3E}">
        <p14:creationId xmlns:p14="http://schemas.microsoft.com/office/powerpoint/2010/main" val="1692546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888F74-7355-4972-BB16-FBA48B3033B0}"/>
              </a:ext>
            </a:extLst>
          </p:cNvPr>
          <p:cNvSpPr>
            <a:spLocks noGrp="1"/>
          </p:cNvSpPr>
          <p:nvPr>
            <p:ph type="title"/>
          </p:nvPr>
        </p:nvSpPr>
        <p:spPr/>
        <p:txBody>
          <a:bodyPr>
            <a:noAutofit/>
          </a:bodyPr>
          <a:lstStyle/>
          <a:p>
            <a:r>
              <a:rPr lang="sl-SI" sz="2800" b="1" dirty="0">
                <a:latin typeface="Arial" panose="020B0604020202020204" pitchFamily="34" charset="0"/>
                <a:cs typeface="Arial" panose="020B0604020202020204" pitchFamily="34" charset="0"/>
              </a:rPr>
              <a:t>BRANJE in vloga učitelja: </a:t>
            </a:r>
            <a:br>
              <a:rPr lang="sl-SI" sz="2800" b="1" dirty="0">
                <a:latin typeface="Arial" panose="020B0604020202020204" pitchFamily="34" charset="0"/>
                <a:cs typeface="Arial" panose="020B0604020202020204" pitchFamily="34" charset="0"/>
              </a:rPr>
            </a:br>
            <a:r>
              <a:rPr lang="sl-SI" sz="2800" b="1" dirty="0">
                <a:latin typeface="Arial" panose="020B0604020202020204" pitchFamily="34" charset="0"/>
                <a:cs typeface="Arial" panose="020B0604020202020204" pitchFamily="34" charset="0"/>
              </a:rPr>
              <a:t>                                              </a:t>
            </a:r>
            <a:r>
              <a:rPr lang="sl-SI" sz="2800" b="1" i="1" dirty="0">
                <a:latin typeface="Arial" panose="020B0604020202020204" pitchFamily="34" charset="0"/>
                <a:cs typeface="Arial" panose="020B0604020202020204" pitchFamily="34" charset="0"/>
              </a:rPr>
              <a:t>Bralna pot od 1. do 3. razreda</a:t>
            </a:r>
            <a:endParaRPr lang="sl-SI" sz="2800" dirty="0">
              <a:latin typeface="Arial" panose="020B0604020202020204" pitchFamily="34" charset="0"/>
              <a:cs typeface="Arial" panose="020B0604020202020204" pitchFamily="34" charset="0"/>
            </a:endParaRPr>
          </a:p>
        </p:txBody>
      </p:sp>
      <p:sp>
        <p:nvSpPr>
          <p:cNvPr id="3" name="Označba mesta vsebine 2">
            <a:extLst>
              <a:ext uri="{FF2B5EF4-FFF2-40B4-BE49-F238E27FC236}">
                <a16:creationId xmlns:a16="http://schemas.microsoft.com/office/drawing/2014/main" id="{24EF8CE0-D085-4F48-9235-C5244353668D}"/>
              </a:ext>
            </a:extLst>
          </p:cNvPr>
          <p:cNvSpPr>
            <a:spLocks noGrp="1"/>
          </p:cNvSpPr>
          <p:nvPr>
            <p:ph idx="1"/>
          </p:nvPr>
        </p:nvSpPr>
        <p:spPr>
          <a:xfrm>
            <a:off x="838199" y="1825625"/>
            <a:ext cx="11022367" cy="4351338"/>
          </a:xfrm>
        </p:spPr>
        <p:txBody>
          <a:bodyPr>
            <a:normAutofit/>
          </a:bodyPr>
          <a:lstStyle/>
          <a:p>
            <a:r>
              <a:rPr lang="sl-SI" sz="2000" i="1" dirty="0">
                <a:latin typeface="Arial" panose="020B0604020202020204" pitchFamily="34" charset="0"/>
                <a:cs typeface="Arial" panose="020B0604020202020204" pitchFamily="34" charset="0"/>
              </a:rPr>
              <a:t>čas epidemije (opažanja, specifike pri branju)</a:t>
            </a:r>
          </a:p>
          <a:p>
            <a:pPr marL="0" indent="0">
              <a:buNone/>
            </a:pPr>
            <a:endParaRPr lang="sl-SI" sz="2000" i="1" dirty="0">
              <a:latin typeface="Arial" panose="020B0604020202020204" pitchFamily="34" charset="0"/>
              <a:cs typeface="Arial" panose="020B0604020202020204" pitchFamily="34" charset="0"/>
            </a:endParaRPr>
          </a:p>
          <a:p>
            <a:r>
              <a:rPr lang="sl-SI" sz="2000" dirty="0">
                <a:latin typeface="Arial" panose="020B0604020202020204" pitchFamily="34" charset="0"/>
                <a:cs typeface="Arial" panose="020B0604020202020204" pitchFamily="34" charset="0"/>
              </a:rPr>
              <a:t>vsakodnevno branje v šoli          učenec + učitelj</a:t>
            </a:r>
          </a:p>
          <a:p>
            <a:endParaRPr lang="sl-SI" sz="2000" dirty="0">
              <a:latin typeface="Arial" panose="020B0604020202020204" pitchFamily="34" charset="0"/>
              <a:cs typeface="Arial" panose="020B0604020202020204" pitchFamily="34" charset="0"/>
            </a:endParaRPr>
          </a:p>
          <a:p>
            <a:r>
              <a:rPr lang="sl-SI" sz="2000" dirty="0">
                <a:latin typeface="Arial" panose="020B0604020202020204" pitchFamily="34" charset="0"/>
                <a:cs typeface="Arial" panose="020B0604020202020204" pitchFamily="34" charset="0"/>
              </a:rPr>
              <a:t>razredna knjižnica, kotiček za branje </a:t>
            </a:r>
          </a:p>
          <a:p>
            <a:endParaRPr lang="sl-SI" sz="2000" dirty="0">
              <a:latin typeface="Arial" panose="020B0604020202020204" pitchFamily="34" charset="0"/>
              <a:cs typeface="Arial" panose="020B0604020202020204" pitchFamily="34" charset="0"/>
            </a:endParaRPr>
          </a:p>
          <a:p>
            <a:r>
              <a:rPr lang="sl-SI" sz="2000" dirty="0">
                <a:latin typeface="Arial" panose="020B0604020202020204" pitchFamily="34" charset="0"/>
                <a:cs typeface="Arial" panose="020B0604020202020204" pitchFamily="34" charset="0"/>
              </a:rPr>
              <a:t>diferenciacija branja že od 1.r naprej            bralni voziček (pero, zvezda, utež) doma in v šoli</a:t>
            </a:r>
          </a:p>
          <a:p>
            <a:endParaRPr lang="sl-SI" sz="2000" dirty="0">
              <a:latin typeface="Arial" panose="020B0604020202020204" pitchFamily="34" charset="0"/>
              <a:cs typeface="Arial" panose="020B0604020202020204" pitchFamily="34" charset="0"/>
            </a:endParaRPr>
          </a:p>
          <a:p>
            <a:r>
              <a:rPr lang="sl-SI" sz="2000" dirty="0">
                <a:latin typeface="Arial" panose="020B0604020202020204" pitchFamily="34" charset="0"/>
                <a:cs typeface="Arial" panose="020B0604020202020204" pitchFamily="34" charset="0"/>
              </a:rPr>
              <a:t>MOTIVACIJA ZA VSAKODNEVNO BRANJE DOMA – </a:t>
            </a:r>
          </a:p>
          <a:p>
            <a:pPr marL="0" indent="0">
              <a:buNone/>
            </a:pPr>
            <a:r>
              <a:rPr lang="sl-SI" sz="2000" dirty="0">
                <a:latin typeface="Arial" panose="020B0604020202020204" pitchFamily="34" charset="0"/>
                <a:cs typeface="Arial" panose="020B0604020202020204" pitchFamily="34" charset="0"/>
              </a:rPr>
              <a:t>   </a:t>
            </a:r>
            <a:r>
              <a:rPr lang="sl-SI" sz="2000" i="1" dirty="0">
                <a:latin typeface="Arial" panose="020B0604020202020204" pitchFamily="34" charset="0"/>
                <a:cs typeface="Arial" panose="020B0604020202020204" pitchFamily="34" charset="0"/>
              </a:rPr>
              <a:t>bralni listi, da ali ne?</a:t>
            </a:r>
          </a:p>
          <a:p>
            <a:endParaRPr lang="sl-SI" dirty="0"/>
          </a:p>
          <a:p>
            <a:pPr marL="0" indent="0">
              <a:buNone/>
            </a:pPr>
            <a:endParaRPr lang="sl-SI" dirty="0"/>
          </a:p>
          <a:p>
            <a:endParaRPr lang="sl-SI" dirty="0"/>
          </a:p>
        </p:txBody>
      </p:sp>
      <p:sp>
        <p:nvSpPr>
          <p:cNvPr id="6" name="Puščica: desno 5">
            <a:extLst>
              <a:ext uri="{FF2B5EF4-FFF2-40B4-BE49-F238E27FC236}">
                <a16:creationId xmlns:a16="http://schemas.microsoft.com/office/drawing/2014/main" id="{60BF0329-8E9D-4F41-888C-694FB38EDA3F}"/>
              </a:ext>
            </a:extLst>
          </p:cNvPr>
          <p:cNvSpPr/>
          <p:nvPr/>
        </p:nvSpPr>
        <p:spPr>
          <a:xfrm>
            <a:off x="4190260" y="2734322"/>
            <a:ext cx="523782" cy="186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l-SI"/>
          </a:p>
        </p:txBody>
      </p:sp>
      <p:sp>
        <p:nvSpPr>
          <p:cNvPr id="7" name="Puščica: desno 6">
            <a:extLst>
              <a:ext uri="{FF2B5EF4-FFF2-40B4-BE49-F238E27FC236}">
                <a16:creationId xmlns:a16="http://schemas.microsoft.com/office/drawing/2014/main" id="{8B432612-2542-4A0B-8897-801E2F3ED5D6}"/>
              </a:ext>
            </a:extLst>
          </p:cNvPr>
          <p:cNvSpPr/>
          <p:nvPr/>
        </p:nvSpPr>
        <p:spPr>
          <a:xfrm>
            <a:off x="5399103" y="4324905"/>
            <a:ext cx="523782" cy="186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256630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43D7FF8-AAC5-4DD1-AA8E-EF4B79F6E87B}"/>
              </a:ext>
            </a:extLst>
          </p:cNvPr>
          <p:cNvSpPr>
            <a:spLocks noGrp="1"/>
          </p:cNvSpPr>
          <p:nvPr>
            <p:ph type="title"/>
          </p:nvPr>
        </p:nvSpPr>
        <p:spPr/>
        <p:txBody>
          <a:bodyPr/>
          <a:lstStyle/>
          <a:p>
            <a:endParaRPr lang="sl-SI" dirty="0"/>
          </a:p>
        </p:txBody>
      </p:sp>
      <p:pic>
        <p:nvPicPr>
          <p:cNvPr id="4" name="Slika 3">
            <a:extLst>
              <a:ext uri="{FF2B5EF4-FFF2-40B4-BE49-F238E27FC236}">
                <a16:creationId xmlns:a16="http://schemas.microsoft.com/office/drawing/2014/main" id="{E219DDC1-6C69-4C45-B74A-2AB0208A2027}"/>
              </a:ext>
            </a:extLst>
          </p:cNvPr>
          <p:cNvPicPr>
            <a:picLocks noChangeAspect="1"/>
          </p:cNvPicPr>
          <p:nvPr/>
        </p:nvPicPr>
        <p:blipFill>
          <a:blip r:embed="rId2"/>
          <a:stretch>
            <a:fillRect/>
          </a:stretch>
        </p:blipFill>
        <p:spPr>
          <a:xfrm>
            <a:off x="894962" y="157413"/>
            <a:ext cx="4350138" cy="2542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značba mesta vsebine 4">
            <a:extLst>
              <a:ext uri="{FF2B5EF4-FFF2-40B4-BE49-F238E27FC236}">
                <a16:creationId xmlns:a16="http://schemas.microsoft.com/office/drawing/2014/main" id="{A075F6F0-74C5-4D55-9775-68620406F885}"/>
              </a:ext>
            </a:extLst>
          </p:cNvPr>
          <p:cNvPicPr>
            <a:picLocks noGrp="1" noChangeAspect="1"/>
          </p:cNvPicPr>
          <p:nvPr>
            <p:ph idx="1"/>
          </p:nvPr>
        </p:nvPicPr>
        <p:blipFill>
          <a:blip r:embed="rId3"/>
          <a:stretch>
            <a:fillRect/>
          </a:stretch>
        </p:blipFill>
        <p:spPr>
          <a:xfrm>
            <a:off x="5245100" y="279717"/>
            <a:ext cx="3460073" cy="3309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Slika 5">
            <a:extLst>
              <a:ext uri="{FF2B5EF4-FFF2-40B4-BE49-F238E27FC236}">
                <a16:creationId xmlns:a16="http://schemas.microsoft.com/office/drawing/2014/main" id="{F3BEA42A-8F2C-44C3-8EE2-D1F736D881FF}"/>
              </a:ext>
            </a:extLst>
          </p:cNvPr>
          <p:cNvPicPr>
            <a:picLocks noChangeAspect="1"/>
          </p:cNvPicPr>
          <p:nvPr/>
        </p:nvPicPr>
        <p:blipFill>
          <a:blip r:embed="rId4"/>
          <a:stretch>
            <a:fillRect/>
          </a:stretch>
        </p:blipFill>
        <p:spPr>
          <a:xfrm>
            <a:off x="8841429" y="279716"/>
            <a:ext cx="2376115" cy="3394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Slika 6">
            <a:extLst>
              <a:ext uri="{FF2B5EF4-FFF2-40B4-BE49-F238E27FC236}">
                <a16:creationId xmlns:a16="http://schemas.microsoft.com/office/drawing/2014/main" id="{62267A8B-3B8D-4F03-B3BC-F350308753FB}"/>
              </a:ext>
            </a:extLst>
          </p:cNvPr>
          <p:cNvPicPr>
            <a:picLocks noChangeAspect="1"/>
          </p:cNvPicPr>
          <p:nvPr/>
        </p:nvPicPr>
        <p:blipFill>
          <a:blip r:embed="rId5"/>
          <a:stretch>
            <a:fillRect/>
          </a:stretch>
        </p:blipFill>
        <p:spPr>
          <a:xfrm>
            <a:off x="694805" y="2921703"/>
            <a:ext cx="4168517" cy="2902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Slika 7">
            <a:extLst>
              <a:ext uri="{FF2B5EF4-FFF2-40B4-BE49-F238E27FC236}">
                <a16:creationId xmlns:a16="http://schemas.microsoft.com/office/drawing/2014/main" id="{45707F55-7E03-4961-AE4F-4C5843CA0274}"/>
              </a:ext>
            </a:extLst>
          </p:cNvPr>
          <p:cNvPicPr>
            <a:picLocks noChangeAspect="1"/>
          </p:cNvPicPr>
          <p:nvPr/>
        </p:nvPicPr>
        <p:blipFill>
          <a:blip r:embed="rId6"/>
          <a:stretch>
            <a:fillRect/>
          </a:stretch>
        </p:blipFill>
        <p:spPr>
          <a:xfrm>
            <a:off x="5450889" y="3759576"/>
            <a:ext cx="5757168" cy="2019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0043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88E653-603E-464B-A8B7-6775DF49319F}"/>
              </a:ext>
            </a:extLst>
          </p:cNvPr>
          <p:cNvSpPr>
            <a:spLocks noGrp="1"/>
          </p:cNvSpPr>
          <p:nvPr>
            <p:ph type="title"/>
          </p:nvPr>
        </p:nvSpPr>
        <p:spPr/>
        <p:txBody>
          <a:bodyPr>
            <a:noAutofit/>
          </a:bodyPr>
          <a:lstStyle/>
          <a:p>
            <a:r>
              <a:rPr lang="sl-SI" sz="2800" b="1" dirty="0">
                <a:latin typeface="Arial" panose="020B0604020202020204" pitchFamily="34" charset="0"/>
                <a:cs typeface="Arial" panose="020B0604020202020204" pitchFamily="34" charset="0"/>
              </a:rPr>
              <a:t>Bralni vlak </a:t>
            </a:r>
            <a:r>
              <a:rPr lang="sl-SI" sz="1800" i="1" dirty="0">
                <a:latin typeface="Arial" panose="020B0604020202020204" pitchFamily="34" charset="0"/>
                <a:cs typeface="Arial" panose="020B0604020202020204" pitchFamily="34" charset="0"/>
              </a:rPr>
              <a:t>(v sklopu projekta Naša mala knjižnica)</a:t>
            </a:r>
            <a:endParaRPr lang="sl-SI" sz="2800" i="1" dirty="0">
              <a:latin typeface="Arial" panose="020B0604020202020204" pitchFamily="34" charset="0"/>
              <a:cs typeface="Arial" panose="020B0604020202020204" pitchFamily="34" charset="0"/>
            </a:endParaRPr>
          </a:p>
        </p:txBody>
      </p:sp>
      <p:pic>
        <p:nvPicPr>
          <p:cNvPr id="5" name="Bralni vlak 3. a">
            <a:hlinkClick r:id="" action="ppaction://media"/>
            <a:extLst>
              <a:ext uri="{FF2B5EF4-FFF2-40B4-BE49-F238E27FC236}">
                <a16:creationId xmlns:a16="http://schemas.microsoft.com/office/drawing/2014/main" id="{B09BE732-8EB8-44AA-AAAA-6212E06B05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31123" y="1481930"/>
            <a:ext cx="7735887" cy="4351338"/>
          </a:xfrm>
        </p:spPr>
      </p:pic>
      <p:pic>
        <p:nvPicPr>
          <p:cNvPr id="4" name="Slika 3">
            <a:extLst>
              <a:ext uri="{FF2B5EF4-FFF2-40B4-BE49-F238E27FC236}">
                <a16:creationId xmlns:a16="http://schemas.microsoft.com/office/drawing/2014/main" id="{EA3E1AB1-F0B6-449C-8379-C2A46CAC8772}"/>
              </a:ext>
            </a:extLst>
          </p:cNvPr>
          <p:cNvPicPr>
            <a:picLocks noChangeAspect="1"/>
          </p:cNvPicPr>
          <p:nvPr/>
        </p:nvPicPr>
        <p:blipFill>
          <a:blip r:embed="rId5"/>
          <a:stretch>
            <a:fillRect/>
          </a:stretch>
        </p:blipFill>
        <p:spPr>
          <a:xfrm>
            <a:off x="9647497" y="184820"/>
            <a:ext cx="2357996" cy="3472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826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E599515-490A-4892-9D64-F6CC25F4ADD1}"/>
              </a:ext>
            </a:extLst>
          </p:cNvPr>
          <p:cNvSpPr>
            <a:spLocks noGrp="1"/>
          </p:cNvSpPr>
          <p:nvPr>
            <p:ph type="title"/>
          </p:nvPr>
        </p:nvSpPr>
        <p:spPr/>
        <p:txBody>
          <a:bodyPr/>
          <a:lstStyle/>
          <a:p>
            <a:r>
              <a:rPr lang="sl-SI" dirty="0" smtClean="0"/>
              <a:t>BRANJE</a:t>
            </a:r>
            <a:endParaRPr lang="sl-SI" dirty="0"/>
          </a:p>
        </p:txBody>
      </p:sp>
      <p:sp>
        <p:nvSpPr>
          <p:cNvPr id="3" name="Označba mesta vsebine 2">
            <a:extLst>
              <a:ext uri="{FF2B5EF4-FFF2-40B4-BE49-F238E27FC236}">
                <a16:creationId xmlns:a16="http://schemas.microsoft.com/office/drawing/2014/main" id="{D99F7EED-10C2-4C07-AA51-83B5960C275F}"/>
              </a:ext>
            </a:extLst>
          </p:cNvPr>
          <p:cNvSpPr>
            <a:spLocks noGrp="1"/>
          </p:cNvSpPr>
          <p:nvPr>
            <p:ph idx="1"/>
          </p:nvPr>
        </p:nvSpPr>
        <p:spPr/>
        <p:txBody>
          <a:bodyPr/>
          <a:lstStyle/>
          <a:p>
            <a:pPr marL="0" indent="0" algn="just">
              <a:lnSpc>
                <a:spcPct val="150000"/>
              </a:lnSpc>
              <a:buNone/>
            </a:pPr>
            <a:r>
              <a:rPr lang="sl-SI" sz="2400" dirty="0">
                <a:latin typeface="Arial" panose="020B0604020202020204" pitchFamily="34" charset="0"/>
                <a:cs typeface="Arial" panose="020B0604020202020204" pitchFamily="34" charset="0"/>
              </a:rPr>
              <a:t>Cilj 1. VIO je, da se otrok nauči tekoče glasno ali polglasno brati. Pri tem je zaželeno, da je v njegovem branju čim manj premorov in omahovanj ter ponovitev. Ritem branja mora biti enakomeren. Branje mora biti natančno s pravilno artikulacijo glasov in upoštevanjem stavčne intonacije (UN, 2018)</a:t>
            </a:r>
          </a:p>
          <a:p>
            <a:endParaRPr lang="sl-SI" dirty="0"/>
          </a:p>
        </p:txBody>
      </p:sp>
    </p:spTree>
    <p:extLst>
      <p:ext uri="{BB962C8B-B14F-4D97-AF65-F5344CB8AC3E}">
        <p14:creationId xmlns:p14="http://schemas.microsoft.com/office/powerpoint/2010/main" val="2906280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miley with headphones icon Stock Vector Image by ©I.Petrovic #125749932">
            <a:extLst>
              <a:ext uri="{FF2B5EF4-FFF2-40B4-BE49-F238E27FC236}">
                <a16:creationId xmlns:a16="http://schemas.microsoft.com/office/drawing/2014/main" id="{D05FA65D-BFB9-4D9F-AF4C-3F65BFA088F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83169" y="4255718"/>
            <a:ext cx="1367901" cy="13679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avesdropping | Symbols &amp; Emoticons">
            <a:extLst>
              <a:ext uri="{FF2B5EF4-FFF2-40B4-BE49-F238E27FC236}">
                <a16:creationId xmlns:a16="http://schemas.microsoft.com/office/drawing/2014/main" id="{57647A8D-4301-42D6-87B5-333A27F97C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2518" y="262889"/>
            <a:ext cx="1592943" cy="836295"/>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FE1A1AC1-0CE9-4CA2-A124-3494379445C2}"/>
              </a:ext>
            </a:extLst>
          </p:cNvPr>
          <p:cNvSpPr>
            <a:spLocks noGrp="1"/>
          </p:cNvSpPr>
          <p:nvPr>
            <p:ph type="title"/>
          </p:nvPr>
        </p:nvSpPr>
        <p:spPr/>
        <p:txBody>
          <a:bodyPr>
            <a:normAutofit/>
          </a:bodyPr>
          <a:lstStyle/>
          <a:p>
            <a:r>
              <a:rPr lang="sl-SI" sz="2800" b="1" dirty="0">
                <a:latin typeface="Arial" panose="020B0604020202020204" pitchFamily="34" charset="0"/>
                <a:cs typeface="Arial" panose="020B0604020202020204" pitchFamily="34" charset="0"/>
              </a:rPr>
              <a:t>Berem? Berem!</a:t>
            </a:r>
          </a:p>
        </p:txBody>
      </p:sp>
      <p:sp>
        <p:nvSpPr>
          <p:cNvPr id="3" name="Označba mesta vsebine 2">
            <a:extLst>
              <a:ext uri="{FF2B5EF4-FFF2-40B4-BE49-F238E27FC236}">
                <a16:creationId xmlns:a16="http://schemas.microsoft.com/office/drawing/2014/main" id="{5CCF918C-CE8B-47FC-A906-A9B16206B4BE}"/>
              </a:ext>
            </a:extLst>
          </p:cNvPr>
          <p:cNvSpPr>
            <a:spLocks noGrp="1"/>
          </p:cNvSpPr>
          <p:nvPr>
            <p:ph idx="1"/>
          </p:nvPr>
        </p:nvSpPr>
        <p:spPr/>
        <p:txBody>
          <a:bodyPr/>
          <a:lstStyle/>
          <a:p>
            <a:pPr marL="0" indent="0">
              <a:buNone/>
            </a:pPr>
            <a:r>
              <a:rPr lang="sl-SI" dirty="0"/>
              <a:t>1. razred                                   2. razred                                 3. razred</a:t>
            </a:r>
          </a:p>
          <a:p>
            <a:pPr marL="514350" indent="-514350">
              <a:buAutoNum type="arabicPeriod"/>
            </a:pPr>
            <a:endParaRPr lang="sl-SI" dirty="0"/>
          </a:p>
          <a:p>
            <a:pPr marL="0" indent="0">
              <a:buNone/>
            </a:pPr>
            <a:r>
              <a:rPr lang="sl-SI" dirty="0">
                <a:hlinkClick r:id="rId5" action="ppaction://hlinkfile"/>
              </a:rPr>
              <a:t>Bralec 1</a:t>
            </a:r>
            <a:r>
              <a:rPr lang="sl-SI" dirty="0"/>
              <a:t>                                     </a:t>
            </a:r>
            <a:r>
              <a:rPr lang="sl-SI" dirty="0">
                <a:hlinkClick r:id="rId6" action="ppaction://hlinkfile"/>
              </a:rPr>
              <a:t>Bralec 1</a:t>
            </a:r>
            <a:r>
              <a:rPr lang="sl-SI" dirty="0"/>
              <a:t>                                 </a:t>
            </a:r>
            <a:r>
              <a:rPr lang="sl-SI" dirty="0">
                <a:hlinkClick r:id="rId7" action="ppaction://hlinkfile"/>
              </a:rPr>
              <a:t>Bralec 1</a:t>
            </a:r>
            <a:endParaRPr lang="sl-SI" dirty="0"/>
          </a:p>
          <a:p>
            <a:pPr marL="0" indent="0">
              <a:buNone/>
            </a:pPr>
            <a:endParaRPr lang="sl-SI" dirty="0"/>
          </a:p>
          <a:p>
            <a:pPr marL="0" indent="0">
              <a:buNone/>
            </a:pPr>
            <a:r>
              <a:rPr lang="sl-SI" dirty="0">
                <a:hlinkClick r:id="rId8" action="ppaction://hlinkfile"/>
              </a:rPr>
              <a:t>Bralec 2</a:t>
            </a:r>
            <a:r>
              <a:rPr lang="sl-SI" dirty="0"/>
              <a:t>                                                                                    </a:t>
            </a:r>
            <a:r>
              <a:rPr lang="sl-SI" dirty="0">
                <a:hlinkClick r:id="rId9" action="ppaction://hlinkfile"/>
              </a:rPr>
              <a:t>Bralka 2</a:t>
            </a:r>
            <a:endParaRPr lang="sl-SI" dirty="0"/>
          </a:p>
        </p:txBody>
      </p:sp>
      <p:sp>
        <p:nvSpPr>
          <p:cNvPr id="4" name="Pravokotnik 3">
            <a:extLst>
              <a:ext uri="{FF2B5EF4-FFF2-40B4-BE49-F238E27FC236}">
                <a16:creationId xmlns:a16="http://schemas.microsoft.com/office/drawing/2014/main" id="{3E63D612-2B70-4E17-B6F8-AF31DB771F3B}"/>
              </a:ext>
            </a:extLst>
          </p:cNvPr>
          <p:cNvSpPr/>
          <p:nvPr/>
        </p:nvSpPr>
        <p:spPr>
          <a:xfrm>
            <a:off x="5705175" y="475296"/>
            <a:ext cx="3300199" cy="461665"/>
          </a:xfrm>
          <a:prstGeom prst="rect">
            <a:avLst/>
          </a:prstGeom>
          <a:noFill/>
        </p:spPr>
        <p:txBody>
          <a:bodyPr wrap="none" lIns="91440" tIns="45720" rIns="91440" bIns="45720">
            <a:spAutoFit/>
          </a:bodyPr>
          <a:lstStyle/>
          <a:p>
            <a:pPr algn="ctr"/>
            <a:r>
              <a:rPr lang="sl-SI" sz="2400" b="1" cap="none" spc="0" dirty="0">
                <a:ln w="0"/>
                <a:solidFill>
                  <a:schemeClr val="tx1"/>
                </a:solidFill>
                <a:effectLst>
                  <a:outerShdw blurRad="38100" dist="19050" dir="2700000" algn="tl" rotWithShape="0">
                    <a:schemeClr val="dk1">
                      <a:alpha val="40000"/>
                    </a:schemeClr>
                  </a:outerShdw>
                </a:effectLst>
              </a:rPr>
              <a:t>Poslušanje drug drugega</a:t>
            </a:r>
          </a:p>
        </p:txBody>
      </p:sp>
      <p:sp>
        <p:nvSpPr>
          <p:cNvPr id="5" name="Pravokotnik 4">
            <a:extLst>
              <a:ext uri="{FF2B5EF4-FFF2-40B4-BE49-F238E27FC236}">
                <a16:creationId xmlns:a16="http://schemas.microsoft.com/office/drawing/2014/main" id="{3F038E84-8D95-4972-8EF0-64924C735EE9}"/>
              </a:ext>
            </a:extLst>
          </p:cNvPr>
          <p:cNvSpPr/>
          <p:nvPr/>
        </p:nvSpPr>
        <p:spPr>
          <a:xfrm>
            <a:off x="2296149" y="4797599"/>
            <a:ext cx="4865434" cy="461665"/>
          </a:xfrm>
          <a:prstGeom prst="rect">
            <a:avLst/>
          </a:prstGeom>
          <a:noFill/>
        </p:spPr>
        <p:txBody>
          <a:bodyPr wrap="none" lIns="91440" tIns="45720" rIns="91440" bIns="45720">
            <a:spAutoFit/>
          </a:bodyPr>
          <a:lstStyle/>
          <a:p>
            <a:pPr algn="ctr"/>
            <a:r>
              <a:rPr lang="sl-SI" sz="2400" b="1" dirty="0">
                <a:ln w="0"/>
                <a:effectLst>
                  <a:outerShdw blurRad="38100" dist="19050" dir="2700000" algn="tl" rotWithShape="0">
                    <a:schemeClr val="dk1">
                      <a:alpha val="40000"/>
                    </a:schemeClr>
                  </a:outerShdw>
                </a:effectLst>
              </a:rPr>
              <a:t>Sprotno raziskovanje lastnega branja</a:t>
            </a:r>
            <a:endParaRPr lang="sl-SI" sz="2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0905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BFAFCF-DE7C-4FBD-875D-9394CDDE937F}"/>
              </a:ext>
            </a:extLst>
          </p:cNvPr>
          <p:cNvSpPr>
            <a:spLocks noGrp="1"/>
          </p:cNvSpPr>
          <p:nvPr>
            <p:ph type="title"/>
          </p:nvPr>
        </p:nvSpPr>
        <p:spPr>
          <a:xfrm>
            <a:off x="-339572" y="157447"/>
            <a:ext cx="9891945" cy="802921"/>
          </a:xfrm>
        </p:spPr>
        <p:txBody>
          <a:bodyPr>
            <a:normAutofit/>
          </a:bodyPr>
          <a:lstStyle/>
          <a:p>
            <a:pPr algn="ctr"/>
            <a:r>
              <a:rPr lang="sl-SI" sz="2800" dirty="0">
                <a:latin typeface="Arial" panose="020B0604020202020204" pitchFamily="34" charset="0"/>
                <a:cs typeface="Arial" panose="020B0604020202020204" pitchFamily="34" charset="0"/>
              </a:rPr>
              <a:t>Po različnih poteh – na različne načine – skupaj – do cilja</a:t>
            </a:r>
          </a:p>
        </p:txBody>
      </p:sp>
      <p:sp>
        <p:nvSpPr>
          <p:cNvPr id="3" name="Označba mesta vsebine 2">
            <a:extLst>
              <a:ext uri="{FF2B5EF4-FFF2-40B4-BE49-F238E27FC236}">
                <a16:creationId xmlns:a16="http://schemas.microsoft.com/office/drawing/2014/main" id="{804E58AD-EEC2-4640-87C5-F2B0BE9A71E8}"/>
              </a:ext>
            </a:extLst>
          </p:cNvPr>
          <p:cNvSpPr>
            <a:spLocks noGrp="1"/>
          </p:cNvSpPr>
          <p:nvPr>
            <p:ph idx="1"/>
          </p:nvPr>
        </p:nvSpPr>
        <p:spPr/>
        <p:txBody>
          <a:bodyPr/>
          <a:lstStyle/>
          <a:p>
            <a:endParaRPr lang="sl-SI" dirty="0"/>
          </a:p>
        </p:txBody>
      </p:sp>
      <p:pic>
        <p:nvPicPr>
          <p:cNvPr id="3074" name="Picture 2" descr="SAPIENSOVA SPOSOBNOST ZDRUŽEVANJA ZA ISTI CILJ">
            <a:extLst>
              <a:ext uri="{FF2B5EF4-FFF2-40B4-BE49-F238E27FC236}">
                <a16:creationId xmlns:a16="http://schemas.microsoft.com/office/drawing/2014/main" id="{09033A80-CB1D-4D4E-BE8C-C5B667BBE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1056196"/>
            <a:ext cx="9001957" cy="47260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3.googleusercontent.com/pw/AM-JKLUeHaRZBXjd12cCEIJdV7XcpMS96ngJObVv3x4nhQMC8g1jSPRgpbllBh6JjPPcGcQXeXx-ir1yWljn3qNaTcvZ8DiyzSFOSSWJwmguOXMfMX-XktsIOCcl89MlKcjpYeXHZyVMmN9zv8rPIiMTnWkUug=w1920-h884-no?authuser=0">
            <a:extLst>
              <a:ext uri="{FF2B5EF4-FFF2-40B4-BE49-F238E27FC236}">
                <a16:creationId xmlns:a16="http://schemas.microsoft.com/office/drawing/2014/main" id="{4700CFB7-7243-4DA5-B043-C352B670B1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1760" y="2379216"/>
            <a:ext cx="4200923" cy="1931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6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slov 1"/>
          <p:cNvSpPr>
            <a:spLocks noGrp="1"/>
          </p:cNvSpPr>
          <p:nvPr>
            <p:ph type="title"/>
          </p:nvPr>
        </p:nvSpPr>
        <p:spPr>
          <a:xfrm>
            <a:off x="1978025" y="188913"/>
            <a:ext cx="8229600" cy="1143000"/>
          </a:xfrm>
        </p:spPr>
        <p:txBody>
          <a:bodyPr>
            <a:normAutofit/>
          </a:bodyPr>
          <a:lstStyle/>
          <a:p>
            <a:pPr algn="ctr"/>
            <a:r>
              <a:rPr lang="sl-SI" altLang="sl-SI" sz="3600" dirty="0" smtClean="0"/>
              <a:t>OPREDELITEV  PREDMETA, </a:t>
            </a:r>
            <a:br>
              <a:rPr lang="sl-SI" altLang="sl-SI" sz="3600" dirty="0" smtClean="0"/>
            </a:br>
            <a:r>
              <a:rPr lang="sl-SI" altLang="sl-SI" sz="3600" dirty="0" smtClean="0"/>
              <a:t>PODROČJE JEZIKA</a:t>
            </a:r>
          </a:p>
        </p:txBody>
      </p:sp>
      <p:sp>
        <p:nvSpPr>
          <p:cNvPr id="3" name="Označba mesta vsebine 2"/>
          <p:cNvSpPr>
            <a:spLocks noGrp="1"/>
          </p:cNvSpPr>
          <p:nvPr>
            <p:ph idx="1"/>
          </p:nvPr>
        </p:nvSpPr>
        <p:spPr>
          <a:xfrm>
            <a:off x="905774" y="1578634"/>
            <a:ext cx="9859992" cy="4241051"/>
          </a:xfrm>
        </p:spPr>
        <p:txBody>
          <a:bodyPr>
            <a:normAutofit/>
          </a:bodyPr>
          <a:lstStyle/>
          <a:p>
            <a:pPr marL="0" indent="0">
              <a:buNone/>
              <a:defRPr/>
            </a:pPr>
            <a:endParaRPr lang="sl-SI" sz="2000" dirty="0"/>
          </a:p>
          <a:p>
            <a:pPr marL="0" indent="0">
              <a:buNone/>
              <a:defRPr/>
            </a:pPr>
            <a:r>
              <a:rPr lang="sl-SI" sz="2000" dirty="0"/>
              <a:t>„Cilji predmeta se uresničujejo z </a:t>
            </a:r>
            <a:r>
              <a:rPr lang="sl-SI" sz="2000" b="1" u="sng" dirty="0"/>
              <a:t>jezikovnim</a:t>
            </a:r>
            <a:r>
              <a:rPr lang="sl-SI" sz="2000" b="1" dirty="0"/>
              <a:t> </a:t>
            </a:r>
            <a:r>
              <a:rPr lang="sl-SI" sz="2000" dirty="0"/>
              <a:t>in književnim poukom v sklopu štirih sporazumevalnih dejavnosti</a:t>
            </a:r>
            <a:r>
              <a:rPr lang="sl-SI" sz="2000" b="1" dirty="0">
                <a:solidFill>
                  <a:schemeClr val="accent6"/>
                </a:solidFill>
              </a:rPr>
              <a:t>: poslušanja, branja, govorjenja in pisanja</a:t>
            </a:r>
            <a:r>
              <a:rPr lang="sl-SI" sz="2000" dirty="0"/>
              <a:t>. </a:t>
            </a:r>
          </a:p>
          <a:p>
            <a:pPr marL="0" indent="0">
              <a:buNone/>
              <a:defRPr/>
            </a:pPr>
            <a:endParaRPr lang="sl-SI" sz="2000" dirty="0"/>
          </a:p>
          <a:p>
            <a:pPr marL="0" indent="0">
              <a:buNone/>
              <a:defRPr/>
            </a:pPr>
            <a:r>
              <a:rPr lang="sl-SI" sz="2000" dirty="0"/>
              <a:t>Namen jezikovnega pouka je </a:t>
            </a:r>
            <a:r>
              <a:rPr lang="sl-SI" sz="2000" b="1" dirty="0"/>
              <a:t>razviti sporazumevalno zmožnost </a:t>
            </a:r>
            <a:r>
              <a:rPr lang="sl-SI" sz="2000" dirty="0"/>
              <a:t>v slovenskem (knjižnem) jeziku, to je praktično in ustvarjalno obvladovanje vseh štirih sporazumevalnih dejavnosti pa tudi jezikovno sistemskih temeljev. </a:t>
            </a:r>
          </a:p>
          <a:p>
            <a:pPr marL="0" indent="0">
              <a:buNone/>
              <a:defRPr/>
            </a:pPr>
            <a:r>
              <a:rPr lang="sl-SI" sz="2000" b="1" dirty="0"/>
              <a:t>Besedilo</a:t>
            </a:r>
            <a:r>
              <a:rPr lang="sl-SI" sz="2000" dirty="0"/>
              <a:t> je izhodišče obravnave, razvijanja vseh štirih sporazumevalnih dejavnosti, komunikacijski pouk. </a:t>
            </a:r>
          </a:p>
          <a:p>
            <a:pPr marL="0" indent="0">
              <a:buNone/>
              <a:defRPr/>
            </a:pPr>
            <a:r>
              <a:rPr lang="sl-SI" sz="2000" dirty="0"/>
              <a:t>(POS UN, april 2018, str. 4)</a:t>
            </a:r>
          </a:p>
          <a:p>
            <a:pPr>
              <a:defRPr/>
            </a:pPr>
            <a:endParaRPr lang="sl-SI" dirty="0"/>
          </a:p>
        </p:txBody>
      </p:sp>
      <p:pic>
        <p:nvPicPr>
          <p:cNvPr id="4" name="Slika 3"/>
          <p:cNvPicPr>
            <a:picLocks noChangeAspect="1"/>
          </p:cNvPicPr>
          <p:nvPr/>
        </p:nvPicPr>
        <p:blipFill>
          <a:blip r:embed="rId2"/>
          <a:stretch>
            <a:fillRect/>
          </a:stretch>
        </p:blipFill>
        <p:spPr>
          <a:xfrm>
            <a:off x="3822820" y="6005662"/>
            <a:ext cx="6845181" cy="852339"/>
          </a:xfrm>
          <a:prstGeom prst="rect">
            <a:avLst/>
          </a:prstGeom>
        </p:spPr>
      </p:pic>
      <p:pic>
        <p:nvPicPr>
          <p:cNvPr id="5" name="Slika 4"/>
          <p:cNvPicPr>
            <a:picLocks noChangeAspect="1"/>
          </p:cNvPicPr>
          <p:nvPr/>
        </p:nvPicPr>
        <p:blipFill>
          <a:blip r:embed="rId3"/>
          <a:stretch>
            <a:fillRect/>
          </a:stretch>
        </p:blipFill>
        <p:spPr>
          <a:xfrm>
            <a:off x="4950395" y="4584611"/>
            <a:ext cx="1120153" cy="1120153"/>
          </a:xfrm>
          <a:prstGeom prst="rect">
            <a:avLst/>
          </a:prstGeom>
        </p:spPr>
      </p:pic>
    </p:spTree>
    <p:extLst>
      <p:ext uri="{BB962C8B-B14F-4D97-AF65-F5344CB8AC3E}">
        <p14:creationId xmlns:p14="http://schemas.microsoft.com/office/powerpoint/2010/main" val="23735887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RAZVIJANJE ZMOŽNOSTI BRANJA IN PISANJA</a:t>
            </a:r>
            <a:endParaRPr lang="sl-SI" dirty="0"/>
          </a:p>
        </p:txBody>
      </p:sp>
      <p:sp>
        <p:nvSpPr>
          <p:cNvPr id="3" name="Označba mesta vsebine 2"/>
          <p:cNvSpPr>
            <a:spLocks noGrp="1"/>
          </p:cNvSpPr>
          <p:nvPr>
            <p:ph idx="1"/>
          </p:nvPr>
        </p:nvSpPr>
        <p:spPr/>
        <p:txBody>
          <a:bodyPr>
            <a:normAutofit fontScale="85000" lnSpcReduction="20000"/>
          </a:bodyPr>
          <a:lstStyle/>
          <a:p>
            <a:pPr marL="0" indent="0">
              <a:buNone/>
            </a:pPr>
            <a:r>
              <a:rPr lang="sl-SI" dirty="0" smtClean="0"/>
              <a:t>Učni načrt </a:t>
            </a:r>
            <a:r>
              <a:rPr lang="sl-SI" dirty="0"/>
              <a:t>za slovenščino (2018, str. 68, 69), ki se </a:t>
            </a:r>
            <a:r>
              <a:rPr lang="sl-SI" dirty="0" smtClean="0"/>
              <a:t>navezuje </a:t>
            </a:r>
            <a:r>
              <a:rPr lang="sl-SI" dirty="0"/>
              <a:t>na učenje branja in pisanja na razredni </a:t>
            </a:r>
            <a:r>
              <a:rPr lang="sl-SI" dirty="0" smtClean="0"/>
              <a:t>stopnji opredeljuje, da: </a:t>
            </a:r>
          </a:p>
          <a:p>
            <a:pPr marL="0" indent="0">
              <a:buNone/>
            </a:pPr>
            <a:r>
              <a:rPr lang="sl-SI" dirty="0" smtClean="0"/>
              <a:t>• </a:t>
            </a:r>
            <a:r>
              <a:rPr lang="sl-SI" dirty="0"/>
              <a:t>učenci vstopajo v svet branja </a:t>
            </a:r>
            <a:r>
              <a:rPr lang="sl-SI" b="1" dirty="0"/>
              <a:t>postopoma, sistematično in </a:t>
            </a:r>
            <a:r>
              <a:rPr lang="sl-SI" b="1" dirty="0" smtClean="0"/>
              <a:t>individualizirano</a:t>
            </a:r>
            <a:r>
              <a:rPr lang="sl-SI" dirty="0" smtClean="0"/>
              <a:t>,</a:t>
            </a:r>
          </a:p>
          <a:p>
            <a:pPr marL="0" indent="0">
              <a:buNone/>
            </a:pPr>
            <a:r>
              <a:rPr lang="sl-SI" dirty="0" smtClean="0"/>
              <a:t>• </a:t>
            </a:r>
            <a:r>
              <a:rPr lang="sl-SI" dirty="0"/>
              <a:t>učitelj naj bo pri </a:t>
            </a:r>
            <a:r>
              <a:rPr lang="sl-SI" b="1" dirty="0"/>
              <a:t>začetnem opismenjevanju </a:t>
            </a:r>
            <a:r>
              <a:rPr lang="sl-SI" dirty="0"/>
              <a:t>pozoren na priporočeno </a:t>
            </a:r>
            <a:r>
              <a:rPr lang="sl-SI" b="1" dirty="0"/>
              <a:t>zaporedje usvajanja veščin in spretnosti branja in pisanja</a:t>
            </a:r>
            <a:r>
              <a:rPr lang="sl-SI" dirty="0"/>
              <a:t>, </a:t>
            </a:r>
            <a:r>
              <a:rPr lang="sl-SI" dirty="0" smtClean="0"/>
              <a:t>tempo </a:t>
            </a:r>
            <a:r>
              <a:rPr lang="sl-SI" dirty="0"/>
              <a:t>usvajanja naj sproti prilagaja značilnostim in zmožnostim posameznega učenca, </a:t>
            </a:r>
            <a:endParaRPr lang="sl-SI" dirty="0" smtClean="0"/>
          </a:p>
          <a:p>
            <a:pPr marL="0" indent="0">
              <a:buNone/>
            </a:pPr>
            <a:r>
              <a:rPr lang="sl-SI" dirty="0" smtClean="0"/>
              <a:t>• </a:t>
            </a:r>
            <a:r>
              <a:rPr lang="sl-SI" b="1" dirty="0"/>
              <a:t>učenci naj bi na koncu 2. razreda praviloma že usvojili tehniko branja in pisanja, v 3. razredu pa branje in pisanje predvsem utrjevali in izboljševali, </a:t>
            </a:r>
            <a:endParaRPr lang="sl-SI" b="1" dirty="0" smtClean="0"/>
          </a:p>
          <a:p>
            <a:pPr marL="0" indent="0">
              <a:buNone/>
            </a:pPr>
            <a:r>
              <a:rPr lang="sl-SI" dirty="0" smtClean="0"/>
              <a:t>• usvajajo </a:t>
            </a:r>
            <a:r>
              <a:rPr lang="sl-SI" dirty="0"/>
              <a:t>tudi </a:t>
            </a:r>
            <a:r>
              <a:rPr lang="sl-SI" b="1" dirty="0"/>
              <a:t>strategije branja in pisanja neumetnostnih in umetnostnih besedil, </a:t>
            </a:r>
            <a:endParaRPr lang="sl-SI" b="1" dirty="0" smtClean="0"/>
          </a:p>
          <a:p>
            <a:pPr marL="0" indent="0">
              <a:buNone/>
            </a:pPr>
            <a:r>
              <a:rPr lang="sl-SI" dirty="0" smtClean="0"/>
              <a:t>• je </a:t>
            </a:r>
            <a:r>
              <a:rPr lang="sl-SI" b="1" dirty="0" smtClean="0"/>
              <a:t>vsem </a:t>
            </a:r>
            <a:r>
              <a:rPr lang="sl-SI" b="1" dirty="0"/>
              <a:t>otrokom </a:t>
            </a:r>
            <a:r>
              <a:rPr lang="sl-SI" dirty="0" smtClean="0"/>
              <a:t>treba </a:t>
            </a:r>
            <a:r>
              <a:rPr lang="sl-SI" dirty="0"/>
              <a:t>omogočiti, da spoznajo in dosežejo višjo raven tako imenovane kritične </a:t>
            </a:r>
            <a:r>
              <a:rPr lang="sl-SI" dirty="0" smtClean="0"/>
              <a:t>pismenosti. </a:t>
            </a:r>
          </a:p>
          <a:p>
            <a:pPr marL="0" indent="0">
              <a:buNone/>
            </a:pPr>
            <a:r>
              <a:rPr lang="sl-SI" dirty="0"/>
              <a:t>C</a:t>
            </a:r>
            <a:r>
              <a:rPr lang="sl-SI" dirty="0" smtClean="0"/>
              <a:t>ilj </a:t>
            </a:r>
            <a:r>
              <a:rPr lang="sl-SI" dirty="0"/>
              <a:t>poučevanja ni le obvladovanje tekočega branja </a:t>
            </a:r>
            <a:r>
              <a:rPr lang="sl-SI" dirty="0" smtClean="0"/>
              <a:t>in </a:t>
            </a:r>
            <a:r>
              <a:rPr lang="sl-SI" dirty="0"/>
              <a:t>pisanja, temveč </a:t>
            </a:r>
            <a:r>
              <a:rPr lang="sl-SI" b="1" dirty="0"/>
              <a:t>raba pisnega jezika</a:t>
            </a:r>
            <a:r>
              <a:rPr lang="sl-SI" dirty="0"/>
              <a:t>. </a:t>
            </a:r>
          </a:p>
        </p:txBody>
      </p:sp>
    </p:spTree>
    <p:extLst>
      <p:ext uri="{BB962C8B-B14F-4D97-AF65-F5344CB8AC3E}">
        <p14:creationId xmlns:p14="http://schemas.microsoft.com/office/powerpoint/2010/main" val="103611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smtClean="0"/>
              <a:t>JEZIK: ZAPOREDJE USVAJANJA VEŠČIN IN SPRETNOSTI BRANJA  </a:t>
            </a:r>
            <a:br>
              <a:rPr lang="sl-SI" sz="3200" b="1" dirty="0" smtClean="0"/>
            </a:br>
            <a:r>
              <a:rPr lang="sl-SI" sz="3200" b="1" dirty="0"/>
              <a:t> </a:t>
            </a:r>
            <a:r>
              <a:rPr lang="sl-SI" sz="3200" b="1" dirty="0" smtClean="0"/>
              <a:t>          TER PISANJA</a:t>
            </a:r>
            <a:endParaRPr lang="sl-SI" sz="3200" b="1" dirty="0"/>
          </a:p>
        </p:txBody>
      </p:sp>
      <p:sp>
        <p:nvSpPr>
          <p:cNvPr id="3" name="Označba mesta vsebine 2"/>
          <p:cNvSpPr>
            <a:spLocks noGrp="1"/>
          </p:cNvSpPr>
          <p:nvPr>
            <p:ph idx="1"/>
          </p:nvPr>
        </p:nvSpPr>
        <p:spPr/>
        <p:txBody>
          <a:bodyPr/>
          <a:lstStyle/>
          <a:p>
            <a:pPr marL="0" indent="0">
              <a:buNone/>
            </a:pPr>
            <a:endParaRPr lang="sl-SI" dirty="0" smtClean="0"/>
          </a:p>
          <a:p>
            <a:r>
              <a:rPr lang="sl-SI" dirty="0" err="1" smtClean="0"/>
              <a:t>predopismenjevalne</a:t>
            </a:r>
            <a:r>
              <a:rPr lang="sl-SI" dirty="0" smtClean="0"/>
              <a:t> zmožnosti, </a:t>
            </a:r>
          </a:p>
          <a:p>
            <a:r>
              <a:rPr lang="sl-SI" dirty="0" smtClean="0"/>
              <a:t>tehnika </a:t>
            </a:r>
            <a:r>
              <a:rPr lang="sl-SI" dirty="0"/>
              <a:t>branja in pisanja (najprej s tiskanimi, nato s pisanimi črkami</a:t>
            </a:r>
            <a:r>
              <a:rPr lang="sl-SI" dirty="0" smtClean="0"/>
              <a:t>),</a:t>
            </a:r>
          </a:p>
          <a:p>
            <a:r>
              <a:rPr lang="sl-SI" dirty="0" smtClean="0"/>
              <a:t>branje </a:t>
            </a:r>
            <a:r>
              <a:rPr lang="sl-SI" dirty="0"/>
              <a:t>z razumevanjem in pisanje preprostih besedil. </a:t>
            </a:r>
            <a:endParaRPr lang="sl-SI" dirty="0" smtClean="0"/>
          </a:p>
          <a:p>
            <a:pPr marL="0" indent="0">
              <a:buNone/>
            </a:pPr>
            <a:endParaRPr lang="sl-SI" dirty="0" smtClean="0"/>
          </a:p>
          <a:p>
            <a:pPr marL="0" indent="0">
              <a:buNone/>
            </a:pPr>
            <a:r>
              <a:rPr lang="sl-SI" dirty="0" smtClean="0"/>
              <a:t>Opismenjevanje </a:t>
            </a:r>
            <a:r>
              <a:rPr lang="sl-SI" dirty="0"/>
              <a:t>je proces, v katerem se posameznik usposobi za branje in pisanje najrazličnejših besedil, si z njimi v vsakdanjem življenju pomaga in jih zna uporabljati (Zrimšek, 2003, str. 7).</a:t>
            </a:r>
            <a:endParaRPr lang="sl-SI" dirty="0" smtClean="0"/>
          </a:p>
        </p:txBody>
      </p:sp>
    </p:spTree>
    <p:extLst>
      <p:ext uri="{BB962C8B-B14F-4D97-AF65-F5344CB8AC3E}">
        <p14:creationId xmlns:p14="http://schemas.microsoft.com/office/powerpoint/2010/main" val="222692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19355" y="753313"/>
            <a:ext cx="10515600" cy="1325563"/>
          </a:xfrm>
        </p:spPr>
        <p:txBody>
          <a:bodyPr>
            <a:normAutofit/>
          </a:bodyPr>
          <a:lstStyle/>
          <a:p>
            <a:r>
              <a:rPr lang="sl-SI" sz="3600" b="1" dirty="0" smtClean="0"/>
              <a:t>ZAČETNO OPISMENJEVANJE OBSEGA:</a:t>
            </a:r>
            <a:br>
              <a:rPr lang="sl-SI" sz="3600" b="1" dirty="0" smtClean="0"/>
            </a:br>
            <a:endParaRPr lang="sl-SI" sz="3600" b="1" dirty="0"/>
          </a:p>
        </p:txBody>
      </p:sp>
      <p:pic>
        <p:nvPicPr>
          <p:cNvPr id="4" name="Označba mesta vsebine 3"/>
          <p:cNvPicPr>
            <a:picLocks noGrp="1" noChangeAspect="1"/>
          </p:cNvPicPr>
          <p:nvPr>
            <p:ph idx="1"/>
          </p:nvPr>
        </p:nvPicPr>
        <p:blipFill rotWithShape="1">
          <a:blip r:embed="rId2"/>
          <a:srcRect l="50270" t="55284" b="25167"/>
          <a:stretch/>
        </p:blipFill>
        <p:spPr>
          <a:xfrm>
            <a:off x="932993" y="1966733"/>
            <a:ext cx="8556064" cy="1871291"/>
          </a:xfrm>
          <a:prstGeom prst="rect">
            <a:avLst/>
          </a:prstGeom>
        </p:spPr>
      </p:pic>
      <p:sp>
        <p:nvSpPr>
          <p:cNvPr id="5" name="Pravokotnik 4"/>
          <p:cNvSpPr/>
          <p:nvPr/>
        </p:nvSpPr>
        <p:spPr>
          <a:xfrm>
            <a:off x="932993" y="4114070"/>
            <a:ext cx="10022553" cy="1661993"/>
          </a:xfrm>
          <a:prstGeom prst="rect">
            <a:avLst/>
          </a:prstGeom>
        </p:spPr>
        <p:txBody>
          <a:bodyPr wrap="square">
            <a:spAutoFit/>
          </a:bodyPr>
          <a:lstStyle/>
          <a:p>
            <a:r>
              <a:rPr lang="sl-SI" dirty="0"/>
              <a:t>SISTEMATIČNO </a:t>
            </a:r>
            <a:r>
              <a:rPr lang="sl-SI" dirty="0" smtClean="0"/>
              <a:t>OPISMENJEVANJE označuje</a:t>
            </a:r>
            <a:r>
              <a:rPr lang="sl-SI" dirty="0"/>
              <a:t>, da gre v procesu opismenjevanja za sistem, ki je urejen, načrten in premišljen. Pri vsakem učencu poteka skozi enake faze (zgoraj navedene), vendar pri vsakem </a:t>
            </a:r>
            <a:r>
              <a:rPr lang="sl-SI" b="1" dirty="0"/>
              <a:t>različno hitro</a:t>
            </a:r>
            <a:r>
              <a:rPr lang="sl-SI" dirty="0"/>
              <a:t>, kar učitelj </a:t>
            </a:r>
            <a:r>
              <a:rPr lang="sl-SI" b="1" dirty="0"/>
              <a:t>premišljeno načrtuje v izbiranju dejavnosti za učenca oz. skupino učencev</a:t>
            </a:r>
            <a:r>
              <a:rPr lang="sl-SI" dirty="0"/>
              <a:t>. </a:t>
            </a:r>
            <a:endParaRPr lang="sl-SI" dirty="0" smtClean="0"/>
          </a:p>
          <a:p>
            <a:endParaRPr lang="sl-SI" dirty="0"/>
          </a:p>
          <a:p>
            <a:r>
              <a:rPr lang="sl-SI" sz="1200" i="1" dirty="0" smtClean="0"/>
              <a:t> (Povzeto po L. Novak, seminar 2020)</a:t>
            </a:r>
          </a:p>
          <a:p>
            <a:endParaRPr lang="sl-SI" dirty="0"/>
          </a:p>
        </p:txBody>
      </p:sp>
    </p:spTree>
    <p:extLst>
      <p:ext uri="{BB962C8B-B14F-4D97-AF65-F5344CB8AC3E}">
        <p14:creationId xmlns:p14="http://schemas.microsoft.com/office/powerpoint/2010/main" val="3959236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smtClean="0"/>
              <a:t>1. VIO - OPISMENJEVANJE</a:t>
            </a:r>
            <a:endParaRPr lang="sl-SI" sz="3200" b="1" dirty="0"/>
          </a:p>
        </p:txBody>
      </p:sp>
      <p:pic>
        <p:nvPicPr>
          <p:cNvPr id="4" name="Označba mesta vsebine 3"/>
          <p:cNvPicPr>
            <a:picLocks noGrp="1" noChangeAspect="1"/>
          </p:cNvPicPr>
          <p:nvPr>
            <p:ph idx="1"/>
          </p:nvPr>
        </p:nvPicPr>
        <p:blipFill rotWithShape="1">
          <a:blip r:embed="rId3"/>
          <a:srcRect l="21936" t="27233" r="22976" b="40651"/>
          <a:stretch/>
        </p:blipFill>
        <p:spPr>
          <a:xfrm>
            <a:off x="172483" y="1777043"/>
            <a:ext cx="11574307" cy="3795622"/>
          </a:xfrm>
          <a:prstGeom prst="rect">
            <a:avLst/>
          </a:prstGeom>
        </p:spPr>
      </p:pic>
    </p:spTree>
    <p:extLst>
      <p:ext uri="{BB962C8B-B14F-4D97-AF65-F5344CB8AC3E}">
        <p14:creationId xmlns:p14="http://schemas.microsoft.com/office/powerpoint/2010/main" val="4175396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smtClean="0"/>
              <a:t>INDIVIDUALIZIRANO OPISMENJEVANJE/UČENJA BRANJA IN PISANJA v 1. VIO</a:t>
            </a:r>
            <a:endParaRPr lang="sl-SI" sz="3200" b="1" dirty="0"/>
          </a:p>
        </p:txBody>
      </p:sp>
      <p:sp>
        <p:nvSpPr>
          <p:cNvPr id="3" name="Označba mesta vsebine 2"/>
          <p:cNvSpPr>
            <a:spLocks noGrp="1"/>
          </p:cNvSpPr>
          <p:nvPr>
            <p:ph idx="1"/>
          </p:nvPr>
        </p:nvSpPr>
        <p:spPr>
          <a:xfrm>
            <a:off x="838200" y="1609965"/>
            <a:ext cx="10515600" cy="4351338"/>
          </a:xfrm>
        </p:spPr>
        <p:txBody>
          <a:bodyPr>
            <a:normAutofit lnSpcReduction="10000"/>
          </a:bodyPr>
          <a:lstStyle/>
          <a:p>
            <a:r>
              <a:rPr lang="sl-SI" sz="2400" dirty="0"/>
              <a:t>Diagnostika, ugotavljanje stanja na področju </a:t>
            </a:r>
            <a:r>
              <a:rPr lang="sl-SI" sz="2400" dirty="0" smtClean="0"/>
              <a:t>opismenjevanja</a:t>
            </a:r>
          </a:p>
          <a:p>
            <a:pPr marL="0" indent="0">
              <a:buNone/>
            </a:pPr>
            <a:r>
              <a:rPr lang="sl-SI" sz="2400" i="1" dirty="0" smtClean="0">
                <a:hlinkClick r:id="rId3" action="ppaction://hlinkfile"/>
              </a:rPr>
              <a:t>Tabela </a:t>
            </a:r>
            <a:r>
              <a:rPr lang="sl-SI" sz="2400" i="1" dirty="0">
                <a:hlinkClick r:id="rId3" action="ppaction://hlinkfile"/>
              </a:rPr>
              <a:t>za </a:t>
            </a:r>
            <a:r>
              <a:rPr lang="sl-SI" sz="2400" i="1" dirty="0" smtClean="0">
                <a:hlinkClick r:id="rId3" action="ppaction://hlinkfile"/>
              </a:rPr>
              <a:t>ugotavljanje</a:t>
            </a:r>
            <a:endParaRPr lang="sl-SI" sz="2400" dirty="0"/>
          </a:p>
          <a:p>
            <a:r>
              <a:rPr lang="sl-SI" sz="2400" dirty="0" smtClean="0"/>
              <a:t>Učitelj </a:t>
            </a:r>
            <a:r>
              <a:rPr lang="sl-SI" sz="2400" dirty="0"/>
              <a:t>na začetku </a:t>
            </a:r>
            <a:r>
              <a:rPr lang="sl-SI" sz="2400" dirty="0" smtClean="0"/>
              <a:t>prvega VIZ obdobja </a:t>
            </a:r>
            <a:r>
              <a:rPr lang="sl-SI" sz="2400" dirty="0"/>
              <a:t>in sproti pri vsakem učencu preverja razvitost veščin, spretnosti in zmožnosti, potrebnih za branje/pisanje, nato pa za vsakega učenca izdela </a:t>
            </a:r>
            <a:r>
              <a:rPr lang="sl-SI" sz="2400" b="1" dirty="0"/>
              <a:t>individualni načrt razvijanja zmožnosti branja in pisanja. </a:t>
            </a:r>
            <a:r>
              <a:rPr lang="sl-SI" sz="2400" dirty="0" smtClean="0"/>
              <a:t>(UN, str.68)</a:t>
            </a:r>
          </a:p>
          <a:p>
            <a:r>
              <a:rPr lang="sl-SI" sz="2400" dirty="0" smtClean="0"/>
              <a:t>Na </a:t>
            </a:r>
            <a:r>
              <a:rPr lang="sl-SI" sz="2400" dirty="0"/>
              <a:t>začetku drugega </a:t>
            </a:r>
            <a:r>
              <a:rPr lang="sl-SI" sz="2400" dirty="0" smtClean="0"/>
              <a:t>VIZ obdobja </a:t>
            </a:r>
            <a:r>
              <a:rPr lang="sl-SI" sz="2400" dirty="0"/>
              <a:t>in tudi sproti naj učitelj pri učencih in učenkah preverja razvitost veščin, spretnosti in zmožnosti, potrebnih za branje, nato pa naj za vsakega učenca in vsako učenko izdela individualni načrt razvijanja in nadgrajevanja zmožnosti branja. </a:t>
            </a:r>
            <a:endParaRPr lang="sl-SI" sz="2400" dirty="0" smtClean="0"/>
          </a:p>
          <a:p>
            <a:r>
              <a:rPr lang="sl-SI" sz="2400" b="1" dirty="0"/>
              <a:t>Pomeni, da se učenje prične od tam naprej, kjer učenec je. Kar pomeni, da različno pri različnih </a:t>
            </a:r>
            <a:r>
              <a:rPr lang="sl-SI" sz="2400" b="1" dirty="0" smtClean="0"/>
              <a:t>učencih </a:t>
            </a:r>
            <a:r>
              <a:rPr lang="sl-SI" sz="2400" dirty="0" smtClean="0"/>
              <a:t>(individualizacija, diferenciacija).</a:t>
            </a:r>
          </a:p>
          <a:p>
            <a:pPr marL="0" indent="0">
              <a:buNone/>
            </a:pPr>
            <a:endParaRPr lang="sl-SI" sz="2400" i="1" dirty="0" smtClean="0"/>
          </a:p>
        </p:txBody>
      </p:sp>
    </p:spTree>
    <p:extLst>
      <p:ext uri="{BB962C8B-B14F-4D97-AF65-F5344CB8AC3E}">
        <p14:creationId xmlns:p14="http://schemas.microsoft.com/office/powerpoint/2010/main" val="3820307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Officeova 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ova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406D76EAACDA444B6F083E976773DEE" ma:contentTypeVersion="14" ma:contentTypeDescription="Ustvari nov dokument." ma:contentTypeScope="" ma:versionID="5e6ee74375d8dceca225962a8e071e4a">
  <xsd:schema xmlns:xsd="http://www.w3.org/2001/XMLSchema" xmlns:xs="http://www.w3.org/2001/XMLSchema" xmlns:p="http://schemas.microsoft.com/office/2006/metadata/properties" xmlns:ns2="771ddbd4-0a61-420c-9c5b-0516151562c9" xmlns:ns3="639c611c-d4e4-4679-8296-25aacb133403" targetNamespace="http://schemas.microsoft.com/office/2006/metadata/properties" ma:root="true" ma:fieldsID="edb5ab1bdfc978c6ed8901ae11972e25" ns2:_="" ns3:_="">
    <xsd:import namespace="771ddbd4-0a61-420c-9c5b-0516151562c9"/>
    <xsd:import namespace="639c611c-d4e4-4679-8296-25aacb1334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1ddbd4-0a61-420c-9c5b-0516151562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Oznake slike" ma:readOnly="false" ma:fieldId="{5cf76f15-5ced-4ddc-b409-7134ff3c332f}" ma:taxonomyMulti="true" ma:sspId="8672001a-a426-428b-916b-40e63e7c6025"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9c611c-d4e4-4679-8296-25aacb133403" elementFormDefault="qualified">
    <xsd:import namespace="http://schemas.microsoft.com/office/2006/documentManagement/types"/>
    <xsd:import namespace="http://schemas.microsoft.com/office/infopath/2007/PartnerControls"/>
    <xsd:element name="SharedWithUsers" ma:index="17"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V skupni rabi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39c611c-d4e4-4679-8296-25aacb133403">
      <UserInfo>
        <DisplayName>kristina.stopar.jenisek</DisplayName>
        <AccountId>92</AccountId>
        <AccountType/>
      </UserInfo>
      <UserInfo>
        <DisplayName>anja.korecic</DisplayName>
        <AccountId>93</AccountId>
        <AccountType/>
      </UserInfo>
      <UserInfo>
        <DisplayName>Nataša Kabaj Bavdaž</DisplayName>
        <AccountId>37</AccountId>
        <AccountType/>
      </UserInfo>
    </SharedWithUsers>
    <lcf76f155ced4ddcb4097134ff3c332f xmlns="771ddbd4-0a61-420c-9c5b-0516151562c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AD731F-A9FD-413E-BA30-811C41E18A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1ddbd4-0a61-420c-9c5b-0516151562c9"/>
    <ds:schemaRef ds:uri="639c611c-d4e4-4679-8296-25aacb1334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0AB1D7-613D-4481-BAF1-92A13492E277}">
  <ds:schemaRefs>
    <ds:schemaRef ds:uri="http://schemas.microsoft.com/sharepoint/v3/contenttype/forms"/>
  </ds:schemaRefs>
</ds:datastoreItem>
</file>

<file path=customXml/itemProps3.xml><?xml version="1.0" encoding="utf-8"?>
<ds:datastoreItem xmlns:ds="http://schemas.openxmlformats.org/officeDocument/2006/customXml" ds:itemID="{C17C5029-D16A-413D-A467-329214F1D430}">
  <ds:schemaRefs>
    <ds:schemaRef ds:uri="http://schemas.microsoft.com/office/2006/metadata/properties"/>
    <ds:schemaRef ds:uri="http://purl.org/dc/terms/"/>
    <ds:schemaRef ds:uri="http://schemas.microsoft.com/office/2006/documentManagement/types"/>
    <ds:schemaRef ds:uri="771ddbd4-0a61-420c-9c5b-0516151562c9"/>
    <ds:schemaRef ds:uri="http://purl.org/dc/elements/1.1/"/>
    <ds:schemaRef ds:uri="http://schemas.microsoft.com/office/infopath/2007/PartnerControls"/>
    <ds:schemaRef ds:uri="http://schemas.openxmlformats.org/package/2006/metadata/core-properties"/>
    <ds:schemaRef ds:uri="639c611c-d4e4-4679-8296-25aacb13340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1435</TotalTime>
  <Words>2238</Words>
  <Application>Microsoft Office PowerPoint</Application>
  <PresentationFormat>Širokozaslonsko</PresentationFormat>
  <Paragraphs>198</Paragraphs>
  <Slides>36</Slides>
  <Notes>5</Notes>
  <HiddenSlides>0</HiddenSlides>
  <MMClips>1</MMClips>
  <ScaleCrop>false</ScaleCrop>
  <HeadingPairs>
    <vt:vector size="8" baseType="variant">
      <vt:variant>
        <vt:lpstr>Uporabljene pisave</vt:lpstr>
      </vt:variant>
      <vt:variant>
        <vt:i4>4</vt:i4>
      </vt:variant>
      <vt:variant>
        <vt:lpstr>Tema</vt:lpstr>
      </vt:variant>
      <vt:variant>
        <vt:i4>1</vt:i4>
      </vt:variant>
      <vt:variant>
        <vt:lpstr>Vdelani OLE strežniki</vt:lpstr>
      </vt:variant>
      <vt:variant>
        <vt:i4>1</vt:i4>
      </vt:variant>
      <vt:variant>
        <vt:lpstr>Naslovi diapozitivov</vt:lpstr>
      </vt:variant>
      <vt:variant>
        <vt:i4>36</vt:i4>
      </vt:variant>
    </vt:vector>
  </HeadingPairs>
  <TitlesOfParts>
    <vt:vector size="42" baseType="lpstr">
      <vt:lpstr>Arial</vt:lpstr>
      <vt:lpstr>Calibri</vt:lpstr>
      <vt:lpstr>Calibri Light</vt:lpstr>
      <vt:lpstr>Times New Roman</vt:lpstr>
      <vt:lpstr>Officeova tema</vt:lpstr>
      <vt:lpstr>Dokument</vt:lpstr>
      <vt:lpstr>SEKCIJSKA PREDAVANJA  IN PREDSTAVITVE – RAZVIJANJE JEZIKOVNE ZMOŽNOSTI NA RAZREDNI STOPNJI  </vt:lpstr>
      <vt:lpstr>PROGRAM</vt:lpstr>
      <vt:lpstr>SEKCIJSKO PREDAVANJE  IN PREDSTAVITEV PRIMERA DOBRE PRAKSE NA RAZREDNI STOPNJI  INDIVIDUALNI PRISTOP PRI OPISMENJEVANJU</vt:lpstr>
      <vt:lpstr>OPREDELITEV  PREDMETA,  PODROČJE JEZIKA</vt:lpstr>
      <vt:lpstr>RAZVIJANJE ZMOŽNOSTI BRANJA IN PISANJA</vt:lpstr>
      <vt:lpstr>JEZIK: ZAPOREDJE USVAJANJA VEŠČIN IN SPRETNOSTI BRANJA              TER PISANJA</vt:lpstr>
      <vt:lpstr>ZAČETNO OPISMENJEVANJE OBSEGA: </vt:lpstr>
      <vt:lpstr>1. VIO - OPISMENJEVANJE</vt:lpstr>
      <vt:lpstr>INDIVIDUALIZIRANO OPISMENJEVANJE/UČENJA BRANJA IN PISANJA v 1. VIO</vt:lpstr>
      <vt:lpstr>PowerPointova predstavitev</vt:lpstr>
      <vt:lpstr>PowerPointova predstavitev</vt:lpstr>
      <vt:lpstr>BRANJE, PISANJE v 2.VIO</vt:lpstr>
      <vt:lpstr>GRADNIKI PISMENOSTI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INDIVIDUALIZIRANO IN DIFERENCIRANO OPISMENJEVANJE</vt:lpstr>
      <vt:lpstr>  Individualizirano in diferencirano opismenjevanje v 1. VIO </vt:lpstr>
      <vt:lpstr>Kaj je frontalno in kaj individualizirano, diferencirano?</vt:lpstr>
      <vt:lpstr>Predstavitev primera načrtovanja v 1.r  </vt:lpstr>
      <vt:lpstr>Branje in pisanje skozi 1. VIO</vt:lpstr>
      <vt:lpstr>Pisanje</vt:lpstr>
      <vt:lpstr>Zapis v 3. razredu</vt:lpstr>
      <vt:lpstr>PowerPointova predstavitev</vt:lpstr>
      <vt:lpstr>Ko že vemo, da gre za specifične učne težave.</vt:lpstr>
      <vt:lpstr>Ko zaznavamo specifične učne težave – disgrafijo.</vt:lpstr>
      <vt:lpstr>BRANJE in vloga učitelja:                                                Bralna pot od 1. do 3. razreda</vt:lpstr>
      <vt:lpstr>PowerPointova predstavitev</vt:lpstr>
      <vt:lpstr>Bralni vlak (v sklopu projekta Naša mala knjižnica)</vt:lpstr>
      <vt:lpstr>BRANJE</vt:lpstr>
      <vt:lpstr>Berem? Berem!</vt:lpstr>
      <vt:lpstr>Po različnih poteh – na različne načine – skupaj – do cilja</vt:lpstr>
    </vt:vector>
  </TitlesOfParts>
  <Company>Zavod RS za šolstvo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Arial 26 pt, bold</dc:title>
  <dc:creator>Zvonka Kos</dc:creator>
  <cp:lastModifiedBy>Barbara Lesničar</cp:lastModifiedBy>
  <cp:revision>89</cp:revision>
  <cp:lastPrinted>2022-06-14T12:54:39Z</cp:lastPrinted>
  <dcterms:created xsi:type="dcterms:W3CDTF">2017-08-16T10:43:35Z</dcterms:created>
  <dcterms:modified xsi:type="dcterms:W3CDTF">2022-08-24T07:12:26Z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0x010100B406D76EAACDA444B6F083E976773DEE</vt:lpwstr>
  </property>
</Properties>
</file>