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81" r:id="rId3"/>
    <p:sldId id="280" r:id="rId4"/>
    <p:sldId id="261" r:id="rId5"/>
    <p:sldId id="272" r:id="rId6"/>
    <p:sldId id="260" r:id="rId7"/>
    <p:sldId id="266" r:id="rId8"/>
    <p:sldId id="267" r:id="rId9"/>
    <p:sldId id="262" r:id="rId10"/>
    <p:sldId id="274" r:id="rId11"/>
    <p:sldId id="263" r:id="rId12"/>
    <p:sldId id="269" r:id="rId13"/>
    <p:sldId id="270" r:id="rId14"/>
    <p:sldId id="268" r:id="rId15"/>
    <p:sldId id="277" r:id="rId16"/>
    <p:sldId id="279"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1470" autoAdjust="0"/>
  </p:normalViewPr>
  <p:slideViewPr>
    <p:cSldViewPr snapToGrid="0">
      <p:cViewPr varScale="1">
        <p:scale>
          <a:sx n="46" d="100"/>
          <a:sy n="46" d="100"/>
        </p:scale>
        <p:origin x="1572"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B8BFF-DD2C-4171-8E77-77D9564E471B}"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sl-SI"/>
        </a:p>
      </dgm:t>
    </dgm:pt>
    <dgm:pt modelId="{996260BD-20AC-41C9-A920-1C25E27E877E}">
      <dgm:prSet phldrT="[besedilo]" custT="1"/>
      <dgm:spPr>
        <a:solidFill>
          <a:srgbClr val="00B0F0"/>
        </a:solidFill>
      </dgm:spPr>
      <dgm:t>
        <a:bodyPr/>
        <a:lstStyle/>
        <a:p>
          <a:r>
            <a:rPr lang="sl-SI" sz="2400" dirty="0" smtClean="0"/>
            <a:t>ZDRAV CŽS IN PŽS </a:t>
          </a:r>
          <a:r>
            <a:rPr lang="sl-SI" sz="2000" b="0" dirty="0" smtClean="0"/>
            <a:t>z</a:t>
          </a:r>
          <a:r>
            <a:rPr lang="sl-SI" sz="2800" dirty="0" smtClean="0"/>
            <a:t> </a:t>
          </a:r>
          <a:r>
            <a:rPr lang="sl-SI" sz="1800" dirty="0" smtClean="0"/>
            <a:t>intaktnimi govornimi središči in povezava med njimi</a:t>
          </a:r>
          <a:endParaRPr lang="sl-SI" sz="1800" dirty="0"/>
        </a:p>
      </dgm:t>
    </dgm:pt>
    <dgm:pt modelId="{7D406D0C-4D12-41F0-9BF0-32480171BFF9}" type="parTrans" cxnId="{A1563D5B-FC68-4100-8F15-D7C2DC92ACF3}">
      <dgm:prSet/>
      <dgm:spPr/>
      <dgm:t>
        <a:bodyPr/>
        <a:lstStyle/>
        <a:p>
          <a:endParaRPr lang="sl-SI"/>
        </a:p>
      </dgm:t>
    </dgm:pt>
    <dgm:pt modelId="{543AA423-6902-4CE8-81EB-0351B8232DBF}" type="sibTrans" cxnId="{A1563D5B-FC68-4100-8F15-D7C2DC92ACF3}">
      <dgm:prSet/>
      <dgm:spPr/>
      <dgm:t>
        <a:bodyPr/>
        <a:lstStyle/>
        <a:p>
          <a:endParaRPr lang="sl-SI"/>
        </a:p>
      </dgm:t>
    </dgm:pt>
    <dgm:pt modelId="{E230D528-FA59-4EB7-8BD0-6D488EDB83FB}">
      <dgm:prSet phldrT="[besedilo]" custT="1"/>
      <dgm:spPr>
        <a:solidFill>
          <a:srgbClr val="00B0F0"/>
        </a:solidFill>
      </dgm:spPr>
      <dgm:t>
        <a:bodyPr/>
        <a:lstStyle/>
        <a:p>
          <a:r>
            <a:rPr lang="sl-SI" sz="2400" dirty="0" smtClean="0"/>
            <a:t>RAZVITA ČUTILA IN GOVORILA</a:t>
          </a:r>
          <a:endParaRPr lang="sl-SI" sz="2400" dirty="0"/>
        </a:p>
      </dgm:t>
    </dgm:pt>
    <dgm:pt modelId="{098D975E-052F-4EF2-ACEE-045E00308756}" type="parTrans" cxnId="{09472E91-9F59-4233-9E6A-949297C3F519}">
      <dgm:prSet/>
      <dgm:spPr/>
      <dgm:t>
        <a:bodyPr/>
        <a:lstStyle/>
        <a:p>
          <a:endParaRPr lang="sl-SI"/>
        </a:p>
      </dgm:t>
    </dgm:pt>
    <dgm:pt modelId="{05601AB6-EF3B-4710-9644-AF7FB8B30555}" type="sibTrans" cxnId="{09472E91-9F59-4233-9E6A-949297C3F519}">
      <dgm:prSet/>
      <dgm:spPr/>
      <dgm:t>
        <a:bodyPr/>
        <a:lstStyle/>
        <a:p>
          <a:endParaRPr lang="sl-SI"/>
        </a:p>
      </dgm:t>
    </dgm:pt>
    <dgm:pt modelId="{F6C2AD7C-040C-4EA5-A1A9-E84833A05253}">
      <dgm:prSet phldrT="[besedilo]" custT="1"/>
      <dgm:spPr>
        <a:solidFill>
          <a:srgbClr val="00B0F0"/>
        </a:solidFill>
      </dgm:spPr>
      <dgm:t>
        <a:bodyPr/>
        <a:lstStyle/>
        <a:p>
          <a:endParaRPr lang="sl-SI" sz="2400" dirty="0" smtClean="0"/>
        </a:p>
        <a:p>
          <a:r>
            <a:rPr lang="sl-SI" sz="2400" dirty="0" smtClean="0"/>
            <a:t>DOBRO RAZVITE PSIHIČNE FUNKCIJE</a:t>
          </a:r>
          <a:endParaRPr lang="sl-SI" sz="2400" dirty="0"/>
        </a:p>
      </dgm:t>
    </dgm:pt>
    <dgm:pt modelId="{6C16CD8C-6872-4C38-B1B4-B4CDAD5F9BA8}" type="parTrans" cxnId="{333C76A5-1243-467F-B044-943395DA9EAF}">
      <dgm:prSet/>
      <dgm:spPr/>
      <dgm:t>
        <a:bodyPr/>
        <a:lstStyle/>
        <a:p>
          <a:endParaRPr lang="sl-SI"/>
        </a:p>
      </dgm:t>
    </dgm:pt>
    <dgm:pt modelId="{26F76FA2-2F79-4317-B027-7C0049A72233}" type="sibTrans" cxnId="{333C76A5-1243-467F-B044-943395DA9EAF}">
      <dgm:prSet/>
      <dgm:spPr/>
      <dgm:t>
        <a:bodyPr/>
        <a:lstStyle/>
        <a:p>
          <a:endParaRPr lang="sl-SI"/>
        </a:p>
      </dgm:t>
    </dgm:pt>
    <dgm:pt modelId="{78756E82-15CD-4DEF-BEC2-48D0C710A3BB}">
      <dgm:prSet/>
      <dgm:spPr>
        <a:solidFill>
          <a:srgbClr val="00B0F0"/>
        </a:solidFill>
      </dgm:spPr>
      <dgm:t>
        <a:bodyPr/>
        <a:lstStyle/>
        <a:p>
          <a:endParaRPr lang="sl-SI" sz="2000"/>
        </a:p>
      </dgm:t>
    </dgm:pt>
    <dgm:pt modelId="{643401E1-D242-4841-BC8A-E05E722DDACC}" type="parTrans" cxnId="{FB717CCB-F162-4C84-8BB0-ED624C1D36C4}">
      <dgm:prSet/>
      <dgm:spPr/>
      <dgm:t>
        <a:bodyPr/>
        <a:lstStyle/>
        <a:p>
          <a:endParaRPr lang="sl-SI"/>
        </a:p>
      </dgm:t>
    </dgm:pt>
    <dgm:pt modelId="{8C48676D-DBE4-457E-A852-E125BABC6825}" type="sibTrans" cxnId="{FB717CCB-F162-4C84-8BB0-ED624C1D36C4}">
      <dgm:prSet/>
      <dgm:spPr/>
      <dgm:t>
        <a:bodyPr/>
        <a:lstStyle/>
        <a:p>
          <a:endParaRPr lang="sl-SI"/>
        </a:p>
      </dgm:t>
    </dgm:pt>
    <dgm:pt modelId="{F1EE52D6-9DE8-42C9-80EE-43C751499BEA}">
      <dgm:prSet phldrT="[besedilo]" phldr="1"/>
      <dgm:spPr/>
      <dgm:t>
        <a:bodyPr/>
        <a:lstStyle/>
        <a:p>
          <a:endParaRPr lang="sl-SI" dirty="0"/>
        </a:p>
      </dgm:t>
    </dgm:pt>
    <dgm:pt modelId="{8160CBE5-ADC0-4D74-89DD-C50F39B92847}" type="sibTrans" cxnId="{C55B2D5C-B8E8-49F7-BEEC-D5E12452520F}">
      <dgm:prSet/>
      <dgm:spPr/>
      <dgm:t>
        <a:bodyPr/>
        <a:lstStyle/>
        <a:p>
          <a:endParaRPr lang="sl-SI"/>
        </a:p>
      </dgm:t>
    </dgm:pt>
    <dgm:pt modelId="{BF7292CD-2C22-42A9-AE1B-9B8E1B281B87}" type="parTrans" cxnId="{C55B2D5C-B8E8-49F7-BEEC-D5E12452520F}">
      <dgm:prSet/>
      <dgm:spPr/>
      <dgm:t>
        <a:bodyPr/>
        <a:lstStyle/>
        <a:p>
          <a:endParaRPr lang="sl-SI"/>
        </a:p>
      </dgm:t>
    </dgm:pt>
    <dgm:pt modelId="{A2B3E26D-64F7-42DD-9E38-134D276556B5}">
      <dgm:prSet phldrT="[besedilo]" phldr="1"/>
      <dgm:spPr/>
      <dgm:t>
        <a:bodyPr/>
        <a:lstStyle/>
        <a:p>
          <a:endParaRPr lang="sl-SI" dirty="0"/>
        </a:p>
      </dgm:t>
    </dgm:pt>
    <dgm:pt modelId="{98A7D5A8-2786-4B9D-BB24-EC6972C8A982}" type="sibTrans" cxnId="{7A89B585-69F1-4A5D-8DE0-F2776DACD978}">
      <dgm:prSet/>
      <dgm:spPr/>
      <dgm:t>
        <a:bodyPr/>
        <a:lstStyle/>
        <a:p>
          <a:endParaRPr lang="sl-SI"/>
        </a:p>
      </dgm:t>
    </dgm:pt>
    <dgm:pt modelId="{C9F5170D-10C5-4391-A041-E5A900832209}" type="parTrans" cxnId="{7A89B585-69F1-4A5D-8DE0-F2776DACD978}">
      <dgm:prSet/>
      <dgm:spPr/>
      <dgm:t>
        <a:bodyPr/>
        <a:lstStyle/>
        <a:p>
          <a:endParaRPr lang="sl-SI"/>
        </a:p>
      </dgm:t>
    </dgm:pt>
    <dgm:pt modelId="{DCF64668-B62B-454C-A559-6BE8A099F88B}">
      <dgm:prSet phldrT="[besedilo]" phldr="1"/>
      <dgm:spPr/>
      <dgm:t>
        <a:bodyPr/>
        <a:lstStyle/>
        <a:p>
          <a:endParaRPr lang="sl-SI" dirty="0"/>
        </a:p>
      </dgm:t>
    </dgm:pt>
    <dgm:pt modelId="{8E6A2F9D-4E07-453A-A88C-665095C499F9}" type="sibTrans" cxnId="{636A253B-5B1D-4F63-8001-186D620848AC}">
      <dgm:prSet/>
      <dgm:spPr/>
      <dgm:t>
        <a:bodyPr/>
        <a:lstStyle/>
        <a:p>
          <a:endParaRPr lang="sl-SI"/>
        </a:p>
      </dgm:t>
    </dgm:pt>
    <dgm:pt modelId="{90E7CF2E-D1D6-45BE-A7C8-33B439D82C8F}" type="parTrans" cxnId="{636A253B-5B1D-4F63-8001-186D620848AC}">
      <dgm:prSet/>
      <dgm:spPr/>
      <dgm:t>
        <a:bodyPr/>
        <a:lstStyle/>
        <a:p>
          <a:endParaRPr lang="sl-SI"/>
        </a:p>
      </dgm:t>
    </dgm:pt>
    <dgm:pt modelId="{346838FF-94CA-4F82-9329-6234AD1DC72A}" type="pres">
      <dgm:prSet presAssocID="{C1FB8BFF-DD2C-4171-8E77-77D9564E471B}" presName="Name0" presStyleCnt="0">
        <dgm:presLayoutVars>
          <dgm:chMax/>
          <dgm:chPref/>
          <dgm:dir/>
        </dgm:presLayoutVars>
      </dgm:prSet>
      <dgm:spPr/>
      <dgm:t>
        <a:bodyPr/>
        <a:lstStyle/>
        <a:p>
          <a:endParaRPr lang="sl-SI"/>
        </a:p>
      </dgm:t>
    </dgm:pt>
    <dgm:pt modelId="{0E8387E1-FE43-465F-8435-FE6BC74AC956}" type="pres">
      <dgm:prSet presAssocID="{DCF64668-B62B-454C-A559-6BE8A099F88B}" presName="parenttextcomposite" presStyleCnt="0"/>
      <dgm:spPr/>
    </dgm:pt>
    <dgm:pt modelId="{2AB0FA62-9765-42A7-97F2-F628C7737E27}" type="pres">
      <dgm:prSet presAssocID="{DCF64668-B62B-454C-A559-6BE8A099F88B}" presName="parenttext" presStyleLbl="revTx" presStyleIdx="0" presStyleCnt="3">
        <dgm:presLayoutVars>
          <dgm:chMax/>
          <dgm:chPref val="2"/>
          <dgm:bulletEnabled val="1"/>
        </dgm:presLayoutVars>
      </dgm:prSet>
      <dgm:spPr/>
      <dgm:t>
        <a:bodyPr/>
        <a:lstStyle/>
        <a:p>
          <a:endParaRPr lang="sl-SI"/>
        </a:p>
      </dgm:t>
    </dgm:pt>
    <dgm:pt modelId="{4DC43A95-6979-4AD7-B684-21E8581423A1}" type="pres">
      <dgm:prSet presAssocID="{DCF64668-B62B-454C-A559-6BE8A099F88B}" presName="composite" presStyleCnt="0"/>
      <dgm:spPr/>
    </dgm:pt>
    <dgm:pt modelId="{C921354F-1282-490D-BE39-5165B42AABD2}" type="pres">
      <dgm:prSet presAssocID="{DCF64668-B62B-454C-A559-6BE8A099F88B}" presName="chevron1" presStyleLbl="alignNode1" presStyleIdx="0" presStyleCnt="21"/>
      <dgm:spPr/>
    </dgm:pt>
    <dgm:pt modelId="{D00FF155-9B1D-4A8A-B7C1-C8BEAA47CFE5}" type="pres">
      <dgm:prSet presAssocID="{DCF64668-B62B-454C-A559-6BE8A099F88B}" presName="chevron2" presStyleLbl="alignNode1" presStyleIdx="1" presStyleCnt="21"/>
      <dgm:spPr/>
    </dgm:pt>
    <dgm:pt modelId="{B783563F-3FFB-40B9-8307-B720DA489C0F}" type="pres">
      <dgm:prSet presAssocID="{DCF64668-B62B-454C-A559-6BE8A099F88B}" presName="chevron3" presStyleLbl="alignNode1" presStyleIdx="2" presStyleCnt="21"/>
      <dgm:spPr/>
    </dgm:pt>
    <dgm:pt modelId="{F591417A-B8B8-435E-B694-DC4B0D04C9DD}" type="pres">
      <dgm:prSet presAssocID="{DCF64668-B62B-454C-A559-6BE8A099F88B}" presName="chevron4" presStyleLbl="alignNode1" presStyleIdx="3" presStyleCnt="21"/>
      <dgm:spPr/>
    </dgm:pt>
    <dgm:pt modelId="{35495B07-F577-4A78-8DB9-D85D3D166B42}" type="pres">
      <dgm:prSet presAssocID="{DCF64668-B62B-454C-A559-6BE8A099F88B}" presName="chevron5" presStyleLbl="alignNode1" presStyleIdx="4" presStyleCnt="21"/>
      <dgm:spPr/>
    </dgm:pt>
    <dgm:pt modelId="{8125C82F-8C1A-4084-8F7D-F135EB2C6D97}" type="pres">
      <dgm:prSet presAssocID="{DCF64668-B62B-454C-A559-6BE8A099F88B}" presName="chevron6" presStyleLbl="alignNode1" presStyleIdx="5" presStyleCnt="21"/>
      <dgm:spPr/>
    </dgm:pt>
    <dgm:pt modelId="{741627A4-AE40-42C4-9947-E5666CA0B25F}" type="pres">
      <dgm:prSet presAssocID="{DCF64668-B62B-454C-A559-6BE8A099F88B}" presName="chevron7" presStyleLbl="alignNode1" presStyleIdx="6" presStyleCnt="21"/>
      <dgm:spPr/>
    </dgm:pt>
    <dgm:pt modelId="{06096AE4-8B9D-43C5-AC9E-C0829F534B27}" type="pres">
      <dgm:prSet presAssocID="{DCF64668-B62B-454C-A559-6BE8A099F88B}" presName="childtext" presStyleLbl="solidFgAcc1" presStyleIdx="0" presStyleCnt="3" custScaleX="91652" custScaleY="81984">
        <dgm:presLayoutVars>
          <dgm:chMax/>
          <dgm:chPref val="0"/>
          <dgm:bulletEnabled val="1"/>
        </dgm:presLayoutVars>
      </dgm:prSet>
      <dgm:spPr/>
      <dgm:t>
        <a:bodyPr/>
        <a:lstStyle/>
        <a:p>
          <a:endParaRPr lang="sl-SI"/>
        </a:p>
      </dgm:t>
    </dgm:pt>
    <dgm:pt modelId="{0BDCD490-D29B-46DB-86F0-3FFB0EE51F43}" type="pres">
      <dgm:prSet presAssocID="{8E6A2F9D-4E07-453A-A88C-665095C499F9}" presName="sibTrans" presStyleCnt="0"/>
      <dgm:spPr/>
    </dgm:pt>
    <dgm:pt modelId="{419198FC-0B94-47EA-921B-DF9B0785CBD8}" type="pres">
      <dgm:prSet presAssocID="{A2B3E26D-64F7-42DD-9E38-134D276556B5}" presName="parenttextcomposite" presStyleCnt="0"/>
      <dgm:spPr/>
    </dgm:pt>
    <dgm:pt modelId="{9E836EB8-0B10-4B65-B318-6BC1A0112187}" type="pres">
      <dgm:prSet presAssocID="{A2B3E26D-64F7-42DD-9E38-134D276556B5}" presName="parenttext" presStyleLbl="revTx" presStyleIdx="1" presStyleCnt="3">
        <dgm:presLayoutVars>
          <dgm:chMax/>
          <dgm:chPref val="2"/>
          <dgm:bulletEnabled val="1"/>
        </dgm:presLayoutVars>
      </dgm:prSet>
      <dgm:spPr/>
      <dgm:t>
        <a:bodyPr/>
        <a:lstStyle/>
        <a:p>
          <a:endParaRPr lang="sl-SI"/>
        </a:p>
      </dgm:t>
    </dgm:pt>
    <dgm:pt modelId="{1FF191B0-3589-40B9-A455-49A857ECE1C4}" type="pres">
      <dgm:prSet presAssocID="{A2B3E26D-64F7-42DD-9E38-134D276556B5}" presName="composite" presStyleCnt="0"/>
      <dgm:spPr/>
    </dgm:pt>
    <dgm:pt modelId="{6EB0DA3A-DB25-4AC4-BF86-90052BFFF322}" type="pres">
      <dgm:prSet presAssocID="{A2B3E26D-64F7-42DD-9E38-134D276556B5}" presName="chevron1" presStyleLbl="alignNode1" presStyleIdx="7" presStyleCnt="21"/>
      <dgm:spPr/>
    </dgm:pt>
    <dgm:pt modelId="{813CCF53-6E8B-4D03-A285-8E53488FA3FA}" type="pres">
      <dgm:prSet presAssocID="{A2B3E26D-64F7-42DD-9E38-134D276556B5}" presName="chevron2" presStyleLbl="alignNode1" presStyleIdx="8" presStyleCnt="21"/>
      <dgm:spPr/>
    </dgm:pt>
    <dgm:pt modelId="{A9377737-BEB6-4AB6-9CCD-FF801203240F}" type="pres">
      <dgm:prSet presAssocID="{A2B3E26D-64F7-42DD-9E38-134D276556B5}" presName="chevron3" presStyleLbl="alignNode1" presStyleIdx="9" presStyleCnt="21"/>
      <dgm:spPr/>
    </dgm:pt>
    <dgm:pt modelId="{DA67612E-6915-4AE2-ABAC-05C2AE0392B8}" type="pres">
      <dgm:prSet presAssocID="{A2B3E26D-64F7-42DD-9E38-134D276556B5}" presName="chevron4" presStyleLbl="alignNode1" presStyleIdx="10" presStyleCnt="21"/>
      <dgm:spPr/>
    </dgm:pt>
    <dgm:pt modelId="{64B60BF4-5E82-4DEA-B51F-6146FEB9273A}" type="pres">
      <dgm:prSet presAssocID="{A2B3E26D-64F7-42DD-9E38-134D276556B5}" presName="chevron5" presStyleLbl="alignNode1" presStyleIdx="11" presStyleCnt="21"/>
      <dgm:spPr/>
    </dgm:pt>
    <dgm:pt modelId="{90D181A1-E77A-49CB-9258-06297BC91D7A}" type="pres">
      <dgm:prSet presAssocID="{A2B3E26D-64F7-42DD-9E38-134D276556B5}" presName="chevron6" presStyleLbl="alignNode1" presStyleIdx="12" presStyleCnt="21"/>
      <dgm:spPr/>
    </dgm:pt>
    <dgm:pt modelId="{B91F2C76-6EB0-4666-A06E-C7EF6E32FE54}" type="pres">
      <dgm:prSet presAssocID="{A2B3E26D-64F7-42DD-9E38-134D276556B5}" presName="chevron7" presStyleLbl="alignNode1" presStyleIdx="13" presStyleCnt="21"/>
      <dgm:spPr/>
    </dgm:pt>
    <dgm:pt modelId="{8C2AB3DE-952C-4009-9AFF-137BD3B320EA}" type="pres">
      <dgm:prSet presAssocID="{A2B3E26D-64F7-42DD-9E38-134D276556B5}" presName="childtext" presStyleLbl="solidFgAcc1" presStyleIdx="1" presStyleCnt="3" custScaleX="96153" custScaleY="84673">
        <dgm:presLayoutVars>
          <dgm:chMax/>
          <dgm:chPref val="0"/>
          <dgm:bulletEnabled val="1"/>
        </dgm:presLayoutVars>
      </dgm:prSet>
      <dgm:spPr/>
      <dgm:t>
        <a:bodyPr/>
        <a:lstStyle/>
        <a:p>
          <a:endParaRPr lang="sl-SI"/>
        </a:p>
      </dgm:t>
    </dgm:pt>
    <dgm:pt modelId="{82D44E38-D50D-4AF6-A5DB-2A9A04882B56}" type="pres">
      <dgm:prSet presAssocID="{98A7D5A8-2786-4B9D-BB24-EC6972C8A982}" presName="sibTrans" presStyleCnt="0"/>
      <dgm:spPr/>
    </dgm:pt>
    <dgm:pt modelId="{F9644D2E-D9F9-4B93-81CD-0D4C91C60693}" type="pres">
      <dgm:prSet presAssocID="{F1EE52D6-9DE8-42C9-80EE-43C751499BEA}" presName="parenttextcomposite" presStyleCnt="0"/>
      <dgm:spPr/>
    </dgm:pt>
    <dgm:pt modelId="{DE7F0F9D-C84C-44C7-B3AD-1E8401CAFBE3}" type="pres">
      <dgm:prSet presAssocID="{F1EE52D6-9DE8-42C9-80EE-43C751499BEA}" presName="parenttext" presStyleLbl="revTx" presStyleIdx="2" presStyleCnt="3">
        <dgm:presLayoutVars>
          <dgm:chMax/>
          <dgm:chPref val="2"/>
          <dgm:bulletEnabled val="1"/>
        </dgm:presLayoutVars>
      </dgm:prSet>
      <dgm:spPr/>
      <dgm:t>
        <a:bodyPr/>
        <a:lstStyle/>
        <a:p>
          <a:endParaRPr lang="sl-SI"/>
        </a:p>
      </dgm:t>
    </dgm:pt>
    <dgm:pt modelId="{F6065392-0838-47A0-92C0-F8AB9D99ACB9}" type="pres">
      <dgm:prSet presAssocID="{F1EE52D6-9DE8-42C9-80EE-43C751499BEA}" presName="composite" presStyleCnt="0"/>
      <dgm:spPr/>
    </dgm:pt>
    <dgm:pt modelId="{13211CB5-38E9-41AC-929E-8B3C1C5E875A}" type="pres">
      <dgm:prSet presAssocID="{F1EE52D6-9DE8-42C9-80EE-43C751499BEA}" presName="chevron1" presStyleLbl="alignNode1" presStyleIdx="14" presStyleCnt="21"/>
      <dgm:spPr/>
    </dgm:pt>
    <dgm:pt modelId="{A6424CEA-1CEB-41E0-B44D-E1004D739EE3}" type="pres">
      <dgm:prSet presAssocID="{F1EE52D6-9DE8-42C9-80EE-43C751499BEA}" presName="chevron2" presStyleLbl="alignNode1" presStyleIdx="15" presStyleCnt="21"/>
      <dgm:spPr/>
    </dgm:pt>
    <dgm:pt modelId="{83E61487-24D5-4AB0-8A53-FF5A7ADFBB63}" type="pres">
      <dgm:prSet presAssocID="{F1EE52D6-9DE8-42C9-80EE-43C751499BEA}" presName="chevron3" presStyleLbl="alignNode1" presStyleIdx="16" presStyleCnt="21"/>
      <dgm:spPr/>
    </dgm:pt>
    <dgm:pt modelId="{A9A34E63-913F-4CCB-8E67-1602F39B84D6}" type="pres">
      <dgm:prSet presAssocID="{F1EE52D6-9DE8-42C9-80EE-43C751499BEA}" presName="chevron4" presStyleLbl="alignNode1" presStyleIdx="17" presStyleCnt="21"/>
      <dgm:spPr/>
    </dgm:pt>
    <dgm:pt modelId="{75BE5797-995A-4F77-9B50-4BF521A01BB0}" type="pres">
      <dgm:prSet presAssocID="{F1EE52D6-9DE8-42C9-80EE-43C751499BEA}" presName="chevron5" presStyleLbl="alignNode1" presStyleIdx="18" presStyleCnt="21"/>
      <dgm:spPr/>
    </dgm:pt>
    <dgm:pt modelId="{CB6A6B82-ABA2-4679-9FF1-9BB473EE4280}" type="pres">
      <dgm:prSet presAssocID="{F1EE52D6-9DE8-42C9-80EE-43C751499BEA}" presName="chevron6" presStyleLbl="alignNode1" presStyleIdx="19" presStyleCnt="21"/>
      <dgm:spPr/>
    </dgm:pt>
    <dgm:pt modelId="{29E4F100-3736-403E-9D04-66B2E7E1F5BE}" type="pres">
      <dgm:prSet presAssocID="{F1EE52D6-9DE8-42C9-80EE-43C751499BEA}" presName="chevron7" presStyleLbl="alignNode1" presStyleIdx="20" presStyleCnt="21"/>
      <dgm:spPr/>
    </dgm:pt>
    <dgm:pt modelId="{361547A1-EC5C-40E7-A136-BF6738FE1330}" type="pres">
      <dgm:prSet presAssocID="{F1EE52D6-9DE8-42C9-80EE-43C751499BEA}" presName="childtext" presStyleLbl="solidFgAcc1" presStyleIdx="2" presStyleCnt="3" custScaleX="93881" custScaleY="92101">
        <dgm:presLayoutVars>
          <dgm:chMax/>
          <dgm:chPref val="0"/>
          <dgm:bulletEnabled val="1"/>
        </dgm:presLayoutVars>
      </dgm:prSet>
      <dgm:spPr/>
      <dgm:t>
        <a:bodyPr/>
        <a:lstStyle/>
        <a:p>
          <a:endParaRPr lang="sl-SI"/>
        </a:p>
      </dgm:t>
    </dgm:pt>
  </dgm:ptLst>
  <dgm:cxnLst>
    <dgm:cxn modelId="{4C907EFA-7CA5-49C6-B1B7-837F83D4ACD7}" type="presOf" srcId="{78756E82-15CD-4DEF-BEC2-48D0C710A3BB}" destId="{361547A1-EC5C-40E7-A136-BF6738FE1330}" srcOrd="0" destOrd="1" presId="urn:microsoft.com/office/officeart/2008/layout/VerticalAccentList"/>
    <dgm:cxn modelId="{AA4FA77C-DD50-410E-AD57-745D033A782E}" type="presOf" srcId="{F6C2AD7C-040C-4EA5-A1A9-E84833A05253}" destId="{361547A1-EC5C-40E7-A136-BF6738FE1330}" srcOrd="0" destOrd="0" presId="urn:microsoft.com/office/officeart/2008/layout/VerticalAccentList"/>
    <dgm:cxn modelId="{1F1E89B4-B0D4-4127-A236-A01E8ED43A8C}" type="presOf" srcId="{C1FB8BFF-DD2C-4171-8E77-77D9564E471B}" destId="{346838FF-94CA-4F82-9329-6234AD1DC72A}" srcOrd="0" destOrd="0" presId="urn:microsoft.com/office/officeart/2008/layout/VerticalAccentList"/>
    <dgm:cxn modelId="{09472E91-9F59-4233-9E6A-949297C3F519}" srcId="{A2B3E26D-64F7-42DD-9E38-134D276556B5}" destId="{E230D528-FA59-4EB7-8BD0-6D488EDB83FB}" srcOrd="0" destOrd="0" parTransId="{098D975E-052F-4EF2-ACEE-045E00308756}" sibTransId="{05601AB6-EF3B-4710-9644-AF7FB8B30555}"/>
    <dgm:cxn modelId="{C55B2D5C-B8E8-49F7-BEEC-D5E12452520F}" srcId="{C1FB8BFF-DD2C-4171-8E77-77D9564E471B}" destId="{F1EE52D6-9DE8-42C9-80EE-43C751499BEA}" srcOrd="2" destOrd="0" parTransId="{BF7292CD-2C22-42A9-AE1B-9B8E1B281B87}" sibTransId="{8160CBE5-ADC0-4D74-89DD-C50F39B92847}"/>
    <dgm:cxn modelId="{A1563D5B-FC68-4100-8F15-D7C2DC92ACF3}" srcId="{DCF64668-B62B-454C-A559-6BE8A099F88B}" destId="{996260BD-20AC-41C9-A920-1C25E27E877E}" srcOrd="0" destOrd="0" parTransId="{7D406D0C-4D12-41F0-9BF0-32480171BFF9}" sibTransId="{543AA423-6902-4CE8-81EB-0351B8232DBF}"/>
    <dgm:cxn modelId="{1E3B981A-A23D-49A3-96A1-123638CE0196}" type="presOf" srcId="{DCF64668-B62B-454C-A559-6BE8A099F88B}" destId="{2AB0FA62-9765-42A7-97F2-F628C7737E27}" srcOrd="0" destOrd="0" presId="urn:microsoft.com/office/officeart/2008/layout/VerticalAccentList"/>
    <dgm:cxn modelId="{B32D0C96-FD77-4857-81A4-446DD2836136}" type="presOf" srcId="{A2B3E26D-64F7-42DD-9E38-134D276556B5}" destId="{9E836EB8-0B10-4B65-B318-6BC1A0112187}" srcOrd="0" destOrd="0" presId="urn:microsoft.com/office/officeart/2008/layout/VerticalAccentList"/>
    <dgm:cxn modelId="{3ABB68EB-6AD7-422A-AF6B-1F6BF9008B29}" type="presOf" srcId="{996260BD-20AC-41C9-A920-1C25E27E877E}" destId="{06096AE4-8B9D-43C5-AC9E-C0829F534B27}" srcOrd="0" destOrd="0" presId="urn:microsoft.com/office/officeart/2008/layout/VerticalAccentList"/>
    <dgm:cxn modelId="{636A253B-5B1D-4F63-8001-186D620848AC}" srcId="{C1FB8BFF-DD2C-4171-8E77-77D9564E471B}" destId="{DCF64668-B62B-454C-A559-6BE8A099F88B}" srcOrd="0" destOrd="0" parTransId="{90E7CF2E-D1D6-45BE-A7C8-33B439D82C8F}" sibTransId="{8E6A2F9D-4E07-453A-A88C-665095C499F9}"/>
    <dgm:cxn modelId="{E7399B72-63A3-4146-9256-0DA6211FA006}" type="presOf" srcId="{E230D528-FA59-4EB7-8BD0-6D488EDB83FB}" destId="{8C2AB3DE-952C-4009-9AFF-137BD3B320EA}" srcOrd="0" destOrd="0" presId="urn:microsoft.com/office/officeart/2008/layout/VerticalAccentList"/>
    <dgm:cxn modelId="{FB717CCB-F162-4C84-8BB0-ED624C1D36C4}" srcId="{F1EE52D6-9DE8-42C9-80EE-43C751499BEA}" destId="{78756E82-15CD-4DEF-BEC2-48D0C710A3BB}" srcOrd="1" destOrd="0" parTransId="{643401E1-D242-4841-BC8A-E05E722DDACC}" sibTransId="{8C48676D-DBE4-457E-A852-E125BABC6825}"/>
    <dgm:cxn modelId="{EFF86B14-19B9-4729-8C09-08A5733CF37D}" type="presOf" srcId="{F1EE52D6-9DE8-42C9-80EE-43C751499BEA}" destId="{DE7F0F9D-C84C-44C7-B3AD-1E8401CAFBE3}" srcOrd="0" destOrd="0" presId="urn:microsoft.com/office/officeart/2008/layout/VerticalAccentList"/>
    <dgm:cxn modelId="{7A89B585-69F1-4A5D-8DE0-F2776DACD978}" srcId="{C1FB8BFF-DD2C-4171-8E77-77D9564E471B}" destId="{A2B3E26D-64F7-42DD-9E38-134D276556B5}" srcOrd="1" destOrd="0" parTransId="{C9F5170D-10C5-4391-A041-E5A900832209}" sibTransId="{98A7D5A8-2786-4B9D-BB24-EC6972C8A982}"/>
    <dgm:cxn modelId="{333C76A5-1243-467F-B044-943395DA9EAF}" srcId="{F1EE52D6-9DE8-42C9-80EE-43C751499BEA}" destId="{F6C2AD7C-040C-4EA5-A1A9-E84833A05253}" srcOrd="0" destOrd="0" parTransId="{6C16CD8C-6872-4C38-B1B4-B4CDAD5F9BA8}" sibTransId="{26F76FA2-2F79-4317-B027-7C0049A72233}"/>
    <dgm:cxn modelId="{D196953A-0CC6-4C39-BD24-B406DAB451AE}" type="presParOf" srcId="{346838FF-94CA-4F82-9329-6234AD1DC72A}" destId="{0E8387E1-FE43-465F-8435-FE6BC74AC956}" srcOrd="0" destOrd="0" presId="urn:microsoft.com/office/officeart/2008/layout/VerticalAccentList"/>
    <dgm:cxn modelId="{2D2B3151-EA6B-474B-BDA1-5F4AD41D7164}" type="presParOf" srcId="{0E8387E1-FE43-465F-8435-FE6BC74AC956}" destId="{2AB0FA62-9765-42A7-97F2-F628C7737E27}" srcOrd="0" destOrd="0" presId="urn:microsoft.com/office/officeart/2008/layout/VerticalAccentList"/>
    <dgm:cxn modelId="{7CA8A6C9-4F40-45B0-ABD7-FB7CC2116AE7}" type="presParOf" srcId="{346838FF-94CA-4F82-9329-6234AD1DC72A}" destId="{4DC43A95-6979-4AD7-B684-21E8581423A1}" srcOrd="1" destOrd="0" presId="urn:microsoft.com/office/officeart/2008/layout/VerticalAccentList"/>
    <dgm:cxn modelId="{C1DE6F3D-1E40-4AEE-BC1E-7E0EAE100B38}" type="presParOf" srcId="{4DC43A95-6979-4AD7-B684-21E8581423A1}" destId="{C921354F-1282-490D-BE39-5165B42AABD2}" srcOrd="0" destOrd="0" presId="urn:microsoft.com/office/officeart/2008/layout/VerticalAccentList"/>
    <dgm:cxn modelId="{AAFC2E3D-D7FD-461F-A418-E7DE247DD14E}" type="presParOf" srcId="{4DC43A95-6979-4AD7-B684-21E8581423A1}" destId="{D00FF155-9B1D-4A8A-B7C1-C8BEAA47CFE5}" srcOrd="1" destOrd="0" presId="urn:microsoft.com/office/officeart/2008/layout/VerticalAccentList"/>
    <dgm:cxn modelId="{8DCE2EA7-6ED3-4E09-81BF-EC670F85B936}" type="presParOf" srcId="{4DC43A95-6979-4AD7-B684-21E8581423A1}" destId="{B783563F-3FFB-40B9-8307-B720DA489C0F}" srcOrd="2" destOrd="0" presId="urn:microsoft.com/office/officeart/2008/layout/VerticalAccentList"/>
    <dgm:cxn modelId="{18415FD8-B733-4473-8028-63ED2DE62776}" type="presParOf" srcId="{4DC43A95-6979-4AD7-B684-21E8581423A1}" destId="{F591417A-B8B8-435E-B694-DC4B0D04C9DD}" srcOrd="3" destOrd="0" presId="urn:microsoft.com/office/officeart/2008/layout/VerticalAccentList"/>
    <dgm:cxn modelId="{437E8DAF-343E-4C11-A782-5DF6CCDD8B24}" type="presParOf" srcId="{4DC43A95-6979-4AD7-B684-21E8581423A1}" destId="{35495B07-F577-4A78-8DB9-D85D3D166B42}" srcOrd="4" destOrd="0" presId="urn:microsoft.com/office/officeart/2008/layout/VerticalAccentList"/>
    <dgm:cxn modelId="{935C5599-AE1D-4CDD-81F9-AD80AC8A7445}" type="presParOf" srcId="{4DC43A95-6979-4AD7-B684-21E8581423A1}" destId="{8125C82F-8C1A-4084-8F7D-F135EB2C6D97}" srcOrd="5" destOrd="0" presId="urn:microsoft.com/office/officeart/2008/layout/VerticalAccentList"/>
    <dgm:cxn modelId="{A0581892-78E3-489F-A62E-3635223DF378}" type="presParOf" srcId="{4DC43A95-6979-4AD7-B684-21E8581423A1}" destId="{741627A4-AE40-42C4-9947-E5666CA0B25F}" srcOrd="6" destOrd="0" presId="urn:microsoft.com/office/officeart/2008/layout/VerticalAccentList"/>
    <dgm:cxn modelId="{445A2BEE-A18D-439C-BC70-7E9BE3375672}" type="presParOf" srcId="{4DC43A95-6979-4AD7-B684-21E8581423A1}" destId="{06096AE4-8B9D-43C5-AC9E-C0829F534B27}" srcOrd="7" destOrd="0" presId="urn:microsoft.com/office/officeart/2008/layout/VerticalAccentList"/>
    <dgm:cxn modelId="{9AB3538E-E470-402B-8ADC-FD90FE0B1844}" type="presParOf" srcId="{346838FF-94CA-4F82-9329-6234AD1DC72A}" destId="{0BDCD490-D29B-46DB-86F0-3FFB0EE51F43}" srcOrd="2" destOrd="0" presId="urn:microsoft.com/office/officeart/2008/layout/VerticalAccentList"/>
    <dgm:cxn modelId="{F1050ACC-BA9D-4E4D-984F-0D0648F13D77}" type="presParOf" srcId="{346838FF-94CA-4F82-9329-6234AD1DC72A}" destId="{419198FC-0B94-47EA-921B-DF9B0785CBD8}" srcOrd="3" destOrd="0" presId="urn:microsoft.com/office/officeart/2008/layout/VerticalAccentList"/>
    <dgm:cxn modelId="{E80DBA41-4439-41D6-82C4-5F4419AEE570}" type="presParOf" srcId="{419198FC-0B94-47EA-921B-DF9B0785CBD8}" destId="{9E836EB8-0B10-4B65-B318-6BC1A0112187}" srcOrd="0" destOrd="0" presId="urn:microsoft.com/office/officeart/2008/layout/VerticalAccentList"/>
    <dgm:cxn modelId="{8D295D6D-0484-47CE-A899-BC8FA70C2A62}" type="presParOf" srcId="{346838FF-94CA-4F82-9329-6234AD1DC72A}" destId="{1FF191B0-3589-40B9-A455-49A857ECE1C4}" srcOrd="4" destOrd="0" presId="urn:microsoft.com/office/officeart/2008/layout/VerticalAccentList"/>
    <dgm:cxn modelId="{F686EE64-1709-4250-BB02-4E6C0A7C6DE3}" type="presParOf" srcId="{1FF191B0-3589-40B9-A455-49A857ECE1C4}" destId="{6EB0DA3A-DB25-4AC4-BF86-90052BFFF322}" srcOrd="0" destOrd="0" presId="urn:microsoft.com/office/officeart/2008/layout/VerticalAccentList"/>
    <dgm:cxn modelId="{5DC2299B-C5D4-494F-B313-F6693320AD2A}" type="presParOf" srcId="{1FF191B0-3589-40B9-A455-49A857ECE1C4}" destId="{813CCF53-6E8B-4D03-A285-8E53488FA3FA}" srcOrd="1" destOrd="0" presId="urn:microsoft.com/office/officeart/2008/layout/VerticalAccentList"/>
    <dgm:cxn modelId="{4F55ED56-3DD1-4EFD-990E-FA300B8AD253}" type="presParOf" srcId="{1FF191B0-3589-40B9-A455-49A857ECE1C4}" destId="{A9377737-BEB6-4AB6-9CCD-FF801203240F}" srcOrd="2" destOrd="0" presId="urn:microsoft.com/office/officeart/2008/layout/VerticalAccentList"/>
    <dgm:cxn modelId="{7782A9E9-4F6A-4EA8-ADD3-50313E0E5C89}" type="presParOf" srcId="{1FF191B0-3589-40B9-A455-49A857ECE1C4}" destId="{DA67612E-6915-4AE2-ABAC-05C2AE0392B8}" srcOrd="3" destOrd="0" presId="urn:microsoft.com/office/officeart/2008/layout/VerticalAccentList"/>
    <dgm:cxn modelId="{847E9657-1874-4C94-9F70-ACA49C5245C7}" type="presParOf" srcId="{1FF191B0-3589-40B9-A455-49A857ECE1C4}" destId="{64B60BF4-5E82-4DEA-B51F-6146FEB9273A}" srcOrd="4" destOrd="0" presId="urn:microsoft.com/office/officeart/2008/layout/VerticalAccentList"/>
    <dgm:cxn modelId="{659843CB-1D5C-4A20-BD09-66235C97AC97}" type="presParOf" srcId="{1FF191B0-3589-40B9-A455-49A857ECE1C4}" destId="{90D181A1-E77A-49CB-9258-06297BC91D7A}" srcOrd="5" destOrd="0" presId="urn:microsoft.com/office/officeart/2008/layout/VerticalAccentList"/>
    <dgm:cxn modelId="{3203009C-37AC-4935-89AC-3116ED51E94F}" type="presParOf" srcId="{1FF191B0-3589-40B9-A455-49A857ECE1C4}" destId="{B91F2C76-6EB0-4666-A06E-C7EF6E32FE54}" srcOrd="6" destOrd="0" presId="urn:microsoft.com/office/officeart/2008/layout/VerticalAccentList"/>
    <dgm:cxn modelId="{1511E177-A752-4CDD-8E6F-17E9BD5AFAA3}" type="presParOf" srcId="{1FF191B0-3589-40B9-A455-49A857ECE1C4}" destId="{8C2AB3DE-952C-4009-9AFF-137BD3B320EA}" srcOrd="7" destOrd="0" presId="urn:microsoft.com/office/officeart/2008/layout/VerticalAccentList"/>
    <dgm:cxn modelId="{70D1BABB-0026-4432-B3A8-E52B184EE50B}" type="presParOf" srcId="{346838FF-94CA-4F82-9329-6234AD1DC72A}" destId="{82D44E38-D50D-4AF6-A5DB-2A9A04882B56}" srcOrd="5" destOrd="0" presId="urn:microsoft.com/office/officeart/2008/layout/VerticalAccentList"/>
    <dgm:cxn modelId="{0D2ECBF2-9CA3-4740-B7E4-35981E349EDB}" type="presParOf" srcId="{346838FF-94CA-4F82-9329-6234AD1DC72A}" destId="{F9644D2E-D9F9-4B93-81CD-0D4C91C60693}" srcOrd="6" destOrd="0" presId="urn:microsoft.com/office/officeart/2008/layout/VerticalAccentList"/>
    <dgm:cxn modelId="{D77F3000-9AEF-4AC0-9E77-1E63220310D1}" type="presParOf" srcId="{F9644D2E-D9F9-4B93-81CD-0D4C91C60693}" destId="{DE7F0F9D-C84C-44C7-B3AD-1E8401CAFBE3}" srcOrd="0" destOrd="0" presId="urn:microsoft.com/office/officeart/2008/layout/VerticalAccentList"/>
    <dgm:cxn modelId="{36EDB56E-A830-47EE-A5C0-9AB2DA21AA87}" type="presParOf" srcId="{346838FF-94CA-4F82-9329-6234AD1DC72A}" destId="{F6065392-0838-47A0-92C0-F8AB9D99ACB9}" srcOrd="7" destOrd="0" presId="urn:microsoft.com/office/officeart/2008/layout/VerticalAccentList"/>
    <dgm:cxn modelId="{6F95FA0D-A33A-4C53-851B-CF9E2890913A}" type="presParOf" srcId="{F6065392-0838-47A0-92C0-F8AB9D99ACB9}" destId="{13211CB5-38E9-41AC-929E-8B3C1C5E875A}" srcOrd="0" destOrd="0" presId="urn:microsoft.com/office/officeart/2008/layout/VerticalAccentList"/>
    <dgm:cxn modelId="{C974AA65-CCF0-4788-B0C6-DD892B495D9B}" type="presParOf" srcId="{F6065392-0838-47A0-92C0-F8AB9D99ACB9}" destId="{A6424CEA-1CEB-41E0-B44D-E1004D739EE3}" srcOrd="1" destOrd="0" presId="urn:microsoft.com/office/officeart/2008/layout/VerticalAccentList"/>
    <dgm:cxn modelId="{E7BEC0AD-BB8C-408B-8496-6E3648DB67E7}" type="presParOf" srcId="{F6065392-0838-47A0-92C0-F8AB9D99ACB9}" destId="{83E61487-24D5-4AB0-8A53-FF5A7ADFBB63}" srcOrd="2" destOrd="0" presId="urn:microsoft.com/office/officeart/2008/layout/VerticalAccentList"/>
    <dgm:cxn modelId="{B67E4F6A-8065-4CE2-878D-D0DF634FC459}" type="presParOf" srcId="{F6065392-0838-47A0-92C0-F8AB9D99ACB9}" destId="{A9A34E63-913F-4CCB-8E67-1602F39B84D6}" srcOrd="3" destOrd="0" presId="urn:microsoft.com/office/officeart/2008/layout/VerticalAccentList"/>
    <dgm:cxn modelId="{FD12C2D5-A4C3-4042-8515-B685DA5039E5}" type="presParOf" srcId="{F6065392-0838-47A0-92C0-F8AB9D99ACB9}" destId="{75BE5797-995A-4F77-9B50-4BF521A01BB0}" srcOrd="4" destOrd="0" presId="urn:microsoft.com/office/officeart/2008/layout/VerticalAccentList"/>
    <dgm:cxn modelId="{084DF342-EAA8-4215-9A75-1084EAA52EE5}" type="presParOf" srcId="{F6065392-0838-47A0-92C0-F8AB9D99ACB9}" destId="{CB6A6B82-ABA2-4679-9FF1-9BB473EE4280}" srcOrd="5" destOrd="0" presId="urn:microsoft.com/office/officeart/2008/layout/VerticalAccentList"/>
    <dgm:cxn modelId="{E94D884D-85BE-49DD-A95E-576945541447}" type="presParOf" srcId="{F6065392-0838-47A0-92C0-F8AB9D99ACB9}" destId="{29E4F100-3736-403E-9D04-66B2E7E1F5BE}" srcOrd="6" destOrd="0" presId="urn:microsoft.com/office/officeart/2008/layout/VerticalAccentList"/>
    <dgm:cxn modelId="{558594B5-80D1-4BC7-843D-3352255AF0A3}" type="presParOf" srcId="{F6065392-0838-47A0-92C0-F8AB9D99ACB9}" destId="{361547A1-EC5C-40E7-A136-BF6738FE1330}"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0FA62-9765-42A7-97F2-F628C7737E27}">
      <dsp:nvSpPr>
        <dsp:cNvPr id="0" name=""/>
        <dsp:cNvSpPr/>
      </dsp:nvSpPr>
      <dsp:spPr>
        <a:xfrm>
          <a:off x="1498265" y="193"/>
          <a:ext cx="4929072" cy="44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sl-SI" sz="2000" kern="1200" dirty="0"/>
        </a:p>
      </dsp:txBody>
      <dsp:txXfrm>
        <a:off x="1498265" y="193"/>
        <a:ext cx="4929072" cy="448097"/>
      </dsp:txXfrm>
    </dsp:sp>
    <dsp:sp modelId="{C921354F-1282-490D-BE39-5165B42AABD2}">
      <dsp:nvSpPr>
        <dsp:cNvPr id="0" name=""/>
        <dsp:cNvSpPr/>
      </dsp:nvSpPr>
      <dsp:spPr>
        <a:xfrm>
          <a:off x="1498265"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FF155-9B1D-4A8A-B7C1-C8BEAA47CFE5}">
      <dsp:nvSpPr>
        <dsp:cNvPr id="0" name=""/>
        <dsp:cNvSpPr/>
      </dsp:nvSpPr>
      <dsp:spPr>
        <a:xfrm>
          <a:off x="2191074"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3563F-3FFB-40B9-8307-B720DA489C0F}">
      <dsp:nvSpPr>
        <dsp:cNvPr id="0" name=""/>
        <dsp:cNvSpPr/>
      </dsp:nvSpPr>
      <dsp:spPr>
        <a:xfrm>
          <a:off x="2884430"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1417A-B8B8-435E-B694-DC4B0D04C9DD}">
      <dsp:nvSpPr>
        <dsp:cNvPr id="0" name=""/>
        <dsp:cNvSpPr/>
      </dsp:nvSpPr>
      <dsp:spPr>
        <a:xfrm>
          <a:off x="3577238"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95B07-F577-4A78-8DB9-D85D3D166B42}">
      <dsp:nvSpPr>
        <dsp:cNvPr id="0" name=""/>
        <dsp:cNvSpPr/>
      </dsp:nvSpPr>
      <dsp:spPr>
        <a:xfrm>
          <a:off x="4270594"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5C82F-8C1A-4084-8F7D-F135EB2C6D97}">
      <dsp:nvSpPr>
        <dsp:cNvPr id="0" name=""/>
        <dsp:cNvSpPr/>
      </dsp:nvSpPr>
      <dsp:spPr>
        <a:xfrm>
          <a:off x="4963403"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627A4-AE40-42C4-9947-E5666CA0B25F}">
      <dsp:nvSpPr>
        <dsp:cNvPr id="0" name=""/>
        <dsp:cNvSpPr/>
      </dsp:nvSpPr>
      <dsp:spPr>
        <a:xfrm>
          <a:off x="5656759" y="448291"/>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96AE4-8B9D-43C5-AC9E-C0829F534B27}">
      <dsp:nvSpPr>
        <dsp:cNvPr id="0" name=""/>
        <dsp:cNvSpPr/>
      </dsp:nvSpPr>
      <dsp:spPr>
        <a:xfrm>
          <a:off x="1706679" y="605349"/>
          <a:ext cx="4576322" cy="598674"/>
        </a:xfrm>
        <a:prstGeom prst="rect">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sl-SI" sz="2400" kern="1200" dirty="0" smtClean="0"/>
            <a:t>ZDRAV CŽS IN PŽS </a:t>
          </a:r>
          <a:r>
            <a:rPr lang="sl-SI" sz="2000" b="0" kern="1200" dirty="0" smtClean="0"/>
            <a:t>z</a:t>
          </a:r>
          <a:r>
            <a:rPr lang="sl-SI" sz="2800" kern="1200" dirty="0" smtClean="0"/>
            <a:t> </a:t>
          </a:r>
          <a:r>
            <a:rPr lang="sl-SI" sz="1800" kern="1200" dirty="0" smtClean="0"/>
            <a:t>intaktnimi govornimi središči in povezava med njimi</a:t>
          </a:r>
          <a:endParaRPr lang="sl-SI" sz="1800" kern="1200" dirty="0"/>
        </a:p>
      </dsp:txBody>
      <dsp:txXfrm>
        <a:off x="1706679" y="605349"/>
        <a:ext cx="4576322" cy="598674"/>
      </dsp:txXfrm>
    </dsp:sp>
    <dsp:sp modelId="{9E836EB8-0B10-4B65-B318-6BC1A0112187}">
      <dsp:nvSpPr>
        <dsp:cNvPr id="0" name=""/>
        <dsp:cNvSpPr/>
      </dsp:nvSpPr>
      <dsp:spPr>
        <a:xfrm>
          <a:off x="1498265" y="1416369"/>
          <a:ext cx="4929072" cy="44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sl-SI" sz="2000" kern="1200" dirty="0"/>
        </a:p>
      </dsp:txBody>
      <dsp:txXfrm>
        <a:off x="1498265" y="1416369"/>
        <a:ext cx="4929072" cy="448097"/>
      </dsp:txXfrm>
    </dsp:sp>
    <dsp:sp modelId="{6EB0DA3A-DB25-4AC4-BF86-90052BFFF322}">
      <dsp:nvSpPr>
        <dsp:cNvPr id="0" name=""/>
        <dsp:cNvSpPr/>
      </dsp:nvSpPr>
      <dsp:spPr>
        <a:xfrm>
          <a:off x="1498265"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CCF53-6E8B-4D03-A285-8E53488FA3FA}">
      <dsp:nvSpPr>
        <dsp:cNvPr id="0" name=""/>
        <dsp:cNvSpPr/>
      </dsp:nvSpPr>
      <dsp:spPr>
        <a:xfrm>
          <a:off x="2191074"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77737-BEB6-4AB6-9CCD-FF801203240F}">
      <dsp:nvSpPr>
        <dsp:cNvPr id="0" name=""/>
        <dsp:cNvSpPr/>
      </dsp:nvSpPr>
      <dsp:spPr>
        <a:xfrm>
          <a:off x="2884430"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67612E-6915-4AE2-ABAC-05C2AE0392B8}">
      <dsp:nvSpPr>
        <dsp:cNvPr id="0" name=""/>
        <dsp:cNvSpPr/>
      </dsp:nvSpPr>
      <dsp:spPr>
        <a:xfrm>
          <a:off x="3577238"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60BF4-5E82-4DEA-B51F-6146FEB9273A}">
      <dsp:nvSpPr>
        <dsp:cNvPr id="0" name=""/>
        <dsp:cNvSpPr/>
      </dsp:nvSpPr>
      <dsp:spPr>
        <a:xfrm>
          <a:off x="4270594"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D181A1-E77A-49CB-9258-06297BC91D7A}">
      <dsp:nvSpPr>
        <dsp:cNvPr id="0" name=""/>
        <dsp:cNvSpPr/>
      </dsp:nvSpPr>
      <dsp:spPr>
        <a:xfrm>
          <a:off x="4963403"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F2C76-6EB0-4666-A06E-C7EF6E32FE54}">
      <dsp:nvSpPr>
        <dsp:cNvPr id="0" name=""/>
        <dsp:cNvSpPr/>
      </dsp:nvSpPr>
      <dsp:spPr>
        <a:xfrm>
          <a:off x="5656759" y="1864467"/>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2AB3DE-952C-4009-9AFF-137BD3B320EA}">
      <dsp:nvSpPr>
        <dsp:cNvPr id="0" name=""/>
        <dsp:cNvSpPr/>
      </dsp:nvSpPr>
      <dsp:spPr>
        <a:xfrm>
          <a:off x="1594308" y="2011707"/>
          <a:ext cx="4801063" cy="618310"/>
        </a:xfrm>
        <a:prstGeom prst="rect">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sl-SI" sz="2400" kern="1200" dirty="0" smtClean="0"/>
            <a:t>RAZVITA ČUTILA IN GOVORILA</a:t>
          </a:r>
          <a:endParaRPr lang="sl-SI" sz="2400" kern="1200" dirty="0"/>
        </a:p>
      </dsp:txBody>
      <dsp:txXfrm>
        <a:off x="1594308" y="2011707"/>
        <a:ext cx="4801063" cy="618310"/>
      </dsp:txXfrm>
    </dsp:sp>
    <dsp:sp modelId="{DE7F0F9D-C84C-44C7-B3AD-1E8401CAFBE3}">
      <dsp:nvSpPr>
        <dsp:cNvPr id="0" name=""/>
        <dsp:cNvSpPr/>
      </dsp:nvSpPr>
      <dsp:spPr>
        <a:xfrm>
          <a:off x="1498265" y="2832545"/>
          <a:ext cx="4929072" cy="44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a:lnSpc>
              <a:spcPct val="90000"/>
            </a:lnSpc>
            <a:spcBef>
              <a:spcPct val="0"/>
            </a:spcBef>
            <a:spcAft>
              <a:spcPct val="35000"/>
            </a:spcAft>
          </a:pPr>
          <a:endParaRPr lang="sl-SI" sz="2000" kern="1200" dirty="0"/>
        </a:p>
      </dsp:txBody>
      <dsp:txXfrm>
        <a:off x="1498265" y="2832545"/>
        <a:ext cx="4929072" cy="448097"/>
      </dsp:txXfrm>
    </dsp:sp>
    <dsp:sp modelId="{13211CB5-38E9-41AC-929E-8B3C1C5E875A}">
      <dsp:nvSpPr>
        <dsp:cNvPr id="0" name=""/>
        <dsp:cNvSpPr/>
      </dsp:nvSpPr>
      <dsp:spPr>
        <a:xfrm>
          <a:off x="1498265"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24CEA-1CEB-41E0-B44D-E1004D739EE3}">
      <dsp:nvSpPr>
        <dsp:cNvPr id="0" name=""/>
        <dsp:cNvSpPr/>
      </dsp:nvSpPr>
      <dsp:spPr>
        <a:xfrm>
          <a:off x="2191074"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61487-24D5-4AB0-8A53-FF5A7ADFBB63}">
      <dsp:nvSpPr>
        <dsp:cNvPr id="0" name=""/>
        <dsp:cNvSpPr/>
      </dsp:nvSpPr>
      <dsp:spPr>
        <a:xfrm>
          <a:off x="2884430"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A34E63-913F-4CCB-8E67-1602F39B84D6}">
      <dsp:nvSpPr>
        <dsp:cNvPr id="0" name=""/>
        <dsp:cNvSpPr/>
      </dsp:nvSpPr>
      <dsp:spPr>
        <a:xfrm>
          <a:off x="3577238"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BE5797-995A-4F77-9B50-4BF521A01BB0}">
      <dsp:nvSpPr>
        <dsp:cNvPr id="0" name=""/>
        <dsp:cNvSpPr/>
      </dsp:nvSpPr>
      <dsp:spPr>
        <a:xfrm>
          <a:off x="4270594"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A6B82-ABA2-4679-9FF1-9BB473EE4280}">
      <dsp:nvSpPr>
        <dsp:cNvPr id="0" name=""/>
        <dsp:cNvSpPr/>
      </dsp:nvSpPr>
      <dsp:spPr>
        <a:xfrm>
          <a:off x="4963403"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E4F100-3736-403E-9D04-66B2E7E1F5BE}">
      <dsp:nvSpPr>
        <dsp:cNvPr id="0" name=""/>
        <dsp:cNvSpPr/>
      </dsp:nvSpPr>
      <dsp:spPr>
        <a:xfrm>
          <a:off x="5656759" y="3280642"/>
          <a:ext cx="1153402" cy="912791"/>
        </a:xfrm>
        <a:prstGeom prst="chevron">
          <a:avLst>
            <a:gd name="adj" fmla="val 706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1547A1-EC5C-40E7-A136-BF6738FE1330}">
      <dsp:nvSpPr>
        <dsp:cNvPr id="0" name=""/>
        <dsp:cNvSpPr/>
      </dsp:nvSpPr>
      <dsp:spPr>
        <a:xfrm>
          <a:off x="1651030" y="3400762"/>
          <a:ext cx="4687619" cy="672551"/>
        </a:xfrm>
        <a:prstGeom prst="rect">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endParaRPr lang="sl-SI" sz="2400" kern="1200" dirty="0" smtClean="0"/>
        </a:p>
        <a:p>
          <a:pPr lvl="0" algn="l" defTabSz="1066800">
            <a:lnSpc>
              <a:spcPct val="90000"/>
            </a:lnSpc>
            <a:spcBef>
              <a:spcPct val="0"/>
            </a:spcBef>
            <a:spcAft>
              <a:spcPct val="35000"/>
            </a:spcAft>
          </a:pPr>
          <a:r>
            <a:rPr lang="sl-SI" sz="2400" kern="1200" dirty="0" smtClean="0"/>
            <a:t>DOBRO RAZVITE PSIHIČNE FUNKCIJE</a:t>
          </a:r>
          <a:endParaRPr lang="sl-SI" sz="2400" kern="1200" dirty="0"/>
        </a:p>
        <a:p>
          <a:pPr lvl="0" algn="l" defTabSz="889000">
            <a:lnSpc>
              <a:spcPct val="90000"/>
            </a:lnSpc>
            <a:spcBef>
              <a:spcPct val="0"/>
            </a:spcBef>
            <a:spcAft>
              <a:spcPct val="35000"/>
            </a:spcAft>
          </a:pPr>
          <a:endParaRPr lang="sl-SI" sz="2000" kern="1200"/>
        </a:p>
      </dsp:txBody>
      <dsp:txXfrm>
        <a:off x="1651030" y="3400762"/>
        <a:ext cx="4687619" cy="6725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083A1-F814-4CBC-B9FF-13D2207E4F33}" type="datetimeFigureOut">
              <a:rPr lang="sl-SI" smtClean="0"/>
              <a:t>30. 06. 2022</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55308-A8DF-4696-8618-4E6435420BAC}" type="slidenum">
              <a:rPr lang="sl-SI" smtClean="0"/>
              <a:t>‹#›</a:t>
            </a:fld>
            <a:endParaRPr lang="sl-SI"/>
          </a:p>
        </p:txBody>
      </p:sp>
    </p:spTree>
    <p:extLst>
      <p:ext uri="{BB962C8B-B14F-4D97-AF65-F5344CB8AC3E}">
        <p14:creationId xmlns:p14="http://schemas.microsoft.com/office/powerpoint/2010/main" val="4132043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Predstavitev govorno jezikovnega razvoja – bolj s teoretičnega vidika.</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smtClean="0"/>
              <a:t>Je pa res, da je za uspešno </a:t>
            </a:r>
            <a:r>
              <a:rPr lang="pl-PL" altLang="sl-SI" sz="1200" kern="0" dirty="0" smtClean="0">
                <a:solidFill>
                  <a:srgbClr val="000000"/>
                </a:solidFill>
                <a:latin typeface="Arial"/>
              </a:rPr>
              <a:t>praktično delo osnova dobro TEORETIČNO ZNANJE.</a:t>
            </a:r>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a:t>
            </a:fld>
            <a:endParaRPr lang="sl-SI"/>
          </a:p>
        </p:txBody>
      </p:sp>
    </p:spTree>
    <p:extLst>
      <p:ext uri="{BB962C8B-B14F-4D97-AF65-F5344CB8AC3E}">
        <p14:creationId xmlns:p14="http://schemas.microsoft.com/office/powerpoint/2010/main" val="223328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ltLang="sl-SI" b="1" dirty="0" smtClean="0">
                <a:latin typeface="Arial" panose="020B0604020202020204" pitchFamily="34" charset="0"/>
              </a:rPr>
              <a:t>OTROKOVA DRUŽINA – PRVI GOVORNI MODEL</a:t>
            </a:r>
          </a:p>
          <a:p>
            <a:r>
              <a:rPr lang="sl-SI" altLang="sl-SI" b="1" dirty="0" smtClean="0">
                <a:latin typeface="Arial" panose="020B0604020202020204" pitchFamily="34" charset="0"/>
              </a:rPr>
              <a:t>-govorna motnja v družini (npr. jecljanje),</a:t>
            </a:r>
          </a:p>
          <a:p>
            <a:r>
              <a:rPr lang="sl-SI" altLang="sl-SI" b="1" dirty="0" smtClean="0">
                <a:latin typeface="Arial" panose="020B0604020202020204" pitchFamily="34" charset="0"/>
              </a:rPr>
              <a:t>-premalo govornih spodbud (npr. prezaposlenost),</a:t>
            </a:r>
          </a:p>
          <a:p>
            <a:r>
              <a:rPr lang="sl-SI" altLang="sl-SI" b="1" dirty="0" smtClean="0">
                <a:latin typeface="Arial" panose="020B0604020202020204" pitchFamily="34" charset="0"/>
              </a:rPr>
              <a:t>- neustrezne govorne spodbude (npr. posnemanje otrokovega </a:t>
            </a:r>
            <a:r>
              <a:rPr lang="sl-SI" altLang="sl-SI" dirty="0" smtClean="0">
                <a:latin typeface="Arial" panose="020B0604020202020204" pitchFamily="34" charset="0"/>
              </a:rPr>
              <a:t>govora, nenehno popravljanje govora, popačenke, npr. </a:t>
            </a:r>
            <a:r>
              <a:rPr lang="sl-SI" altLang="sl-SI" dirty="0" err="1" smtClean="0">
                <a:latin typeface="Arial" panose="020B0604020202020204" pitchFamily="34" charset="0"/>
              </a:rPr>
              <a:t>papcanje</a:t>
            </a:r>
            <a:r>
              <a:rPr lang="sl-SI" altLang="sl-SI" dirty="0" smtClean="0">
                <a:latin typeface="Arial" panose="020B0604020202020204" pitchFamily="34" charset="0"/>
              </a:rPr>
              <a:t>, bova se oblekli,…).</a:t>
            </a:r>
          </a:p>
          <a:p>
            <a:pPr algn="just">
              <a:lnSpc>
                <a:spcPct val="150000"/>
              </a:lnSpc>
              <a:spcAft>
                <a:spcPts val="800"/>
              </a:spcAft>
            </a:pPr>
            <a:endParaRPr lang="sl-SI" sz="1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sl-SI" sz="1200" b="1" dirty="0" smtClean="0">
                <a:effectLst/>
                <a:latin typeface="Arial" panose="020B0604020202020204" pitchFamily="34" charset="0"/>
                <a:ea typeface="Calibri" panose="020F0502020204030204" pitchFamily="34" charset="0"/>
                <a:cs typeface="Arial" panose="020B0604020202020204" pitchFamily="34" charset="0"/>
              </a:rPr>
              <a:t>UČITELJ </a:t>
            </a:r>
            <a:r>
              <a:rPr lang="sl-SI" sz="1200" dirty="0" smtClean="0">
                <a:effectLst/>
                <a:latin typeface="Times New Roman" panose="02020603050405020304" pitchFamily="18" charset="0"/>
                <a:ea typeface="Calibri" panose="020F0502020204030204" pitchFamily="34" charset="0"/>
                <a:cs typeface="Times New Roman" panose="02020603050405020304" pitchFamily="18" charset="0"/>
              </a:rPr>
              <a:t>predstavlja </a:t>
            </a:r>
            <a:r>
              <a:rPr lang="sl-SI" sz="1200" b="1" dirty="0" smtClean="0">
                <a:effectLst/>
                <a:latin typeface="Times New Roman" panose="02020603050405020304" pitchFamily="18" charset="0"/>
                <a:ea typeface="Calibri" panose="020F0502020204030204" pitchFamily="34" charset="0"/>
                <a:cs typeface="Times New Roman" panose="02020603050405020304" pitchFamily="18" charset="0"/>
              </a:rPr>
              <a:t>govorni zgled in se zato od njega pričakuje, da je pozoren ter pazljiv pri pravilni izgovorjavi, hitrosti, poudarkih, glasnosti, barvi glasu, premorih ter da je govor razločen, razumljiv, tekoč in naraven. Pomembna je tudi neverbalna komunikacija</a:t>
            </a:r>
            <a:r>
              <a:rPr lang="sl-SI" sz="12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(Petek, 2014)</a:t>
            </a:r>
            <a:endParaRPr lang="sl-SI" sz="1100" b="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sl-SI" altLang="sl-SI" dirty="0" smtClean="0">
                <a:latin typeface="Arial" panose="020B0604020202020204" pitchFamily="34" charset="0"/>
              </a:rPr>
              <a:t>Dober učiteljev govorni zgled je pomemben za</a:t>
            </a:r>
            <a:r>
              <a:rPr lang="sl-SI" altLang="sl-SI" baseline="0" dirty="0" smtClean="0">
                <a:latin typeface="Arial" panose="020B0604020202020204" pitchFamily="34" charset="0"/>
              </a:rPr>
              <a:t> razvoj zmožnosti govorjenja.</a:t>
            </a:r>
            <a:endParaRPr lang="sl-SI" altLang="sl-SI" dirty="0" smtClean="0">
              <a:latin typeface="Arial" panose="020B0604020202020204" pitchFamily="34" charset="0"/>
            </a:endParaRPr>
          </a:p>
          <a:p>
            <a:r>
              <a:rPr lang="sl-SI" altLang="sl-SI" b="1" dirty="0" smtClean="0">
                <a:latin typeface="Arial" panose="020B0604020202020204" pitchFamily="34" charset="0"/>
              </a:rPr>
              <a:t>POMEMBNO JE TUDI, da daje učitelj učencem možnosti za govorjenje</a:t>
            </a:r>
            <a:r>
              <a:rPr lang="sl-SI" altLang="sl-SI" dirty="0" smtClean="0">
                <a:latin typeface="Arial" panose="020B0604020202020204" pitchFamily="34" charset="0"/>
              </a:rPr>
              <a:t>, ne pa da so zgolj pasivni poslušalci (vključevanje sodelovalnih učnih oblik) – potreben občutek VARNOSTI PRI UČENCU.</a:t>
            </a:r>
          </a:p>
          <a:p>
            <a:r>
              <a:rPr lang="sl-SI" altLang="sl-SI" dirty="0" smtClean="0">
                <a:latin typeface="Arial" panose="020B0604020202020204" pitchFamily="34" charset="0"/>
              </a:rPr>
              <a:t>Učiteljeve govorne SPODBUDE SE POVEZUJEJO Z GOVORNO KOMPETENTNOSTJO UČENCEV.</a:t>
            </a:r>
          </a:p>
          <a:p>
            <a:r>
              <a:rPr lang="sl-SI" altLang="sl-SI" dirty="0" smtClean="0">
                <a:latin typeface="Arial" panose="020B0604020202020204" pitchFamily="34" charset="0"/>
              </a:rPr>
              <a:t>Učitelji velikokrat preveč osredinjeni na izobraževalne cilje zanemarjamo pa učinkovito in čustveno sporazumevanje. (pomembna prijaznost, jasnost, Pozornost, dinamičnost, navdušenost, sproščenost in dramatičnost</a:t>
            </a:r>
          </a:p>
          <a:p>
            <a:endParaRPr lang="sl-SI" altLang="sl-SI" dirty="0" smtClean="0">
              <a:latin typeface="Arial" panose="020B0604020202020204" pitchFamily="34" charset="0"/>
            </a:endParaRPr>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10</a:t>
            </a:fld>
            <a:endParaRPr lang="sl-SI"/>
          </a:p>
        </p:txBody>
      </p:sp>
    </p:spTree>
    <p:extLst>
      <p:ext uri="{BB962C8B-B14F-4D97-AF65-F5344CB8AC3E}">
        <p14:creationId xmlns:p14="http://schemas.microsoft.com/office/powerpoint/2010/main" val="36621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sl-SI" altLang="sl-SI"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Posnemanje vedenja staršev, učiteljev</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sl-SI" altLang="sl-SI"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Usklajenost tega kar govorimo in tega kar delamo</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sl-SI" altLang="sl-SI"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11</a:t>
            </a:fld>
            <a:endParaRPr lang="sl-SI"/>
          </a:p>
        </p:txBody>
      </p:sp>
    </p:spTree>
    <p:extLst>
      <p:ext uri="{BB962C8B-B14F-4D97-AF65-F5344CB8AC3E}">
        <p14:creationId xmlns:p14="http://schemas.microsoft.com/office/powerpoint/2010/main" val="1120114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l-SI" sz="2800" b="0" i="0" u="none" strike="noStrike" kern="0" cap="none" spc="0" normalizeH="0" baseline="0" noProof="0" dirty="0" smtClean="0">
                <a:ln>
                  <a:noFill/>
                </a:ln>
                <a:solidFill>
                  <a:srgbClr val="000000"/>
                </a:solidFill>
                <a:effectLst/>
                <a:uLnTx/>
                <a:uFillTx/>
                <a:latin typeface="Arial"/>
                <a:ea typeface="+mn-ea"/>
                <a:cs typeface="+mn-cs"/>
              </a:rPr>
              <a:t>Skozi otrokov govor se odraža razvoj na različnih področjih, na primer: </a:t>
            </a:r>
          </a:p>
          <a:p>
            <a:r>
              <a:rPr lang="sl-SI" b="1" dirty="0" smtClean="0"/>
              <a:t>POMEMBNO JE TUDI, da daje učitelj učencem možnosti za govorjenje, ne pa da so zgolj pasivni poslušalci (vključevanje sodelovalnih učnih oblik) – potreben občutek VARNOSTI PRI UČENCU.</a:t>
            </a:r>
          </a:p>
          <a:p>
            <a:r>
              <a:rPr lang="sl-SI" b="1" dirty="0" smtClean="0"/>
              <a:t>Učiteljeve govorne SPODBUDE SE POVEZUJEJO Z GOVORNO KOMPETENTNOSTJO UČENCEV.</a:t>
            </a:r>
          </a:p>
          <a:p>
            <a:r>
              <a:rPr lang="sl-SI" b="1" dirty="0" smtClean="0"/>
              <a:t>Učitelji</a:t>
            </a:r>
            <a:r>
              <a:rPr lang="sl-SI" b="1" baseline="0" dirty="0" smtClean="0"/>
              <a:t> velikokrat preveč osredinjeni na izobraževalne cilje zanemarjamo pa učinkovito in čustveno sporazumevanje. (pomembna prijaznost, jasnost, Pozornost, dinamičnost, navdušenost, sproščenost in dramatičnost</a:t>
            </a:r>
            <a:endParaRPr lang="sl-SI" b="1"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12</a:t>
            </a:fld>
            <a:endParaRPr lang="sl-SI"/>
          </a:p>
        </p:txBody>
      </p:sp>
    </p:spTree>
    <p:extLst>
      <p:ext uri="{BB962C8B-B14F-4D97-AF65-F5344CB8AC3E}">
        <p14:creationId xmlns:p14="http://schemas.microsoft.com/office/powerpoint/2010/main" val="179526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dirty="0" smtClean="0">
                <a:effectLst/>
                <a:latin typeface="Times New Roman" panose="02020603050405020304" pitchFamily="18" charset="0"/>
                <a:ea typeface="Calibri" panose="020F0502020204030204" pitchFamily="34" charset="0"/>
              </a:rPr>
              <a:t>Številne raziskave ugotavljajo, da je govorna kompetentnost otrok najvišji napovednik šolske uspešnosti. </a:t>
            </a:r>
            <a:endParaRPr lang="sl-SI" b="1"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13</a:t>
            </a:fld>
            <a:endParaRPr lang="sl-SI"/>
          </a:p>
        </p:txBody>
      </p:sp>
    </p:spTree>
    <p:extLst>
      <p:ext uri="{BB962C8B-B14F-4D97-AF65-F5344CB8AC3E}">
        <p14:creationId xmlns:p14="http://schemas.microsoft.com/office/powerpoint/2010/main" val="1764567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b="1" kern="1200" dirty="0" smtClean="0">
                <a:solidFill>
                  <a:schemeClr val="tx1"/>
                </a:solidFill>
                <a:effectLst/>
                <a:latin typeface="+mn-lt"/>
                <a:ea typeface="+mn-ea"/>
                <a:cs typeface="+mn-cs"/>
              </a:rPr>
              <a:t>Skozi otrokov govor se odraža razvoj na različnih področjih</a:t>
            </a:r>
            <a:r>
              <a:rPr lang="sl-SI" sz="1200" kern="1200" dirty="0" smtClean="0">
                <a:solidFill>
                  <a:schemeClr val="tx1"/>
                </a:solidFill>
                <a:effectLst/>
                <a:latin typeface="+mn-lt"/>
                <a:ea typeface="+mn-ea"/>
                <a:cs typeface="+mn-cs"/>
              </a:rPr>
              <a:t>, na primer: </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spoznavnim razvojem,</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razvojem simbolnega mišljenja,</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socialne kognicije in empatije,</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čustvenim razvojem.</a:t>
            </a: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kern="1200" dirty="0" smtClean="0">
                <a:solidFill>
                  <a:schemeClr val="tx1"/>
                </a:solidFill>
                <a:effectLst/>
                <a:latin typeface="+mn-lt"/>
                <a:ea typeface="+mn-ea"/>
                <a:cs typeface="+mn-cs"/>
              </a:rPr>
              <a:t>Psihodiagnostični pripomočki za ocenjevanje in spremljanje otrokovega razvoja</a:t>
            </a:r>
            <a:r>
              <a:rPr lang="sl-SI" sz="1200" b="1" kern="1200" baseline="0" dirty="0" smtClean="0">
                <a:solidFill>
                  <a:schemeClr val="tx1"/>
                </a:solidFill>
                <a:effectLst/>
                <a:latin typeface="+mn-lt"/>
                <a:ea typeface="+mn-ea"/>
                <a:cs typeface="+mn-cs"/>
              </a:rPr>
              <a:t> </a:t>
            </a:r>
            <a:r>
              <a:rPr lang="sl-SI" sz="1200" b="1" kern="1200" dirty="0" smtClean="0">
                <a:solidFill>
                  <a:schemeClr val="tx1"/>
                </a:solidFill>
                <a:effectLst/>
                <a:latin typeface="+mn-lt"/>
                <a:ea typeface="+mn-ea"/>
                <a:cs typeface="+mn-cs"/>
              </a:rPr>
              <a:t>govora </a:t>
            </a:r>
            <a:r>
              <a:rPr lang="sl-SI" sz="1200" kern="1200" dirty="0" smtClean="0">
                <a:solidFill>
                  <a:schemeClr val="tx1"/>
                </a:solidFill>
                <a:effectLst/>
                <a:latin typeface="+mn-lt"/>
                <a:ea typeface="+mn-ea"/>
                <a:cs typeface="+mn-cs"/>
              </a:rPr>
              <a:t>se osredotočajo na različna govorna področja, in sicer na govorno</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razumevanje, rabo govora, skladnjo in pravopis ter pripovedovanje zgodbe</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(Marjanovič Umek, Fekonja Peklaj in Pečjak 2011). Obstajajo tudi metode in tehnike</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za preučevanje govornega razvoja fetusa in dojenčka, ki so osredotočene predvsem</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na preučevanje govornega zaznavanja (Marjanovič Umek in Fekonja 2020)</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kern="1200" dirty="0" smtClean="0">
                <a:solidFill>
                  <a:schemeClr val="tx1"/>
                </a:solidFill>
                <a:effectLst/>
                <a:latin typeface="+mn-lt"/>
                <a:ea typeface="+mn-ea"/>
                <a:cs typeface="+mn-cs"/>
              </a:rPr>
              <a:t>Lestvica splošnega govornega razvoja – </a:t>
            </a:r>
            <a:r>
              <a:rPr lang="sl-SI" sz="1200" b="1" kern="1200" dirty="0" err="1" smtClean="0">
                <a:solidFill>
                  <a:schemeClr val="tx1"/>
                </a:solidFill>
                <a:effectLst/>
                <a:latin typeface="+mn-lt"/>
                <a:ea typeface="+mn-ea"/>
                <a:cs typeface="+mn-cs"/>
              </a:rPr>
              <a:t>Lj</a:t>
            </a:r>
            <a:r>
              <a:rPr lang="sl-SI" sz="1200" b="1" kern="120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(LSGR –</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LJ) </a:t>
            </a:r>
            <a:r>
              <a:rPr lang="pl-PL" sz="1200" kern="1200" dirty="0" smtClean="0">
                <a:solidFill>
                  <a:schemeClr val="tx1"/>
                </a:solidFill>
                <a:effectLst/>
                <a:latin typeface="+mn-lt"/>
                <a:ea typeface="+mn-ea"/>
                <a:cs typeface="+mn-cs"/>
              </a:rPr>
              <a:t>dodatek Lista za analizo</a:t>
            </a:r>
            <a:r>
              <a:rPr lang="pl-PL" sz="1200" kern="1200" baseline="0" dirty="0" smtClean="0">
                <a:solidFill>
                  <a:schemeClr val="tx1"/>
                </a:solidFill>
                <a:effectLst/>
                <a:latin typeface="+mn-lt"/>
                <a:ea typeface="+mn-ea"/>
                <a:cs typeface="+mn-cs"/>
              </a:rPr>
              <a:t> </a:t>
            </a:r>
            <a:r>
              <a:rPr lang="pl-PL" sz="1200" kern="1200" dirty="0" smtClean="0">
                <a:solidFill>
                  <a:schemeClr val="tx1"/>
                </a:solidFill>
                <a:effectLst/>
                <a:latin typeface="+mn-lt"/>
                <a:ea typeface="+mn-ea"/>
                <a:cs typeface="+mn-cs"/>
              </a:rPr>
              <a:t>otrokove rabe govora,</a:t>
            </a:r>
          </a:p>
          <a:p>
            <a:pPr marL="0" marR="0" indent="0" algn="l" defTabSz="914400" rtl="0" eaLnBrk="1" fontAlgn="auto" latinLnBrk="0" hangingPunct="1">
              <a:lnSpc>
                <a:spcPct val="100000"/>
              </a:lnSpc>
              <a:spcBef>
                <a:spcPts val="0"/>
              </a:spcBef>
              <a:spcAft>
                <a:spcPts val="0"/>
              </a:spcAft>
              <a:buClrTx/>
              <a:buSzTx/>
              <a:buFontTx/>
              <a:buNone/>
              <a:tabLst/>
              <a:defRPr/>
            </a:pPr>
            <a:r>
              <a:rPr lang="sl-SI" b="1" dirty="0" smtClean="0"/>
              <a:t>Preizkus pripovedovanja zgodbe</a:t>
            </a:r>
            <a:endParaRPr lang="sl-SI"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b="1" dirty="0" smtClean="0"/>
              <a:t>Lestvice zgodnje pismenosti </a:t>
            </a:r>
            <a:r>
              <a:rPr lang="sl-SI" dirty="0" smtClean="0"/>
              <a:t>(LZP), ki je namenjen strokovnim delavkam v vrtcu za ocenjevanje in spremljanje razvoja zgodnje pismenosti otrok. LZP vključujejo tri med seboj povezana </a:t>
            </a:r>
            <a:r>
              <a:rPr lang="sl-SI" b="1" dirty="0" smtClean="0"/>
              <a:t>področja zgodnje pismenosti </a:t>
            </a:r>
            <a:r>
              <a:rPr lang="sl-SI" dirty="0" smtClean="0"/>
              <a:t>otrok, in sicer </a:t>
            </a:r>
            <a:r>
              <a:rPr lang="sl-SI" b="1" dirty="0" smtClean="0"/>
              <a:t>govor, porajajočo se pismenost in pozornost/vztrajnost.</a:t>
            </a:r>
            <a:r>
              <a:rPr lang="sl-SI" dirty="0" smtClean="0"/>
              <a:t> Gre za dve obliki LZP: obliko za otroke, stare od tri do štiri leta, in obliko za otroke, stare od pet do šest let, k</a:t>
            </a:r>
            <a:endParaRPr lang="sl-SI"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l-SI" sz="1200" kern="120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14</a:t>
            </a:fld>
            <a:endParaRPr lang="sl-SI"/>
          </a:p>
        </p:txBody>
      </p:sp>
    </p:spTree>
    <p:extLst>
      <p:ext uri="{BB962C8B-B14F-4D97-AF65-F5344CB8AC3E}">
        <p14:creationId xmlns:p14="http://schemas.microsoft.com/office/powerpoint/2010/main" val="358679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lvl="0" indent="0" defTabSz="914400" eaLnBrk="0" fontAlgn="base" hangingPunct="0">
              <a:spcBef>
                <a:spcPct val="20000"/>
              </a:spcBef>
              <a:spcAft>
                <a:spcPct val="0"/>
              </a:spcAft>
              <a:buFont typeface="Wingdings" panose="05000000000000000000" pitchFamily="2" charset="2"/>
              <a:buNone/>
              <a:defRPr/>
            </a:pPr>
            <a:endParaRPr lang="sl-SI" altLang="sl-SI" sz="1200" kern="0" dirty="0" smtClean="0">
              <a:solidFill>
                <a:srgbClr val="000000"/>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b="1" kern="1200" dirty="0" smtClean="0">
                <a:solidFill>
                  <a:schemeClr val="tx1"/>
                </a:solidFill>
                <a:effectLst/>
                <a:latin typeface="+mn-lt"/>
                <a:ea typeface="+mn-ea"/>
                <a:cs typeface="+mn-cs"/>
              </a:rPr>
              <a:t>POMEMBNO spremljanje razvoja govora ter spodbujanje zmožnosti govorjenja učencev tudi na razredni stopnji. </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spodbujanja otrokovega govornega razvoja vsebujejo tako</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zaznavne kot izrazne dejavnosti. Med prve prištevamo poslušanje in branje, med</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druge pa govorjenje in pisanje (</a:t>
            </a:r>
            <a:r>
              <a:rPr lang="sl-SI" sz="1200" kern="1200" dirty="0" err="1" smtClean="0">
                <a:solidFill>
                  <a:schemeClr val="tx1"/>
                </a:solidFill>
                <a:effectLst/>
                <a:latin typeface="+mn-lt"/>
                <a:ea typeface="+mn-ea"/>
                <a:cs typeface="+mn-cs"/>
              </a:rPr>
              <a:t>Saracho</a:t>
            </a:r>
            <a:r>
              <a:rPr lang="sl-SI" sz="1200" kern="1200" dirty="0" smtClean="0">
                <a:solidFill>
                  <a:schemeClr val="tx1"/>
                </a:solidFill>
                <a:effectLst/>
                <a:latin typeface="+mn-lt"/>
                <a:ea typeface="+mn-ea"/>
                <a:cs typeface="+mn-cs"/>
              </a:rPr>
              <a:t> in </a:t>
            </a:r>
            <a:r>
              <a:rPr lang="sl-SI" sz="1200" kern="1200" dirty="0" err="1" smtClean="0">
                <a:solidFill>
                  <a:schemeClr val="tx1"/>
                </a:solidFill>
                <a:effectLst/>
                <a:latin typeface="+mn-lt"/>
                <a:ea typeface="+mn-ea"/>
                <a:cs typeface="+mn-cs"/>
              </a:rPr>
              <a:t>Spodek</a:t>
            </a:r>
            <a:r>
              <a:rPr lang="sl-SI" sz="1200" kern="1200" dirty="0" smtClean="0">
                <a:solidFill>
                  <a:schemeClr val="tx1"/>
                </a:solidFill>
                <a:effectLst/>
                <a:latin typeface="+mn-lt"/>
                <a:ea typeface="+mn-ea"/>
                <a:cs typeface="+mn-cs"/>
              </a:rPr>
              <a:t> 2007). Mlajši otroci morajo biti</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dejavno vpleteni v razvijanje besedišča, da si bodo zapomnili nove besede in začeli</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dojemati večpomenskost besed. Smiselno je, da besede večkrat slišijo ali celo</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izgovorijo, pri učenju besedišča je smiselno kombinirati </a:t>
            </a:r>
            <a:r>
              <a:rPr lang="sl-SI" sz="1200" kern="1200" dirty="0" err="1" smtClean="0">
                <a:solidFill>
                  <a:schemeClr val="tx1"/>
                </a:solidFill>
                <a:effectLst/>
                <a:latin typeface="+mn-lt"/>
                <a:ea typeface="+mn-ea"/>
                <a:cs typeface="+mn-cs"/>
              </a:rPr>
              <a:t>enaktivne</a:t>
            </a:r>
            <a:r>
              <a:rPr lang="sl-SI" sz="1200" kern="1200" dirty="0" smtClean="0">
                <a:solidFill>
                  <a:schemeClr val="tx1"/>
                </a:solidFill>
                <a:effectLst/>
                <a:latin typeface="+mn-lt"/>
                <a:ea typeface="+mn-ea"/>
                <a:cs typeface="+mn-cs"/>
              </a:rPr>
              <a:t>, </a:t>
            </a:r>
            <a:r>
              <a:rPr lang="sl-SI" sz="1200" kern="1200" dirty="0" err="1" smtClean="0">
                <a:solidFill>
                  <a:schemeClr val="tx1"/>
                </a:solidFill>
                <a:effectLst/>
                <a:latin typeface="+mn-lt"/>
                <a:ea typeface="+mn-ea"/>
                <a:cs typeface="+mn-cs"/>
              </a:rPr>
              <a:t>ikonične</a:t>
            </a:r>
            <a:r>
              <a:rPr lang="sl-SI" sz="1200" kern="1200" dirty="0" smtClean="0">
                <a:solidFill>
                  <a:schemeClr val="tx1"/>
                </a:solidFill>
                <a:effectLst/>
                <a:latin typeface="+mn-lt"/>
                <a:ea typeface="+mn-ea"/>
                <a:cs typeface="+mn-cs"/>
              </a:rPr>
              <a:t> in</a:t>
            </a:r>
            <a:r>
              <a:rPr lang="sl-SI" sz="1200" kern="1200" baseline="0" dirty="0" smtClean="0">
                <a:solidFill>
                  <a:schemeClr val="tx1"/>
                </a:solidFill>
                <a:effectLst/>
                <a:latin typeface="+mn-lt"/>
                <a:ea typeface="+mn-ea"/>
                <a:cs typeface="+mn-cs"/>
              </a:rPr>
              <a:t> </a:t>
            </a:r>
            <a:r>
              <a:rPr lang="sl-SI" sz="1200" kern="1200" dirty="0" smtClean="0">
                <a:solidFill>
                  <a:schemeClr val="tx1"/>
                </a:solidFill>
                <a:effectLst/>
                <a:latin typeface="+mn-lt"/>
                <a:ea typeface="+mn-ea"/>
                <a:cs typeface="+mn-cs"/>
              </a:rPr>
              <a:t>simbolne modele (</a:t>
            </a:r>
            <a:r>
              <a:rPr lang="sl-SI" sz="1200" kern="1200" dirty="0" err="1" smtClean="0">
                <a:solidFill>
                  <a:schemeClr val="tx1"/>
                </a:solidFill>
                <a:effectLst/>
                <a:latin typeface="+mn-lt"/>
                <a:ea typeface="+mn-ea"/>
                <a:cs typeface="+mn-cs"/>
              </a:rPr>
              <a:t>Jalongo</a:t>
            </a:r>
            <a:r>
              <a:rPr lang="sl-SI" sz="1200" kern="1200" dirty="0" smtClean="0">
                <a:solidFill>
                  <a:schemeClr val="tx1"/>
                </a:solidFill>
                <a:effectLst/>
                <a:latin typeface="+mn-lt"/>
                <a:ea typeface="+mn-ea"/>
                <a:cs typeface="+mn-cs"/>
              </a:rPr>
              <a:t> in </a:t>
            </a:r>
            <a:r>
              <a:rPr lang="sl-SI" sz="1200" kern="1200" dirty="0" err="1" smtClean="0">
                <a:solidFill>
                  <a:schemeClr val="tx1"/>
                </a:solidFill>
                <a:effectLst/>
                <a:latin typeface="+mn-lt"/>
                <a:ea typeface="+mn-ea"/>
                <a:cs typeface="+mn-cs"/>
              </a:rPr>
              <a:t>Sobolak</a:t>
            </a:r>
            <a:r>
              <a:rPr lang="sl-SI" sz="1200" kern="1200" dirty="0" smtClean="0">
                <a:solidFill>
                  <a:schemeClr val="tx1"/>
                </a:solidFill>
                <a:effectLst/>
                <a:latin typeface="+mn-lt"/>
                <a:ea typeface="+mn-ea"/>
                <a:cs typeface="+mn-cs"/>
              </a:rPr>
              <a:t> 2011). T</a:t>
            </a:r>
          </a:p>
          <a:p>
            <a:endParaRPr lang="sl-SI" b="1"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15</a:t>
            </a:fld>
            <a:endParaRPr lang="sl-SI"/>
          </a:p>
        </p:txBody>
      </p:sp>
    </p:spTree>
    <p:extLst>
      <p:ext uri="{BB962C8B-B14F-4D97-AF65-F5344CB8AC3E}">
        <p14:creationId xmlns:p14="http://schemas.microsoft.com/office/powerpoint/2010/main" val="98500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lvl="0" indent="0" defTabSz="914400" eaLnBrk="0" fontAlgn="base" hangingPunct="0">
              <a:spcBef>
                <a:spcPct val="20000"/>
              </a:spcBef>
              <a:spcAft>
                <a:spcPct val="0"/>
              </a:spcAft>
              <a:buFont typeface="Wingdings" panose="05000000000000000000" pitchFamily="2" charset="2"/>
              <a:buNone/>
              <a:defRPr/>
            </a:pPr>
            <a:r>
              <a:rPr lang="pl-PL" altLang="sl-SI" sz="1200" kern="0" dirty="0" smtClean="0">
                <a:solidFill>
                  <a:srgbClr val="000000"/>
                </a:solidFill>
                <a:latin typeface="Arial"/>
              </a:rPr>
              <a:t>Za praktično delo je osnova dobro TEORETIČNO ZNANJE.</a:t>
            </a:r>
          </a:p>
          <a:p>
            <a:pPr marL="342900" lvl="0" indent="-342900" defTabSz="914400" eaLnBrk="0" fontAlgn="base" hangingPunct="0">
              <a:spcBef>
                <a:spcPct val="20000"/>
              </a:spcBef>
              <a:spcAft>
                <a:spcPct val="0"/>
              </a:spcAft>
              <a:buFont typeface="Wingdings" panose="05000000000000000000" pitchFamily="2" charset="2"/>
              <a:buChar char="Ø"/>
              <a:defRPr/>
            </a:pPr>
            <a:endParaRPr lang="sl-SI" altLang="sl-SI" sz="1200" kern="0" dirty="0" smtClean="0">
              <a:solidFill>
                <a:srgbClr val="000000"/>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POMEMBNO spremljanje razvoja govora ter spodbujanje zmožnosti govorjenja učencev tudi na razredni stopnji. </a:t>
            </a:r>
          </a:p>
          <a:p>
            <a:endParaRPr lang="sl-SI" b="1"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16</a:t>
            </a:fld>
            <a:endParaRPr lang="sl-SI"/>
          </a:p>
        </p:txBody>
      </p:sp>
    </p:spTree>
    <p:extLst>
      <p:ext uri="{BB962C8B-B14F-4D97-AF65-F5344CB8AC3E}">
        <p14:creationId xmlns:p14="http://schemas.microsoft.com/office/powerpoint/2010/main" val="1568537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17</a:t>
            </a:fld>
            <a:endParaRPr lang="sl-SI"/>
          </a:p>
        </p:txBody>
      </p:sp>
    </p:spTree>
    <p:extLst>
      <p:ext uri="{BB962C8B-B14F-4D97-AF65-F5344CB8AC3E}">
        <p14:creationId xmlns:p14="http://schemas.microsoft.com/office/powerpoint/2010/main" val="2790778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smtClean="0"/>
              <a:t>Govorjenje – zmožnost, ki je dana samo človeku. Zajema usklajeno delovanje vseh psihofizioloških sposobnosti. Z govorom izražamo sebe in svoje misli, čustva, vprašanja, dvome – z njim vplivamo na okolico in ustvarjamo medosebne odnose.</a:t>
            </a:r>
          </a:p>
          <a:p>
            <a:r>
              <a:rPr lang="sl-SI" b="1" dirty="0" smtClean="0"/>
              <a:t>Omogoča nam hitrejši stik z drugimi, sodelovanje z njimi in razumevanje drugih.</a:t>
            </a:r>
          </a:p>
          <a:p>
            <a:r>
              <a:rPr lang="sl-SI" b="1" u="sng" dirty="0" smtClean="0"/>
              <a:t>Ena pomembnejših nalog vrtca in šole je skrb za govorni razvoj otrok oz. učencev</a:t>
            </a:r>
          </a:p>
          <a:p>
            <a:r>
              <a:rPr lang="sl-SI" b="1" dirty="0" smtClean="0"/>
              <a:t>Marjanovič-Umek navaja da je ves govorno-jezikovni razvoj na vseh področjih</a:t>
            </a:r>
            <a:r>
              <a:rPr lang="sl-SI" b="1" baseline="0" dirty="0" smtClean="0"/>
              <a:t> (glasovnem, pomenskem, skladenjskem, pragmatičnem) zelo pomemben za branje in pisanje</a:t>
            </a:r>
          </a:p>
          <a:p>
            <a:r>
              <a:rPr lang="sl-SI" b="0" dirty="0" smtClean="0"/>
              <a:t>Govor je tudi eden izmed gradnikov (9) bralne pismenosti oblikovanih v okviru projekta Objem. kompleksna sposobnost in zahteva usklajeno sodelovanje različnih človekovih sposobnosti.</a:t>
            </a:r>
          </a:p>
          <a:p>
            <a:r>
              <a:rPr lang="sl-SI" b="0" dirty="0" smtClean="0"/>
              <a:t>Za razvoj govora ključnih prvih 5 let (</a:t>
            </a:r>
            <a:r>
              <a:rPr lang="sl-SI" b="0" dirty="0" err="1" smtClean="0"/>
              <a:t>Brodin</a:t>
            </a:r>
            <a:r>
              <a:rPr lang="sl-SI" b="0" dirty="0" smtClean="0"/>
              <a:t> in </a:t>
            </a:r>
            <a:r>
              <a:rPr lang="sl-SI" b="0" dirty="0" err="1" smtClean="0"/>
              <a:t>Renblad</a:t>
            </a:r>
            <a:r>
              <a:rPr lang="sl-SI" b="0" dirty="0" smtClean="0"/>
              <a:t> 2019)</a:t>
            </a:r>
          </a:p>
          <a:p>
            <a:endParaRPr lang="sl-SI" b="0"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2</a:t>
            </a:fld>
            <a:endParaRPr lang="sl-SI"/>
          </a:p>
        </p:txBody>
      </p:sp>
    </p:spTree>
    <p:extLst>
      <p:ext uri="{BB962C8B-B14F-4D97-AF65-F5344CB8AC3E}">
        <p14:creationId xmlns:p14="http://schemas.microsoft.com/office/powerpoint/2010/main" val="280918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altLang="sl-SI" dirty="0" smtClean="0">
                <a:latin typeface="Arial" panose="020B0604020202020204" pitchFamily="34" charset="0"/>
              </a:rPr>
              <a:t>Izraze “komunikacija”, “jezik” in</a:t>
            </a:r>
            <a:r>
              <a:rPr lang="sl-SI" altLang="sl-SI" baseline="0" dirty="0" smtClean="0">
                <a:latin typeface="Arial" panose="020B0604020202020204" pitchFamily="34" charset="0"/>
              </a:rPr>
              <a:t> </a:t>
            </a:r>
            <a:r>
              <a:rPr lang="sl-SI" altLang="sl-SI" dirty="0" smtClean="0">
                <a:latin typeface="Arial" panose="020B0604020202020204" pitchFamily="34" charset="0"/>
              </a:rPr>
              <a:t>“govor” pogosto uporabljamo kot sinonime – ampak je pomembno poznati njihovo razliko – gre za ločene pojme. </a:t>
            </a:r>
          </a:p>
          <a:p>
            <a:r>
              <a:rPr lang="sl-SI" altLang="sl-SI" b="1" dirty="0" smtClean="0">
                <a:latin typeface="Arial" panose="020B0604020202020204" pitchFamily="34" charset="0"/>
              </a:rPr>
              <a:t>Komunikacija</a:t>
            </a:r>
            <a:r>
              <a:rPr lang="sl-SI" altLang="sl-SI" dirty="0" smtClean="0">
                <a:latin typeface="Arial" panose="020B0604020202020204" pitchFamily="34" charset="0"/>
              </a:rPr>
              <a:t>  - kot izmenjava sporočil, nanaša se na različne oblike prenosa informacij - verbalna ali neverbalna</a:t>
            </a:r>
            <a:r>
              <a:rPr lang="sl-SI" altLang="sl-SI" baseline="0" dirty="0" smtClean="0">
                <a:latin typeface="Arial" panose="020B0604020202020204" pitchFamily="34" charset="0"/>
              </a:rPr>
              <a:t> (jok, krik, gesta, beseda, govor)</a:t>
            </a:r>
            <a:endParaRPr lang="sl-SI" altLang="sl-SI" dirty="0" smtClean="0">
              <a:latin typeface="Arial" panose="020B0604020202020204" pitchFamily="34" charset="0"/>
            </a:endParaRPr>
          </a:p>
          <a:p>
            <a:r>
              <a:rPr lang="sl-SI" altLang="sl-SI" b="1" dirty="0" smtClean="0">
                <a:latin typeface="Arial" panose="020B0604020202020204" pitchFamily="34" charset="0"/>
              </a:rPr>
              <a:t>Jezik in govor sta povezana, a nimata enakega pomena. Jezik </a:t>
            </a:r>
            <a:r>
              <a:rPr lang="sl-SI" altLang="sl-SI" dirty="0" smtClean="0">
                <a:latin typeface="Arial" panose="020B0604020202020204" pitchFamily="34" charset="0"/>
              </a:rPr>
              <a:t>je simbolni sistem preko katerega izmenjujemo sporočila, gre za socializiran sistem simbolov, ki sestoji iz </a:t>
            </a:r>
            <a:r>
              <a:rPr lang="sl-SI" altLang="sl-SI" b="1" dirty="0" smtClean="0">
                <a:latin typeface="Arial" panose="020B0604020202020204" pitchFamily="34" charset="0"/>
              </a:rPr>
              <a:t>vsebine</a:t>
            </a:r>
            <a:r>
              <a:rPr lang="sl-SI" altLang="sl-SI" dirty="0" smtClean="0">
                <a:latin typeface="Arial" panose="020B0604020202020204" pitchFamily="34" charset="0"/>
              </a:rPr>
              <a:t> (semantika oz. pomenoslovje), </a:t>
            </a:r>
            <a:r>
              <a:rPr lang="sl-SI" altLang="sl-SI" b="1" dirty="0" smtClean="0">
                <a:latin typeface="Arial" panose="020B0604020202020204" pitchFamily="34" charset="0"/>
              </a:rPr>
              <a:t>oblike </a:t>
            </a:r>
            <a:r>
              <a:rPr lang="sl-SI" altLang="sl-SI" dirty="0" smtClean="0">
                <a:latin typeface="Arial" panose="020B0604020202020204" pitchFamily="34" charset="0"/>
              </a:rPr>
              <a:t>(slovnica)</a:t>
            </a:r>
            <a:r>
              <a:rPr lang="sl-SI" altLang="sl-SI" baseline="0" dirty="0" smtClean="0">
                <a:latin typeface="Arial" panose="020B0604020202020204" pitchFamily="34" charset="0"/>
              </a:rPr>
              <a:t> in besednega zaklada (besednjak)b– sistem izraznih sredstev za govorno in pisno sporazumevanje.</a:t>
            </a:r>
            <a:endParaRPr lang="sl-SI" altLang="sl-SI" dirty="0" smtClean="0">
              <a:latin typeface="Arial" panose="020B0604020202020204" pitchFamily="34" charset="0"/>
            </a:endParaRPr>
          </a:p>
          <a:p>
            <a:r>
              <a:rPr lang="sl-SI" altLang="sl-SI" b="1" dirty="0" smtClean="0">
                <a:latin typeface="Arial" panose="020B0604020202020204" pitchFamily="34" charset="0"/>
              </a:rPr>
              <a:t>Govor</a:t>
            </a:r>
            <a:r>
              <a:rPr lang="sl-SI" altLang="sl-SI" dirty="0" smtClean="0">
                <a:latin typeface="Arial" panose="020B0604020202020204" pitchFamily="34" charset="0"/>
              </a:rPr>
              <a:t> je eden od načinov komunikacije – je akustična realizacija jezika tj. govor so glasovi ki jih proizvajamo in ki oblikujejo besede.</a:t>
            </a:r>
          </a:p>
          <a:p>
            <a:pPr marL="0" indent="0" algn="l">
              <a:buFontTx/>
              <a:buNone/>
              <a:defRPr/>
            </a:pPr>
            <a:r>
              <a:rPr lang="sl-SI" sz="1600" b="1" dirty="0" smtClean="0"/>
              <a:t>GOVOR – </a:t>
            </a:r>
          </a:p>
          <a:p>
            <a:pPr>
              <a:buFont typeface="Wingdings" panose="05000000000000000000" pitchFamily="2" charset="2"/>
              <a:buChar char="Ø"/>
              <a:defRPr/>
            </a:pPr>
            <a:r>
              <a:rPr lang="sl-SI" sz="1200" dirty="0" smtClean="0"/>
              <a:t>Osnovno sredstvo komunikacije.</a:t>
            </a:r>
          </a:p>
          <a:p>
            <a:pPr>
              <a:buFont typeface="Wingdings" panose="05000000000000000000" pitchFamily="2" charset="2"/>
              <a:buChar char="Ø"/>
              <a:defRPr/>
            </a:pPr>
            <a:r>
              <a:rPr lang="sl-SI" sz="1200" dirty="0" smtClean="0"/>
              <a:t>Pogoj za zadovoljevanje socialnih potreb.</a:t>
            </a:r>
          </a:p>
          <a:p>
            <a:pPr>
              <a:buFont typeface="Wingdings" panose="05000000000000000000" pitchFamily="2" charset="2"/>
              <a:buChar char="Ø"/>
              <a:defRPr/>
            </a:pPr>
            <a:r>
              <a:rPr lang="sl-SI" sz="1200" dirty="0" smtClean="0"/>
              <a:t>Komunikacija s pomočjo jezika.</a:t>
            </a:r>
          </a:p>
          <a:p>
            <a:pPr>
              <a:buFont typeface="Wingdings" panose="05000000000000000000" pitchFamily="2" charset="2"/>
              <a:buChar char="Ø"/>
              <a:defRPr/>
            </a:pPr>
            <a:r>
              <a:rPr lang="sl-SI" sz="1200" b="1" dirty="0" smtClean="0"/>
              <a:t>Najbolj sestavljena funkcija CŽS.</a:t>
            </a:r>
          </a:p>
          <a:p>
            <a:endParaRPr lang="sl-SI" b="1" dirty="0" smtClean="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3</a:t>
            </a:fld>
            <a:endParaRPr lang="sl-SI"/>
          </a:p>
        </p:txBody>
      </p:sp>
    </p:spTree>
    <p:extLst>
      <p:ext uri="{BB962C8B-B14F-4D97-AF65-F5344CB8AC3E}">
        <p14:creationId xmlns:p14="http://schemas.microsoft.com/office/powerpoint/2010/main" val="396231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Govor se lahko nemoteno razvija,</a:t>
            </a:r>
            <a:r>
              <a:rPr lang="sl-SI" baseline="0" dirty="0" smtClean="0"/>
              <a:t> ko:</a:t>
            </a:r>
          </a:p>
          <a:p>
            <a:pPr marL="171450" indent="-171450">
              <a:buFont typeface="Wingdings" panose="05000000000000000000" pitchFamily="2" charset="2"/>
              <a:buChar char="Ø"/>
            </a:pPr>
            <a:r>
              <a:rPr lang="sl-SI" dirty="0" smtClean="0"/>
              <a:t>je otrok ustrezno duševno in telesno razvit,</a:t>
            </a:r>
          </a:p>
          <a:p>
            <a:pPr marL="171450" indent="-171450">
              <a:buFont typeface="Wingdings" panose="05000000000000000000" pitchFamily="2" charset="2"/>
              <a:buChar char="Ø"/>
            </a:pPr>
            <a:r>
              <a:rPr lang="sl-SI" dirty="0" smtClean="0"/>
              <a:t>ima zdrav sluh, </a:t>
            </a:r>
          </a:p>
          <a:p>
            <a:pPr marL="171450" indent="-171450">
              <a:buFont typeface="Wingdings" panose="05000000000000000000" pitchFamily="2" charset="2"/>
              <a:buChar char="Ø"/>
            </a:pPr>
            <a:r>
              <a:rPr lang="sl-SI" dirty="0" smtClean="0"/>
              <a:t>ima pravilno razvite govorne organe (usta, ustna votlina, jezik, zobe),</a:t>
            </a:r>
          </a:p>
          <a:p>
            <a:pPr marL="171450" indent="-171450">
              <a:buFont typeface="Wingdings" panose="05000000000000000000" pitchFamily="2" charset="2"/>
              <a:buChar char="Ø"/>
            </a:pPr>
            <a:r>
              <a:rPr lang="sl-SI" dirty="0" smtClean="0"/>
              <a:t>dobiva dovolj ustreznih govornih spodbud iz okolja</a:t>
            </a:r>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4</a:t>
            </a:fld>
            <a:endParaRPr lang="sl-SI"/>
          </a:p>
        </p:txBody>
      </p:sp>
    </p:spTree>
    <p:extLst>
      <p:ext uri="{BB962C8B-B14F-4D97-AF65-F5344CB8AC3E}">
        <p14:creationId xmlns:p14="http://schemas.microsoft.com/office/powerpoint/2010/main" val="1452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smtClean="0"/>
              <a:t>Govorne sposobnosti učencev ob vstopu</a:t>
            </a:r>
            <a:r>
              <a:rPr lang="sl-SI" b="1" baseline="0" dirty="0" smtClean="0"/>
              <a:t> v šolo niso enake, ampak variirajo. Imajo visoko prognostično vrednost za šolski uspeh. Individualne razlike v hitrosti razvoja, še bolj pa v </a:t>
            </a:r>
            <a:r>
              <a:rPr lang="sl-SI" b="1" dirty="0" err="1" smtClean="0"/>
              <a:t>v</a:t>
            </a:r>
            <a:r>
              <a:rPr lang="sl-SI" b="1" dirty="0" smtClean="0"/>
              <a:t> obsegu besednega zaklada in tudi v kvaliteti govornega izražanja (izražanje je bolj ali manj izvirno).</a:t>
            </a:r>
          </a:p>
          <a:p>
            <a:r>
              <a:rPr lang="sl-SI" b="1" dirty="0" smtClean="0"/>
              <a:t>V veliki meri so razlike pogojene s kakovostjo spodbud na področju spoznavnega razvoja in učenja</a:t>
            </a:r>
            <a:r>
              <a:rPr lang="sl-SI" dirty="0" smtClean="0"/>
              <a:t>. Raziskave kažejo, da se pri otrocih, katerih matere imajo višjo izobrazbo, kaže večja govorna kompetentnost. Pri deklicah se govor v povprečju hitreje razvija kot pri dečkih. </a:t>
            </a:r>
          </a:p>
          <a:p>
            <a:r>
              <a:rPr lang="sl-SI" dirty="0" smtClean="0"/>
              <a:t>Marjanovič in Fekonja ugotavljata, da je </a:t>
            </a:r>
            <a:r>
              <a:rPr lang="sl-SI" b="1" dirty="0" smtClean="0"/>
              <a:t>pomembnejši dejavnik otrokovega GJR kot otrokov spol, izobrazba mame, ki ima tako neposreden, kot posreden učinek na razvojno raven otrokovega govora.</a:t>
            </a:r>
          </a:p>
          <a:p>
            <a:endParaRPr lang="sl-SI" dirty="0" smtClean="0"/>
          </a:p>
          <a:p>
            <a:endParaRPr lang="sl-SI" dirty="0" smtClean="0"/>
          </a:p>
          <a:p>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5</a:t>
            </a:fld>
            <a:endParaRPr lang="sl-SI"/>
          </a:p>
        </p:txBody>
      </p:sp>
    </p:spTree>
    <p:extLst>
      <p:ext uri="{BB962C8B-B14F-4D97-AF65-F5344CB8AC3E}">
        <p14:creationId xmlns:p14="http://schemas.microsoft.com/office/powerpoint/2010/main" val="3191542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altLang="sl-SI" sz="1200" b="1" dirty="0" smtClean="0"/>
              <a:t>Otrok bogati svoj govor v skladu s svojim splošnim razvojem in spoznavanjem vedno širšega okolja</a:t>
            </a:r>
            <a:r>
              <a:rPr lang="sl-SI" altLang="sl-SI" sz="1200" dirty="0" smtClean="0"/>
              <a:t>.</a:t>
            </a:r>
            <a:r>
              <a:rPr lang="sl-SI" altLang="sl-SI" sz="1200" baseline="0" dirty="0" smtClean="0"/>
              <a:t> Poleg aktivnega besednega zaklada nastaja tudi pasivni besedni zaklad (besede, ki jih otrok le delno razume in jih ne uporablja.</a:t>
            </a:r>
            <a:r>
              <a:rPr lang="sl-SI" altLang="sl-SI" sz="1200" dirty="0" smtClean="0"/>
              <a:t>.</a:t>
            </a:r>
            <a:endParaRPr lang="sl-SI" altLang="sl-SI" dirty="0" smtClean="0"/>
          </a:p>
          <a:p>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6</a:t>
            </a:fld>
            <a:endParaRPr lang="sl-SI"/>
          </a:p>
        </p:txBody>
      </p:sp>
    </p:spTree>
    <p:extLst>
      <p:ext uri="{BB962C8B-B14F-4D97-AF65-F5344CB8AC3E}">
        <p14:creationId xmlns:p14="http://schemas.microsoft.com/office/powerpoint/2010/main" val="425741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FAZE GOVORNEGA RAZVOJA SI VEDNO SLEDIJO V ENAKEM ZAPOREDJU, A JE HITROST RAZVOJA GOVORA RAZLIČNA OD OTROKA DO OTROKA.</a:t>
            </a:r>
          </a:p>
          <a:p>
            <a:r>
              <a:rPr lang="sl-SI" dirty="0" smtClean="0"/>
              <a:t>INDIVIDUALNE RAZLIKE  -  so lahko ZELO VELIKE.  </a:t>
            </a:r>
          </a:p>
          <a:p>
            <a:r>
              <a:rPr lang="sl-SI" dirty="0" smtClean="0"/>
              <a:t>Potrebno je poudariti, da so posamezni </a:t>
            </a:r>
            <a:r>
              <a:rPr lang="sl-SI" b="1" dirty="0" smtClean="0"/>
              <a:t>mejniki namenjeni kot pomoč pri sledenju otrokovega napredka v govorno-jezikovnem procesu</a:t>
            </a:r>
            <a:r>
              <a:rPr lang="sl-SI" dirty="0" smtClean="0"/>
              <a:t>. Otroci dosegajo te mejnike vsak s svojo hitrostjo in s svojimi individualnimi razlikami.</a:t>
            </a:r>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7</a:t>
            </a:fld>
            <a:endParaRPr lang="sl-SI"/>
          </a:p>
        </p:txBody>
      </p:sp>
    </p:spTree>
    <p:extLst>
      <p:ext uri="{BB962C8B-B14F-4D97-AF65-F5344CB8AC3E}">
        <p14:creationId xmlns:p14="http://schemas.microsoft.com/office/powerpoint/2010/main" val="3439970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Med 5. in 6. letom se pri otroku prepletata domišljija in resničnost. Rad ima humor, tudi sam se pošali in si zapomni humor, seveda prilagojen njegovi stopnji razumevanja. Sedaj že tudi usvoji pravilno izgovorjavo vseh glasov. Pred vstopom v šolo ga še bolj začnejo zanimati knjige in črke, nekateri otroci znajo napisati svoje ime. Po 5. letu že sami najdejo rime, prepoznajo prvi glas slišane besede, razumejo pojme časa »danes, včeraj, jutri, zjutraj zvečer«, loči »spodaj, zgoraj, poleg« in pod</a:t>
            </a:r>
          </a:p>
          <a:p>
            <a:r>
              <a:rPr lang="sl-SI" dirty="0" smtClean="0"/>
              <a:t>uporabi domišljijo in zgodbo sam nadaljuje, slikovno bere znane napise (Mercator, policija, stop, </a:t>
            </a:r>
            <a:r>
              <a:rPr lang="sl-SI" dirty="0" err="1" smtClean="0"/>
              <a:t>taxi</a:t>
            </a:r>
            <a:r>
              <a:rPr lang="sl-SI" dirty="0" smtClean="0"/>
              <a:t> ...), po poslušanju poveže v besedo dva do tri zvoke: »PA – PI – GA.«, uspešno komunicira z odraslimi, otroki, poznanimi in neznanimi osebami. </a:t>
            </a:r>
          </a:p>
          <a:p>
            <a:endParaRPr lang="sl-SI" b="1" dirty="0" smtClean="0"/>
          </a:p>
          <a:p>
            <a:r>
              <a:rPr lang="sl-SI" b="1" dirty="0" smtClean="0"/>
              <a:t>OD 6. DO 7. LETA</a:t>
            </a:r>
          </a:p>
          <a:p>
            <a:r>
              <a:rPr lang="sl-SI" b="1" dirty="0" smtClean="0"/>
              <a:t>Pravilno izgovarja vse glasove. Sintaksa je ustrezna.</a:t>
            </a:r>
            <a:r>
              <a:rPr lang="sl-SI" b="1" baseline="0" dirty="0" smtClean="0"/>
              <a:t> Sestavi do 6 besedne stavke. Lahko izraža časovne dogodke. </a:t>
            </a:r>
            <a:r>
              <a:rPr lang="sl-SI" b="1" dirty="0" smtClean="0"/>
              <a:t> Razume 2500 do 3000 besed</a:t>
            </a:r>
          </a:p>
          <a:p>
            <a:r>
              <a:rPr lang="sl-SI" b="1" dirty="0" smtClean="0"/>
              <a:t>Z lahkoto uporablja sestavljene povedi.</a:t>
            </a:r>
          </a:p>
          <a:p>
            <a:r>
              <a:rPr lang="sl-SI" b="1" dirty="0" smtClean="0"/>
              <a:t>Poimenuje dneve v tednu.</a:t>
            </a:r>
          </a:p>
          <a:p>
            <a:r>
              <a:rPr lang="sl-SI" b="1" dirty="0" smtClean="0"/>
              <a:t>V lastno pripoved ali obnovo zgodbe vključi</a:t>
            </a:r>
            <a:r>
              <a:rPr lang="sl-SI" b="1" baseline="0" dirty="0" smtClean="0"/>
              <a:t> </a:t>
            </a:r>
            <a:r>
              <a:rPr lang="sl-SI" b="1" dirty="0" smtClean="0"/>
              <a:t>različne osebe, teme in dogajanja.</a:t>
            </a:r>
          </a:p>
          <a:p>
            <a:r>
              <a:rPr lang="sl-SI" b="1" dirty="0" smtClean="0"/>
              <a:t>Spoznava črke.</a:t>
            </a:r>
          </a:p>
          <a:p>
            <a:r>
              <a:rPr lang="sl-SI" b="1" dirty="0" smtClean="0"/>
              <a:t>Poišče prvi in zadnji glas v besedi.</a:t>
            </a:r>
          </a:p>
          <a:p>
            <a:r>
              <a:rPr lang="sl-SI" b="1" dirty="0" smtClean="0"/>
              <a:t>Usvaja abstraktne pojme bogastvo, sreča,</a:t>
            </a:r>
            <a:r>
              <a:rPr lang="sl-SI" b="1" baseline="0" dirty="0" smtClean="0"/>
              <a:t> </a:t>
            </a:r>
            <a:r>
              <a:rPr lang="sl-SI" b="1" dirty="0" smtClean="0"/>
              <a:t>poštenost, zavist ...</a:t>
            </a:r>
          </a:p>
          <a:p>
            <a:r>
              <a:rPr lang="sl-SI" b="1" dirty="0" smtClean="0"/>
              <a:t>Uri se v zapisu znanih besed.</a:t>
            </a:r>
          </a:p>
          <a:p>
            <a:r>
              <a:rPr lang="sl-SI" b="1" dirty="0" smtClean="0"/>
              <a:t>Vse bolj uspešno bere znane besede (črkuje).</a:t>
            </a:r>
          </a:p>
          <a:p>
            <a:r>
              <a:rPr lang="sl-SI" b="1" dirty="0" smtClean="0"/>
              <a:t>Kaže željo po branju.</a:t>
            </a:r>
          </a:p>
          <a:p>
            <a:r>
              <a:rPr lang="sl-SI" dirty="0" smtClean="0"/>
              <a:t>Pečjakova ugotavlja - Vsako leto naj bi učenci pridobili od 2700 do 3000 novih besed. Razmerje med aktivnim in pasivnim besediščem je v povprečju 1 : 3- do 4-kratno, kar pomeni, da je besedišče pri branju 3- do 4-krat večje kot besedišče v govoru ali pri pisanju.« </a:t>
            </a:r>
            <a:endParaRPr lang="sl-SI" b="1"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8</a:t>
            </a:fld>
            <a:endParaRPr lang="sl-SI"/>
          </a:p>
        </p:txBody>
      </p:sp>
    </p:spTree>
    <p:extLst>
      <p:ext uri="{BB962C8B-B14F-4D97-AF65-F5344CB8AC3E}">
        <p14:creationId xmlns:p14="http://schemas.microsoft.com/office/powerpoint/2010/main" val="395895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E3155308-A8DF-4696-8618-4E6435420BAC}" type="slidenum">
              <a:rPr lang="sl-SI" smtClean="0"/>
              <a:t>9</a:t>
            </a:fld>
            <a:endParaRPr lang="sl-SI"/>
          </a:p>
        </p:txBody>
      </p:sp>
    </p:spTree>
    <p:extLst>
      <p:ext uri="{BB962C8B-B14F-4D97-AF65-F5344CB8AC3E}">
        <p14:creationId xmlns:p14="http://schemas.microsoft.com/office/powerpoint/2010/main" val="2397076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oljeZBesedilom 6"/>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9" name="Slika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15420913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8" name="Slik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PoljeZBesedilom 8"/>
          <p:cNvSpPr txBox="1"/>
          <p:nvPr userDrawn="1"/>
        </p:nvSpPr>
        <p:spPr>
          <a:xfrm>
            <a:off x="1795847" y="6219825"/>
            <a:ext cx="3109785"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100" dirty="0" smtClean="0"/>
              <a:t>4. nacionalna konferenca </a:t>
            </a:r>
            <a:r>
              <a:rPr lang="sl-SI" sz="1100" b="1" dirty="0" smtClean="0"/>
              <a:t>Jeziki v izobraževanju</a:t>
            </a:r>
          </a:p>
        </p:txBody>
      </p:sp>
      <p:pic>
        <p:nvPicPr>
          <p:cNvPr id="10" name="Slik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21742" y="5747378"/>
            <a:ext cx="1084876" cy="944893"/>
          </a:xfrm>
          <a:prstGeom prst="rect">
            <a:avLst/>
          </a:prstGeom>
        </p:spPr>
      </p:pic>
    </p:spTree>
    <p:extLst>
      <p:ext uri="{BB962C8B-B14F-4D97-AF65-F5344CB8AC3E}">
        <p14:creationId xmlns:p14="http://schemas.microsoft.com/office/powerpoint/2010/main" val="313535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30. 06. 2022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330697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64703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30. 06. 2022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31431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30. 06. 2022</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93216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efprints.pef.uni-lj.si/4828/1/KOLAR.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901700" y="2387600"/>
            <a:ext cx="8964043" cy="1192363"/>
          </a:xfrm>
        </p:spPr>
        <p:txBody>
          <a:bodyPr>
            <a:normAutofit fontScale="90000"/>
          </a:bodyPr>
          <a:lstStyle/>
          <a:p>
            <a:r>
              <a:rPr lang="sl-SI" sz="2900" b="1" dirty="0">
                <a:latin typeface="Arial" panose="020B0604020202020204" pitchFamily="34" charset="0"/>
                <a:ea typeface="Calibri" panose="020F0502020204030204" pitchFamily="34" charset="0"/>
                <a:cs typeface="Arial" panose="020B0604020202020204" pitchFamily="34" charset="0"/>
              </a:rPr>
              <a:t>SPREMLJANJE RAZVOJA GOVORA IN ZMOŽNOSTI GOVORJENJA</a:t>
            </a:r>
            <a:r>
              <a:rPr lang="sl-SI" sz="2900" b="1" dirty="0">
                <a:latin typeface="Arial" panose="020B0604020202020204" pitchFamily="34" charset="0"/>
                <a:cs typeface="Arial" panose="020B0604020202020204" pitchFamily="34" charset="0"/>
              </a:rPr>
              <a:t/>
            </a:r>
            <a:br>
              <a:rPr lang="sl-SI" sz="2900" b="1" dirty="0">
                <a:latin typeface="Arial" panose="020B0604020202020204" pitchFamily="34" charset="0"/>
                <a:cs typeface="Arial" panose="020B0604020202020204" pitchFamily="34" charset="0"/>
              </a:rPr>
            </a:br>
            <a:endParaRPr lang="sl-SI" sz="2400" b="1" dirty="0">
              <a:latin typeface="Arial" panose="020B0604020202020204" pitchFamily="34" charset="0"/>
              <a:cs typeface="Arial" panose="020B0604020202020204" pitchFamily="34" charset="0"/>
            </a:endParaRPr>
          </a:p>
        </p:txBody>
      </p:sp>
      <p:sp>
        <p:nvSpPr>
          <p:cNvPr id="6" name="Podnaslov 5"/>
          <p:cNvSpPr>
            <a:spLocks noGrp="1"/>
          </p:cNvSpPr>
          <p:nvPr>
            <p:ph type="subTitle" idx="1"/>
          </p:nvPr>
        </p:nvSpPr>
        <p:spPr>
          <a:xfrm>
            <a:off x="3007743" y="4183811"/>
            <a:ext cx="6858000" cy="905775"/>
          </a:xfrm>
        </p:spPr>
        <p:txBody>
          <a:bodyPr>
            <a:normAutofit/>
          </a:bodyPr>
          <a:lstStyle/>
          <a:p>
            <a:pPr algn="l"/>
            <a:r>
              <a:rPr lang="sl-SI" sz="1800" dirty="0">
                <a:latin typeface="Arial" panose="020B0604020202020204" pitchFamily="34" charset="0"/>
                <a:cs typeface="Arial" panose="020B0604020202020204" pitchFamily="34" charset="0"/>
              </a:rPr>
              <a:t>m</a:t>
            </a:r>
            <a:r>
              <a:rPr lang="sl-SI" sz="1800" dirty="0" smtClean="0">
                <a:latin typeface="Arial" panose="020B0604020202020204" pitchFamily="34" charset="0"/>
                <a:cs typeface="Arial" panose="020B0604020202020204" pitchFamily="34" charset="0"/>
              </a:rPr>
              <a:t>ag. Dunja Petak, univ. dipl. psih.</a:t>
            </a:r>
            <a:endParaRPr lang="sl-SI" sz="1400" dirty="0" smtClean="0">
              <a:latin typeface="Arial" panose="020B0604020202020204" pitchFamily="34" charset="0"/>
              <a:cs typeface="Arial" panose="020B0604020202020204" pitchFamily="34" charset="0"/>
            </a:endParaRPr>
          </a:p>
          <a:p>
            <a:pPr algn="l"/>
            <a:r>
              <a:rPr lang="sl-SI" sz="1400" dirty="0" smtClean="0">
                <a:latin typeface="Arial" panose="020B0604020202020204" pitchFamily="34" charset="0"/>
                <a:cs typeface="Arial" panose="020B0604020202020204" pitchFamily="34" charset="0"/>
              </a:rPr>
              <a:t>Zavod RS za šolstvo – OE Maribor</a:t>
            </a:r>
            <a:endParaRPr lang="sl-SI"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417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0677" y="131424"/>
            <a:ext cx="10515600" cy="691165"/>
          </a:xfrm>
        </p:spPr>
        <p:txBody>
          <a:bodyPr>
            <a:normAutofit/>
          </a:bodyPr>
          <a:lstStyle/>
          <a:p>
            <a:pPr algn="ctr"/>
            <a:r>
              <a:rPr lang="sl-SI" sz="3200" b="1" dirty="0" smtClean="0">
                <a:latin typeface="Arial" panose="020B0604020202020204" pitchFamily="34" charset="0"/>
                <a:cs typeface="Arial" panose="020B0604020202020204" pitchFamily="34" charset="0"/>
              </a:rPr>
              <a:t>GOVORNI ZGLED</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789710"/>
            <a:ext cx="10515600" cy="5003316"/>
          </a:xfrm>
        </p:spPr>
        <p:txBody>
          <a:bodyPr>
            <a:noAutofit/>
          </a:bodyPr>
          <a:lstStyle/>
          <a:p>
            <a:pPr>
              <a:buFont typeface="Wingdings" panose="05000000000000000000" pitchFamily="2" charset="2"/>
              <a:buChar char="Ø"/>
            </a:pPr>
            <a:r>
              <a:rPr lang="sl-SI" altLang="sl-SI" dirty="0" smtClean="0">
                <a:latin typeface="Arial" panose="020B0604020202020204" pitchFamily="34" charset="0"/>
                <a:cs typeface="Arial" panose="020B0604020202020204" pitchFamily="34" charset="0"/>
              </a:rPr>
              <a:t> Otrok </a:t>
            </a:r>
            <a:r>
              <a:rPr lang="sl-SI" altLang="sl-SI" dirty="0">
                <a:latin typeface="Arial" panose="020B0604020202020204" pitchFamily="34" charset="0"/>
                <a:cs typeface="Arial" panose="020B0604020202020204" pitchFamily="34" charset="0"/>
              </a:rPr>
              <a:t>osvaja govor svojega socialnega okolja.</a:t>
            </a:r>
          </a:p>
          <a:p>
            <a:pPr>
              <a:buFont typeface="Wingdings" panose="05000000000000000000" pitchFamily="2" charset="2"/>
              <a:buChar char="Ø"/>
            </a:pPr>
            <a:r>
              <a:rPr lang="sl-SI" altLang="sl-SI" dirty="0" smtClean="0">
                <a:latin typeface="Arial" panose="020B0604020202020204" pitchFamily="34" charset="0"/>
                <a:cs typeface="Arial" panose="020B0604020202020204" pitchFamily="34" charset="0"/>
              </a:rPr>
              <a:t> Uči </a:t>
            </a:r>
            <a:r>
              <a:rPr lang="sl-SI" altLang="sl-SI" dirty="0">
                <a:latin typeface="Arial" panose="020B0604020202020204" pitchFamily="34" charset="0"/>
                <a:cs typeface="Arial" panose="020B0604020202020204" pitchFamily="34" charset="0"/>
              </a:rPr>
              <a:t>se s </a:t>
            </a:r>
            <a:r>
              <a:rPr lang="sl-SI" altLang="sl-SI" b="1" dirty="0">
                <a:latin typeface="Arial" panose="020B0604020202020204" pitchFamily="34" charset="0"/>
                <a:cs typeface="Arial" panose="020B0604020202020204" pitchFamily="34" charset="0"/>
              </a:rPr>
              <a:t>POSLUŠANJEM IN POSNEMANJEM</a:t>
            </a:r>
            <a:r>
              <a:rPr lang="sl-SI" altLang="sl-SI" b="1"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sl-SI" altLang="sl-SI" b="1" dirty="0" smtClean="0">
                <a:latin typeface="Arial" panose="020B0604020202020204" pitchFamily="34" charset="0"/>
                <a:cs typeface="Arial" panose="020B0604020202020204" pitchFamily="34" charset="0"/>
              </a:rPr>
              <a:t> GOVORNI MODEL</a:t>
            </a:r>
          </a:p>
          <a:p>
            <a:pPr>
              <a:buFont typeface="Wingdings" panose="05000000000000000000" pitchFamily="2" charset="2"/>
              <a:buChar char="Ø"/>
            </a:pPr>
            <a:endParaRPr lang="sl-SI" altLang="sl-SI"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altLang="sl-SI"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altLang="sl-SI"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altLang="sl-SI" b="1" dirty="0" smtClean="0">
              <a:latin typeface="Arial" panose="020B0604020202020204" pitchFamily="34" charset="0"/>
              <a:cs typeface="Arial" panose="020B0604020202020204" pitchFamily="34" charset="0"/>
            </a:endParaRPr>
          </a:p>
          <a:p>
            <a:pPr marL="0" indent="0">
              <a:buFontTx/>
              <a:buNone/>
            </a:pPr>
            <a:r>
              <a:rPr lang="sl-SI" altLang="sl-SI" b="1" dirty="0"/>
              <a:t>	</a:t>
            </a:r>
            <a:r>
              <a:rPr lang="sl-SI" altLang="sl-SI" dirty="0" smtClean="0">
                <a:latin typeface="Arial" panose="020B0604020202020204" pitchFamily="34" charset="0"/>
                <a:cs typeface="Arial" panose="020B0604020202020204" pitchFamily="34" charset="0"/>
              </a:rPr>
              <a:t>STARŠI/DRUŽINA</a:t>
            </a:r>
            <a:r>
              <a:rPr lang="sl-SI" altLang="sl-SI" b="1" dirty="0" smtClean="0">
                <a:latin typeface="Arial" panose="020B0604020202020204" pitchFamily="34" charset="0"/>
                <a:cs typeface="Arial" panose="020B0604020202020204" pitchFamily="34" charset="0"/>
              </a:rPr>
              <a:t>			UČITELJ je lahko   								</a:t>
            </a:r>
            <a:r>
              <a:rPr lang="it-IT" altLang="sl-SI" b="1" dirty="0" err="1" smtClean="0">
                <a:latin typeface="Arial" panose="020B0604020202020204" pitchFamily="34" charset="0"/>
                <a:cs typeface="Arial" panose="020B0604020202020204" pitchFamily="34" charset="0"/>
              </a:rPr>
              <a:t>dober</a:t>
            </a:r>
            <a:r>
              <a:rPr lang="sl-SI" altLang="sl-SI" b="1" dirty="0" smtClean="0">
                <a:latin typeface="Arial" panose="020B0604020202020204" pitchFamily="34" charset="0"/>
                <a:cs typeface="Arial" panose="020B0604020202020204" pitchFamily="34" charset="0"/>
              </a:rPr>
              <a:t> ali </a:t>
            </a:r>
            <a:r>
              <a:rPr lang="it-IT" altLang="sl-SI" b="1" dirty="0" err="1" smtClean="0">
                <a:latin typeface="Arial" panose="020B0604020202020204" pitchFamily="34" charset="0"/>
                <a:cs typeface="Arial" panose="020B0604020202020204" pitchFamily="34" charset="0"/>
              </a:rPr>
              <a:t>slab</a:t>
            </a:r>
            <a:r>
              <a:rPr lang="it-IT" altLang="sl-SI" b="1" dirty="0" smtClean="0">
                <a:latin typeface="Arial" panose="020B0604020202020204" pitchFamily="34" charset="0"/>
                <a:cs typeface="Arial" panose="020B0604020202020204" pitchFamily="34" charset="0"/>
              </a:rPr>
              <a:t> </a:t>
            </a:r>
            <a:endParaRPr lang="sl-SI" altLang="sl-SI" b="1" dirty="0" smtClean="0">
              <a:latin typeface="Arial" panose="020B0604020202020204" pitchFamily="34" charset="0"/>
              <a:cs typeface="Arial" panose="020B0604020202020204" pitchFamily="34" charset="0"/>
            </a:endParaRPr>
          </a:p>
          <a:p>
            <a:pPr marL="0" indent="0">
              <a:buFontTx/>
              <a:buNone/>
            </a:pPr>
            <a:r>
              <a:rPr lang="sl-SI" altLang="sl-SI" b="1" dirty="0" smtClean="0">
                <a:latin typeface="Arial" panose="020B0604020202020204" pitchFamily="34" charset="0"/>
                <a:cs typeface="Arial" panose="020B0604020202020204" pitchFamily="34" charset="0"/>
              </a:rPr>
              <a:t>	</a:t>
            </a:r>
            <a:r>
              <a:rPr lang="sl-SI" altLang="sl-SI"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UČITELJI</a:t>
            </a:r>
            <a:r>
              <a:rPr lang="sl-SI" altLang="sl-SI" b="1" dirty="0" smtClean="0">
                <a:latin typeface="Arial" panose="020B0604020202020204" pitchFamily="34" charset="0"/>
                <a:cs typeface="Arial" panose="020B0604020202020204" pitchFamily="34" charset="0"/>
              </a:rPr>
              <a:t>	</a:t>
            </a:r>
            <a:r>
              <a:rPr lang="sl-SI" altLang="sl-SI" b="1" dirty="0" smtClean="0"/>
              <a:t>			</a:t>
            </a:r>
            <a:r>
              <a:rPr lang="sl-SI" altLang="sl-SI" b="1" dirty="0" smtClean="0">
                <a:latin typeface="Arial" panose="020B0604020202020204" pitchFamily="34" charset="0"/>
                <a:cs typeface="Arial" panose="020B0604020202020204" pitchFamily="34" charset="0"/>
              </a:rPr>
              <a:t>         </a:t>
            </a:r>
            <a:r>
              <a:rPr lang="it-IT" altLang="sl-SI" b="1" dirty="0" smtClean="0">
                <a:latin typeface="Arial" panose="020B0604020202020204" pitchFamily="34" charset="0"/>
                <a:cs typeface="Arial" panose="020B0604020202020204" pitchFamily="34" charset="0"/>
              </a:rPr>
              <a:t>GOVORNI </a:t>
            </a:r>
            <a:r>
              <a:rPr lang="sl-SI" altLang="sl-SI" b="1" dirty="0" smtClean="0">
                <a:latin typeface="Arial" panose="020B0604020202020204" pitchFamily="34" charset="0"/>
                <a:cs typeface="Arial" panose="020B0604020202020204" pitchFamily="34" charset="0"/>
              </a:rPr>
              <a:t>ZGLED</a:t>
            </a:r>
            <a:endParaRPr lang="it-IT" altLang="sl-SI"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altLang="sl-SI"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dirty="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3"/>
          <a:stretch>
            <a:fillRect/>
          </a:stretch>
        </p:blipFill>
        <p:spPr>
          <a:xfrm>
            <a:off x="2178068" y="2773274"/>
            <a:ext cx="853514" cy="1469107"/>
          </a:xfrm>
          <a:prstGeom prst="rect">
            <a:avLst/>
          </a:prstGeom>
        </p:spPr>
      </p:pic>
      <p:pic>
        <p:nvPicPr>
          <p:cNvPr id="6" name="Slika 5"/>
          <p:cNvPicPr>
            <a:picLocks noChangeAspect="1"/>
          </p:cNvPicPr>
          <p:nvPr/>
        </p:nvPicPr>
        <p:blipFill>
          <a:blip r:embed="rId4"/>
          <a:stretch>
            <a:fillRect/>
          </a:stretch>
        </p:blipFill>
        <p:spPr>
          <a:xfrm>
            <a:off x="6078477" y="2238446"/>
            <a:ext cx="3475425" cy="2138723"/>
          </a:xfrm>
          <a:prstGeom prst="rect">
            <a:avLst/>
          </a:prstGeom>
        </p:spPr>
      </p:pic>
    </p:spTree>
    <p:extLst>
      <p:ext uri="{BB962C8B-B14F-4D97-AF65-F5344CB8AC3E}">
        <p14:creationId xmlns:p14="http://schemas.microsoft.com/office/powerpoint/2010/main" val="2607876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2283482"/>
          </a:xfrm>
        </p:spPr>
        <p:txBody>
          <a:bodyPr>
            <a:normAutofit/>
          </a:bodyPr>
          <a:lstStyle/>
          <a:p>
            <a:pPr lvl="0" algn="ctr" eaLnBrk="0" fontAlgn="base" hangingPunct="0">
              <a:lnSpc>
                <a:spcPct val="100000"/>
              </a:lnSpc>
              <a:spcBef>
                <a:spcPct val="20000"/>
              </a:spcBef>
              <a:spcAft>
                <a:spcPct val="0"/>
              </a:spcAft>
            </a:pPr>
            <a:r>
              <a:rPr lang="sl-SI" altLang="sl-SI" sz="3200" kern="0" dirty="0">
                <a:solidFill>
                  <a:srgbClr val="000000"/>
                </a:solidFill>
                <a:latin typeface="Arial"/>
                <a:ea typeface="+mn-ea"/>
                <a:cs typeface="+mn-cs"/>
              </a:rPr>
              <a:t>Glasovno razpoznavanje in </a:t>
            </a:r>
            <a:r>
              <a:rPr lang="sl-SI" altLang="sl-SI" sz="3200" b="1" kern="0" dirty="0">
                <a:solidFill>
                  <a:srgbClr val="000000"/>
                </a:solidFill>
                <a:latin typeface="Arial"/>
                <a:ea typeface="+mn-ea"/>
                <a:cs typeface="+mn-cs"/>
              </a:rPr>
              <a:t>posnemanje</a:t>
            </a:r>
            <a:r>
              <a:rPr lang="sl-SI" altLang="sl-SI" sz="3200" kern="0" dirty="0">
                <a:solidFill>
                  <a:srgbClr val="000000"/>
                </a:solidFill>
                <a:latin typeface="Arial"/>
                <a:ea typeface="+mn-ea"/>
                <a:cs typeface="+mn-cs"/>
              </a:rPr>
              <a:t> je NAJINTENZIVNEJŠE med četrtim in osmim letom starosti.</a:t>
            </a:r>
            <a:r>
              <a:rPr lang="sl-SI" altLang="sl-SI" sz="2800" kern="0" dirty="0">
                <a:solidFill>
                  <a:srgbClr val="000000"/>
                </a:solidFill>
                <a:latin typeface="Arial"/>
                <a:ea typeface="+mn-ea"/>
                <a:cs typeface="+mn-cs"/>
              </a:rPr>
              <a:t/>
            </a:r>
            <a:br>
              <a:rPr lang="sl-SI" altLang="sl-SI" sz="2800" kern="0" dirty="0">
                <a:solidFill>
                  <a:srgbClr val="000000"/>
                </a:solidFill>
                <a:latin typeface="Arial"/>
                <a:ea typeface="+mn-ea"/>
                <a:cs typeface="+mn-cs"/>
              </a:rPr>
            </a:br>
            <a:endParaRPr lang="sl-SI" sz="3200" dirty="0">
              <a:latin typeface="Arial" panose="020B0604020202020204" pitchFamily="34" charset="0"/>
              <a:cs typeface="Arial" panose="020B0604020202020204" pitchFamily="34" charset="0"/>
            </a:endParaRPr>
          </a:p>
        </p:txBody>
      </p:sp>
      <p:pic>
        <p:nvPicPr>
          <p:cNvPr id="4" name="Označba mesta vsebine 3"/>
          <p:cNvPicPr>
            <a:picLocks noGrp="1" noChangeAspect="1"/>
          </p:cNvPicPr>
          <p:nvPr>
            <p:ph idx="1"/>
          </p:nvPr>
        </p:nvPicPr>
        <p:blipFill>
          <a:blip r:embed="rId3"/>
          <a:stretch>
            <a:fillRect/>
          </a:stretch>
        </p:blipFill>
        <p:spPr>
          <a:xfrm>
            <a:off x="1099125" y="2348231"/>
            <a:ext cx="3442499" cy="3276939"/>
          </a:xfrm>
          <a:prstGeom prst="rect">
            <a:avLst/>
          </a:prstGeom>
        </p:spPr>
      </p:pic>
      <p:pic>
        <p:nvPicPr>
          <p:cNvPr id="5" name="Slika 4"/>
          <p:cNvPicPr>
            <a:picLocks noChangeAspect="1"/>
          </p:cNvPicPr>
          <p:nvPr/>
        </p:nvPicPr>
        <p:blipFill>
          <a:blip r:embed="rId4"/>
          <a:stretch>
            <a:fillRect/>
          </a:stretch>
        </p:blipFill>
        <p:spPr>
          <a:xfrm>
            <a:off x="6608862" y="2348231"/>
            <a:ext cx="3420152" cy="3420152"/>
          </a:xfrm>
          <a:prstGeom prst="rect">
            <a:avLst/>
          </a:prstGeom>
        </p:spPr>
      </p:pic>
    </p:spTree>
    <p:extLst>
      <p:ext uri="{BB962C8B-B14F-4D97-AF65-F5344CB8AC3E}">
        <p14:creationId xmlns:p14="http://schemas.microsoft.com/office/powerpoint/2010/main" val="3762895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sz="3200" b="1" dirty="0" smtClean="0">
                <a:latin typeface="Arial" panose="020B0604020202020204" pitchFamily="34" charset="0"/>
                <a:cs typeface="Arial" panose="020B0604020202020204" pitchFamily="34" charset="0"/>
              </a:rPr>
              <a:t>GOVORNA KOMPETENTNOST</a:t>
            </a:r>
            <a:endParaRPr lang="sl-SI" sz="3200" b="1" dirty="0">
              <a:latin typeface="Arial" panose="020B0604020202020204" pitchFamily="34" charset="0"/>
              <a:cs typeface="Arial" panose="020B0604020202020204" pitchFamily="34" charset="0"/>
            </a:endParaRPr>
          </a:p>
        </p:txBody>
      </p:sp>
      <p:sp>
        <p:nvSpPr>
          <p:cNvPr id="5" name="Označba mesta vsebine 2"/>
          <p:cNvSpPr txBox="1">
            <a:spLocks/>
          </p:cNvSpPr>
          <p:nvPr/>
        </p:nvSpPr>
        <p:spPr bwMode="auto">
          <a:xfrm>
            <a:off x="961697" y="1117600"/>
            <a:ext cx="8050541"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defTabSz="914400" rtl="0" eaLnBrk="0" fontAlgn="base" latinLnBrk="0" hangingPunct="0">
              <a:lnSpc>
                <a:spcPct val="100000"/>
              </a:lnSpc>
              <a:spcBef>
                <a:spcPct val="20000"/>
              </a:spcBef>
              <a:spcAft>
                <a:spcPct val="0"/>
              </a:spcAft>
              <a:buClrTx/>
              <a:buSzTx/>
              <a:buFontTx/>
              <a:buNone/>
              <a:tabLst/>
              <a:defRPr/>
            </a:pPr>
            <a:endParaRPr lang="sl-SI" kern="0" dirty="0">
              <a:solidFill>
                <a:srgbClr val="000000"/>
              </a:solidFill>
              <a:latin typeface="Arial"/>
            </a:endParaRPr>
          </a:p>
          <a:p>
            <a:pPr marL="0" marR="0" lvl="0" indent="0" defTabSz="914400" rtl="0" eaLnBrk="0" fontAlgn="base" latinLnBrk="0" hangingPunct="0">
              <a:lnSpc>
                <a:spcPct val="100000"/>
              </a:lnSpc>
              <a:spcBef>
                <a:spcPct val="20000"/>
              </a:spcBef>
              <a:spcAft>
                <a:spcPct val="0"/>
              </a:spcAft>
              <a:buClrTx/>
              <a:buSzTx/>
              <a:buFontTx/>
              <a:buNone/>
              <a:tabLst/>
              <a:defRPr/>
            </a:pPr>
            <a:r>
              <a:rPr kumimoji="0" lang="sl-SI" sz="3200" b="0" i="0" u="none" strike="noStrike" kern="0" cap="none" spc="0" normalizeH="0" baseline="0" noProof="0" dirty="0" smtClean="0">
                <a:ln>
                  <a:noFill/>
                </a:ln>
                <a:solidFill>
                  <a:srgbClr val="000000"/>
                </a:solidFill>
                <a:effectLst/>
                <a:uLnTx/>
                <a:uFillTx/>
                <a:latin typeface="Arial"/>
                <a:ea typeface="+mn-ea"/>
                <a:cs typeface="+mn-cs"/>
              </a:rPr>
              <a:t>Povezana z različnimi področji razvoja!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l-SI" sz="2800" b="0" i="0" u="none" strike="noStrike" kern="0" cap="none" spc="0" normalizeH="0" baseline="0" noProof="0" dirty="0" smtClean="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sl-SI" sz="2800" b="0" i="0" u="none" strike="noStrike" kern="0" cap="none" spc="0" normalizeH="0" baseline="0" noProof="0" dirty="0" smtClean="0">
                <a:ln>
                  <a:noFill/>
                </a:ln>
                <a:solidFill>
                  <a:srgbClr val="000000"/>
                </a:solidFill>
                <a:effectLst/>
                <a:uLnTx/>
                <a:uFillTx/>
                <a:latin typeface="Arial"/>
                <a:ea typeface="+mn-ea"/>
                <a:cs typeface="+mn-cs"/>
              </a:rPr>
              <a:t>spoznavnim razvojem,</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sl-SI" sz="2800" b="0" i="0" u="none" strike="noStrike" kern="0" cap="none" spc="0" normalizeH="0" baseline="0" noProof="0" dirty="0" smtClean="0">
                <a:ln>
                  <a:noFill/>
                </a:ln>
                <a:solidFill>
                  <a:srgbClr val="000000"/>
                </a:solidFill>
                <a:effectLst/>
                <a:uLnTx/>
                <a:uFillTx/>
                <a:latin typeface="Arial"/>
                <a:ea typeface="+mn-ea"/>
                <a:cs typeface="+mn-cs"/>
              </a:rPr>
              <a:t>razvojem simbolnega mišljenja,</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sl-SI" sz="2800" b="0" i="0" u="none" strike="noStrike" kern="0" cap="none" spc="0" normalizeH="0" baseline="0" noProof="0" dirty="0" smtClean="0">
                <a:ln>
                  <a:noFill/>
                </a:ln>
                <a:solidFill>
                  <a:srgbClr val="000000"/>
                </a:solidFill>
                <a:effectLst/>
                <a:uLnTx/>
                <a:uFillTx/>
                <a:latin typeface="Arial"/>
                <a:ea typeface="+mn-ea"/>
                <a:cs typeface="+mn-cs"/>
              </a:rPr>
              <a:t>socialne kognicije in empatije,</a:t>
            </a: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sl-SI" sz="2800" b="0" i="0" u="none" strike="noStrike" kern="0" cap="none" spc="0" normalizeH="0" baseline="0" noProof="0" dirty="0" smtClean="0">
                <a:ln>
                  <a:noFill/>
                </a:ln>
                <a:solidFill>
                  <a:srgbClr val="000000"/>
                </a:solidFill>
                <a:effectLst/>
                <a:uLnTx/>
                <a:uFillTx/>
                <a:latin typeface="Arial"/>
                <a:ea typeface="+mn-ea"/>
                <a:cs typeface="+mn-cs"/>
              </a:rPr>
              <a:t>čustvenim razvojem.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sl-SI" sz="32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Slika 6"/>
          <p:cNvPicPr>
            <a:picLocks noChangeAspect="1"/>
          </p:cNvPicPr>
          <p:nvPr/>
        </p:nvPicPr>
        <p:blipFill>
          <a:blip r:embed="rId3"/>
          <a:stretch>
            <a:fillRect/>
          </a:stretch>
        </p:blipFill>
        <p:spPr>
          <a:xfrm>
            <a:off x="8451254" y="1870075"/>
            <a:ext cx="3001277" cy="3884651"/>
          </a:xfrm>
          <a:prstGeom prst="rect">
            <a:avLst/>
          </a:prstGeom>
        </p:spPr>
      </p:pic>
    </p:spTree>
    <p:extLst>
      <p:ext uri="{BB962C8B-B14F-4D97-AF65-F5344CB8AC3E}">
        <p14:creationId xmlns:p14="http://schemas.microsoft.com/office/powerpoint/2010/main" val="4215024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altLang="sl-SI" sz="3200" b="1" kern="0" dirty="0">
                <a:solidFill>
                  <a:srgbClr val="000000"/>
                </a:solidFill>
                <a:latin typeface="Arial"/>
              </a:rPr>
              <a:t>VIŠJA </a:t>
            </a:r>
            <a:r>
              <a:rPr lang="sl-SI" altLang="sl-SI" sz="3200" b="1" kern="0" dirty="0" smtClean="0">
                <a:solidFill>
                  <a:srgbClr val="000000"/>
                </a:solidFill>
                <a:latin typeface="Arial"/>
              </a:rPr>
              <a:t>GOVORNO - JEZIKOVNA </a:t>
            </a:r>
            <a:r>
              <a:rPr lang="sl-SI" altLang="sl-SI" sz="3200" b="1" kern="0" dirty="0">
                <a:solidFill>
                  <a:srgbClr val="000000"/>
                </a:solidFill>
                <a:latin typeface="Arial"/>
              </a:rPr>
              <a:t>KOMPETENTNOST</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756745" y="1352331"/>
            <a:ext cx="10515600" cy="4551363"/>
          </a:xfrm>
        </p:spPr>
        <p:txBody>
          <a:bodyPr/>
          <a:lstStyle/>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boljše razumevanje navodil učiteljice,</a:t>
            </a:r>
          </a:p>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jasnejše izražanje in pripovedovanje,</a:t>
            </a:r>
          </a:p>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pogostejše vključevanje v simbolno igro,</a:t>
            </a:r>
          </a:p>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lažje vključevanje v vrstniško skupino,</a:t>
            </a:r>
          </a:p>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boljše razumevanje prebrane vsebine,</a:t>
            </a:r>
          </a:p>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več branja in manj napak,</a:t>
            </a:r>
          </a:p>
          <a:p>
            <a:pPr lvl="0" eaLnBrk="0" fontAlgn="base" hangingPunct="0">
              <a:lnSpc>
                <a:spcPct val="100000"/>
              </a:lnSpc>
              <a:spcBef>
                <a:spcPct val="20000"/>
              </a:spcBef>
              <a:spcAft>
                <a:spcPct val="0"/>
              </a:spcAft>
              <a:buFont typeface="Wingdings" panose="05000000000000000000" pitchFamily="2" charset="2"/>
              <a:buChar char="Ø"/>
            </a:pPr>
            <a:r>
              <a:rPr lang="sl-SI" altLang="sl-SI" sz="3200" kern="0" dirty="0">
                <a:solidFill>
                  <a:srgbClr val="000000"/>
                </a:solidFill>
                <a:latin typeface="Arial"/>
              </a:rPr>
              <a:t>izražanje višje porajajoče se in kasnejše pismenosti.</a:t>
            </a:r>
          </a:p>
          <a:p>
            <a:pPr marL="0" indent="0">
              <a:buNone/>
            </a:pPr>
            <a:endParaRPr lang="sl-SI" dirty="0" smtClean="0">
              <a:latin typeface="Arial" panose="020B0604020202020204" pitchFamily="34" charset="0"/>
              <a:cs typeface="Arial" panose="020B0604020202020204" pitchFamily="34" charset="0"/>
            </a:endParaRPr>
          </a:p>
        </p:txBody>
      </p:sp>
      <p:pic>
        <p:nvPicPr>
          <p:cNvPr id="4" name="Slika 3"/>
          <p:cNvPicPr>
            <a:picLocks noChangeAspect="1"/>
          </p:cNvPicPr>
          <p:nvPr/>
        </p:nvPicPr>
        <p:blipFill>
          <a:blip r:embed="rId3"/>
          <a:stretch>
            <a:fillRect/>
          </a:stretch>
        </p:blipFill>
        <p:spPr>
          <a:xfrm>
            <a:off x="8870733" y="1117600"/>
            <a:ext cx="2764219" cy="1585310"/>
          </a:xfrm>
          <a:prstGeom prst="rect">
            <a:avLst/>
          </a:prstGeom>
        </p:spPr>
      </p:pic>
      <p:pic>
        <p:nvPicPr>
          <p:cNvPr id="5" name="Slika 4"/>
          <p:cNvPicPr>
            <a:picLocks noChangeAspect="1"/>
          </p:cNvPicPr>
          <p:nvPr/>
        </p:nvPicPr>
        <p:blipFill>
          <a:blip r:embed="rId4"/>
          <a:stretch>
            <a:fillRect/>
          </a:stretch>
        </p:blipFill>
        <p:spPr>
          <a:xfrm>
            <a:off x="9787149" y="2906110"/>
            <a:ext cx="1552200" cy="1981200"/>
          </a:xfrm>
          <a:prstGeom prst="rect">
            <a:avLst/>
          </a:prstGeom>
        </p:spPr>
      </p:pic>
    </p:spTree>
    <p:extLst>
      <p:ext uri="{BB962C8B-B14F-4D97-AF65-F5344CB8AC3E}">
        <p14:creationId xmlns:p14="http://schemas.microsoft.com/office/powerpoint/2010/main" val="41516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altLang="sl-SI" sz="3200" b="1" kern="0" dirty="0">
                <a:solidFill>
                  <a:srgbClr val="000000"/>
                </a:solidFill>
                <a:latin typeface="Arial"/>
              </a:rPr>
              <a:t>CELOSTEN POGLED NA OTROKOV RAZVOJ</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685800" y="1320800"/>
            <a:ext cx="10515600" cy="4551363"/>
          </a:xfrm>
        </p:spPr>
        <p:txBody>
          <a:bodyPr/>
          <a:lstStyle/>
          <a:p>
            <a:pPr lvl="0" eaLnBrk="0" fontAlgn="base" hangingPunct="0">
              <a:lnSpc>
                <a:spcPct val="100000"/>
              </a:lnSpc>
              <a:spcBef>
                <a:spcPct val="20000"/>
              </a:spcBef>
              <a:spcAft>
                <a:spcPct val="0"/>
              </a:spcAft>
              <a:buFont typeface="Wingdings" panose="05000000000000000000" pitchFamily="2" charset="2"/>
              <a:buChar char="Ø"/>
            </a:pPr>
            <a:r>
              <a:rPr lang="sl-SI" altLang="sl-SI" kern="0" dirty="0" smtClean="0">
                <a:solidFill>
                  <a:srgbClr val="000000"/>
                </a:solidFill>
                <a:latin typeface="Arial"/>
              </a:rPr>
              <a:t> Informacije iz različnih virov.</a:t>
            </a:r>
            <a:endParaRPr lang="sl-SI" altLang="sl-SI" kern="0" dirty="0">
              <a:solidFill>
                <a:srgbClr val="000000"/>
              </a:solidFill>
              <a:latin typeface="Arial"/>
            </a:endParaRPr>
          </a:p>
          <a:p>
            <a:pPr lvl="0" eaLnBrk="0" fontAlgn="base" hangingPunct="0">
              <a:lnSpc>
                <a:spcPct val="100000"/>
              </a:lnSpc>
              <a:spcBef>
                <a:spcPct val="20000"/>
              </a:spcBef>
              <a:spcAft>
                <a:spcPct val="0"/>
              </a:spcAft>
              <a:buFont typeface="Wingdings" panose="05000000000000000000" pitchFamily="2" charset="2"/>
              <a:buChar char="Ø"/>
            </a:pPr>
            <a:r>
              <a:rPr lang="sl-SI" altLang="sl-SI" kern="0" dirty="0" smtClean="0">
                <a:solidFill>
                  <a:srgbClr val="000000"/>
                </a:solidFill>
                <a:latin typeface="Arial"/>
              </a:rPr>
              <a:t> Pomembno </a:t>
            </a:r>
            <a:r>
              <a:rPr lang="sl-SI" altLang="sl-SI" kern="0" dirty="0">
                <a:solidFill>
                  <a:srgbClr val="000000"/>
                </a:solidFill>
                <a:latin typeface="Arial"/>
              </a:rPr>
              <a:t>poznavanje kognitivnih sposobnosti</a:t>
            </a:r>
            <a:r>
              <a:rPr lang="sl-SI" altLang="sl-SI" kern="0" dirty="0" smtClean="0">
                <a:solidFill>
                  <a:srgbClr val="000000"/>
                </a:solidFill>
                <a:latin typeface="Arial"/>
              </a:rPr>
              <a:t>.</a:t>
            </a:r>
            <a:endParaRPr lang="sl-SI" altLang="sl-SI" kern="0" dirty="0">
              <a:solidFill>
                <a:srgbClr val="FF0000"/>
              </a:solidFill>
              <a:latin typeface="Arial"/>
            </a:endParaRPr>
          </a:p>
          <a:p>
            <a:pPr lvl="0" eaLnBrk="0" fontAlgn="base" hangingPunct="0">
              <a:lnSpc>
                <a:spcPct val="100000"/>
              </a:lnSpc>
              <a:spcBef>
                <a:spcPct val="20000"/>
              </a:spcBef>
              <a:spcAft>
                <a:spcPct val="0"/>
              </a:spcAft>
              <a:buFont typeface="Wingdings" panose="05000000000000000000" pitchFamily="2" charset="2"/>
              <a:buChar char="Ø"/>
            </a:pPr>
            <a:r>
              <a:rPr lang="sl-SI" altLang="sl-SI" kern="0" dirty="0" smtClean="0">
                <a:latin typeface="Arial"/>
              </a:rPr>
              <a:t> Povezanost</a:t>
            </a:r>
            <a:r>
              <a:rPr lang="sl-SI" altLang="sl-SI" kern="0" dirty="0" smtClean="0">
                <a:solidFill>
                  <a:srgbClr val="000000"/>
                </a:solidFill>
                <a:latin typeface="Arial"/>
              </a:rPr>
              <a:t> </a:t>
            </a:r>
            <a:r>
              <a:rPr lang="sl-SI" altLang="sl-SI" kern="0" dirty="0">
                <a:solidFill>
                  <a:srgbClr val="000000"/>
                </a:solidFill>
                <a:latin typeface="Arial"/>
              </a:rPr>
              <a:t>govora z drugimi procesi</a:t>
            </a:r>
            <a:r>
              <a:rPr lang="sl-SI" altLang="sl-SI" kern="0" dirty="0" smtClean="0">
                <a:solidFill>
                  <a:srgbClr val="000000"/>
                </a:solidFill>
                <a:latin typeface="Arial"/>
              </a:rPr>
              <a:t>.</a:t>
            </a:r>
          </a:p>
          <a:p>
            <a:pPr lvl="0" eaLnBrk="0" fontAlgn="base" hangingPunct="0">
              <a:lnSpc>
                <a:spcPct val="100000"/>
              </a:lnSpc>
              <a:spcBef>
                <a:spcPct val="20000"/>
              </a:spcBef>
              <a:spcAft>
                <a:spcPct val="0"/>
              </a:spcAft>
              <a:buFont typeface="Wingdings" panose="05000000000000000000" pitchFamily="2" charset="2"/>
              <a:buChar char="Ø"/>
            </a:pPr>
            <a:endParaRPr lang="sl-SI" altLang="sl-SI" kern="0" dirty="0" smtClean="0">
              <a:solidFill>
                <a:srgbClr val="000000"/>
              </a:solidFill>
              <a:latin typeface="Arial"/>
            </a:endParaRPr>
          </a:p>
          <a:p>
            <a:pPr lvl="0" eaLnBrk="0" fontAlgn="base" hangingPunct="0">
              <a:lnSpc>
                <a:spcPct val="100000"/>
              </a:lnSpc>
              <a:spcBef>
                <a:spcPct val="20000"/>
              </a:spcBef>
              <a:spcAft>
                <a:spcPct val="0"/>
              </a:spcAft>
              <a:buFont typeface="Wingdings" panose="05000000000000000000" pitchFamily="2" charset="2"/>
              <a:buChar char="Ø"/>
            </a:pPr>
            <a:r>
              <a:rPr lang="sl-SI" altLang="sl-SI" kern="0" dirty="0" smtClean="0">
                <a:solidFill>
                  <a:srgbClr val="000000"/>
                </a:solidFill>
                <a:latin typeface="Arial"/>
              </a:rPr>
              <a:t> Psihodiagnostični pripomočki za ocenjevanje in spremljanje govora (LSGR-LJ, PPZ, LZP).</a:t>
            </a:r>
            <a:endParaRPr lang="sl-SI" altLang="sl-SI" kern="0" dirty="0">
              <a:solidFill>
                <a:srgbClr val="000000"/>
              </a:solidFill>
              <a:latin typeface="Arial"/>
            </a:endParaRPr>
          </a:p>
          <a:p>
            <a:pPr eaLnBrk="0" fontAlgn="base" hangingPunct="0">
              <a:lnSpc>
                <a:spcPct val="100000"/>
              </a:lnSpc>
              <a:spcBef>
                <a:spcPct val="20000"/>
              </a:spcBef>
              <a:spcAft>
                <a:spcPct val="0"/>
              </a:spcAft>
              <a:buFont typeface="Wingdings" panose="05000000000000000000" pitchFamily="2" charset="2"/>
              <a:buChar char="Ø"/>
            </a:pPr>
            <a:r>
              <a:rPr lang="sl-SI" altLang="sl-SI" kern="0" dirty="0" smtClean="0">
                <a:solidFill>
                  <a:srgbClr val="000000"/>
                </a:solidFill>
                <a:latin typeface="Arial"/>
              </a:rPr>
              <a:t> Sistematski </a:t>
            </a:r>
            <a:r>
              <a:rPr lang="sl-SI" altLang="sl-SI" kern="0" dirty="0">
                <a:solidFill>
                  <a:srgbClr val="000000"/>
                </a:solidFill>
                <a:latin typeface="Arial"/>
              </a:rPr>
              <a:t>logopedski pregled pri petih </a:t>
            </a:r>
            <a:r>
              <a:rPr lang="sl-SI" altLang="sl-SI" kern="0" dirty="0" smtClean="0">
                <a:solidFill>
                  <a:srgbClr val="000000"/>
                </a:solidFill>
                <a:latin typeface="Arial"/>
              </a:rPr>
              <a:t>letih.</a:t>
            </a:r>
            <a:endParaRPr lang="sl-SI" altLang="sl-SI" kern="0" dirty="0">
              <a:solidFill>
                <a:srgbClr val="000000"/>
              </a:solidFill>
              <a:latin typeface="Arial"/>
            </a:endParaRPr>
          </a:p>
          <a:p>
            <a:pPr lvl="0" eaLnBrk="0" fontAlgn="base" hangingPunct="0">
              <a:lnSpc>
                <a:spcPct val="100000"/>
              </a:lnSpc>
              <a:spcBef>
                <a:spcPct val="20000"/>
              </a:spcBef>
              <a:spcAft>
                <a:spcPct val="0"/>
              </a:spcAft>
              <a:buFont typeface="Wingdings" panose="05000000000000000000" pitchFamily="2" charset="2"/>
              <a:buChar char="Ø"/>
            </a:pPr>
            <a:r>
              <a:rPr lang="sl-SI" altLang="sl-SI" kern="0" dirty="0" smtClean="0">
                <a:solidFill>
                  <a:srgbClr val="000000"/>
                </a:solidFill>
                <a:latin typeface="Arial"/>
              </a:rPr>
              <a:t> Otroci z govorno-jezikovnimi težavami.</a:t>
            </a:r>
          </a:p>
          <a:p>
            <a:pPr>
              <a:buFont typeface="Wingdings" panose="05000000000000000000" pitchFamily="2" charset="2"/>
              <a:buChar char="Ø"/>
            </a:pPr>
            <a:endParaRPr lang="sl-SI" dirty="0" smtClean="0">
              <a:latin typeface="Arial" panose="020B0604020202020204" pitchFamily="34" charset="0"/>
              <a:cs typeface="Arial" panose="020B0604020202020204" pitchFamily="34" charset="0"/>
            </a:endParaRPr>
          </a:p>
        </p:txBody>
      </p:sp>
      <p:pic>
        <p:nvPicPr>
          <p:cNvPr id="5" name="Slik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1100" y="1320800"/>
            <a:ext cx="2882034" cy="191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0972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199" y="164827"/>
            <a:ext cx="10363200" cy="752475"/>
          </a:xfrm>
        </p:spPr>
        <p:txBody>
          <a:bodyPr>
            <a:normAutofit/>
          </a:bodyPr>
          <a:lstStyle/>
          <a:p>
            <a:pPr algn="ctr"/>
            <a:r>
              <a:rPr lang="sl-SI" sz="3200" b="1" kern="0" dirty="0" smtClean="0">
                <a:solidFill>
                  <a:srgbClr val="000000"/>
                </a:solidFill>
                <a:latin typeface="Arial"/>
              </a:rPr>
              <a:t>KAJ BI IZPOSTAVILA?</a:t>
            </a:r>
            <a:endParaRPr lang="sl-SI" sz="3200" b="1" dirty="0">
              <a:latin typeface="Arial" panose="020B0604020202020204" pitchFamily="34" charset="0"/>
              <a:cs typeface="Arial" panose="020B0604020202020204" pitchFamily="34" charset="0"/>
            </a:endParaRPr>
          </a:p>
        </p:txBody>
      </p:sp>
      <p:pic>
        <p:nvPicPr>
          <p:cNvPr id="6" name="Označba mesta vsebine 5"/>
          <p:cNvPicPr>
            <a:picLocks noGrp="1" noChangeAspect="1"/>
          </p:cNvPicPr>
          <p:nvPr>
            <p:ph idx="1"/>
          </p:nvPr>
        </p:nvPicPr>
        <p:blipFill>
          <a:blip r:embed="rId3"/>
          <a:stretch>
            <a:fillRect/>
          </a:stretch>
        </p:blipFill>
        <p:spPr>
          <a:xfrm>
            <a:off x="10909738" y="318212"/>
            <a:ext cx="1026293" cy="1975934"/>
          </a:xfrm>
          <a:prstGeom prst="rect">
            <a:avLst/>
          </a:prstGeom>
        </p:spPr>
      </p:pic>
      <p:sp>
        <p:nvSpPr>
          <p:cNvPr id="7" name="Pravokotnik 6"/>
          <p:cNvSpPr/>
          <p:nvPr/>
        </p:nvSpPr>
        <p:spPr>
          <a:xfrm>
            <a:off x="614854" y="961697"/>
            <a:ext cx="10586545" cy="4967514"/>
          </a:xfrm>
          <a:prstGeom prst="rect">
            <a:avLst/>
          </a:prstGeom>
        </p:spPr>
        <p:txBody>
          <a:bodyPr wrap="square">
            <a:spAutoFit/>
          </a:bodyPr>
          <a:lstStyle/>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smtClean="0">
                <a:solidFill>
                  <a:srgbClr val="000000"/>
                </a:solidFill>
                <a:latin typeface="Arial"/>
              </a:rPr>
              <a:t>Pomembno poznavanje razvojnih </a:t>
            </a:r>
            <a:r>
              <a:rPr lang="sl-SI" altLang="sl-SI" sz="2200" kern="0" dirty="0">
                <a:solidFill>
                  <a:srgbClr val="000000"/>
                </a:solidFill>
                <a:latin typeface="Arial"/>
              </a:rPr>
              <a:t>zakonitosti.</a:t>
            </a: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smtClean="0">
                <a:solidFill>
                  <a:srgbClr val="000000"/>
                </a:solidFill>
                <a:latin typeface="Arial"/>
              </a:rPr>
              <a:t>Izogibanje prehitremu sklepanje, na osnovi omejenih informacij </a:t>
            </a:r>
            <a:r>
              <a:rPr lang="sl-SI" altLang="sl-SI" sz="2200" kern="0" dirty="0">
                <a:solidFill>
                  <a:srgbClr val="000000"/>
                </a:solidFill>
                <a:latin typeface="Arial"/>
              </a:rPr>
              <a:t>– postavljanje „diagnoz</a:t>
            </a:r>
            <a:r>
              <a:rPr lang="sl-SI" altLang="sl-SI" sz="2200" kern="0" dirty="0" smtClean="0">
                <a:solidFill>
                  <a:srgbClr val="000000"/>
                </a:solidFill>
                <a:latin typeface="Arial"/>
              </a:rPr>
              <a:t>“.</a:t>
            </a: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smtClean="0">
                <a:solidFill>
                  <a:srgbClr val="000000"/>
                </a:solidFill>
                <a:latin typeface="Arial"/>
              </a:rPr>
              <a:t>Pozornost usmerimo na </a:t>
            </a:r>
            <a:r>
              <a:rPr lang="sl-SI" altLang="sl-SI" sz="2200" kern="0" dirty="0">
                <a:solidFill>
                  <a:srgbClr val="000000"/>
                </a:solidFill>
                <a:latin typeface="Arial"/>
              </a:rPr>
              <a:t>naš </a:t>
            </a:r>
            <a:r>
              <a:rPr lang="sl-SI" altLang="sl-SI" sz="2200" kern="0" dirty="0" smtClean="0">
                <a:solidFill>
                  <a:srgbClr val="000000"/>
                </a:solidFill>
                <a:latin typeface="Arial"/>
              </a:rPr>
              <a:t>govor, način komuniciranja – bodimo dober govorni model. </a:t>
            </a:r>
            <a:endParaRPr lang="sl-SI" altLang="sl-SI" sz="2200" kern="0" dirty="0">
              <a:solidFill>
                <a:srgbClr val="000000"/>
              </a:solidFill>
              <a:latin typeface="Arial"/>
            </a:endParaRP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smtClean="0">
                <a:solidFill>
                  <a:srgbClr val="000000"/>
                </a:solidFill>
                <a:latin typeface="Arial"/>
              </a:rPr>
              <a:t>Pogovarjajmo </a:t>
            </a:r>
            <a:r>
              <a:rPr lang="sl-SI" altLang="sl-SI" sz="2200" kern="0" dirty="0">
                <a:solidFill>
                  <a:srgbClr val="000000"/>
                </a:solidFill>
                <a:latin typeface="Arial"/>
              </a:rPr>
              <a:t>se z </a:t>
            </a:r>
            <a:r>
              <a:rPr lang="sl-SI" altLang="sl-SI" sz="2200" kern="0" dirty="0" smtClean="0">
                <a:solidFill>
                  <a:srgbClr val="000000"/>
                </a:solidFill>
                <a:latin typeface="Arial"/>
              </a:rPr>
              <a:t>otrokom in bodimo „potrpežljivi poslušalci“.</a:t>
            </a: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a:solidFill>
                  <a:srgbClr val="000000"/>
                </a:solidFill>
                <a:latin typeface="Arial"/>
              </a:rPr>
              <a:t>N</a:t>
            </a:r>
            <a:r>
              <a:rPr lang="sl-SI" altLang="sl-SI" sz="2200" kern="0" dirty="0" smtClean="0">
                <a:solidFill>
                  <a:srgbClr val="000000"/>
                </a:solidFill>
                <a:latin typeface="Arial"/>
              </a:rPr>
              <a:t>e </a:t>
            </a:r>
            <a:r>
              <a:rPr lang="sl-SI" altLang="sl-SI" sz="2200" kern="0" dirty="0">
                <a:solidFill>
                  <a:srgbClr val="000000"/>
                </a:solidFill>
                <a:latin typeface="Arial"/>
              </a:rPr>
              <a:t>uporabljajmo </a:t>
            </a:r>
            <a:r>
              <a:rPr lang="sl-SI" altLang="sl-SI" sz="2200" kern="0" dirty="0" smtClean="0">
                <a:solidFill>
                  <a:srgbClr val="000000"/>
                </a:solidFill>
                <a:latin typeface="Arial"/>
              </a:rPr>
              <a:t>pomanjševalnic.</a:t>
            </a:r>
            <a:endParaRPr lang="sl-SI" altLang="sl-SI" sz="2200" kern="0" dirty="0">
              <a:solidFill>
                <a:srgbClr val="000000"/>
              </a:solidFill>
              <a:latin typeface="Arial"/>
            </a:endParaRP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smtClean="0">
                <a:solidFill>
                  <a:srgbClr val="000000"/>
                </a:solidFill>
                <a:latin typeface="Arial"/>
              </a:rPr>
              <a:t>Uporabljajmo </a:t>
            </a:r>
            <a:r>
              <a:rPr lang="sl-SI" altLang="sl-SI" sz="2200" kern="0" dirty="0">
                <a:solidFill>
                  <a:srgbClr val="000000"/>
                </a:solidFill>
                <a:latin typeface="Arial"/>
              </a:rPr>
              <a:t>besedni zaklad, ki bo otroku primeren, da si ga bo lahko vtisnil v </a:t>
            </a:r>
            <a:r>
              <a:rPr lang="sl-SI" altLang="sl-SI" sz="2200" kern="0" dirty="0" smtClean="0">
                <a:solidFill>
                  <a:srgbClr val="000000"/>
                </a:solidFill>
                <a:latin typeface="Arial"/>
              </a:rPr>
              <a:t>spomin.</a:t>
            </a:r>
            <a:endParaRPr lang="sl-SI" altLang="sl-SI" sz="2200" kern="0" dirty="0">
              <a:solidFill>
                <a:srgbClr val="000000"/>
              </a:solidFill>
              <a:latin typeface="Arial"/>
            </a:endParaRP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a:solidFill>
                  <a:srgbClr val="000000"/>
                </a:solidFill>
                <a:latin typeface="Arial"/>
              </a:rPr>
              <a:t> </a:t>
            </a:r>
            <a:r>
              <a:rPr lang="sl-SI" altLang="sl-SI" sz="2200" kern="0" dirty="0" smtClean="0">
                <a:solidFill>
                  <a:srgbClr val="000000"/>
                </a:solidFill>
                <a:latin typeface="Arial"/>
              </a:rPr>
              <a:t>Otrokom </a:t>
            </a:r>
            <a:r>
              <a:rPr lang="sl-SI" altLang="sl-SI" sz="2200" kern="0" dirty="0">
                <a:solidFill>
                  <a:srgbClr val="000000"/>
                </a:solidFill>
                <a:latin typeface="Arial"/>
              </a:rPr>
              <a:t>veliko govorimo, </a:t>
            </a:r>
            <a:r>
              <a:rPr lang="sl-SI" altLang="sl-SI" sz="2200" kern="0" dirty="0" smtClean="0">
                <a:solidFill>
                  <a:srgbClr val="000000"/>
                </a:solidFill>
                <a:latin typeface="Arial"/>
              </a:rPr>
              <a:t>pripovedujemo </a:t>
            </a:r>
            <a:r>
              <a:rPr lang="sl-SI" altLang="sl-SI" sz="2200" kern="0" dirty="0">
                <a:solidFill>
                  <a:srgbClr val="000000"/>
                </a:solidFill>
                <a:latin typeface="Arial"/>
              </a:rPr>
              <a:t>o vsem, kar </a:t>
            </a:r>
            <a:r>
              <a:rPr lang="sl-SI" altLang="sl-SI" sz="2200" kern="0" dirty="0" smtClean="0">
                <a:solidFill>
                  <a:srgbClr val="000000"/>
                </a:solidFill>
                <a:latin typeface="Arial"/>
              </a:rPr>
              <a:t>počnemo in ga vključujemo v pogovor/aktivnosti.</a:t>
            </a:r>
          </a:p>
          <a:p>
            <a:pPr marL="342900" lvl="0" indent="-342900" defTabSz="914400" eaLnBrk="0" fontAlgn="base" hangingPunct="0">
              <a:spcBef>
                <a:spcPct val="20000"/>
              </a:spcBef>
              <a:spcAft>
                <a:spcPct val="0"/>
              </a:spcAft>
              <a:buFont typeface="Wingdings" panose="05000000000000000000" pitchFamily="2" charset="2"/>
              <a:buChar char="Ø"/>
              <a:defRPr/>
            </a:pPr>
            <a:r>
              <a:rPr lang="sl-SI" altLang="sl-SI" sz="2200" kern="0" dirty="0">
                <a:solidFill>
                  <a:srgbClr val="000000"/>
                </a:solidFill>
                <a:latin typeface="Arial"/>
              </a:rPr>
              <a:t>P</a:t>
            </a:r>
            <a:r>
              <a:rPr lang="sl-SI" altLang="sl-SI" sz="2200" kern="0" dirty="0" smtClean="0">
                <a:solidFill>
                  <a:srgbClr val="000000"/>
                </a:solidFill>
                <a:latin typeface="Arial"/>
              </a:rPr>
              <a:t>ripovedujmo</a:t>
            </a:r>
            <a:r>
              <a:rPr lang="sl-SI" altLang="sl-SI" sz="2200" kern="0" dirty="0">
                <a:solidFill>
                  <a:srgbClr val="000000"/>
                </a:solidFill>
                <a:latin typeface="Arial"/>
              </a:rPr>
              <a:t>, berimo, obnavljajmo mu pravljice, zgodbice </a:t>
            </a:r>
            <a:r>
              <a:rPr lang="sl-SI" altLang="sl-SI" sz="2200" kern="0" dirty="0" smtClean="0">
                <a:solidFill>
                  <a:srgbClr val="000000"/>
                </a:solidFill>
                <a:latin typeface="Arial"/>
              </a:rPr>
              <a:t>ter </a:t>
            </a:r>
            <a:r>
              <a:rPr lang="sl-SI" altLang="sl-SI" sz="2200" kern="0" dirty="0">
                <a:solidFill>
                  <a:srgbClr val="000000"/>
                </a:solidFill>
                <a:latin typeface="Arial"/>
              </a:rPr>
              <a:t>mu razlagajmo nove </a:t>
            </a:r>
            <a:r>
              <a:rPr lang="sl-SI" altLang="sl-SI" sz="2200" kern="0" dirty="0" smtClean="0">
                <a:solidFill>
                  <a:srgbClr val="000000"/>
                </a:solidFill>
                <a:latin typeface="Arial"/>
              </a:rPr>
              <a:t>besede</a:t>
            </a:r>
            <a:r>
              <a:rPr lang="sl-SI" altLang="sl-SI" sz="2200" kern="0" dirty="0">
                <a:solidFill>
                  <a:srgbClr val="000000"/>
                </a:solidFill>
                <a:latin typeface="Arial"/>
              </a:rPr>
              <a:t>.</a:t>
            </a:r>
          </a:p>
        </p:txBody>
      </p:sp>
    </p:spTree>
    <p:extLst>
      <p:ext uri="{BB962C8B-B14F-4D97-AF65-F5344CB8AC3E}">
        <p14:creationId xmlns:p14="http://schemas.microsoft.com/office/powerpoint/2010/main" val="154835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82869" y="543200"/>
            <a:ext cx="10363200" cy="752475"/>
          </a:xfrm>
        </p:spPr>
        <p:txBody>
          <a:bodyPr>
            <a:normAutofit/>
          </a:bodyPr>
          <a:lstStyle/>
          <a:p>
            <a:pPr algn="ctr"/>
            <a:r>
              <a:rPr lang="sl-SI" altLang="sl-SI" sz="3200" b="1" kern="0" dirty="0" smtClean="0">
                <a:solidFill>
                  <a:srgbClr val="000000"/>
                </a:solidFill>
                <a:latin typeface="Arial"/>
              </a:rPr>
              <a:t>ZAKLJUČNA MISEL</a:t>
            </a:r>
            <a:endParaRPr lang="sl-SI" sz="3200" b="1" dirty="0">
              <a:latin typeface="Arial" panose="020B0604020202020204" pitchFamily="34" charset="0"/>
              <a:cs typeface="Arial" panose="020B0604020202020204" pitchFamily="34" charset="0"/>
            </a:endParaRPr>
          </a:p>
        </p:txBody>
      </p:sp>
      <p:sp>
        <p:nvSpPr>
          <p:cNvPr id="5" name="Pravokotnik 4"/>
          <p:cNvSpPr/>
          <p:nvPr/>
        </p:nvSpPr>
        <p:spPr>
          <a:xfrm>
            <a:off x="3316014" y="1847983"/>
            <a:ext cx="6096000" cy="1815882"/>
          </a:xfrm>
          <a:prstGeom prst="rect">
            <a:avLst/>
          </a:prstGeom>
        </p:spPr>
        <p:txBody>
          <a:bodyPr>
            <a:spAutoFit/>
          </a:bodyPr>
          <a:lstStyle/>
          <a:p>
            <a:pPr algn="ctr"/>
            <a:r>
              <a:rPr lang="sl-SI" sz="2800" dirty="0">
                <a:latin typeface="Algerian" panose="04020705040A02060702" pitchFamily="82" charset="0"/>
              </a:rPr>
              <a:t>Največja nagrada za človekov trud ni tisto, kar bo zanj dobil, </a:t>
            </a:r>
          </a:p>
          <a:p>
            <a:pPr algn="ctr"/>
            <a:r>
              <a:rPr lang="sl-SI" sz="2800" dirty="0">
                <a:latin typeface="Algerian" panose="04020705040A02060702" pitchFamily="82" charset="0"/>
              </a:rPr>
              <a:t>temveč tisto, kar bo postal.</a:t>
            </a:r>
          </a:p>
          <a:p>
            <a:pPr algn="ctr"/>
            <a:r>
              <a:rPr lang="sl-SI" sz="2800" dirty="0">
                <a:latin typeface="Algerian" panose="04020705040A02060702" pitchFamily="82" charset="0"/>
              </a:rPr>
              <a:t>						(RUSKIN)</a:t>
            </a:r>
          </a:p>
        </p:txBody>
      </p:sp>
      <p:pic>
        <p:nvPicPr>
          <p:cNvPr id="9" name="Slika 8"/>
          <p:cNvPicPr>
            <a:picLocks noChangeAspect="1"/>
          </p:cNvPicPr>
          <p:nvPr/>
        </p:nvPicPr>
        <p:blipFill>
          <a:blip r:embed="rId3"/>
          <a:stretch>
            <a:fillRect/>
          </a:stretch>
        </p:blipFill>
        <p:spPr>
          <a:xfrm>
            <a:off x="544438" y="3514702"/>
            <a:ext cx="4828450" cy="2664183"/>
          </a:xfrm>
          <a:prstGeom prst="rect">
            <a:avLst/>
          </a:prstGeom>
        </p:spPr>
      </p:pic>
    </p:spTree>
    <p:extLst>
      <p:ext uri="{BB962C8B-B14F-4D97-AF65-F5344CB8AC3E}">
        <p14:creationId xmlns:p14="http://schemas.microsoft.com/office/powerpoint/2010/main" val="3124081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0363200" cy="438916"/>
          </a:xfrm>
        </p:spPr>
        <p:txBody>
          <a:bodyPr>
            <a:normAutofit fontScale="90000"/>
          </a:bodyPr>
          <a:lstStyle/>
          <a:p>
            <a:pPr algn="ctr"/>
            <a:r>
              <a:rPr lang="sl-SI" sz="3200" b="1" dirty="0" smtClean="0">
                <a:latin typeface="Arial" panose="020B0604020202020204" pitchFamily="34" charset="0"/>
                <a:cs typeface="Arial" panose="020B0604020202020204" pitchFamily="34" charset="0"/>
              </a:rPr>
              <a:t>LITERATURA IN VIRI</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685799" y="930166"/>
            <a:ext cx="11295993" cy="5108027"/>
          </a:xfrm>
        </p:spPr>
        <p:txBody>
          <a:bodyPr>
            <a:noAutofit/>
          </a:bodyPr>
          <a:lstStyle/>
          <a:p>
            <a:pPr lvl="0" algn="just">
              <a:lnSpc>
                <a:spcPct val="150000"/>
              </a:lnSpc>
              <a:spcAft>
                <a:spcPts val="0"/>
              </a:spcAft>
            </a:pPr>
            <a:r>
              <a:rPr lang="sl-SI" sz="1400" dirty="0">
                <a:latin typeface="Arial" panose="020B0604020202020204" pitchFamily="34" charset="0"/>
                <a:ea typeface="Calibri" panose="020F0502020204030204" pitchFamily="34" charset="0"/>
                <a:cs typeface="Arial" panose="020B0604020202020204" pitchFamily="34" charset="0"/>
              </a:rPr>
              <a:t>Božič, A., Habe, K., Jerman, J. (2007). Povezanost glasbenih sposobnosti in fonološkega zavedanja pri predšolskih otrocih. </a:t>
            </a:r>
            <a:r>
              <a:rPr lang="sl-SI" sz="1400" i="1" dirty="0">
                <a:latin typeface="Arial" panose="020B0604020202020204" pitchFamily="34" charset="0"/>
                <a:ea typeface="Calibri" panose="020F0502020204030204" pitchFamily="34" charset="0"/>
                <a:cs typeface="Arial" panose="020B0604020202020204" pitchFamily="34" charset="0"/>
              </a:rPr>
              <a:t>Psihološka obzorja</a:t>
            </a:r>
            <a:r>
              <a:rPr lang="sl-SI" sz="1400" dirty="0">
                <a:latin typeface="Arial" panose="020B0604020202020204" pitchFamily="34" charset="0"/>
                <a:ea typeface="Calibri" panose="020F0502020204030204" pitchFamily="34" charset="0"/>
                <a:cs typeface="Arial" panose="020B0604020202020204" pitchFamily="34" charset="0"/>
              </a:rPr>
              <a:t>, 16 (1), 39–52.</a:t>
            </a:r>
          </a:p>
          <a:p>
            <a:pPr lvl="0" algn="just">
              <a:lnSpc>
                <a:spcPct val="150000"/>
              </a:lnSpc>
              <a:spcAft>
                <a:spcPts val="0"/>
              </a:spcAft>
            </a:pPr>
            <a:r>
              <a:rPr lang="sl-SI" sz="1400" dirty="0" err="1">
                <a:latin typeface="Arial" panose="020B0604020202020204" pitchFamily="34" charset="0"/>
                <a:ea typeface="Calibri" panose="020F0502020204030204" pitchFamily="34" charset="0"/>
                <a:cs typeface="Arial" panose="020B0604020202020204" pitchFamily="34" charset="0"/>
              </a:rPr>
              <a:t>Hattie</a:t>
            </a:r>
            <a:r>
              <a:rPr lang="sl-SI" sz="1400" dirty="0">
                <a:latin typeface="Arial" panose="020B0604020202020204" pitchFamily="34" charset="0"/>
                <a:ea typeface="Calibri" panose="020F0502020204030204" pitchFamily="34" charset="0"/>
                <a:cs typeface="Arial" panose="020B0604020202020204" pitchFamily="34" charset="0"/>
              </a:rPr>
              <a:t>, J. A. C. (2009). </a:t>
            </a:r>
            <a:r>
              <a:rPr lang="sl-SI" sz="1400" dirty="0" err="1">
                <a:latin typeface="Arial" panose="020B0604020202020204" pitchFamily="34" charset="0"/>
                <a:ea typeface="Calibri" panose="020F0502020204030204" pitchFamily="34" charset="0"/>
                <a:cs typeface="Arial" panose="020B0604020202020204" pitchFamily="34" charset="0"/>
              </a:rPr>
              <a:t>Visible</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learning</a:t>
            </a:r>
            <a:r>
              <a:rPr lang="sl-SI" sz="1400" dirty="0">
                <a:latin typeface="Arial" panose="020B0604020202020204" pitchFamily="34" charset="0"/>
                <a:ea typeface="Calibri" panose="020F0502020204030204" pitchFamily="34" charset="0"/>
                <a:cs typeface="Arial" panose="020B0604020202020204" pitchFamily="34" charset="0"/>
              </a:rPr>
              <a:t>. London. New York: </a:t>
            </a:r>
            <a:r>
              <a:rPr lang="sl-SI" sz="1400" dirty="0" err="1">
                <a:latin typeface="Arial" panose="020B0604020202020204" pitchFamily="34" charset="0"/>
                <a:ea typeface="Calibri" panose="020F0502020204030204" pitchFamily="34" charset="0"/>
                <a:cs typeface="Arial" panose="020B0604020202020204" pitchFamily="34" charset="0"/>
              </a:rPr>
              <a:t>Routledge</a:t>
            </a:r>
            <a:r>
              <a:rPr lang="sl-SI" sz="1400" dirty="0">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Aft>
                <a:spcPts val="0"/>
              </a:spcAft>
            </a:pPr>
            <a:r>
              <a:rPr lang="sl-SI" sz="1400" dirty="0">
                <a:latin typeface="Arial" panose="020B0604020202020204" pitchFamily="34" charset="0"/>
                <a:ea typeface="Calibri" panose="020F0502020204030204" pitchFamily="34" charset="0"/>
                <a:cs typeface="Arial" panose="020B0604020202020204" pitchFamily="34" charset="0"/>
              </a:rPr>
              <a:t>Kolar, V. (2017). Fonološki razvoj in govorna razumljivost predšolskih otrok. Univerza v Ljubljani, Pedagoška fakulteta. Pridobljeno 5. 5. 2022, s spletne strani: </a:t>
            </a:r>
            <a:r>
              <a:rPr lang="sl-SI" sz="1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http://pefprints.pef.uni-lj.si/4828/1/KOLAR.pdf</a:t>
            </a:r>
            <a:endParaRPr lang="sl-SI" sz="14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pPr>
            <a:r>
              <a:rPr lang="sl-SI" sz="1400" dirty="0">
                <a:latin typeface="Arial" panose="020B0604020202020204" pitchFamily="34" charset="0"/>
                <a:ea typeface="Calibri" panose="020F0502020204030204" pitchFamily="34" charset="0"/>
                <a:cs typeface="Arial" panose="020B0604020202020204" pitchFamily="34" charset="0"/>
              </a:rPr>
              <a:t>Marjanovič Umek, L., Fekonja, U. (2004). Razvoj govora v zgodnjem otroštvu (</a:t>
            </a:r>
            <a:r>
              <a:rPr lang="sl-SI" sz="1400" dirty="0" err="1">
                <a:latin typeface="Arial" panose="020B0604020202020204" pitchFamily="34" charset="0"/>
                <a:ea typeface="Calibri" panose="020F0502020204030204" pitchFamily="34" charset="0"/>
                <a:cs typeface="Arial" panose="020B0604020202020204" pitchFamily="34" charset="0"/>
              </a:rPr>
              <a:t>Development</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of</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speech</a:t>
            </a:r>
            <a:r>
              <a:rPr lang="sl-SI" sz="1400" dirty="0">
                <a:latin typeface="Arial" panose="020B0604020202020204" pitchFamily="34" charset="0"/>
                <a:ea typeface="Calibri" panose="020F0502020204030204" pitchFamily="34" charset="0"/>
                <a:cs typeface="Arial" panose="020B0604020202020204" pitchFamily="34" charset="0"/>
              </a:rPr>
              <a:t> in </a:t>
            </a:r>
            <a:r>
              <a:rPr lang="sl-SI" sz="1400" dirty="0" err="1">
                <a:latin typeface="Arial" panose="020B0604020202020204" pitchFamily="34" charset="0"/>
                <a:ea typeface="Calibri" panose="020F0502020204030204" pitchFamily="34" charset="0"/>
                <a:cs typeface="Arial" panose="020B0604020202020204" pitchFamily="34" charset="0"/>
              </a:rPr>
              <a:t>erly</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childhood</a:t>
            </a:r>
            <a:r>
              <a:rPr lang="sl-SI" sz="1400" dirty="0">
                <a:latin typeface="Arial" panose="020B0604020202020204" pitchFamily="34" charset="0"/>
                <a:ea typeface="Calibri" panose="020F0502020204030204" pitchFamily="34" charset="0"/>
                <a:cs typeface="Arial" panose="020B0604020202020204" pitchFamily="34" charset="0"/>
              </a:rPr>
              <a:t>). V Marjanovič Umek, L. in Zupančič, M. Razvojna psihologija (</a:t>
            </a:r>
            <a:r>
              <a:rPr lang="sl-SI" sz="1400" dirty="0" err="1">
                <a:latin typeface="Arial" panose="020B0604020202020204" pitchFamily="34" charset="0"/>
                <a:ea typeface="Calibri" panose="020F0502020204030204" pitchFamily="34" charset="0"/>
                <a:cs typeface="Arial" panose="020B0604020202020204" pitchFamily="34" charset="0"/>
              </a:rPr>
              <a:t>Developmental</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psychology</a:t>
            </a:r>
            <a:r>
              <a:rPr lang="sl-SI" sz="1400" dirty="0">
                <a:latin typeface="Arial" panose="020B0604020202020204" pitchFamily="34" charset="0"/>
                <a:ea typeface="Calibri" panose="020F0502020204030204" pitchFamily="34" charset="0"/>
                <a:cs typeface="Arial" panose="020B0604020202020204" pitchFamily="34" charset="0"/>
              </a:rPr>
              <a:t>). Str. 315–333. Ljubljana: Znanstvenoraziskovalni inštitut Filozofske fakultete.</a:t>
            </a:r>
          </a:p>
          <a:p>
            <a:pPr lvl="0" algn="just">
              <a:lnSpc>
                <a:spcPct val="150000"/>
              </a:lnSpc>
              <a:spcAft>
                <a:spcPts val="0"/>
              </a:spcAft>
            </a:pPr>
            <a:r>
              <a:rPr lang="sl-SI" sz="1400" dirty="0">
                <a:latin typeface="Arial" panose="020B0604020202020204" pitchFamily="34" charset="0"/>
                <a:ea typeface="Calibri" panose="020F0502020204030204" pitchFamily="34" charset="0"/>
                <a:cs typeface="Arial" panose="020B0604020202020204" pitchFamily="34" charset="0"/>
              </a:rPr>
              <a:t>Marjanovič Umek, L. (2010). Govorna kompetentnost malčkov in otrok kot napovednik zgodnje in kasnejše pismenosti. </a:t>
            </a:r>
            <a:r>
              <a:rPr lang="sl-SI" sz="1400" i="1" dirty="0">
                <a:latin typeface="Arial" panose="020B0604020202020204" pitchFamily="34" charset="0"/>
                <a:ea typeface="Calibri" panose="020F0502020204030204" pitchFamily="34" charset="0"/>
                <a:cs typeface="Arial" panose="020B0604020202020204" pitchFamily="34" charset="0"/>
              </a:rPr>
              <a:t>Sodobna pedagogika,</a:t>
            </a:r>
            <a:r>
              <a:rPr lang="sl-SI" sz="1400" dirty="0">
                <a:latin typeface="Arial" panose="020B0604020202020204" pitchFamily="34" charset="0"/>
                <a:ea typeface="Calibri" panose="020F0502020204030204" pitchFamily="34" charset="0"/>
                <a:cs typeface="Arial" panose="020B0604020202020204" pitchFamily="34" charset="0"/>
              </a:rPr>
              <a:t> 6 (1), 28–45.</a:t>
            </a:r>
          </a:p>
          <a:p>
            <a:pPr lvl="0" algn="just">
              <a:lnSpc>
                <a:spcPct val="150000"/>
              </a:lnSpc>
              <a:spcAft>
                <a:spcPts val="0"/>
              </a:spcAft>
            </a:pPr>
            <a:r>
              <a:rPr lang="sl-SI" sz="1400" dirty="0">
                <a:latin typeface="Arial" panose="020B0604020202020204" pitchFamily="34" charset="0"/>
                <a:ea typeface="Calibri" panose="020F0502020204030204" pitchFamily="34" charset="0"/>
                <a:cs typeface="Arial" panose="020B0604020202020204" pitchFamily="34" charset="0"/>
              </a:rPr>
              <a:t>Petek, T. (2014). Ocenjevalna lestvica za učiteljev govorni nastop – na kaj mora biti pedagoški delavec pozoren pri svojem govornem nastopanju. </a:t>
            </a:r>
            <a:r>
              <a:rPr lang="sl-SI" sz="1400" i="1" dirty="0">
                <a:latin typeface="Arial" panose="020B0604020202020204" pitchFamily="34" charset="0"/>
                <a:ea typeface="Calibri" panose="020F0502020204030204" pitchFamily="34" charset="0"/>
                <a:cs typeface="Arial" panose="020B0604020202020204" pitchFamily="34" charset="0"/>
              </a:rPr>
              <a:t>Slovenščina v šoli. </a:t>
            </a:r>
            <a:r>
              <a:rPr lang="sl-SI" sz="1400" dirty="0">
                <a:latin typeface="Arial" panose="020B0604020202020204" pitchFamily="34" charset="0"/>
                <a:ea typeface="Calibri" panose="020F0502020204030204" pitchFamily="34" charset="0"/>
                <a:cs typeface="Arial" panose="020B0604020202020204" pitchFamily="34" charset="0"/>
              </a:rPr>
              <a:t>17 (2), 22–35.</a:t>
            </a:r>
          </a:p>
          <a:p>
            <a:pPr lvl="0" algn="just">
              <a:lnSpc>
                <a:spcPct val="150000"/>
              </a:lnSpc>
              <a:spcAft>
                <a:spcPts val="0"/>
              </a:spcAft>
            </a:pPr>
            <a:r>
              <a:rPr lang="sl-SI" sz="1400" dirty="0" err="1">
                <a:latin typeface="Arial" panose="020B0604020202020204" pitchFamily="34" charset="0"/>
                <a:ea typeface="Calibri" panose="020F0502020204030204" pitchFamily="34" charset="0"/>
                <a:cs typeface="Arial" panose="020B0604020202020204" pitchFamily="34" charset="0"/>
              </a:rPr>
              <a:t>Treiman</a:t>
            </a:r>
            <a:r>
              <a:rPr lang="sl-SI" sz="1400" dirty="0">
                <a:latin typeface="Arial" panose="020B0604020202020204" pitchFamily="34" charset="0"/>
                <a:ea typeface="Calibri" panose="020F0502020204030204" pitchFamily="34" charset="0"/>
                <a:cs typeface="Arial" panose="020B0604020202020204" pitchFamily="34" charset="0"/>
              </a:rPr>
              <a:t>, R. et.al. (2003). </a:t>
            </a:r>
            <a:r>
              <a:rPr lang="sl-SI" sz="1400" dirty="0" err="1">
                <a:latin typeface="Arial" panose="020B0604020202020204" pitchFamily="34" charset="0"/>
                <a:ea typeface="Calibri" panose="020F0502020204030204" pitchFamily="34" charset="0"/>
                <a:cs typeface="Arial" panose="020B0604020202020204" pitchFamily="34" charset="0"/>
              </a:rPr>
              <a:t>Language</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Comprehension</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and</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Production</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Comprehensive</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handbook</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of</a:t>
            </a:r>
            <a:r>
              <a:rPr lang="sl-SI" sz="1400" dirty="0">
                <a:latin typeface="Arial" panose="020B0604020202020204" pitchFamily="34" charset="0"/>
                <a:ea typeface="Calibri" panose="020F0502020204030204" pitchFamily="34" charset="0"/>
                <a:cs typeface="Arial" panose="020B0604020202020204" pitchFamily="34" charset="0"/>
              </a:rPr>
              <a:t> </a:t>
            </a:r>
            <a:r>
              <a:rPr lang="sl-SI" sz="1400" dirty="0" err="1">
                <a:latin typeface="Arial" panose="020B0604020202020204" pitchFamily="34" charset="0"/>
                <a:ea typeface="Calibri" panose="020F0502020204030204" pitchFamily="34" charset="0"/>
                <a:cs typeface="Arial" panose="020B0604020202020204" pitchFamily="34" charset="0"/>
              </a:rPr>
              <a:t>psychology</a:t>
            </a:r>
            <a:r>
              <a:rPr lang="sl-SI" sz="1400" dirty="0">
                <a:latin typeface="Arial" panose="020B0604020202020204" pitchFamily="34" charset="0"/>
                <a:ea typeface="Calibri" panose="020F0502020204030204" pitchFamily="34" charset="0"/>
                <a:cs typeface="Arial" panose="020B0604020202020204" pitchFamily="34" charset="0"/>
              </a:rPr>
              <a:t>. Vol. 4: </a:t>
            </a:r>
            <a:r>
              <a:rPr lang="sl-SI" sz="1400" i="1" dirty="0" err="1">
                <a:latin typeface="Arial" panose="020B0604020202020204" pitchFamily="34" charset="0"/>
                <a:ea typeface="Calibri" panose="020F0502020204030204" pitchFamily="34" charset="0"/>
                <a:cs typeface="Arial" panose="020B0604020202020204" pitchFamily="34" charset="0"/>
              </a:rPr>
              <a:t>Experimental</a:t>
            </a:r>
            <a:r>
              <a:rPr lang="sl-SI" sz="1400" i="1" dirty="0">
                <a:latin typeface="Arial" panose="020B0604020202020204" pitchFamily="34" charset="0"/>
                <a:ea typeface="Calibri" panose="020F0502020204030204" pitchFamily="34" charset="0"/>
                <a:cs typeface="Arial" panose="020B0604020202020204" pitchFamily="34" charset="0"/>
              </a:rPr>
              <a:t> </a:t>
            </a:r>
            <a:r>
              <a:rPr lang="sl-SI" sz="1400" i="1" dirty="0" err="1">
                <a:latin typeface="Arial" panose="020B0604020202020204" pitchFamily="34" charset="0"/>
                <a:ea typeface="Calibri" panose="020F0502020204030204" pitchFamily="34" charset="0"/>
                <a:cs typeface="Arial" panose="020B0604020202020204" pitchFamily="34" charset="0"/>
              </a:rPr>
              <a:t>Psychology</a:t>
            </a:r>
            <a:r>
              <a:rPr lang="sl-SI" sz="1400" dirty="0">
                <a:latin typeface="Arial" panose="020B0604020202020204" pitchFamily="34" charset="0"/>
                <a:ea typeface="Calibri" panose="020F0502020204030204" pitchFamily="34" charset="0"/>
                <a:cs typeface="Arial" panose="020B0604020202020204" pitchFamily="34" charset="0"/>
              </a:rPr>
              <a:t>. New York.</a:t>
            </a:r>
          </a:p>
          <a:p>
            <a:endParaRPr lang="sl-SI"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358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sz="3200" b="1" dirty="0" smtClean="0">
                <a:latin typeface="Arial" panose="020B0604020202020204" pitchFamily="34" charset="0"/>
                <a:cs typeface="Arial" panose="020B0604020202020204" pitchFamily="34" charset="0"/>
              </a:rPr>
              <a:t>GOVORNI RAZVOJ</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685800" y="1117600"/>
            <a:ext cx="8375073" cy="4754563"/>
          </a:xfrm>
        </p:spPr>
        <p:txBody>
          <a:bodyPr>
            <a:normAutofit fontScale="92500" lnSpcReduction="10000"/>
          </a:bodyPr>
          <a:lstStyle/>
          <a:p>
            <a:pPr lvl="0">
              <a:buFont typeface="Wingdings" panose="05000000000000000000" pitchFamily="2" charset="2"/>
              <a:buChar char="Ø"/>
            </a:pPr>
            <a:r>
              <a:rPr lang="sl-SI" dirty="0" smtClean="0">
                <a:solidFill>
                  <a:prstClr val="black"/>
                </a:solidFill>
                <a:latin typeface="Arial" panose="020B0604020202020204" pitchFamily="34" charset="0"/>
                <a:cs typeface="Arial" panose="020B0604020202020204" pitchFamily="34" charset="0"/>
              </a:rPr>
              <a:t> </a:t>
            </a:r>
            <a:r>
              <a:rPr lang="sl-SI" sz="3000" dirty="0" smtClean="0">
                <a:solidFill>
                  <a:prstClr val="black"/>
                </a:solidFill>
                <a:latin typeface="Arial" panose="020B0604020202020204" pitchFamily="34" charset="0"/>
                <a:cs typeface="Arial" panose="020B0604020202020204" pitchFamily="34" charset="0"/>
              </a:rPr>
              <a:t>Govorni </a:t>
            </a:r>
            <a:r>
              <a:rPr lang="sl-SI" sz="3000" dirty="0">
                <a:solidFill>
                  <a:prstClr val="black"/>
                </a:solidFill>
                <a:latin typeface="Arial" panose="020B0604020202020204" pitchFamily="34" charset="0"/>
                <a:cs typeface="Arial" panose="020B0604020202020204" pitchFamily="34" charset="0"/>
              </a:rPr>
              <a:t>razvoj se začne že ob rojstvu. </a:t>
            </a:r>
            <a:endParaRPr lang="sl-SI" sz="3000" dirty="0" smtClean="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sl-SI" sz="3000" dirty="0" smtClean="0">
                <a:solidFill>
                  <a:prstClr val="black"/>
                </a:solidFill>
                <a:latin typeface="Arial" panose="020B0604020202020204" pitchFamily="34" charset="0"/>
                <a:cs typeface="Arial" panose="020B0604020202020204" pitchFamily="34" charset="0"/>
              </a:rPr>
              <a:t> Prvo </a:t>
            </a:r>
            <a:r>
              <a:rPr lang="sl-SI" sz="3000" dirty="0">
                <a:solidFill>
                  <a:prstClr val="black"/>
                </a:solidFill>
                <a:latin typeface="Arial" panose="020B0604020202020204" pitchFamily="34" charset="0"/>
                <a:cs typeface="Arial" panose="020B0604020202020204" pitchFamily="34" charset="0"/>
              </a:rPr>
              <a:t>sredstvo komunikacije sta jok in neverbalno </a:t>
            </a:r>
            <a:r>
              <a:rPr lang="sl-SI" sz="3000" dirty="0" smtClean="0">
                <a:solidFill>
                  <a:prstClr val="black"/>
                </a:solidFill>
                <a:latin typeface="Arial" panose="020B0604020202020204" pitchFamily="34" charset="0"/>
                <a:cs typeface="Arial" panose="020B0604020202020204" pitchFamily="34" charset="0"/>
              </a:rPr>
              <a:t>sporazumevanje. </a:t>
            </a:r>
          </a:p>
          <a:p>
            <a:pPr lvl="0">
              <a:buFont typeface="Wingdings" panose="05000000000000000000" pitchFamily="2" charset="2"/>
              <a:buChar char="Ø"/>
            </a:pPr>
            <a:r>
              <a:rPr lang="sl-SI" sz="3000" dirty="0" smtClean="0">
                <a:solidFill>
                  <a:prstClr val="black"/>
                </a:solidFill>
                <a:latin typeface="Arial" panose="020B0604020202020204" pitchFamily="34" charset="0"/>
                <a:cs typeface="Arial" panose="020B0604020202020204" pitchFamily="34" charset="0"/>
              </a:rPr>
              <a:t> Nadaljuje </a:t>
            </a:r>
            <a:r>
              <a:rPr lang="sl-SI" sz="3000" dirty="0">
                <a:solidFill>
                  <a:prstClr val="black"/>
                </a:solidFill>
                <a:latin typeface="Arial" panose="020B0604020202020204" pitchFamily="34" charset="0"/>
                <a:cs typeface="Arial" panose="020B0604020202020204" pitchFamily="34" charset="0"/>
              </a:rPr>
              <a:t>se z oblikovanjem in </a:t>
            </a:r>
            <a:r>
              <a:rPr lang="sl-SI" sz="3000" dirty="0" smtClean="0">
                <a:solidFill>
                  <a:prstClr val="black"/>
                </a:solidFill>
                <a:latin typeface="Arial" panose="020B0604020202020204" pitchFamily="34" charset="0"/>
                <a:cs typeface="Arial" panose="020B0604020202020204" pitchFamily="34" charset="0"/>
              </a:rPr>
              <a:t>povezovanjem  prvih </a:t>
            </a:r>
            <a:r>
              <a:rPr lang="sl-SI" sz="3000" dirty="0">
                <a:solidFill>
                  <a:prstClr val="black"/>
                </a:solidFill>
                <a:latin typeface="Arial" panose="020B0604020202020204" pitchFamily="34" charset="0"/>
                <a:cs typeface="Arial" panose="020B0604020202020204" pitchFamily="34" charset="0"/>
              </a:rPr>
              <a:t>glasov, nato besed in širjenjem besednjaka do povezovanja besed v enostavne in zapletenejše </a:t>
            </a:r>
            <a:r>
              <a:rPr lang="sl-SI" sz="3000" dirty="0" smtClean="0">
                <a:solidFill>
                  <a:prstClr val="black"/>
                </a:solidFill>
                <a:latin typeface="Arial" panose="020B0604020202020204" pitchFamily="34" charset="0"/>
                <a:cs typeface="Arial" panose="020B0604020202020204" pitchFamily="34" charset="0"/>
              </a:rPr>
              <a:t>povedi.</a:t>
            </a:r>
          </a:p>
          <a:p>
            <a:pPr lvl="0">
              <a:buFont typeface="Wingdings" panose="05000000000000000000" pitchFamily="2" charset="2"/>
              <a:buChar char="Ø"/>
            </a:pPr>
            <a:r>
              <a:rPr lang="sl-SI" sz="3000" dirty="0">
                <a:solidFill>
                  <a:prstClr val="black"/>
                </a:solidFill>
                <a:latin typeface="Arial" panose="020B0604020202020204" pitchFamily="34" charset="0"/>
                <a:cs typeface="Arial" panose="020B0604020202020204" pitchFamily="34" charset="0"/>
              </a:rPr>
              <a:t> </a:t>
            </a:r>
            <a:r>
              <a:rPr lang="sl-SI" sz="3000" dirty="0" smtClean="0">
                <a:solidFill>
                  <a:prstClr val="black"/>
                </a:solidFill>
                <a:latin typeface="Arial" panose="020B0604020202020204" pitchFamily="34" charset="0"/>
                <a:cs typeface="Arial" panose="020B0604020202020204" pitchFamily="34" charset="0"/>
              </a:rPr>
              <a:t>Sledi usvajanje </a:t>
            </a:r>
            <a:r>
              <a:rPr lang="sl-SI" sz="3000" dirty="0">
                <a:solidFill>
                  <a:prstClr val="black"/>
                </a:solidFill>
                <a:latin typeface="Arial" panose="020B0604020202020204" pitchFamily="34" charset="0"/>
                <a:cs typeface="Arial" panose="020B0604020202020204" pitchFamily="34" charset="0"/>
              </a:rPr>
              <a:t>slovničnih pravil, </a:t>
            </a:r>
            <a:r>
              <a:rPr lang="sl-SI" sz="3000" dirty="0" smtClean="0">
                <a:solidFill>
                  <a:prstClr val="black"/>
                </a:solidFill>
                <a:latin typeface="Arial" panose="020B0604020202020204" pitchFamily="34" charset="0"/>
                <a:cs typeface="Arial" panose="020B0604020202020204" pitchFamily="34" charset="0"/>
              </a:rPr>
              <a:t>razumevanje </a:t>
            </a:r>
            <a:r>
              <a:rPr lang="sl-SI" sz="3000" dirty="0">
                <a:solidFill>
                  <a:prstClr val="black"/>
                </a:solidFill>
                <a:latin typeface="Arial" panose="020B0604020202020204" pitchFamily="34" charset="0"/>
                <a:cs typeface="Arial" panose="020B0604020202020204" pitchFamily="34" charset="0"/>
              </a:rPr>
              <a:t>različnih besedil ter </a:t>
            </a:r>
            <a:r>
              <a:rPr lang="sl-SI" sz="3000" dirty="0" smtClean="0">
                <a:solidFill>
                  <a:prstClr val="black"/>
                </a:solidFill>
                <a:latin typeface="Arial" panose="020B0604020202020204" pitchFamily="34" charset="0"/>
                <a:cs typeface="Arial" panose="020B0604020202020204" pitchFamily="34" charset="0"/>
              </a:rPr>
              <a:t>raba </a:t>
            </a:r>
            <a:r>
              <a:rPr lang="sl-SI" sz="3000" dirty="0">
                <a:solidFill>
                  <a:prstClr val="black"/>
                </a:solidFill>
                <a:latin typeface="Arial" panose="020B0604020202020204" pitchFamily="34" charset="0"/>
                <a:cs typeface="Arial" panose="020B0604020202020204" pitchFamily="34" charset="0"/>
              </a:rPr>
              <a:t>govora v različnih govornih položajih. </a:t>
            </a:r>
            <a:endParaRPr lang="sl-SI" sz="3000" dirty="0" smtClean="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Ø"/>
            </a:pPr>
            <a:r>
              <a:rPr lang="sl-SI" sz="3000" dirty="0" smtClean="0">
                <a:solidFill>
                  <a:prstClr val="black"/>
                </a:solidFill>
                <a:latin typeface="Arial" panose="020B0604020202020204" pitchFamily="34" charset="0"/>
                <a:cs typeface="Arial" panose="020B0604020202020204" pitchFamily="34" charset="0"/>
              </a:rPr>
              <a:t> Od </a:t>
            </a:r>
            <a:r>
              <a:rPr lang="sl-SI" sz="3000" dirty="0">
                <a:solidFill>
                  <a:prstClr val="black"/>
                </a:solidFill>
                <a:latin typeface="Arial" panose="020B0604020202020204" pitchFamily="34" charset="0"/>
                <a:cs typeface="Arial" panose="020B0604020202020204" pitchFamily="34" charset="0"/>
              </a:rPr>
              <a:t>telesnega ustroja se postopoma razvija z duševnim in spoznavnim razvojem </a:t>
            </a:r>
            <a:r>
              <a:rPr lang="sl-SI" sz="1900" dirty="0">
                <a:solidFill>
                  <a:prstClr val="black"/>
                </a:solidFill>
                <a:latin typeface="Arial" panose="020B0604020202020204" pitchFamily="34" charset="0"/>
                <a:cs typeface="Arial" panose="020B0604020202020204" pitchFamily="34" charset="0"/>
              </a:rPr>
              <a:t>(Kranjc 1999)</a:t>
            </a:r>
            <a:r>
              <a:rPr lang="sl-SI" sz="1900" dirty="0">
                <a:solidFill>
                  <a:prstClr val="black"/>
                </a:solidFill>
              </a:rPr>
              <a:t>.</a:t>
            </a:r>
            <a:endParaRPr lang="sl-SI" sz="1900" dirty="0">
              <a:solidFill>
                <a:prstClr val="black"/>
              </a:solidFill>
              <a:latin typeface="Arial" panose="020B0604020202020204" pitchFamily="34" charset="0"/>
              <a:cs typeface="Arial" panose="020B0604020202020204" pitchFamily="34" charset="0"/>
            </a:endParaRPr>
          </a:p>
          <a:p>
            <a:pPr marL="0" indent="0">
              <a:buNone/>
            </a:pPr>
            <a:endParaRPr lang="sl-SI" sz="1900" dirty="0" smtClean="0">
              <a:latin typeface="Arial" panose="020B0604020202020204" pitchFamily="34" charset="0"/>
              <a:cs typeface="Arial" panose="020B0604020202020204" pitchFamily="34" charset="0"/>
            </a:endParaRPr>
          </a:p>
        </p:txBody>
      </p:sp>
      <p:pic>
        <p:nvPicPr>
          <p:cNvPr id="5" name="Slika 4"/>
          <p:cNvPicPr>
            <a:picLocks noChangeAspect="1"/>
          </p:cNvPicPr>
          <p:nvPr/>
        </p:nvPicPr>
        <p:blipFill>
          <a:blip r:embed="rId3"/>
          <a:stretch>
            <a:fillRect/>
          </a:stretch>
        </p:blipFill>
        <p:spPr>
          <a:xfrm>
            <a:off x="9518073" y="2888673"/>
            <a:ext cx="1828800" cy="2784764"/>
          </a:xfrm>
          <a:prstGeom prst="rect">
            <a:avLst/>
          </a:prstGeom>
        </p:spPr>
      </p:pic>
      <p:pic>
        <p:nvPicPr>
          <p:cNvPr id="4" name="Slika 3"/>
          <p:cNvPicPr>
            <a:picLocks noChangeAspect="1"/>
          </p:cNvPicPr>
          <p:nvPr/>
        </p:nvPicPr>
        <p:blipFill>
          <a:blip r:embed="rId4"/>
          <a:stretch>
            <a:fillRect/>
          </a:stretch>
        </p:blipFill>
        <p:spPr>
          <a:xfrm>
            <a:off x="9060873" y="322759"/>
            <a:ext cx="2772174" cy="1680378"/>
          </a:xfrm>
          <a:prstGeom prst="rect">
            <a:avLst/>
          </a:prstGeom>
        </p:spPr>
      </p:pic>
    </p:spTree>
    <p:extLst>
      <p:ext uri="{BB962C8B-B14F-4D97-AF65-F5344CB8AC3E}">
        <p14:creationId xmlns:p14="http://schemas.microsoft.com/office/powerpoint/2010/main" val="387766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sz="3200" b="1" dirty="0" smtClean="0">
                <a:latin typeface="Arial" panose="020B0604020202020204" pitchFamily="34" charset="0"/>
                <a:cs typeface="Arial" panose="020B0604020202020204" pitchFamily="34" charset="0"/>
              </a:rPr>
              <a:t>GOVORNO - JEZIKOVNI RAZVOJ</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5777346" y="1741055"/>
            <a:ext cx="6172200" cy="3495964"/>
          </a:xfrm>
        </p:spPr>
        <p:txBody>
          <a:bodyPr>
            <a:normAutofit fontScale="92500" lnSpcReduction="10000"/>
          </a:bodyPr>
          <a:lstStyle/>
          <a:p>
            <a:pPr marL="0" indent="0">
              <a:buNone/>
            </a:pPr>
            <a:r>
              <a:rPr lang="sl-SI" dirty="0" smtClean="0">
                <a:latin typeface="Arial" panose="020B0604020202020204" pitchFamily="34" charset="0"/>
                <a:cs typeface="Arial" panose="020B0604020202020204" pitchFamily="34" charset="0"/>
              </a:rPr>
              <a:t>Poteka skozi obdobja </a:t>
            </a:r>
            <a:r>
              <a:rPr lang="sl-SI" b="1" dirty="0" smtClean="0">
                <a:latin typeface="Arial" panose="020B0604020202020204" pitchFamily="34" charset="0"/>
                <a:cs typeface="Arial" panose="020B0604020202020204" pitchFamily="34" charset="0"/>
              </a:rPr>
              <a:t>INTENZIVNEGA  UČENJA </a:t>
            </a:r>
            <a:r>
              <a:rPr lang="sl-SI" dirty="0" smtClean="0">
                <a:latin typeface="Arial" panose="020B0604020202020204" pitchFamily="34" charset="0"/>
                <a:cs typeface="Arial" panose="020B0604020202020204" pitchFamily="34" charset="0"/>
              </a:rPr>
              <a:t>(kumulacije) in obdobja </a:t>
            </a:r>
            <a:r>
              <a:rPr lang="sl-SI" b="1" dirty="0" smtClean="0">
                <a:latin typeface="Arial" panose="020B0604020202020204" pitchFamily="34" charset="0"/>
                <a:cs typeface="Arial" panose="020B0604020202020204" pitchFamily="34" charset="0"/>
              </a:rPr>
              <a:t>MIROVANJA</a:t>
            </a:r>
            <a:r>
              <a:rPr lang="sl-SI" dirty="0" smtClean="0">
                <a:latin typeface="Arial" panose="020B0604020202020204" pitchFamily="34" charset="0"/>
                <a:cs typeface="Arial" panose="020B0604020202020204" pitchFamily="34" charset="0"/>
              </a:rPr>
              <a:t> (maturacije naučenih pojmov, besed).</a:t>
            </a:r>
          </a:p>
          <a:p>
            <a:pPr>
              <a:buFont typeface="Wingdings" panose="05000000000000000000" pitchFamily="2" charset="2"/>
              <a:buChar char="Ø"/>
            </a:pPr>
            <a:endParaRPr lang="sl-SI" dirty="0" smtClean="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Govora se </a:t>
            </a:r>
            <a:r>
              <a:rPr lang="sl-SI" dirty="0" smtClean="0">
                <a:latin typeface="Arial" panose="020B0604020202020204" pitchFamily="34" charset="0"/>
                <a:cs typeface="Arial" panose="020B0604020202020204" pitchFamily="34" charset="0"/>
              </a:rPr>
              <a:t>posameznik uči </a:t>
            </a:r>
            <a:r>
              <a:rPr lang="sl-SI" dirty="0">
                <a:latin typeface="Arial" panose="020B0604020202020204" pitchFamily="34" charset="0"/>
                <a:cs typeface="Arial" panose="020B0604020202020204" pitchFamily="34" charset="0"/>
              </a:rPr>
              <a:t>počasi, s poslušanjem in posnemanjem govora oseb, s katerimi preživi večino svojega časa.</a:t>
            </a:r>
            <a:endParaRPr lang="sl-SI" dirty="0" smtClean="0">
              <a:latin typeface="Arial" panose="020B0604020202020204" pitchFamily="34" charset="0"/>
              <a:cs typeface="Arial" panose="020B0604020202020204" pitchFamily="34" charset="0"/>
            </a:endParaRPr>
          </a:p>
        </p:txBody>
      </p:sp>
      <p:pic>
        <p:nvPicPr>
          <p:cNvPr id="6" name="Slika 5"/>
          <p:cNvPicPr>
            <a:picLocks noChangeAspect="1"/>
          </p:cNvPicPr>
          <p:nvPr/>
        </p:nvPicPr>
        <p:blipFill>
          <a:blip r:embed="rId3"/>
          <a:stretch>
            <a:fillRect/>
          </a:stretch>
        </p:blipFill>
        <p:spPr>
          <a:xfrm>
            <a:off x="293247" y="1117600"/>
            <a:ext cx="5151589" cy="4368800"/>
          </a:xfrm>
          <a:prstGeom prst="rect">
            <a:avLst/>
          </a:prstGeom>
        </p:spPr>
      </p:pic>
    </p:spTree>
    <p:extLst>
      <p:ext uri="{BB962C8B-B14F-4D97-AF65-F5344CB8AC3E}">
        <p14:creationId xmlns:p14="http://schemas.microsoft.com/office/powerpoint/2010/main" val="235437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886577"/>
          </a:xfrm>
        </p:spPr>
        <p:txBody>
          <a:bodyPr>
            <a:normAutofit/>
          </a:bodyPr>
          <a:lstStyle/>
          <a:p>
            <a:pPr algn="ctr"/>
            <a:r>
              <a:rPr lang="sl-SI" sz="3200" b="1" dirty="0" smtClean="0">
                <a:latin typeface="Arial" panose="020B0604020202020204" pitchFamily="34" charset="0"/>
                <a:cs typeface="Arial" panose="020B0604020202020204" pitchFamily="34" charset="0"/>
              </a:rPr>
              <a:t>OSNOVNI POGOJI ZA RAZVOJ GOVORA</a:t>
            </a:r>
            <a:endParaRPr lang="sl-SI" sz="3200" b="1" dirty="0">
              <a:latin typeface="Arial" panose="020B0604020202020204" pitchFamily="34" charset="0"/>
              <a:cs typeface="Arial" panose="020B0604020202020204" pitchFamily="34" charset="0"/>
            </a:endParaRPr>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3550825396"/>
              </p:ext>
            </p:extLst>
          </p:nvPr>
        </p:nvGraphicFramePr>
        <p:xfrm>
          <a:off x="3411132" y="961697"/>
          <a:ext cx="8308428" cy="4193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Slika 4"/>
          <p:cNvPicPr>
            <a:picLocks noChangeAspect="1"/>
          </p:cNvPicPr>
          <p:nvPr/>
        </p:nvPicPr>
        <p:blipFill>
          <a:blip r:embed="rId8"/>
          <a:stretch>
            <a:fillRect/>
          </a:stretch>
        </p:blipFill>
        <p:spPr>
          <a:xfrm>
            <a:off x="472440" y="1251702"/>
            <a:ext cx="2664898" cy="4374255"/>
          </a:xfrm>
          <a:prstGeom prst="rect">
            <a:avLst/>
          </a:prstGeom>
        </p:spPr>
      </p:pic>
      <p:sp>
        <p:nvSpPr>
          <p:cNvPr id="6" name="Pravokotnik 2"/>
          <p:cNvSpPr>
            <a:spLocks noChangeArrowheads="1"/>
          </p:cNvSpPr>
          <p:nvPr/>
        </p:nvSpPr>
        <p:spPr bwMode="auto">
          <a:xfrm>
            <a:off x="4800600" y="5364347"/>
            <a:ext cx="676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l-SI" altLang="sl-SI" sz="2800" b="1" dirty="0" smtClean="0"/>
              <a:t>Ustrezne govorne spodbude iz okolja</a:t>
            </a:r>
            <a:r>
              <a:rPr lang="sl-SI" altLang="sl-SI" sz="2800" dirty="0"/>
              <a:t>!</a:t>
            </a:r>
          </a:p>
        </p:txBody>
      </p:sp>
    </p:spTree>
    <p:extLst>
      <p:ext uri="{BB962C8B-B14F-4D97-AF65-F5344CB8AC3E}">
        <p14:creationId xmlns:p14="http://schemas.microsoft.com/office/powerpoint/2010/main" val="61517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sz="3200" b="1" dirty="0" smtClean="0">
                <a:latin typeface="Arial" panose="020B0604020202020204" pitchFamily="34" charset="0"/>
                <a:cs typeface="Arial" panose="020B0604020202020204" pitchFamily="34" charset="0"/>
              </a:rPr>
              <a:t>ZNAČILNOSTI RAZVOJA GOVORA</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685800" y="1320800"/>
            <a:ext cx="10515600" cy="4551363"/>
          </a:xfrm>
        </p:spPr>
        <p:txBody>
          <a:bodyPr>
            <a:normAutofit lnSpcReduction="10000"/>
          </a:bodyPr>
          <a:lstStyle/>
          <a:p>
            <a:pPr>
              <a:buFont typeface="Wingdings" panose="05000000000000000000" pitchFamily="2" charset="2"/>
              <a:buChar char="Ø"/>
            </a:pPr>
            <a:r>
              <a:rPr lang="sl-SI" dirty="0" smtClean="0">
                <a:latin typeface="Arial" panose="020B0604020202020204" pitchFamily="34" charset="0"/>
                <a:cs typeface="Arial" panose="020B0604020202020204" pitchFamily="34" charset="0"/>
              </a:rPr>
              <a:t> hiter razvoj govora v obdobju zgodnjega in srednjega otroštva,</a:t>
            </a:r>
          </a:p>
          <a:p>
            <a:pPr>
              <a:buFont typeface="Wingdings" panose="05000000000000000000" pitchFamily="2" charset="2"/>
              <a:buChar char="Ø"/>
            </a:pPr>
            <a:r>
              <a:rPr lang="sl-SI" dirty="0" smtClean="0">
                <a:latin typeface="Arial" panose="020B0604020202020204" pitchFamily="34" charset="0"/>
                <a:cs typeface="Arial" panose="020B0604020202020204" pitchFamily="34" charset="0"/>
              </a:rPr>
              <a:t> pomembnost ustreznih vzpodbud,</a:t>
            </a:r>
          </a:p>
          <a:p>
            <a:pPr>
              <a:buFont typeface="Wingdings" panose="05000000000000000000" pitchFamily="2" charset="2"/>
              <a:buChar char="Ø"/>
            </a:pPr>
            <a:r>
              <a:rPr lang="sl-SI" b="1" dirty="0" smtClean="0">
                <a:latin typeface="Arial" panose="020B0604020202020204" pitchFamily="34" charset="0"/>
                <a:cs typeface="Arial" panose="020B0604020202020204" pitchFamily="34" charset="0"/>
              </a:rPr>
              <a:t> individualne razlike </a:t>
            </a:r>
            <a:r>
              <a:rPr lang="sl-SI" dirty="0" smtClean="0">
                <a:latin typeface="Arial" panose="020B0604020202020204" pitchFamily="34" charset="0"/>
                <a:cs typeface="Arial" panose="020B0604020202020204" pitchFamily="34" charset="0"/>
              </a:rPr>
              <a:t>med enako starimi otroki,</a:t>
            </a:r>
          </a:p>
          <a:p>
            <a:pPr>
              <a:buFont typeface="Wingdings" panose="05000000000000000000" pitchFamily="2" charset="2"/>
              <a:buChar char="Ø"/>
            </a:pPr>
            <a:endParaRPr lang="sl-SI"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dirty="0" smtClean="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š</a:t>
            </a:r>
            <a:r>
              <a:rPr lang="sl-SI" dirty="0" smtClean="0">
                <a:latin typeface="Arial" panose="020B0604020202020204" pitchFamily="34" charset="0"/>
                <a:cs typeface="Arial" panose="020B0604020202020204" pitchFamily="34" charset="0"/>
              </a:rPr>
              <a:t>e ne pomenijo zaostanka v razvoju</a:t>
            </a:r>
          </a:p>
          <a:p>
            <a:pPr marL="0" lvl="0" indent="0" eaLnBrk="0" fontAlgn="base" hangingPunct="0">
              <a:lnSpc>
                <a:spcPct val="100000"/>
              </a:lnSpc>
              <a:spcBef>
                <a:spcPct val="20000"/>
              </a:spcBef>
              <a:spcAft>
                <a:spcPct val="0"/>
              </a:spcAft>
              <a:buNone/>
            </a:pPr>
            <a:endParaRPr lang="sl-SI" altLang="sl-SI" sz="3200" b="1" kern="0" dirty="0" smtClean="0">
              <a:solidFill>
                <a:srgbClr val="C00000"/>
              </a:solidFill>
              <a:latin typeface="Arial"/>
            </a:endParaRPr>
          </a:p>
          <a:p>
            <a:pPr marL="0" lvl="0" indent="0" eaLnBrk="0" fontAlgn="base" hangingPunct="0">
              <a:lnSpc>
                <a:spcPct val="100000"/>
              </a:lnSpc>
              <a:spcBef>
                <a:spcPct val="20000"/>
              </a:spcBef>
              <a:spcAft>
                <a:spcPct val="0"/>
              </a:spcAft>
              <a:buNone/>
            </a:pPr>
            <a:r>
              <a:rPr lang="sl-SI" altLang="sl-SI" sz="3200" b="1" kern="0" dirty="0" smtClean="0">
                <a:solidFill>
                  <a:srgbClr val="C00000"/>
                </a:solidFill>
                <a:latin typeface="Arial"/>
              </a:rPr>
              <a:t>Individualne razlike      </a:t>
            </a:r>
            <a:r>
              <a:rPr lang="sl-SI" altLang="sl-SI" b="1" kern="0" dirty="0" smtClean="0">
                <a:solidFill>
                  <a:srgbClr val="000000"/>
                </a:solidFill>
                <a:latin typeface="Arial"/>
              </a:rPr>
              <a:t>večje </a:t>
            </a:r>
            <a:r>
              <a:rPr lang="sl-SI" altLang="sl-SI" b="1" kern="0" dirty="0">
                <a:solidFill>
                  <a:srgbClr val="000000"/>
                </a:solidFill>
                <a:latin typeface="Arial"/>
              </a:rPr>
              <a:t>v razvoju metajezikovnega zavedanja</a:t>
            </a:r>
            <a:r>
              <a:rPr lang="sl-SI" altLang="sl-SI" kern="0" dirty="0">
                <a:solidFill>
                  <a:srgbClr val="000000"/>
                </a:solidFill>
                <a:latin typeface="Arial"/>
              </a:rPr>
              <a:t>, kot v razvoju govornega razumevanja in izražanja.</a:t>
            </a:r>
          </a:p>
          <a:p>
            <a:pPr marL="0" indent="0">
              <a:buNone/>
            </a:pPr>
            <a:endParaRPr lang="sl-SI" dirty="0">
              <a:latin typeface="Arial" panose="020B0604020202020204" pitchFamily="34" charset="0"/>
              <a:cs typeface="Arial" panose="020B0604020202020204" pitchFamily="34" charset="0"/>
            </a:endParaRPr>
          </a:p>
        </p:txBody>
      </p:sp>
      <p:sp>
        <p:nvSpPr>
          <p:cNvPr id="4" name="Puščica dol 3"/>
          <p:cNvSpPr/>
          <p:nvPr/>
        </p:nvSpPr>
        <p:spPr>
          <a:xfrm>
            <a:off x="1720631" y="2763782"/>
            <a:ext cx="685800" cy="81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Desna puščica 5"/>
          <p:cNvSpPr/>
          <p:nvPr/>
        </p:nvSpPr>
        <p:spPr>
          <a:xfrm>
            <a:off x="4600960" y="4746187"/>
            <a:ext cx="522833" cy="298778"/>
          </a:xfrm>
          <a:prstGeom prst="rightArrow">
            <a:avLst/>
          </a:prstGeom>
          <a:solidFill>
            <a:schemeClr val="accent1">
              <a:lumMod val="75000"/>
            </a:schemeClr>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sl-SI" sz="1800" b="0" i="0" u="none" strike="noStrike" kern="0" cap="none" spc="0" normalizeH="0" baseline="0" noProof="0">
              <a:ln>
                <a:noFill/>
              </a:ln>
              <a:solidFill>
                <a:srgbClr val="FFFFFF"/>
              </a:solidFill>
              <a:effectLst/>
              <a:uLnTx/>
              <a:uFillTx/>
              <a:latin typeface="Arial"/>
              <a:ea typeface="+mn-ea"/>
              <a:cs typeface="+mn-cs"/>
            </a:endParaRPr>
          </a:p>
        </p:txBody>
      </p:sp>
      <p:pic>
        <p:nvPicPr>
          <p:cNvPr id="7" name="Slika 6"/>
          <p:cNvPicPr>
            <a:picLocks noChangeAspect="1"/>
          </p:cNvPicPr>
          <p:nvPr/>
        </p:nvPicPr>
        <p:blipFill>
          <a:blip r:embed="rId3"/>
          <a:stretch>
            <a:fillRect/>
          </a:stretch>
        </p:blipFill>
        <p:spPr>
          <a:xfrm>
            <a:off x="8492453" y="1995055"/>
            <a:ext cx="3272851" cy="2708407"/>
          </a:xfrm>
          <a:prstGeom prst="rect">
            <a:avLst/>
          </a:prstGeom>
        </p:spPr>
      </p:pic>
    </p:spTree>
    <p:extLst>
      <p:ext uri="{BB962C8B-B14F-4D97-AF65-F5344CB8AC3E}">
        <p14:creationId xmlns:p14="http://schemas.microsoft.com/office/powerpoint/2010/main" val="49556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363200" cy="752475"/>
          </a:xfrm>
        </p:spPr>
        <p:txBody>
          <a:bodyPr>
            <a:normAutofit/>
          </a:bodyPr>
          <a:lstStyle/>
          <a:p>
            <a:pPr algn="ctr"/>
            <a:r>
              <a:rPr lang="sl-SI" altLang="sl-SI" sz="3200" b="1" kern="0" dirty="0">
                <a:solidFill>
                  <a:srgbClr val="000000"/>
                </a:solidFill>
                <a:latin typeface="Arial"/>
              </a:rPr>
              <a:t>GOVOR V OBDOBJU ŠOLANJA</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685800" y="1320800"/>
            <a:ext cx="10515600" cy="4551363"/>
          </a:xfrm>
        </p:spPr>
        <p:txBody>
          <a:bodyPr>
            <a:normAutofit/>
          </a:bodyPr>
          <a:lstStyle/>
          <a:p>
            <a:pPr marL="0" indent="0">
              <a:buNone/>
            </a:pPr>
            <a:endParaRPr lang="sl-SI" altLang="sl-SI" kern="0" dirty="0">
              <a:solidFill>
                <a:srgbClr val="000000"/>
              </a:solidFill>
              <a:latin typeface="Arial"/>
            </a:endParaRPr>
          </a:p>
          <a:p>
            <a:pPr marL="0" indent="0">
              <a:buNone/>
            </a:pPr>
            <a:endParaRPr lang="sl-SI" dirty="0">
              <a:latin typeface="Arial" panose="020B0604020202020204" pitchFamily="34" charset="0"/>
              <a:cs typeface="Arial" panose="020B0604020202020204" pitchFamily="34" charset="0"/>
            </a:endParaRPr>
          </a:p>
        </p:txBody>
      </p:sp>
      <p:sp>
        <p:nvSpPr>
          <p:cNvPr id="7" name="Oblak 6"/>
          <p:cNvSpPr/>
          <p:nvPr/>
        </p:nvSpPr>
        <p:spPr>
          <a:xfrm>
            <a:off x="838200" y="1359887"/>
            <a:ext cx="4537841" cy="3154143"/>
          </a:xfrm>
          <a:prstGeom prst="cloudCallout">
            <a:avLst>
              <a:gd name="adj1" fmla="val -28200"/>
              <a:gd name="adj2" fmla="val 76651"/>
            </a:avLst>
          </a:prstGeom>
          <a:solidFill>
            <a:srgbClr val="00B0F0"/>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sl-SI" sz="2000" b="0" i="0" u="none" strike="noStrike" kern="0" cap="none" spc="0" normalizeH="0" baseline="0" noProof="0" dirty="0">
                <a:ln>
                  <a:noFill/>
                </a:ln>
                <a:solidFill>
                  <a:srgbClr val="000000"/>
                </a:solidFill>
                <a:effectLst/>
                <a:uLnTx/>
                <a:uFillTx/>
                <a:latin typeface="Arial"/>
                <a:ea typeface="+mn-ea"/>
                <a:cs typeface="+mn-cs"/>
              </a:rPr>
              <a:t>Ni le sredstvo za sporazumevanje, </a:t>
            </a:r>
            <a:r>
              <a:rPr kumimoji="0" lang="sl-SI" sz="2000" b="0" i="0" u="none" strike="noStrike" kern="0" cap="none" spc="0" normalizeH="0" baseline="0" noProof="0" dirty="0" smtClean="0">
                <a:ln>
                  <a:noFill/>
                </a:ln>
                <a:solidFill>
                  <a:srgbClr val="000000"/>
                </a:solidFill>
                <a:effectLst/>
                <a:uLnTx/>
                <a:uFillTx/>
                <a:latin typeface="Arial"/>
                <a:ea typeface="+mn-ea"/>
                <a:cs typeface="+mn-cs"/>
              </a:rPr>
              <a:t>izražanje, ampak </a:t>
            </a:r>
            <a:r>
              <a:rPr kumimoji="0" lang="sl-SI" sz="2000" b="0" i="0" u="none" strike="noStrike" kern="0" cap="none" spc="0" normalizeH="0" baseline="0" noProof="0" dirty="0">
                <a:ln>
                  <a:noFill/>
                </a:ln>
                <a:solidFill>
                  <a:srgbClr val="000000"/>
                </a:solidFill>
                <a:effectLst/>
                <a:uLnTx/>
                <a:uFillTx/>
                <a:latin typeface="Arial"/>
                <a:ea typeface="+mn-ea"/>
                <a:cs typeface="+mn-cs"/>
              </a:rPr>
              <a:t>za </a:t>
            </a:r>
            <a:r>
              <a:rPr kumimoji="0" lang="sl-SI" sz="2000" b="1" i="0" u="none" strike="noStrike" kern="0" cap="none" spc="0" normalizeH="0" baseline="0" noProof="0" dirty="0">
                <a:ln>
                  <a:noFill/>
                </a:ln>
                <a:solidFill>
                  <a:srgbClr val="000000"/>
                </a:solidFill>
                <a:effectLst/>
                <a:uLnTx/>
                <a:uFillTx/>
                <a:latin typeface="Arial"/>
                <a:ea typeface="+mn-ea"/>
                <a:cs typeface="+mn-cs"/>
              </a:rPr>
              <a:t>teoretično poučevanje in pisno izražanje.</a:t>
            </a:r>
          </a:p>
        </p:txBody>
      </p:sp>
      <p:sp>
        <p:nvSpPr>
          <p:cNvPr id="8" name="Označba mesta vsebine 4"/>
          <p:cNvSpPr txBox="1">
            <a:spLocks/>
          </p:cNvSpPr>
          <p:nvPr/>
        </p:nvSpPr>
        <p:spPr bwMode="auto">
          <a:xfrm>
            <a:off x="6806597" y="1171687"/>
            <a:ext cx="4700752" cy="3043784"/>
          </a:xfrm>
          <a:prstGeom prst="cloudCallout">
            <a:avLst>
              <a:gd name="adj1" fmla="val -28200"/>
              <a:gd name="adj2" fmla="val 76651"/>
            </a:avLst>
          </a:prstGeom>
          <a:solidFill>
            <a:srgbClr val="00B0F0"/>
          </a:solidFill>
          <a:ln w="25400" cap="flat" cmpd="sng" algn="ctr">
            <a:solidFill>
              <a:srgbClr val="BBE0E3">
                <a:shade val="50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sl-SI" sz="2000" b="1" i="0" u="none" strike="noStrike" kern="0" cap="none" spc="0" normalizeH="0" baseline="0" noProof="0" dirty="0" smtClean="0">
                <a:ln>
                  <a:noFill/>
                </a:ln>
                <a:solidFill>
                  <a:srgbClr val="000000"/>
                </a:solidFill>
                <a:effectLst/>
                <a:uLnTx/>
                <a:uFillTx/>
                <a:latin typeface="Arial"/>
                <a:ea typeface="+mn-ea"/>
                <a:cs typeface="+mn-cs"/>
              </a:rPr>
              <a:t>V njem se zrcali otrokova osebnost</a:t>
            </a:r>
            <a:r>
              <a:rPr kumimoji="0" lang="sl-SI" sz="2000" b="1" i="0" u="none" strike="noStrike" kern="0" cap="none" spc="0" normalizeH="0" baseline="0" noProof="0" dirty="0" smtClean="0">
                <a:ln>
                  <a:noFill/>
                </a:ln>
                <a:solidFill>
                  <a:srgbClr val="FFFFFF"/>
                </a:solidFill>
                <a:effectLst/>
                <a:uLnTx/>
                <a:uFillTx/>
                <a:latin typeface="Arial"/>
                <a:ea typeface="+mn-ea"/>
                <a:cs typeface="+mn-cs"/>
              </a:rPr>
              <a:t>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sl-SI" sz="2000" b="0" i="0" u="none" strike="noStrike" kern="0" cap="none" spc="0" normalizeH="0" baseline="0" noProof="0" dirty="0" smtClean="0">
                <a:ln>
                  <a:noFill/>
                </a:ln>
                <a:solidFill>
                  <a:srgbClr val="000000"/>
                </a:solidFill>
                <a:effectLst/>
                <a:uLnTx/>
                <a:uFillTx/>
                <a:latin typeface="Arial"/>
                <a:ea typeface="+mn-ea"/>
                <a:cs typeface="+mn-cs"/>
              </a:rPr>
              <a:t>(v tempu temperament, v intonaciji in ritmu pa čustvena plat)</a:t>
            </a:r>
            <a:endParaRPr kumimoji="0" lang="sl-SI"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Slika 3"/>
          <p:cNvPicPr>
            <a:picLocks noChangeAspect="1"/>
          </p:cNvPicPr>
          <p:nvPr/>
        </p:nvPicPr>
        <p:blipFill>
          <a:blip r:embed="rId3"/>
          <a:stretch>
            <a:fillRect/>
          </a:stretch>
        </p:blipFill>
        <p:spPr>
          <a:xfrm>
            <a:off x="4796822" y="4027270"/>
            <a:ext cx="2009775" cy="2276475"/>
          </a:xfrm>
          <a:prstGeom prst="rect">
            <a:avLst/>
          </a:prstGeom>
        </p:spPr>
      </p:pic>
    </p:spTree>
    <p:extLst>
      <p:ext uri="{BB962C8B-B14F-4D97-AF65-F5344CB8AC3E}">
        <p14:creationId xmlns:p14="http://schemas.microsoft.com/office/powerpoint/2010/main" val="383591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značba mesta vsebine 4"/>
          <p:cNvPicPr>
            <a:picLocks noGrp="1" noChangeAspect="1"/>
          </p:cNvPicPr>
          <p:nvPr>
            <p:ph idx="1"/>
          </p:nvPr>
        </p:nvPicPr>
        <p:blipFill>
          <a:blip r:embed="rId3"/>
          <a:stretch>
            <a:fillRect/>
          </a:stretch>
        </p:blipFill>
        <p:spPr>
          <a:xfrm>
            <a:off x="0" y="3312500"/>
            <a:ext cx="2798307" cy="2798307"/>
          </a:xfrm>
          <a:prstGeom prst="rect">
            <a:avLst/>
          </a:prstGeom>
        </p:spPr>
      </p:pic>
      <p:sp>
        <p:nvSpPr>
          <p:cNvPr id="7" name="Oblak 6"/>
          <p:cNvSpPr/>
          <p:nvPr/>
        </p:nvSpPr>
        <p:spPr>
          <a:xfrm>
            <a:off x="674502" y="364349"/>
            <a:ext cx="4725549" cy="2948151"/>
          </a:xfrm>
          <a:prstGeom prst="cloudCallout">
            <a:avLst>
              <a:gd name="adj1" fmla="val -30921"/>
              <a:gd name="adj2" fmla="val 80569"/>
            </a:avLst>
          </a:prstGeom>
          <a:solidFill>
            <a:srgbClr val="00B0F0"/>
          </a:solidFill>
          <a:ln w="25400" cap="flat" cmpd="sng" algn="ctr">
            <a:solidFill>
              <a:srgbClr val="BBE0E3">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sl-SI" sz="2800" b="1" i="0" u="none" strike="noStrike" kern="0" cap="none" spc="0" normalizeH="0" baseline="0" noProof="0" dirty="0">
                <a:ln>
                  <a:noFill/>
                </a:ln>
                <a:solidFill>
                  <a:srgbClr val="000000"/>
                </a:solidFill>
                <a:effectLst/>
                <a:uLnTx/>
                <a:uFillTx/>
                <a:latin typeface="Arial"/>
                <a:ea typeface="+mn-ea"/>
                <a:cs typeface="+mn-cs"/>
              </a:rPr>
              <a:t>ZNAČILNOSTI GOVORNO-JEZIKOVNEGA RAZVOJA MED 6. IN 7. LETOM </a:t>
            </a:r>
          </a:p>
        </p:txBody>
      </p:sp>
      <p:sp>
        <p:nvSpPr>
          <p:cNvPr id="8" name="Pravokotnik 7"/>
          <p:cNvSpPr/>
          <p:nvPr/>
        </p:nvSpPr>
        <p:spPr>
          <a:xfrm>
            <a:off x="5684907" y="958009"/>
            <a:ext cx="6119166" cy="4832092"/>
          </a:xfrm>
          <a:prstGeom prst="rect">
            <a:avLst/>
          </a:prstGeom>
        </p:spPr>
        <p:txBody>
          <a:bodyPr wrap="square">
            <a:spAutoFit/>
          </a:bodyPr>
          <a:lstStyle/>
          <a:p>
            <a:pPr lvl="0" defTabSz="914400"/>
            <a:r>
              <a:rPr lang="sl-SI"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Pri spremljanju govorno-jezikovnega razvoja je pomembno </a:t>
            </a:r>
            <a:r>
              <a:rPr lang="sl-SI"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poznavanje MEJNIKOV</a:t>
            </a:r>
            <a:r>
              <a:rPr lang="sl-SI"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 ki nam lahko pomagajo ugotoviti ali otrok ustrezno napreduje.</a:t>
            </a:r>
          </a:p>
          <a:p>
            <a:pPr lvl="0" defTabSz="914400"/>
            <a:endParaRPr lang="sl-SI" sz="2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defTabSz="914400"/>
            <a:endParaRPr lang="sl-SI" sz="2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defTabSz="914400"/>
            <a:r>
              <a:rPr lang="sl-SI"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Govorno-jezikovni razvoj na vseh </a:t>
            </a:r>
            <a:r>
              <a:rPr lang="sl-SI" sz="2800" dirty="0">
                <a:solidFill>
                  <a:prstClr val="black"/>
                </a:solidFill>
                <a:latin typeface="Arial" panose="020B0604020202020204" pitchFamily="34" charset="0"/>
                <a:ea typeface="Calibri" panose="020F0502020204030204" pitchFamily="34" charset="0"/>
                <a:cs typeface="Arial" panose="020B0604020202020204" pitchFamily="34" charset="0"/>
              </a:rPr>
              <a:t>področjih (glasovnem, pomenskem, skladenjskem in pragmatičnem) </a:t>
            </a:r>
            <a:r>
              <a:rPr lang="sl-SI"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je izredno pomemben za branje </a:t>
            </a:r>
            <a:r>
              <a:rPr lang="sl-SI" sz="2800" dirty="0">
                <a:solidFill>
                  <a:prstClr val="black"/>
                </a:solidFill>
                <a:latin typeface="Arial" panose="020B0604020202020204" pitchFamily="34" charset="0"/>
                <a:ea typeface="Calibri" panose="020F0502020204030204" pitchFamily="34" charset="0"/>
                <a:cs typeface="Arial" panose="020B0604020202020204" pitchFamily="34" charset="0"/>
              </a:rPr>
              <a:t>in pisanje. </a:t>
            </a:r>
            <a:r>
              <a:rPr lang="sl-SI"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r>
              <a:rPr lang="sl-SI" sz="1400" dirty="0">
                <a:latin typeface="Arial" panose="020B0604020202020204" pitchFamily="34" charset="0"/>
                <a:ea typeface="Calibri" panose="020F0502020204030204" pitchFamily="34" charset="0"/>
                <a:cs typeface="Arial" panose="020B0604020202020204" pitchFamily="34" charset="0"/>
              </a:rPr>
              <a:t>Marjanovič Umek in </a:t>
            </a:r>
            <a:r>
              <a:rPr lang="sl-SI" sz="1400" dirty="0" smtClean="0">
                <a:latin typeface="Arial" panose="020B0604020202020204" pitchFamily="34" charset="0"/>
                <a:ea typeface="Calibri" panose="020F0502020204030204" pitchFamily="34" charset="0"/>
                <a:cs typeface="Arial" panose="020B0604020202020204" pitchFamily="34" charset="0"/>
              </a:rPr>
              <a:t>Fekonja, 2004</a:t>
            </a:r>
            <a:r>
              <a:rPr lang="sl-SI" sz="1400" dirty="0">
                <a:latin typeface="Arial" panose="020B0604020202020204" pitchFamily="34" charset="0"/>
                <a:ea typeface="Calibri" panose="020F0502020204030204" pitchFamily="34" charset="0"/>
                <a:cs typeface="Arial" panose="020B0604020202020204" pitchFamily="34" charset="0"/>
              </a:rPr>
              <a:t>) </a:t>
            </a:r>
            <a:endParaRPr lang="sl-SI"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067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3"/>
          <a:stretch>
            <a:fillRect/>
          </a:stretch>
        </p:blipFill>
        <p:spPr>
          <a:xfrm>
            <a:off x="599090" y="169015"/>
            <a:ext cx="10972799" cy="5795908"/>
          </a:xfrm>
          <a:prstGeom prst="rect">
            <a:avLst/>
          </a:prstGeom>
        </p:spPr>
      </p:pic>
    </p:spTree>
    <p:extLst>
      <p:ext uri="{BB962C8B-B14F-4D97-AF65-F5344CB8AC3E}">
        <p14:creationId xmlns:p14="http://schemas.microsoft.com/office/powerpoint/2010/main" val="359007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691165"/>
          </a:xfrm>
        </p:spPr>
        <p:txBody>
          <a:bodyPr>
            <a:normAutofit/>
          </a:bodyPr>
          <a:lstStyle/>
          <a:p>
            <a:pPr algn="ctr"/>
            <a:r>
              <a:rPr lang="sl-SI" altLang="sl-SI" sz="3200" b="1" kern="0" dirty="0" smtClean="0">
                <a:solidFill>
                  <a:srgbClr val="000000"/>
                </a:solidFill>
                <a:latin typeface="Arial"/>
              </a:rPr>
              <a:t>KLJUČNI DEJAVNIKI TVEGANJA ZA GJR</a:t>
            </a:r>
            <a:endParaRPr lang="sl-SI" sz="3200" b="1" dirty="0">
              <a:latin typeface="Arial" panose="020B0604020202020204" pitchFamily="34" charset="0"/>
              <a:cs typeface="Arial" panose="020B0604020202020204" pitchFamily="34" charset="0"/>
            </a:endParaRPr>
          </a:p>
        </p:txBody>
      </p:sp>
      <p:sp>
        <p:nvSpPr>
          <p:cNvPr id="3" name="Označba mesta vsebine 2"/>
          <p:cNvSpPr>
            <a:spLocks noGrp="1"/>
          </p:cNvSpPr>
          <p:nvPr>
            <p:ph idx="1"/>
          </p:nvPr>
        </p:nvSpPr>
        <p:spPr>
          <a:xfrm>
            <a:off x="838200" y="1245476"/>
            <a:ext cx="10515600" cy="4887310"/>
          </a:xfrm>
        </p:spPr>
        <p:txBody>
          <a:bodyPr>
            <a:noAutofit/>
          </a:bodyPr>
          <a:lstStyle/>
          <a:p>
            <a:pPr lvl="0" eaLnBrk="0" fontAlgn="base" hangingPunct="0">
              <a:lnSpc>
                <a:spcPct val="100000"/>
              </a:lnSpc>
              <a:spcBef>
                <a:spcPct val="20000"/>
              </a:spcBef>
              <a:spcAft>
                <a:spcPct val="0"/>
              </a:spcAft>
              <a:buFont typeface="Wingdings" panose="05000000000000000000" pitchFamily="2" charset="2"/>
              <a:buChar char="Ø"/>
              <a:defRPr/>
            </a:pPr>
            <a:r>
              <a:rPr lang="sl-SI" altLang="sl-SI" kern="0" dirty="0" smtClean="0">
                <a:solidFill>
                  <a:srgbClr val="000000"/>
                </a:solidFill>
                <a:latin typeface="Arial"/>
              </a:rPr>
              <a:t> znižane kognitivne sposobnosti,</a:t>
            </a:r>
          </a:p>
          <a:p>
            <a:pPr lvl="0" eaLnBrk="0" fontAlgn="base" hangingPunct="0">
              <a:lnSpc>
                <a:spcPct val="100000"/>
              </a:lnSpc>
              <a:spcBef>
                <a:spcPct val="20000"/>
              </a:spcBef>
              <a:spcAft>
                <a:spcPct val="0"/>
              </a:spcAft>
              <a:buFont typeface="Wingdings" panose="05000000000000000000" pitchFamily="2" charset="2"/>
              <a:buChar char="Ø"/>
              <a:defRPr/>
            </a:pPr>
            <a:r>
              <a:rPr lang="sl-SI" altLang="sl-SI" kern="0" dirty="0" smtClean="0">
                <a:solidFill>
                  <a:srgbClr val="000000"/>
                </a:solidFill>
                <a:latin typeface="Arial"/>
              </a:rPr>
              <a:t> izguba sluha,</a:t>
            </a:r>
          </a:p>
          <a:p>
            <a:pPr lvl="0" eaLnBrk="0" fontAlgn="base" hangingPunct="0">
              <a:lnSpc>
                <a:spcPct val="100000"/>
              </a:lnSpc>
              <a:spcBef>
                <a:spcPct val="20000"/>
              </a:spcBef>
              <a:spcAft>
                <a:spcPct val="0"/>
              </a:spcAft>
              <a:buFont typeface="Wingdings" panose="05000000000000000000" pitchFamily="2" charset="2"/>
              <a:buChar char="Ø"/>
              <a:defRPr/>
            </a:pPr>
            <a:r>
              <a:rPr lang="sl-SI" altLang="sl-SI" kern="0" dirty="0" smtClean="0">
                <a:solidFill>
                  <a:srgbClr val="000000"/>
                </a:solidFill>
                <a:latin typeface="Arial"/>
              </a:rPr>
              <a:t> genetski dejavniki </a:t>
            </a:r>
            <a:r>
              <a:rPr lang="sl-SI" altLang="sl-SI" sz="2400" kern="0" dirty="0" smtClean="0">
                <a:solidFill>
                  <a:srgbClr val="000000"/>
                </a:solidFill>
                <a:latin typeface="Arial"/>
              </a:rPr>
              <a:t>(Turnerjev sindrom, Klinefelterjev sindrom),</a:t>
            </a:r>
            <a:endParaRPr lang="sl-SI" altLang="sl-SI" kern="0" dirty="0" smtClean="0">
              <a:solidFill>
                <a:srgbClr val="000000"/>
              </a:solidFill>
              <a:latin typeface="Arial"/>
            </a:endParaRPr>
          </a:p>
          <a:p>
            <a:pPr lvl="0" eaLnBrk="0" fontAlgn="base" hangingPunct="0">
              <a:lnSpc>
                <a:spcPct val="100000"/>
              </a:lnSpc>
              <a:spcBef>
                <a:spcPct val="20000"/>
              </a:spcBef>
              <a:spcAft>
                <a:spcPct val="0"/>
              </a:spcAft>
              <a:buFont typeface="Wingdings" panose="05000000000000000000" pitchFamily="2" charset="2"/>
              <a:buChar char="Ø"/>
              <a:defRPr/>
            </a:pPr>
            <a:r>
              <a:rPr lang="sl-SI" altLang="sl-SI" sz="2400" kern="0" dirty="0">
                <a:solidFill>
                  <a:srgbClr val="000000"/>
                </a:solidFill>
                <a:latin typeface="Arial"/>
              </a:rPr>
              <a:t> </a:t>
            </a:r>
            <a:r>
              <a:rPr lang="sl-SI" altLang="sl-SI" kern="0" dirty="0" smtClean="0">
                <a:solidFill>
                  <a:srgbClr val="000000"/>
                </a:solidFill>
                <a:latin typeface="Arial"/>
              </a:rPr>
              <a:t>psihološke in nevropsihiatrične motnje </a:t>
            </a:r>
            <a:r>
              <a:rPr lang="sl-SI" altLang="sl-SI" sz="2400" kern="0" dirty="0" smtClean="0">
                <a:solidFill>
                  <a:srgbClr val="000000"/>
                </a:solidFill>
                <a:latin typeface="Arial"/>
              </a:rPr>
              <a:t>(selektivni mutizem, motnje vedenja oz. pozornosti, avtizem),</a:t>
            </a:r>
          </a:p>
          <a:p>
            <a:pPr lvl="0" eaLnBrk="0" fontAlgn="base" hangingPunct="0">
              <a:lnSpc>
                <a:spcPct val="100000"/>
              </a:lnSpc>
              <a:spcBef>
                <a:spcPct val="20000"/>
              </a:spcBef>
              <a:spcAft>
                <a:spcPct val="0"/>
              </a:spcAft>
              <a:buFont typeface="Wingdings" panose="05000000000000000000" pitchFamily="2" charset="2"/>
              <a:buChar char="Ø"/>
              <a:defRPr/>
            </a:pPr>
            <a:r>
              <a:rPr lang="sl-SI" altLang="sl-SI" kern="0" dirty="0" smtClean="0">
                <a:solidFill>
                  <a:srgbClr val="000000"/>
                </a:solidFill>
                <a:latin typeface="Arial"/>
              </a:rPr>
              <a:t> socialni dejavniki </a:t>
            </a:r>
            <a:r>
              <a:rPr lang="sl-SI" altLang="sl-SI" sz="2400" kern="0" dirty="0" smtClean="0">
                <a:solidFill>
                  <a:srgbClr val="000000"/>
                </a:solidFill>
                <a:latin typeface="Arial"/>
              </a:rPr>
              <a:t>(SES, čustveno okolje, …),</a:t>
            </a:r>
            <a:endParaRPr lang="sl-SI" altLang="sl-SI" kern="0" dirty="0" smtClean="0">
              <a:solidFill>
                <a:srgbClr val="000000"/>
              </a:solidFill>
              <a:latin typeface="Arial"/>
            </a:endParaRPr>
          </a:p>
          <a:p>
            <a:pPr lvl="0" eaLnBrk="0" fontAlgn="base" hangingPunct="0">
              <a:lnSpc>
                <a:spcPct val="100000"/>
              </a:lnSpc>
              <a:spcBef>
                <a:spcPct val="20000"/>
              </a:spcBef>
              <a:spcAft>
                <a:spcPct val="0"/>
              </a:spcAft>
              <a:buFont typeface="Wingdings" panose="05000000000000000000" pitchFamily="2" charset="2"/>
              <a:buChar char="Ø"/>
              <a:defRPr/>
            </a:pPr>
            <a:r>
              <a:rPr lang="sl-SI" altLang="sl-SI" kern="0" dirty="0" smtClean="0">
                <a:solidFill>
                  <a:srgbClr val="000000"/>
                </a:solidFill>
                <a:latin typeface="Arial"/>
              </a:rPr>
              <a:t> okvare CŽS </a:t>
            </a:r>
            <a:r>
              <a:rPr lang="sl-SI" altLang="sl-SI" sz="2400" kern="0" dirty="0" smtClean="0">
                <a:solidFill>
                  <a:srgbClr val="000000"/>
                </a:solidFill>
                <a:latin typeface="Arial"/>
              </a:rPr>
              <a:t>(v </a:t>
            </a:r>
            <a:r>
              <a:rPr lang="sl-SI" altLang="sl-SI" sz="2400" kern="0" dirty="0" err="1" smtClean="0">
                <a:solidFill>
                  <a:srgbClr val="000000"/>
                </a:solidFill>
                <a:latin typeface="Arial"/>
              </a:rPr>
              <a:t>prenatalnem</a:t>
            </a:r>
            <a:r>
              <a:rPr lang="sl-SI" altLang="sl-SI" sz="2400" kern="0" dirty="0" smtClean="0">
                <a:solidFill>
                  <a:srgbClr val="000000"/>
                </a:solidFill>
                <a:latin typeface="Arial"/>
              </a:rPr>
              <a:t>, perinatalnem</a:t>
            </a:r>
          </a:p>
          <a:p>
            <a:pPr marL="0" lvl="0" indent="0" eaLnBrk="0" fontAlgn="base" hangingPunct="0">
              <a:lnSpc>
                <a:spcPct val="100000"/>
              </a:lnSpc>
              <a:spcBef>
                <a:spcPct val="20000"/>
              </a:spcBef>
              <a:spcAft>
                <a:spcPct val="0"/>
              </a:spcAft>
              <a:buNone/>
              <a:defRPr/>
            </a:pPr>
            <a:r>
              <a:rPr lang="sl-SI" altLang="sl-SI" sz="2400" kern="0" dirty="0">
                <a:solidFill>
                  <a:srgbClr val="000000"/>
                </a:solidFill>
                <a:latin typeface="Arial"/>
              </a:rPr>
              <a:t>a</a:t>
            </a:r>
            <a:r>
              <a:rPr lang="sl-SI" altLang="sl-SI" sz="2400" kern="0" dirty="0" smtClean="0">
                <a:solidFill>
                  <a:srgbClr val="000000"/>
                </a:solidFill>
                <a:latin typeface="Arial"/>
              </a:rPr>
              <a:t>li postnatalnem obdobju).</a:t>
            </a:r>
          </a:p>
          <a:p>
            <a:pPr>
              <a:buFont typeface="Wingdings" panose="05000000000000000000" pitchFamily="2" charset="2"/>
              <a:buChar char="Ø"/>
            </a:pPr>
            <a:endParaRPr lang="sl-SI" altLang="sl-SI"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altLang="sl-SI"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sl-SI" altLang="sl-SI" b="1" dirty="0" smtClean="0">
              <a:latin typeface="Arial" panose="020B0604020202020204" pitchFamily="34" charset="0"/>
              <a:cs typeface="Arial" panose="020B0604020202020204" pitchFamily="34" charset="0"/>
            </a:endParaRPr>
          </a:p>
          <a:p>
            <a:pPr marL="0" indent="0">
              <a:buFontTx/>
              <a:buNone/>
            </a:pPr>
            <a:r>
              <a:rPr lang="sl-SI" altLang="sl-SI" b="1" dirty="0" smtClean="0"/>
              <a:t>	</a:t>
            </a:r>
            <a:endParaRPr lang="sl-SI" dirty="0">
              <a:latin typeface="Arial" panose="020B0604020202020204" pitchFamily="34" charset="0"/>
              <a:cs typeface="Arial" panose="020B0604020202020204" pitchFamily="34" charset="0"/>
            </a:endParaRPr>
          </a:p>
        </p:txBody>
      </p:sp>
      <p:pic>
        <p:nvPicPr>
          <p:cNvPr id="5" name="Slika 4"/>
          <p:cNvPicPr>
            <a:picLocks noChangeAspect="1"/>
          </p:cNvPicPr>
          <p:nvPr/>
        </p:nvPicPr>
        <p:blipFill>
          <a:blip r:embed="rId3"/>
          <a:stretch>
            <a:fillRect/>
          </a:stretch>
        </p:blipFill>
        <p:spPr>
          <a:xfrm>
            <a:off x="8213834" y="3552447"/>
            <a:ext cx="3139966" cy="2280793"/>
          </a:xfrm>
          <a:prstGeom prst="rect">
            <a:avLst/>
          </a:prstGeom>
        </p:spPr>
      </p:pic>
    </p:spTree>
    <p:extLst>
      <p:ext uri="{BB962C8B-B14F-4D97-AF65-F5344CB8AC3E}">
        <p14:creationId xmlns:p14="http://schemas.microsoft.com/office/powerpoint/2010/main" val="818519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06D76EAACDA444B6F083E976773DEE" ma:contentTypeVersion="14" ma:contentTypeDescription="Ustvari nov dokument." ma:contentTypeScope="" ma:versionID="5e6ee74375d8dceca225962a8e071e4a">
  <xsd:schema xmlns:xsd="http://www.w3.org/2001/XMLSchema" xmlns:xs="http://www.w3.org/2001/XMLSchema" xmlns:p="http://schemas.microsoft.com/office/2006/metadata/properties" xmlns:ns2="771ddbd4-0a61-420c-9c5b-0516151562c9" xmlns:ns3="639c611c-d4e4-4679-8296-25aacb133403" targetNamespace="http://schemas.microsoft.com/office/2006/metadata/properties" ma:root="true" ma:fieldsID="edb5ab1bdfc978c6ed8901ae11972e25" ns2:_="" ns3:_="">
    <xsd:import namespace="771ddbd4-0a61-420c-9c5b-0516151562c9"/>
    <xsd:import namespace="639c611c-d4e4-4679-8296-25aacb13340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ddbd4-0a61-420c-9c5b-051615156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Oznake slike" ma:readOnly="false" ma:fieldId="{5cf76f15-5ced-4ddc-b409-7134ff3c332f}" ma:taxonomyMulti="true" ma:sspId="8672001a-a426-428b-916b-40e63e7c6025"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9c611c-d4e4-4679-8296-25aacb133403" elementFormDefault="qualified">
    <xsd:import namespace="http://schemas.microsoft.com/office/2006/documentManagement/types"/>
    <xsd:import namespace="http://schemas.microsoft.com/office/infopath/2007/PartnerControls"/>
    <xsd:element name="SharedWithUsers" ma:index="17"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1ddbd4-0a61-420c-9c5b-0516151562c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040CCD-129A-4800-B6AD-C79270644535}"/>
</file>

<file path=customXml/itemProps2.xml><?xml version="1.0" encoding="utf-8"?>
<ds:datastoreItem xmlns:ds="http://schemas.openxmlformats.org/officeDocument/2006/customXml" ds:itemID="{D65A12D7-8BAE-4D41-9C2E-A8E50B5038F7}"/>
</file>

<file path=customXml/itemProps3.xml><?xml version="1.0" encoding="utf-8"?>
<ds:datastoreItem xmlns:ds="http://schemas.openxmlformats.org/officeDocument/2006/customXml" ds:itemID="{5B7130E6-4B47-4BDE-92A8-A482B9AF7D45}"/>
</file>

<file path=docProps/app.xml><?xml version="1.0" encoding="utf-8"?>
<Properties xmlns="http://schemas.openxmlformats.org/officeDocument/2006/extended-properties" xmlns:vt="http://schemas.openxmlformats.org/officeDocument/2006/docPropsVTypes">
  <Template>Office Theme</Template>
  <TotalTime>1050</TotalTime>
  <Words>2456</Words>
  <Application>Microsoft Office PowerPoint</Application>
  <PresentationFormat>Širokozaslonsko</PresentationFormat>
  <Paragraphs>204</Paragraphs>
  <Slides>17</Slides>
  <Notes>17</Notes>
  <HiddenSlides>2</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17</vt:i4>
      </vt:variant>
    </vt:vector>
  </HeadingPairs>
  <TitlesOfParts>
    <vt:vector size="24" baseType="lpstr">
      <vt:lpstr>Algerian</vt:lpstr>
      <vt:lpstr>Arial</vt:lpstr>
      <vt:lpstr>Calibri</vt:lpstr>
      <vt:lpstr>Calibri Light</vt:lpstr>
      <vt:lpstr>Times New Roman</vt:lpstr>
      <vt:lpstr>Wingdings</vt:lpstr>
      <vt:lpstr>Officeova tema</vt:lpstr>
      <vt:lpstr>SPREMLJANJE RAZVOJA GOVORA IN ZMOŽNOSTI GOVORJENJA </vt:lpstr>
      <vt:lpstr>GOVORNI RAZVOJ</vt:lpstr>
      <vt:lpstr>GOVORNO - JEZIKOVNI RAZVOJ</vt:lpstr>
      <vt:lpstr>OSNOVNI POGOJI ZA RAZVOJ GOVORA</vt:lpstr>
      <vt:lpstr>ZNAČILNOSTI RAZVOJA GOVORA</vt:lpstr>
      <vt:lpstr>GOVOR V OBDOBJU ŠOLANJA</vt:lpstr>
      <vt:lpstr>PowerPointova predstavitev</vt:lpstr>
      <vt:lpstr>PowerPointova predstavitev</vt:lpstr>
      <vt:lpstr>KLJUČNI DEJAVNIKI TVEGANJA ZA GJR</vt:lpstr>
      <vt:lpstr>GOVORNI ZGLED</vt:lpstr>
      <vt:lpstr>Glasovno razpoznavanje in posnemanje je NAJINTENZIVNEJŠE med četrtim in osmim letom starosti. </vt:lpstr>
      <vt:lpstr>GOVORNA KOMPETENTNOST</vt:lpstr>
      <vt:lpstr>VIŠJA GOVORNO - JEZIKOVNA KOMPETENTNOST</vt:lpstr>
      <vt:lpstr>CELOSTEN POGLED NA OTROKOV RAZVOJ</vt:lpstr>
      <vt:lpstr>KAJ BI IZPOSTAVILA?</vt:lpstr>
      <vt:lpstr>ZAKLJUČNA MISEL</vt:lpstr>
      <vt:lpstr>LITERATURA IN VIRI</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Dunja Petak</cp:lastModifiedBy>
  <cp:revision>82</cp:revision>
  <dcterms:created xsi:type="dcterms:W3CDTF">2017-08-16T10:43:35Z</dcterms:created>
  <dcterms:modified xsi:type="dcterms:W3CDTF">2022-06-30T16:48:58Z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0x010100B406D76EAACDA444B6F083E976773DEE</vt:lpwstr>
  </property>
</Properties>
</file>