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4" r:id="rId4"/>
    <p:sldId id="270" r:id="rId5"/>
    <p:sldId id="269" r:id="rId6"/>
    <p:sldId id="273" r:id="rId7"/>
    <p:sldId id="276" r:id="rId8"/>
    <p:sldId id="274" r:id="rId9"/>
    <p:sldId id="275" r:id="rId10"/>
    <p:sldId id="265" r:id="rId11"/>
    <p:sldId id="266" r:id="rId12"/>
    <p:sldId id="267" r:id="rId13"/>
    <p:sldId id="271" r:id="rId14"/>
    <p:sldId id="272" r:id="rId15"/>
    <p:sldId id="27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30. 06. 2022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jeZBesedilom 6"/>
          <p:cNvSpPr txBox="1"/>
          <p:nvPr userDrawn="1"/>
        </p:nvSpPr>
        <p:spPr>
          <a:xfrm>
            <a:off x="1795847" y="6219825"/>
            <a:ext cx="3109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100" dirty="0"/>
              <a:t>4. nacionalna konferenca </a:t>
            </a:r>
            <a:r>
              <a:rPr lang="sl-SI" sz="1100" b="1" dirty="0"/>
              <a:t>Jeziki v izobraževanju</a:t>
            </a:r>
          </a:p>
        </p:txBody>
      </p:sp>
      <p:pic>
        <p:nvPicPr>
          <p:cNvPr id="9" name="Slik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42" y="5747378"/>
            <a:ext cx="1084876" cy="9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9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30. 06. 2022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oljeZBesedilom 8"/>
          <p:cNvSpPr txBox="1"/>
          <p:nvPr userDrawn="1"/>
        </p:nvSpPr>
        <p:spPr>
          <a:xfrm>
            <a:off x="1795847" y="6219825"/>
            <a:ext cx="3109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100" dirty="0"/>
              <a:t>4. nacionalna konferenca </a:t>
            </a:r>
            <a:r>
              <a:rPr lang="sl-SI" sz="1100" b="1" dirty="0"/>
              <a:t>Jeziki v izobraževanju</a:t>
            </a:r>
          </a:p>
        </p:txBody>
      </p:sp>
      <p:pic>
        <p:nvPicPr>
          <p:cNvPr id="10" name="Slik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42" y="5747378"/>
            <a:ext cx="1084876" cy="9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30. 06. 2022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069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30. 06. 2022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70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30. 06. 2022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43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30. 06. 2022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21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1" r:id="rId3"/>
    <p:sldLayoutId id="2147483682" r:id="rId4"/>
    <p:sldLayoutId id="214748368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JULIJ-PREDSTAVITEV%20NA%20BRDU/po&#353;lji%20poleg%20ppt-ja/Bralec%201.r-a.m4a" TargetMode="External"/><Relationship Id="rId3" Type="http://schemas.microsoft.com/office/2007/relationships/hdphoto" Target="../media/hdphoto1.wdp"/><Relationship Id="rId7" Type="http://schemas.openxmlformats.org/officeDocument/2006/relationships/hyperlink" Target="JULIJ-PREDSTAVITEV%20NA%20BRDU/po&#353;lji%20poleg%20ppt-ja/Bralec%203.r.mp3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JULIJ-PREDSTAVITEV%20NA%20BRDU/po&#353;lji%20poleg%20ppt-ja/Bralec%202.r.m4a" TargetMode="External"/><Relationship Id="rId5" Type="http://schemas.openxmlformats.org/officeDocument/2006/relationships/hyperlink" Target="JULIJ-PREDSTAVITEV%20NA%20BRDU/po&#353;lji%20poleg%20ppt-ja/Bralec%201.r.m4a" TargetMode="External"/><Relationship Id="rId4" Type="http://schemas.openxmlformats.org/officeDocument/2006/relationships/image" Target="../media/image20.png"/><Relationship Id="rId9" Type="http://schemas.openxmlformats.org/officeDocument/2006/relationships/hyperlink" Target="JULIJ-PREDSTAVITEV%20NA%20BRDU/po&#353;lji%20poleg%20ppt-ja/Bralka%203.r.mp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JULIJ-PREDSTAVITEV%20NA%20BRDU/po&#353;lji%20poleg%20ppt-ja/Opismenjevanje,%201.r.%20Sprotna%20priprava,%20Novak,%20Gibi&#269;ar,%205%20ur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JULIJ-PREDSTAVITEV%20NA%20BRDU/po&#353;lji%20poleg%20ppt-ja/Dnevnik-opismenjevanje-konec%20&#353;olskega%20leta.pdf" TargetMode="External"/><Relationship Id="rId2" Type="http://schemas.openxmlformats.org/officeDocument/2006/relationships/hyperlink" Target="Konferenca%20Jeziki/Dnevnik-opismenjevanje-konec%20&#353;olskega%20leta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2772697" y="2259283"/>
            <a:ext cx="7093046" cy="192452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Individualizirano</a:t>
            </a:r>
            <a:r>
              <a:rPr 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diferencirano</a:t>
            </a:r>
            <a:r>
              <a:rPr 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opismenjevanje</a:t>
            </a:r>
            <a:r>
              <a:rPr 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v 1. VIO</a:t>
            </a:r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2772697" y="4075657"/>
            <a:ext cx="6858000" cy="905775"/>
          </a:xfrm>
        </p:spPr>
        <p:txBody>
          <a:bodyPr>
            <a:normAutofit/>
          </a:bodyPr>
          <a:lstStyle/>
          <a:p>
            <a:pPr algn="l"/>
            <a:r>
              <a:rPr lang="sl-SI" sz="1800" dirty="0"/>
              <a:t>Darja Gibičar</a:t>
            </a:r>
          </a:p>
          <a:p>
            <a:pPr algn="l"/>
            <a:r>
              <a:rPr lang="sl-SI" sz="1800" dirty="0"/>
              <a:t>OŠ Toneta Pavčka, Mirna Peč</a:t>
            </a:r>
          </a:p>
        </p:txBody>
      </p:sp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888F74-7355-4972-BB16-FBA48B303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BRANJE in vloga učitelja: </a:t>
            </a:r>
            <a:b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</a:t>
            </a:r>
            <a:r>
              <a:rPr lang="sl-SI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Bralna pot od 1. do 3. razreda</a:t>
            </a: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4EF8CE0-D085-4F48-9235-C52443536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2367" cy="4351338"/>
          </a:xfrm>
        </p:spPr>
        <p:txBody>
          <a:bodyPr>
            <a:normAutofit/>
          </a:bodyPr>
          <a:lstStyle/>
          <a:p>
            <a:r>
              <a:rPr lang="sl-SI" sz="2000" i="1" dirty="0">
                <a:latin typeface="Arial" panose="020B0604020202020204" pitchFamily="34" charset="0"/>
                <a:cs typeface="Arial" panose="020B0604020202020204" pitchFamily="34" charset="0"/>
              </a:rPr>
              <a:t>čas epidemije (opažanja, specifike pri branju)</a:t>
            </a:r>
          </a:p>
          <a:p>
            <a:pPr marL="0" indent="0">
              <a:buNone/>
            </a:pPr>
            <a:endParaRPr lang="sl-SI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vsakodnevno branje v šoli          učenec + učitelj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razredna knjižnica, kotiček za branje 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diferenciacija branja že od 1.r naprej            bralni voziček (pero, zvezda, utež) doma in v šoli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MOTIVACIJA ZA VSAKODNEVNO BRANJE DOMA – </a:t>
            </a:r>
          </a:p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l-SI" sz="2000" i="1" dirty="0">
                <a:latin typeface="Arial" panose="020B0604020202020204" pitchFamily="34" charset="0"/>
                <a:cs typeface="Arial" panose="020B0604020202020204" pitchFamily="34" charset="0"/>
              </a:rPr>
              <a:t>bralni listi, da ali ne?</a:t>
            </a:r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60BF0329-8E9D-4F41-888C-694FB38EDA3F}"/>
              </a:ext>
            </a:extLst>
          </p:cNvPr>
          <p:cNvSpPr/>
          <p:nvPr/>
        </p:nvSpPr>
        <p:spPr>
          <a:xfrm>
            <a:off x="4190260" y="2734322"/>
            <a:ext cx="523782" cy="1864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uščica: desno 6">
            <a:extLst>
              <a:ext uri="{FF2B5EF4-FFF2-40B4-BE49-F238E27FC236}">
                <a16:creationId xmlns:a16="http://schemas.microsoft.com/office/drawing/2014/main" id="{8B432612-2542-4A0B-8897-801E2F3ED5D6}"/>
              </a:ext>
            </a:extLst>
          </p:cNvPr>
          <p:cNvSpPr/>
          <p:nvPr/>
        </p:nvSpPr>
        <p:spPr>
          <a:xfrm>
            <a:off x="5399103" y="4324905"/>
            <a:ext cx="523782" cy="1864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760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3D7FF8-AAC5-4DD1-AA8E-EF4B79F6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219DDC1-6C69-4C45-B74A-2AB0208A2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2" y="157413"/>
            <a:ext cx="4350138" cy="254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075F6F0-74C5-4D55-9775-68620406F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5100" y="279717"/>
            <a:ext cx="3460073" cy="3309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3BEA42A-8F2C-44C3-8EE2-D1F736D88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429" y="279716"/>
            <a:ext cx="2376115" cy="339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2267A8B-3B8D-4F03-B3BC-F35030875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05" y="2921703"/>
            <a:ext cx="4168517" cy="2902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5707F55-7E03-4961-AE4F-4C5843CA0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889" y="3759576"/>
            <a:ext cx="5757168" cy="201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8723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88E653-603E-464B-A8B7-6775DF49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Bralni vlak </a:t>
            </a:r>
            <a:r>
              <a:rPr lang="sl-SI" sz="1800" i="1" dirty="0">
                <a:latin typeface="Arial" panose="020B0604020202020204" pitchFamily="34" charset="0"/>
                <a:cs typeface="Arial" panose="020B0604020202020204" pitchFamily="34" charset="0"/>
              </a:rPr>
              <a:t>(v sklopu projekta Naša mala knjižnica)</a:t>
            </a:r>
            <a:endParaRPr lang="sl-SI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ralni vlak 3. a">
            <a:hlinkClick r:id="" action="ppaction://media"/>
            <a:extLst>
              <a:ext uri="{FF2B5EF4-FFF2-40B4-BE49-F238E27FC236}">
                <a16:creationId xmlns:a16="http://schemas.microsoft.com/office/drawing/2014/main" id="{B09BE732-8EB8-44AA-AAAA-6212E06B05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123" y="1481930"/>
            <a:ext cx="7735887" cy="4351338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A3E1AB1-F0B6-449C-8379-C2A46CAC8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497" y="184820"/>
            <a:ext cx="2357996" cy="3472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232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599515-490A-4892-9D64-F6CC25F4A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BRANJE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99F7EED-10C2-4C07-AA51-83B5960C2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Cilj 1. VIO je, da se otrok nauči tekoče glasno ali polglasno brati. Pri tem je zaželeno, da je v njegovem branju čim manj premorov in omahovanj ter ponovitev. Ritem branja mora biti enakomeren. Branje mora biti natančno s pravilno artikulacijo glasov in upoštevanjem stavčne intonacije (UN, 2018)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63841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miley with headphones icon Stock Vector Image by ©I.Petrovic #125749932">
            <a:extLst>
              <a:ext uri="{FF2B5EF4-FFF2-40B4-BE49-F238E27FC236}">
                <a16:creationId xmlns:a16="http://schemas.microsoft.com/office/drawing/2014/main" id="{D05FA65D-BFB9-4D9F-AF4C-3F65BFA08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69" y="4255718"/>
            <a:ext cx="1367901" cy="13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avesdropping | Symbols &amp; Emoticons">
            <a:extLst>
              <a:ext uri="{FF2B5EF4-FFF2-40B4-BE49-F238E27FC236}">
                <a16:creationId xmlns:a16="http://schemas.microsoft.com/office/drawing/2014/main" id="{57647A8D-4301-42D6-87B5-333A27F97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18" y="262889"/>
            <a:ext cx="1592943" cy="8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E1A1AC1-0CE9-4CA2-A124-349437944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Berem? Berem!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CF918C-CE8B-47FC-A906-A9B16206B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1. razred                                   2. razred                                 3. razred</a:t>
            </a:r>
          </a:p>
          <a:p>
            <a:pPr marL="514350" indent="-514350">
              <a:buAutoNum type="arabicPeriod"/>
            </a:pPr>
            <a:endParaRPr lang="sl-SI" dirty="0"/>
          </a:p>
          <a:p>
            <a:pPr marL="0" indent="0">
              <a:buNone/>
            </a:pPr>
            <a:r>
              <a:rPr lang="sl-SI" dirty="0">
                <a:hlinkClick r:id="rId5" action="ppaction://hlinkfile"/>
              </a:rPr>
              <a:t>Bralec 1</a:t>
            </a:r>
            <a:r>
              <a:rPr lang="sl-SI" dirty="0"/>
              <a:t>                                     </a:t>
            </a:r>
            <a:r>
              <a:rPr lang="sl-SI" dirty="0">
                <a:hlinkClick r:id="rId6" action="ppaction://hlinkfile"/>
              </a:rPr>
              <a:t>Bralec 1</a:t>
            </a:r>
            <a:r>
              <a:rPr lang="sl-SI" dirty="0"/>
              <a:t>                                 </a:t>
            </a:r>
            <a:r>
              <a:rPr lang="sl-SI" dirty="0">
                <a:hlinkClick r:id="rId7" action="ppaction://hlinkfile"/>
              </a:rPr>
              <a:t>Bralec 1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>
                <a:hlinkClick r:id="rId8" action="ppaction://hlinkfile"/>
              </a:rPr>
              <a:t>Bralec 2</a:t>
            </a:r>
            <a:r>
              <a:rPr lang="sl-SI" dirty="0"/>
              <a:t>                                                                                    </a:t>
            </a:r>
            <a:r>
              <a:rPr lang="sl-SI" dirty="0">
                <a:hlinkClick r:id="rId9" action="ppaction://hlinkfile"/>
              </a:rPr>
              <a:t>Bralka 2</a:t>
            </a:r>
            <a:endParaRPr lang="sl-SI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3E63D612-2B70-4E17-B6F8-AF31DB771F3B}"/>
              </a:ext>
            </a:extLst>
          </p:cNvPr>
          <p:cNvSpPr/>
          <p:nvPr/>
        </p:nvSpPr>
        <p:spPr>
          <a:xfrm>
            <a:off x="5705175" y="475296"/>
            <a:ext cx="33001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Poslušanje drug drugega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3F038E84-8D95-4972-8EF0-64924C735EE9}"/>
              </a:ext>
            </a:extLst>
          </p:cNvPr>
          <p:cNvSpPr/>
          <p:nvPr/>
        </p:nvSpPr>
        <p:spPr>
          <a:xfrm>
            <a:off x="2296149" y="4797599"/>
            <a:ext cx="48654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Sprotno raziskovanje lastnega branja</a:t>
            </a:r>
            <a:endParaRPr lang="sl-SI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47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BFAFCF-DE7C-4FBD-875D-9394CDDE9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9572" y="157447"/>
            <a:ext cx="9891945" cy="802921"/>
          </a:xfrm>
        </p:spPr>
        <p:txBody>
          <a:bodyPr>
            <a:normAutofit/>
          </a:bodyPr>
          <a:lstStyle/>
          <a:p>
            <a:pPr algn="ctr"/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Po različnih poteh – na različne načine – skupaj – do cilja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4E58AD-EEC2-4640-87C5-F2B0BE9A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 descr="SAPIENSOVA SPOSOBNOST ZDRUŽEVANJA ZA ISTI CILJ">
            <a:extLst>
              <a:ext uri="{FF2B5EF4-FFF2-40B4-BE49-F238E27FC236}">
                <a16:creationId xmlns:a16="http://schemas.microsoft.com/office/drawing/2014/main" id="{09033A80-CB1D-4D4E-BE8C-C5B667BB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056196"/>
            <a:ext cx="9001957" cy="472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3.googleusercontent.com/pw/AM-JKLUeHaRZBXjd12cCEIJdV7XcpMS96ngJObVv3x4nhQMC8g1jSPRgpbllBh6JjPPcGcQXeXx-ir1yWljn3qNaTcvZ8DiyzSFOSSWJwmguOXMfMX-XktsIOCcl89MlKcjpYeXHZyVMmN9zv8rPIiMTnWkUug=w1920-h884-no?authuser=0">
            <a:extLst>
              <a:ext uri="{FF2B5EF4-FFF2-40B4-BE49-F238E27FC236}">
                <a16:creationId xmlns:a16="http://schemas.microsoft.com/office/drawing/2014/main" id="{4700CFB7-7243-4DA5-B043-C352B670B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760" y="2379216"/>
            <a:ext cx="4200923" cy="1931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9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06F20A-5786-40E6-BDB9-EC26807F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4483"/>
          </a:xfrm>
        </p:spPr>
        <p:txBody>
          <a:bodyPr>
            <a:normAutofit/>
          </a:bodyPr>
          <a:lstStyle/>
          <a:p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Kaj je frontalno in kaj individualizirano, diferencirano?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976DE6-706E-4AB0-952D-D290B3F1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541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sl-SI" sz="2200" dirty="0">
                <a:latin typeface="Arial" panose="020B0604020202020204" pitchFamily="34" charset="0"/>
                <a:cs typeface="Arial" panose="020B0604020202020204" pitchFamily="34" charset="0"/>
              </a:rPr>
              <a:t>Različno predznanje učencev </a:t>
            </a:r>
          </a:p>
          <a:p>
            <a:endParaRPr lang="sl-S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200" dirty="0">
                <a:latin typeface="Arial" panose="020B0604020202020204" pitchFamily="34" charset="0"/>
                <a:cs typeface="Arial" panose="020B0604020202020204" pitchFamily="34" charset="0"/>
              </a:rPr>
              <a:t>Z majhnimi ali velikimi koraki?</a:t>
            </a:r>
          </a:p>
          <a:p>
            <a:pPr marL="0" indent="0">
              <a:buNone/>
            </a:pPr>
            <a:endParaRPr lang="sl-S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200" dirty="0">
                <a:latin typeface="Arial" panose="020B0604020202020204" pitchFamily="34" charset="0"/>
                <a:cs typeface="Arial" panose="020B0604020202020204" pitchFamily="34" charset="0"/>
              </a:rPr>
              <a:t>Iste dejavnosti za vse?</a:t>
            </a:r>
          </a:p>
          <a:p>
            <a:endParaRPr lang="sl-S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200" dirty="0">
                <a:latin typeface="Arial" panose="020B0604020202020204" pitchFamily="34" charset="0"/>
                <a:cs typeface="Arial" panose="020B0604020202020204" pitchFamily="34" charset="0"/>
              </a:rPr>
              <a:t>Delamo skupaj, zmoremo!</a:t>
            </a:r>
          </a:p>
          <a:p>
            <a:endParaRPr lang="sl-S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200" dirty="0">
                <a:latin typeface="Arial" panose="020B0604020202020204" pitchFamily="34" charset="0"/>
                <a:cs typeface="Arial" panose="020B0604020202020204" pitchFamily="34" charset="0"/>
              </a:rPr>
              <a:t>Izhajati iz otrok, jih poznati</a:t>
            </a:r>
          </a:p>
          <a:p>
            <a:endParaRPr lang="sl-S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200" dirty="0">
                <a:latin typeface="Arial" panose="020B0604020202020204" pitchFamily="34" charset="0"/>
                <a:cs typeface="Arial" panose="020B0604020202020204" pitchFamily="34" charset="0"/>
              </a:rPr>
              <a:t>Nujna sprotna, kvalitetna povratna informacija</a:t>
            </a:r>
          </a:p>
          <a:p>
            <a:endParaRPr lang="sl-S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200" dirty="0">
                <a:latin typeface="Arial" panose="020B0604020202020204" pitchFamily="34" charset="0"/>
                <a:cs typeface="Arial" panose="020B0604020202020204" pitchFamily="34" charset="0"/>
              </a:rPr>
              <a:t>Samo frontalno ni idealno; naj bo gibalno, ustvarjalno, raziskovalno.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0580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7D59CC-FD2F-4556-980B-5175FABAA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Predstavitev primera načrtovanja v 1.r 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sl-SI" dirty="0">
                <a:solidFill>
                  <a:schemeClr val="accent1">
                    <a:lumMod val="50000"/>
                  </a:schemeClr>
                </a:solidFill>
              </a:rPr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5EC30AD-501B-419D-B534-EBBA02FE0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sl-SI" b="1" dirty="0">
                <a:solidFill>
                  <a:schemeClr val="accent1">
                    <a:lumMod val="50000"/>
                  </a:schemeClr>
                </a:solidFill>
                <a:hlinkClick r:id="rId2" action="ppaction://hlinkfile"/>
              </a:rPr>
              <a:t>Opismenjevanje, sprotna priprava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2280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703A58-452D-4488-9520-BC1106F6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281"/>
          </a:xfrm>
        </p:spPr>
        <p:txBody>
          <a:bodyPr>
            <a:normAutofit/>
          </a:bodyPr>
          <a:lstStyle/>
          <a:p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Branje in pisanje skozi 1. </a:t>
            </a:r>
            <a:r>
              <a:rPr lang="sl-SI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VIO</a:t>
            </a:r>
            <a:endParaRPr lang="sl-SI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68857B-0056-4205-9EA5-7692DDED4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Uporaba </a:t>
            </a:r>
            <a:r>
              <a:rPr lang="sl-SI" sz="2000" dirty="0" err="1">
                <a:latin typeface="Arial" panose="020B0604020202020204" pitchFamily="34" charset="0"/>
                <a:cs typeface="Arial" panose="020B0604020202020204" pitchFamily="34" charset="0"/>
              </a:rPr>
              <a:t>fonomimične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metode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Projekt Radi pišemo z roko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Delavnica za starše: Beremo skupaj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Praznik črk v aprilu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Bralno povezovanje – Branje pod krošnjami (1. triletje skupaj, branje z devetošolci …)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09227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82F539-F6EC-4FB9-96F6-C41687C6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Pisanje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C40D19-CD15-4131-A98D-8ECF6102C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dirty="0">
              <a:hlinkClick r:id="rId2" action="ppaction://hlinkfile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sl-SI" dirty="0">
              <a:hlinkClick r:id="rId2" action="ppaction://hlinkfile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sl-SI" dirty="0">
              <a:hlinkClick r:id="rId2" action="ppaction://hlinkfile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sl-SI" dirty="0"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Kraljevske naloge ob koncu 1. razreda</a:t>
            </a:r>
            <a:endParaRPr lang="sl-SI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2246C970-654C-4D7E-8E8B-E2B7F5776B82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i="1" dirty="0">
                <a:latin typeface="Arial" panose="020B0604020202020204" pitchFamily="34" charset="0"/>
                <a:cs typeface="Arial" panose="020B0604020202020204" pitchFamily="34" charset="0"/>
              </a:rPr>
              <a:t>V sklopu tedna vitezov in princes pred izvedbo noči v šoli</a:t>
            </a:r>
          </a:p>
        </p:txBody>
      </p:sp>
    </p:spTree>
    <p:extLst>
      <p:ext uri="{BB962C8B-B14F-4D97-AF65-F5344CB8AC3E}">
        <p14:creationId xmlns:p14="http://schemas.microsoft.com/office/powerpoint/2010/main" val="1435999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7D4CAD-BDCA-4A38-A627-E58C36C14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>
                <a:latin typeface="Arial" panose="020B0604020202020204" pitchFamily="34" charset="0"/>
                <a:cs typeface="Arial" panose="020B0604020202020204" pitchFamily="34" charset="0"/>
              </a:rPr>
              <a:t>Zapis v 3. razredu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FF0FEF5-DFA2-4DBE-9CC0-24D694307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3" y="1612561"/>
            <a:ext cx="3168702" cy="4351338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76847FB-8EEA-48CB-985C-B8DC667C3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28" y="1612560"/>
            <a:ext cx="749122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7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25C714-A005-445D-9B5C-AC898E772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907BF7C-9284-44D6-A394-34931C98A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93" y="245400"/>
            <a:ext cx="4183077" cy="5731684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01BCC37-927F-459E-B6F3-6BCB8912E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39" y="668295"/>
            <a:ext cx="6507309" cy="467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7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E1FC94-CAE5-4298-8B4B-21102502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33" y="498290"/>
            <a:ext cx="10515600" cy="579077"/>
          </a:xfrm>
        </p:spPr>
        <p:txBody>
          <a:bodyPr>
            <a:normAutofit/>
          </a:bodyPr>
          <a:lstStyle/>
          <a:p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Ko že vemo, da gre za specifične učne težave.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372D8DB-5B04-4EF2-8E9B-24AF25E1E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7" y="1077367"/>
            <a:ext cx="5901067" cy="365570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1CA61B9-B612-440A-B97C-B1B8B6A20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34" y="1686687"/>
            <a:ext cx="5749090" cy="3655705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86575281-9329-4417-BFAC-DD4C736E0077}"/>
              </a:ext>
            </a:extLst>
          </p:cNvPr>
          <p:cNvSpPr txBox="1">
            <a:spLocks/>
          </p:cNvSpPr>
          <p:nvPr/>
        </p:nvSpPr>
        <p:spPr>
          <a:xfrm>
            <a:off x="6225288" y="1077367"/>
            <a:ext cx="7064500" cy="579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In ko vemo, da gre za pomanjkanje utrjevanja.</a:t>
            </a:r>
          </a:p>
        </p:txBody>
      </p:sp>
    </p:spTree>
    <p:extLst>
      <p:ext uri="{BB962C8B-B14F-4D97-AF65-F5344CB8AC3E}">
        <p14:creationId xmlns:p14="http://schemas.microsoft.com/office/powerpoint/2010/main" val="977259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27F529-6909-41F4-B313-70807FC0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41" y="365125"/>
            <a:ext cx="10848959" cy="1325563"/>
          </a:xfrm>
        </p:spPr>
        <p:txBody>
          <a:bodyPr>
            <a:normAutofit/>
          </a:bodyPr>
          <a:lstStyle/>
          <a:p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Ko zaznavamo specifične učne težave – </a:t>
            </a:r>
            <a:r>
              <a:rPr lang="sl-S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disgrafijo</a:t>
            </a:r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1E49412-7C78-434D-B340-12C03564A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1" y="1352565"/>
            <a:ext cx="6594203" cy="4351338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03B6EE0-74AE-4757-8064-392395ECD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61" y="133165"/>
            <a:ext cx="3747000" cy="55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86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06D76EAACDA444B6F083E976773DEE" ma:contentTypeVersion="14" ma:contentTypeDescription="Ustvari nov dokument." ma:contentTypeScope="" ma:versionID="5e6ee74375d8dceca225962a8e071e4a">
  <xsd:schema xmlns:xsd="http://www.w3.org/2001/XMLSchema" xmlns:xs="http://www.w3.org/2001/XMLSchema" xmlns:p="http://schemas.microsoft.com/office/2006/metadata/properties" xmlns:ns2="771ddbd4-0a61-420c-9c5b-0516151562c9" xmlns:ns3="639c611c-d4e4-4679-8296-25aacb133403" targetNamespace="http://schemas.microsoft.com/office/2006/metadata/properties" ma:root="true" ma:fieldsID="edb5ab1bdfc978c6ed8901ae11972e25" ns2:_="" ns3:_="">
    <xsd:import namespace="771ddbd4-0a61-420c-9c5b-0516151562c9"/>
    <xsd:import namespace="639c611c-d4e4-4679-8296-25aacb1334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1ddbd4-0a61-420c-9c5b-0516151562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Oznake slike" ma:readOnly="false" ma:fieldId="{5cf76f15-5ced-4ddc-b409-7134ff3c332f}" ma:taxonomyMulti="true" ma:sspId="8672001a-a426-428b-916b-40e63e7c6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c611c-d4e4-4679-8296-25aacb13340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1ddbd4-0a61-420c-9c5b-0516151562c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EE2B68-439E-44B4-892F-0CC725CC62CE}"/>
</file>

<file path=customXml/itemProps2.xml><?xml version="1.0" encoding="utf-8"?>
<ds:datastoreItem xmlns:ds="http://schemas.openxmlformats.org/officeDocument/2006/customXml" ds:itemID="{3CF6AD3A-D9B1-4062-A9AC-DF3C26991CE0}"/>
</file>

<file path=customXml/itemProps3.xml><?xml version="1.0" encoding="utf-8"?>
<ds:datastoreItem xmlns:ds="http://schemas.openxmlformats.org/officeDocument/2006/customXml" ds:itemID="{CF1AF518-236B-4204-B213-4037B927878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</TotalTime>
  <Words>334</Words>
  <Application>Microsoft Office PowerPoint</Application>
  <PresentationFormat>Širokozaslonsko</PresentationFormat>
  <Paragraphs>64</Paragraphs>
  <Slides>15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  Individualizirano in diferencirano opismenjevanje v 1. VIO </vt:lpstr>
      <vt:lpstr>Kaj je frontalno in kaj individualizirano, diferencirano?</vt:lpstr>
      <vt:lpstr>Predstavitev primera načrtovanja v 1.r  </vt:lpstr>
      <vt:lpstr>Branje in pisanje skozi 1. VIO</vt:lpstr>
      <vt:lpstr>Pisanje</vt:lpstr>
      <vt:lpstr>Zapis v 3. razredu</vt:lpstr>
      <vt:lpstr>PowerPointova predstavitev</vt:lpstr>
      <vt:lpstr>Ko že vemo, da gre za specifične učne težave.</vt:lpstr>
      <vt:lpstr>Ko zaznavamo specifične učne težave – disgrafijo.</vt:lpstr>
      <vt:lpstr>BRANJE in vloga učitelja:                                                Bralna pot od 1. do 3. razreda</vt:lpstr>
      <vt:lpstr>PowerPointova predstavitev</vt:lpstr>
      <vt:lpstr>Bralni vlak (v sklopu projekta Naša mala knjižnica)</vt:lpstr>
      <vt:lpstr>BRANJE</vt:lpstr>
      <vt:lpstr>Berem? Berem!</vt:lpstr>
      <vt:lpstr>Po različnih poteh – na različne načine – skupaj – do cilja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Marta Novak</cp:lastModifiedBy>
  <cp:revision>58</cp:revision>
  <dcterms:created xsi:type="dcterms:W3CDTF">2017-08-16T10:43:35Z</dcterms:created>
  <dcterms:modified xsi:type="dcterms:W3CDTF">2022-06-30T19:06:07Z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0x010100B406D76EAACDA444B6F083E976773DEE</vt:lpwstr>
  </property>
</Properties>
</file>