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6" r:id="rId4"/>
    <p:sldId id="268" r:id="rId5"/>
    <p:sldId id="260" r:id="rId6"/>
    <p:sldId id="262" r:id="rId7"/>
    <p:sldId id="263" r:id="rId8"/>
    <p:sldId id="264" r:id="rId9"/>
    <p:sldId id="265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969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30. 06. 2022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ljeZBesedilom 6"/>
          <p:cNvSpPr txBox="1"/>
          <p:nvPr userDrawn="1"/>
        </p:nvSpPr>
        <p:spPr>
          <a:xfrm>
            <a:off x="1795847" y="6219825"/>
            <a:ext cx="3109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100" dirty="0" smtClean="0"/>
              <a:t>4. nacionalna konferenca </a:t>
            </a:r>
            <a:r>
              <a:rPr lang="sl-SI" sz="1100" b="1" dirty="0" smtClean="0"/>
              <a:t>Jeziki v izobraževanju</a:t>
            </a:r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742" y="5747378"/>
            <a:ext cx="1084876" cy="9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9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30. 06. 2022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oljeZBesedilom 8"/>
          <p:cNvSpPr txBox="1"/>
          <p:nvPr userDrawn="1"/>
        </p:nvSpPr>
        <p:spPr>
          <a:xfrm>
            <a:off x="1795847" y="6219825"/>
            <a:ext cx="3109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100" dirty="0" smtClean="0"/>
              <a:t>4. nacionalna konferenca </a:t>
            </a:r>
            <a:r>
              <a:rPr lang="sl-SI" sz="1100" b="1" dirty="0" smtClean="0"/>
              <a:t>Jeziki v izobraževanju</a:t>
            </a:r>
          </a:p>
        </p:txBody>
      </p: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742" y="5747378"/>
            <a:ext cx="1084876" cy="9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30. 06. 2022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069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30. 06. 2022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70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30. 06. 2022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43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60DA-3ED7-41E7-909B-8719ABC0F517}" type="datetimeFigureOut">
              <a:rPr lang="sl-SI" smtClean="0"/>
              <a:t>30. 06. 2022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21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1" r:id="rId3"/>
    <p:sldLayoutId id="2147483682" r:id="rId4"/>
    <p:sldLayoutId id="214748368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jezikivizobrazevanju2022.zrss.s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jazon.splet.arnes.si/opredelitev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wea.org/blog/2019/75-digital-tools-apps-teachers-use-to-support-classroom-formative-assessmen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3007743" y="2794956"/>
            <a:ext cx="6858000" cy="785007"/>
          </a:xfrm>
        </p:spPr>
        <p:txBody>
          <a:bodyPr>
            <a:normAutofit/>
          </a:bodyPr>
          <a:lstStyle/>
          <a:p>
            <a:pPr algn="l"/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Smernice za pouk na daljavo</a:t>
            </a: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>
            <a:off x="3007743" y="4183811"/>
            <a:ext cx="6858000" cy="905775"/>
          </a:xfrm>
        </p:spPr>
        <p:txBody>
          <a:bodyPr>
            <a:normAutofit/>
          </a:bodyPr>
          <a:lstStyle/>
          <a:p>
            <a:pPr algn="l"/>
            <a:r>
              <a:rPr lang="sl-SI" sz="1800" dirty="0" smtClean="0"/>
              <a:t>Mag. Barbara Lesničar</a:t>
            </a:r>
            <a:endParaRPr lang="sl-SI" sz="1800" dirty="0"/>
          </a:p>
          <a:p>
            <a:pPr algn="l"/>
            <a:r>
              <a:rPr lang="sl-SI" sz="1800" dirty="0" smtClean="0"/>
              <a:t>Zavod RS za šolstvo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41154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Spletna stran konference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Gradivo: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https://jezikivizobrazevanju2022.zrss.si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259080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3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77294"/>
            <a:ext cx="3048000" cy="3048000"/>
          </a:xfr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8587"/>
            <a:ext cx="13011150" cy="7315200"/>
          </a:xfrm>
          <a:prstGeom prst="rect">
            <a:avLst/>
          </a:prstGeom>
        </p:spPr>
      </p:pic>
      <p:sp>
        <p:nvSpPr>
          <p:cNvPr id="5" name="Puščica dol 4"/>
          <p:cNvSpPr/>
          <p:nvPr/>
        </p:nvSpPr>
        <p:spPr>
          <a:xfrm>
            <a:off x="5429250" y="400129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931702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30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Podpora pouku na daljavo: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://www.zrss.si/stiki-s-prakso/podpora-pouku-na-daljavo/</a:t>
            </a:r>
            <a:b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Obstaja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veliko definicij izobraževanja na daljavo, za naše potrebe povzemamo definicijo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Desmonda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Keagana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(1990) 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 portala Jazon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, ki se glasi:</a:t>
            </a:r>
          </a:p>
          <a:p>
            <a:pPr lvl="1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»Izobraževanje na daljavo je oblika izobraževanja, za katero je značilno, da:</a:t>
            </a:r>
          </a:p>
          <a:p>
            <a:pPr lvl="2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sta učitelj in učenec večinoma prostorsko in časovno ločena;</a:t>
            </a:r>
          </a:p>
          <a:p>
            <a:pPr lvl="2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učenje organizira šola za razliko od samoizobraževanja;</a:t>
            </a:r>
          </a:p>
          <a:p>
            <a:pPr lvl="2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učenje poteka s pomočjo različnih medijev;</a:t>
            </a:r>
          </a:p>
          <a:p>
            <a:pPr lvl="2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je učna komunikacija dvosmerna in omogoča učencu, da enakopravno sodeluje v učnem procesu«</a:t>
            </a:r>
          </a:p>
          <a:p>
            <a:pPr lvl="2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Keegan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, D. (1990). 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Foundations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distance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Routledge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 London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New York).</a:t>
            </a:r>
          </a:p>
          <a:p>
            <a:pPr lvl="1"/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1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Angleščina: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://www.zrss.si/stiki-s-prakso/podpora-pouku-na-daljavo/predmeti-in-podrocja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b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4425" y="1690688"/>
            <a:ext cx="8851319" cy="4486275"/>
          </a:xfrm>
          <a:prstGeom prst="rect">
            <a:avLst/>
          </a:prstGeom>
        </p:spPr>
      </p:pic>
      <p:sp>
        <p:nvSpPr>
          <p:cNvPr id="5" name="Desna puščica 4"/>
          <p:cNvSpPr/>
          <p:nvPr/>
        </p:nvSpPr>
        <p:spPr>
          <a:xfrm>
            <a:off x="1300163" y="35575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581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Poučevanje in učenje na daljavo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70000"/>
              </a:lnSpc>
              <a:buClr>
                <a:schemeClr val="dk1"/>
              </a:buClr>
              <a:buSzPts val="2170"/>
            </a:pPr>
            <a:r>
              <a:rPr lang="sl-SI" sz="217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Izziv</a:t>
            </a: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buClr>
                <a:schemeClr val="dk1"/>
              </a:buClr>
              <a:buSzPts val="2170"/>
            </a:pPr>
            <a:r>
              <a:rPr lang="sl-SI" sz="2150" b="1" dirty="0">
                <a:latin typeface="Arial" panose="020B0604020202020204" pitchFamily="34" charset="0"/>
                <a:cs typeface="Arial" panose="020B0604020202020204" pitchFamily="34" charset="0"/>
              </a:rPr>
              <a:t>Veliko </a:t>
            </a:r>
            <a:r>
              <a:rPr lang="sl-SI" sz="2150" b="1" u="sng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orodij </a:t>
            </a:r>
            <a:r>
              <a:rPr lang="sl-SI" sz="2150" b="1" dirty="0">
                <a:latin typeface="Arial" panose="020B0604020202020204" pitchFamily="34" charset="0"/>
                <a:cs typeface="Arial" panose="020B0604020202020204" pitchFamily="34" charset="0"/>
              </a:rPr>
              <a:t>– izberemo največ 4, ki jih dobro poznamo učitelji in učenci (usklajeno v kolektivu) – preverimo zbirnik v SU in 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70000"/>
              </a:lnSpc>
              <a:buClr>
                <a:schemeClr val="dk1"/>
              </a:buClr>
              <a:buSzPts val="1860"/>
            </a:pPr>
            <a:r>
              <a:rPr lang="sl-SI" sz="1860" u="sng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https://www.nwea.org/blog/2019/75-digital-tools-apps-teachers-use-to-support-classroom-formative-assessment/</a:t>
            </a:r>
            <a:endParaRPr lang="sl-SI" sz="18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70000"/>
              </a:lnSpc>
              <a:buClr>
                <a:schemeClr val="dk1"/>
              </a:buClr>
              <a:buSzPts val="2170"/>
            </a:pPr>
            <a:r>
              <a:rPr lang="sl-SI" sz="2170" b="1" dirty="0">
                <a:latin typeface="Arial" panose="020B0604020202020204" pitchFamily="34" charset="0"/>
                <a:cs typeface="Arial" panose="020B0604020202020204" pitchFamily="34" charset="0"/>
              </a:rPr>
              <a:t>Dokaze zbirajmo ves čas </a:t>
            </a: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70000"/>
              </a:lnSpc>
              <a:buClr>
                <a:schemeClr val="dk1"/>
              </a:buClr>
              <a:buSzPts val="1860"/>
            </a:pPr>
            <a:r>
              <a:rPr lang="sl-SI" sz="1860" dirty="0">
                <a:latin typeface="Arial" panose="020B0604020202020204" pitchFamily="34" charset="0"/>
                <a:cs typeface="Arial" panose="020B0604020202020204" pitchFamily="34" charset="0"/>
              </a:rPr>
              <a:t>učence vodimo – kaj naj počnejo in kam naj oddajo/naložijo/pošljejo dokaze o opravljenem delu (npr. fotografije del. listov, posnetke zaslona, izdelke kot so pisni sestavki ipd. ), pri mlajših učencih se nujno povežimo s starši. Zelo priporočljiva je spletna učilnica. 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70000"/>
              </a:lnSpc>
              <a:buClr>
                <a:schemeClr val="dk1"/>
              </a:buClr>
              <a:buSzPts val="2170"/>
            </a:pPr>
            <a:r>
              <a:rPr lang="sl-SI" sz="2170" b="1" dirty="0">
                <a:latin typeface="Arial" panose="020B0604020202020204" pitchFamily="34" charset="0"/>
                <a:cs typeface="Arial" panose="020B0604020202020204" pitchFamily="34" charset="0"/>
              </a:rPr>
              <a:t>Sproti </a:t>
            </a:r>
            <a:r>
              <a:rPr lang="sl-SI" sz="217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zagotavljamo </a:t>
            </a:r>
            <a:r>
              <a:rPr lang="sl-SI" sz="2170" b="1" dirty="0">
                <a:latin typeface="Arial" panose="020B0604020202020204" pitchFamily="34" charset="0"/>
                <a:cs typeface="Arial" panose="020B0604020202020204" pitchFamily="34" charset="0"/>
              </a:rPr>
              <a:t>povratno informacijo </a:t>
            </a: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70000"/>
              </a:lnSpc>
              <a:buClr>
                <a:schemeClr val="dk1"/>
              </a:buClr>
              <a:buSzPts val="1860"/>
            </a:pPr>
            <a:r>
              <a:rPr lang="sl-SI" sz="1860" dirty="0">
                <a:latin typeface="Arial" panose="020B0604020202020204" pitchFamily="34" charset="0"/>
                <a:cs typeface="Arial" panose="020B0604020202020204" pitchFamily="34" charset="0"/>
              </a:rPr>
              <a:t>Lahko jo zapišemo, lahko pa se posnamemo in posnetek pošljemo učencem. Primer dobre prakse: učenci so izpolnili vprašalnik  (</a:t>
            </a:r>
            <a:r>
              <a:rPr lang="sl-SI" sz="1860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sl-SI" sz="18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860" dirty="0" err="1"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r>
              <a:rPr lang="sl-SI" sz="1860" dirty="0">
                <a:latin typeface="Arial" panose="020B0604020202020204" pitchFamily="34" charset="0"/>
                <a:cs typeface="Arial" panose="020B0604020202020204" pitchFamily="34" charset="0"/>
              </a:rPr>
              <a:t>), učitelj se pripravi skladno s povratno </a:t>
            </a:r>
            <a:r>
              <a:rPr lang="sl-SI" sz="1860" dirty="0" err="1">
                <a:latin typeface="Arial" panose="020B0604020202020204" pitchFamily="34" charset="0"/>
                <a:cs typeface="Arial" panose="020B0604020202020204" pitchFamily="34" charset="0"/>
              </a:rPr>
              <a:t>povratno</a:t>
            </a:r>
            <a:r>
              <a:rPr lang="sl-SI" sz="1860" dirty="0">
                <a:latin typeface="Arial" panose="020B0604020202020204" pitchFamily="34" charset="0"/>
                <a:cs typeface="Arial" panose="020B0604020202020204" pitchFamily="34" charset="0"/>
              </a:rPr>
              <a:t> informacijo, ki jo je dobil od učencev: npr. ponovno razloži področja, ki so jih učenci označili za problematična (npr. razlika med </a:t>
            </a:r>
            <a:r>
              <a:rPr lang="sl-SI" sz="186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sl-SI" sz="18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860" dirty="0" err="1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sl-SI" sz="1860" dirty="0">
                <a:latin typeface="Arial" panose="020B0604020202020204" pitchFamily="34" charset="0"/>
                <a:cs typeface="Arial" panose="020B0604020202020204" pitchFamily="34" charset="0"/>
              </a:rPr>
              <a:t> in Past </a:t>
            </a:r>
            <a:r>
              <a:rPr lang="sl-SI" sz="1860" dirty="0" err="1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sl-SI" sz="186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359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Pogosti načini poučevanja in učenja na daljavo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Blended Learning</a:t>
            </a:r>
            <a:r>
              <a:rPr lang="en-GB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- Mix of traditional</a:t>
            </a:r>
            <a:r>
              <a:rPr lang="sl-SI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(face-to-face)</a:t>
            </a:r>
            <a:r>
              <a:rPr lang="en-GB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and online classes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Flipped Classroom</a:t>
            </a:r>
            <a:r>
              <a:rPr lang="en-GB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- Student-</a:t>
            </a:r>
            <a:r>
              <a:rPr lang="en-GB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centered</a:t>
            </a:r>
            <a:r>
              <a:rPr lang="en-GB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approach with online material provided to students prior to classes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ICT Supported Face-to-Face Learning</a:t>
            </a:r>
            <a:r>
              <a:rPr lang="en-GB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- Traditional learning supported by information and communication technology.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Synchronous Learning</a:t>
            </a:r>
            <a:r>
              <a:rPr lang="en-GB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- A real-time interaction distance learning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Asynchronous Learning</a:t>
            </a:r>
            <a:r>
              <a:rPr lang="en-GB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- Non-real time interaction distance learning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endParaRPr lang="sl-SI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sl-SI" b="1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Hybrid</a:t>
            </a:r>
            <a:r>
              <a:rPr lang="sl-SI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sl-SI" b="1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Learning</a:t>
            </a:r>
            <a:r>
              <a:rPr lang="sl-SI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– </a:t>
            </a:r>
            <a:r>
              <a:rPr lang="sl-SI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online</a:t>
            </a:r>
            <a:r>
              <a:rPr lang="sl-SI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sl-SI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and</a:t>
            </a:r>
            <a:r>
              <a:rPr lang="sl-SI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face-to-face-</a:t>
            </a:r>
            <a:r>
              <a:rPr lang="sl-SI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teaching</a:t>
            </a:r>
            <a:r>
              <a:rPr lang="sl-SI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at </a:t>
            </a:r>
            <a:r>
              <a:rPr lang="sl-SI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the</a:t>
            </a:r>
            <a:r>
              <a:rPr lang="sl-SI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sl-SI" dirty="0">
                <a:ea typeface="+mn-lt"/>
                <a:cs typeface="+mn-lt"/>
              </a:rPr>
              <a:t>same time</a:t>
            </a:r>
            <a:endParaRPr lang="en-US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52003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9360" y="365125"/>
            <a:ext cx="9996747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0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Hibridno poučevanje in učenje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None/>
            </a:pPr>
            <a:r>
              <a:rPr lang="en-US" b="1" spc="20" dirty="0" err="1">
                <a:latin typeface="Arial" panose="020B0604020202020204" pitchFamily="34" charset="0"/>
                <a:cs typeface="Arial" panose="020B0604020202020204" pitchFamily="34" charset="0"/>
              </a:rPr>
              <a:t>Kaj</a:t>
            </a:r>
            <a:r>
              <a:rPr lang="en-US" b="1" spc="2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b="1" spc="20" dirty="0" err="1">
                <a:latin typeface="Arial" panose="020B0604020202020204" pitchFamily="34" charset="0"/>
                <a:cs typeface="Arial" panose="020B0604020202020204" pitchFamily="34" charset="0"/>
              </a:rPr>
              <a:t>hibridno</a:t>
            </a:r>
            <a:r>
              <a:rPr lang="en-US" b="1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20" dirty="0" err="1">
                <a:latin typeface="Arial" panose="020B0604020202020204" pitchFamily="34" charset="0"/>
                <a:cs typeface="Arial" panose="020B0604020202020204" pitchFamily="34" charset="0"/>
              </a:rPr>
              <a:t>učenje</a:t>
            </a:r>
            <a:r>
              <a:rPr lang="en-US" b="1" spc="2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2400" spc="20" dirty="0" err="1">
                <a:latin typeface="Arial" panose="020B0604020202020204" pitchFamily="34" charset="0"/>
                <a:cs typeface="Arial" panose="020B0604020202020204" pitchFamily="34" charset="0"/>
              </a:rPr>
              <a:t>Sočasna</a:t>
            </a:r>
            <a:r>
              <a:rPr lang="en-US"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20" dirty="0" err="1">
                <a:latin typeface="Arial" panose="020B0604020202020204" pitchFamily="34" charset="0"/>
                <a:cs typeface="Arial" panose="020B0604020202020204" pitchFamily="34" charset="0"/>
              </a:rPr>
              <a:t>prisotnost</a:t>
            </a:r>
            <a:r>
              <a:rPr lang="en-US"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20" dirty="0" err="1">
                <a:latin typeface="Arial" panose="020B0604020202020204" pitchFamily="34" charset="0"/>
                <a:cs typeface="Arial" panose="020B0604020202020204" pitchFamily="34" charset="0"/>
              </a:rPr>
              <a:t>učencev</a:t>
            </a:r>
            <a:r>
              <a:rPr lang="en-US" sz="2400" spc="2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2400" spc="20" dirty="0" err="1">
                <a:latin typeface="Arial" panose="020B0604020202020204" pitchFamily="34" charset="0"/>
                <a:cs typeface="Arial" panose="020B0604020202020204" pitchFamily="34" charset="0"/>
              </a:rPr>
              <a:t>razredu</a:t>
            </a:r>
            <a:r>
              <a:rPr lang="en-US" sz="2400" spc="20" dirty="0">
                <a:latin typeface="Arial" panose="020B0604020202020204" pitchFamily="34" charset="0"/>
                <a:cs typeface="Arial" panose="020B0604020202020204" pitchFamily="34" charset="0"/>
              </a:rPr>
              <a:t> in na </a:t>
            </a:r>
            <a:r>
              <a:rPr lang="en-US" sz="2400" spc="20" dirty="0" err="1">
                <a:latin typeface="Arial" panose="020B0604020202020204" pitchFamily="34" charset="0"/>
                <a:cs typeface="Arial" panose="020B0604020202020204" pitchFamily="34" charset="0"/>
              </a:rPr>
              <a:t>daljavo</a:t>
            </a:r>
            <a:endParaRPr lang="en-US" sz="2400" spc="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2400" spc="20" dirty="0" err="1">
                <a:latin typeface="Arial" panose="020B0604020202020204" pitchFamily="34" charset="0"/>
                <a:cs typeface="Arial" panose="020B0604020202020204" pitchFamily="34" charset="0"/>
              </a:rPr>
              <a:t>Sočasna</a:t>
            </a:r>
            <a:r>
              <a:rPr lang="en-US"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20" dirty="0" err="1">
                <a:latin typeface="Arial" panose="020B0604020202020204" pitchFamily="34" charset="0"/>
                <a:cs typeface="Arial" panose="020B0604020202020204" pitchFamily="34" charset="0"/>
              </a:rPr>
              <a:t>raba</a:t>
            </a:r>
            <a:r>
              <a:rPr lang="en-US"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20" dirty="0" err="1">
                <a:latin typeface="Arial" panose="020B0604020202020204" pitchFamily="34" charset="0"/>
                <a:cs typeface="Arial" panose="020B0604020202020204" pitchFamily="34" charset="0"/>
              </a:rPr>
              <a:t>spletnih</a:t>
            </a:r>
            <a:r>
              <a:rPr lang="en-US" sz="2400" spc="2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spc="20" dirty="0" err="1">
                <a:latin typeface="Arial" panose="020B0604020202020204" pitchFamily="34" charset="0"/>
                <a:cs typeface="Arial" panose="020B0604020202020204" pitchFamily="34" charset="0"/>
              </a:rPr>
              <a:t>videokonferenčnih</a:t>
            </a:r>
            <a:r>
              <a:rPr lang="en-US"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20" dirty="0" err="1">
                <a:latin typeface="Arial" panose="020B0604020202020204" pitchFamily="34" charset="0"/>
                <a:cs typeface="Arial" panose="020B0604020202020204" pitchFamily="34" charset="0"/>
              </a:rPr>
              <a:t>orodji</a:t>
            </a:r>
            <a:endParaRPr lang="en-US" sz="2400" spc="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20" dirty="0" err="1">
                <a:latin typeface="Arial" panose="020B0604020202020204" pitchFamily="34" charset="0"/>
                <a:cs typeface="Arial" panose="020B0604020202020204" pitchFamily="34" charset="0"/>
              </a:rPr>
              <a:t>fleksibilnost</a:t>
            </a:r>
            <a:endParaRPr lang="en-US" spc="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pc="20" dirty="0" err="1">
                <a:latin typeface="Arial" panose="020B0604020202020204" pitchFamily="34" charset="0"/>
                <a:cs typeface="Arial" panose="020B0604020202020204" pitchFamily="34" charset="0"/>
              </a:rPr>
              <a:t>sočasno</a:t>
            </a:r>
            <a:r>
              <a:rPr lang="en-US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20" dirty="0" err="1">
                <a:latin typeface="Arial" panose="020B0604020202020204" pitchFamily="34" charset="0"/>
                <a:cs typeface="Arial" panose="020B0604020202020204" pitchFamily="34" charset="0"/>
              </a:rPr>
              <a:t>komunikacija</a:t>
            </a:r>
            <a:r>
              <a:rPr lang="en-US" spc="20" dirty="0"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spc="20" dirty="0" err="1">
                <a:latin typeface="Arial" panose="020B0604020202020204" pitchFamily="34" charset="0"/>
                <a:cs typeface="Arial" panose="020B0604020202020204" pitchFamily="34" charset="0"/>
              </a:rPr>
              <a:t>učenci</a:t>
            </a:r>
            <a:r>
              <a:rPr lang="en-US" spc="2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pc="20" dirty="0" err="1">
                <a:latin typeface="Arial" panose="020B0604020202020204" pitchFamily="34" charset="0"/>
                <a:cs typeface="Arial" panose="020B0604020202020204" pitchFamily="34" charset="0"/>
              </a:rPr>
              <a:t>razredu</a:t>
            </a:r>
            <a:r>
              <a:rPr lang="en-US" spc="2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pc="20" dirty="0" err="1">
                <a:latin typeface="Arial" panose="020B0604020202020204" pitchFamily="34" charset="0"/>
                <a:cs typeface="Arial" panose="020B0604020202020204" pitchFamily="34" charset="0"/>
              </a:rPr>
              <a:t>učenci</a:t>
            </a:r>
            <a:r>
              <a:rPr lang="en-US" spc="2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US" spc="20" dirty="0" err="1">
                <a:latin typeface="Arial" panose="020B0604020202020204" pitchFamily="34" charset="0"/>
                <a:cs typeface="Arial" panose="020B0604020202020204" pitchFamily="34" charset="0"/>
              </a:rPr>
              <a:t>daljavo</a:t>
            </a:r>
            <a:endParaRPr lang="en-US" spc="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35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10" descr="https://lh3.googleusercontent.com/hsd3O8H8R6TZdPURL4GxlM7iXOt88zpNrJBIwoyVS7JUpqtufICQQM-dIjlx18ImUKDF0tGtowrwiH_rrqMiEhNdbgbtHsyWjLa5xvMP__HmKAkU4MOaqpFyYZz6zXcPge0zE7zKEvBElSrP0i0oqwGIBfOILurFTfL9cEBuAZ8UyaM393B7S8h585mFowVpIkctPCmV0-r2ADdeV_m2wMS8FJEOIac6QgowqOoiDwYMAdTfYrTlyviZ01-V8T3c05ubtlWhqAF0NUTRQ2X8s-DLjytlkcqwyU9fGst2G8PTJvRYYtwljC15Z3oXJNbHzz5Q7yQlV45xtHFMg1ll8Gw8b4tMQXqB2Q2g9xvvcpZNzVqYxQqNtcX1k5pHtgNOfZL5ZVSORpjZ7sx6Li0j_irtFtDD4B995etfMzd1y2-I-KS76gRxVEAZeuft-R6IbDwjJ0Z-JR3h-KGXZ1MP_lDn80OAM5MYegajGwVx-KVR3GRWMgegAmEro5RYeIvnxTuPY65_wiuWwa7_qLpK3dMHl1-cEe0lCvcedxoxxKcDWRkyO6qvIhh2HLvBp0c7Kxwoc8b0GJU-2M_okTv1siLLez06kZRkj7_dcrfuDT3uxvbfNvTQ5Oi2949kus11b2xRCyVXZeUK4nIE4owtIf65hvrsLbx7jzVYoP-Lb8KYIqJITXUWnE68FKKQEerXq_iOUToDTmCQBSgp4GHuqNEr=w1538-h866-no?authuser=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59" b="2"/>
          <a:stretch/>
        </p:blipFill>
        <p:spPr bwMode="auto">
          <a:xfrm>
            <a:off x="159496" y="1647343"/>
            <a:ext cx="4145403" cy="4351338"/>
          </a:xfrm>
          <a:custGeom>
            <a:avLst/>
            <a:gdLst/>
            <a:ahLst/>
            <a:cxnLst/>
            <a:rect l="l" t="t" r="r" b="b"/>
            <a:pathLst>
              <a:path w="4063199" h="4260725">
                <a:moveTo>
                  <a:pt x="1310427" y="12"/>
                </a:moveTo>
                <a:cubicBezTo>
                  <a:pt x="2099967" y="-184"/>
                  <a:pt x="2971279" y="2161"/>
                  <a:pt x="3795268" y="2874"/>
                </a:cubicBezTo>
                <a:lnTo>
                  <a:pt x="4063199" y="2983"/>
                </a:lnTo>
                <a:lnTo>
                  <a:pt x="4063199" y="4260725"/>
                </a:lnTo>
                <a:lnTo>
                  <a:pt x="0" y="4260725"/>
                </a:lnTo>
                <a:lnTo>
                  <a:pt x="0" y="4061"/>
                </a:lnTo>
                <a:lnTo>
                  <a:pt x="5454" y="4013"/>
                </a:lnTo>
                <a:cubicBezTo>
                  <a:pt x="392417" y="1163"/>
                  <a:pt x="836703" y="130"/>
                  <a:pt x="1310427" y="1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lh3.googleusercontent.com/Ua-Fwspe8jaPuKja61patBZUR6saG9BcULUWP3_Afe1xYRXC2j83q5hlSbwZpoJV6TlbczRKD84OsEl8GRQTmSDs4lu_JV46x7LB0YF5RilgogZoxAeqmMlRp9pEflgHbMsaT-Z636hSLfAQXoFdHl5yhyQZ43ABe0V5jIGXVY4lIijJmBorI9KszDYtKy_KdJLxgjpO_LjNo3P0Qoy3vT6Okl0oDiLhhznpOgKT0QTQGA0dTllCQ_8woGbwn2CUX-OYUPt1jO_BZYowMKMnV4nHw7QzKU_LbBu2g6IbJ21gJ_zkU5DQXwkQG2BI2ABu3IubWEv598Rn7ccVX_563kiDVv7qX-nqytH2kx4c1B-KuRKSmw4Jwe8nMeq8xy0PPnv4ck5a2Y1Clqb9xxz7LBFat20IXFT0oubbT8aJlVi5S6FzcjJ_4PH7cz2Q6GxPCKsk3Y9HnlpILqlngPg2fI76kpKI7j940IewFwKhCXR-Dsadn-Fdy5VVcUhk2TmvRmZETmNMiY7t69zC9Q5r_EBJxR2frxF32M80FnA19lGp5c2OzwCnrXGKX_E95vl92BYPHcxbuW1lXbRfa-XcKJYg_CdcyOscUocNjzg-8tvL8cYqcd6rsQClksX_JhbkUOIgS-fMhEUX8nPDWXd3Vk-6YqE91drg-og6U8qgNHdIePy5swuWmqey15fniLapb3PtbPe8fZy9xpPPl-KT9MY5=w488-h866-no?authuser=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8" b="33651"/>
          <a:stretch/>
        </p:blipFill>
        <p:spPr bwMode="auto">
          <a:xfrm>
            <a:off x="4304899" y="1690688"/>
            <a:ext cx="4064402" cy="4307993"/>
          </a:xfrm>
          <a:custGeom>
            <a:avLst/>
            <a:gdLst/>
            <a:ahLst/>
            <a:cxnLst/>
            <a:rect l="l" t="t" r="r" b="b"/>
            <a:pathLst>
              <a:path w="4064402" h="4307993">
                <a:moveTo>
                  <a:pt x="4064402" y="0"/>
                </a:moveTo>
                <a:lnTo>
                  <a:pt x="4064402" y="4307993"/>
                </a:lnTo>
                <a:lnTo>
                  <a:pt x="0" y="4307993"/>
                </a:lnTo>
                <a:lnTo>
                  <a:pt x="0" y="50251"/>
                </a:lnTo>
                <a:lnTo>
                  <a:pt x="219751" y="50340"/>
                </a:lnTo>
                <a:cubicBezTo>
                  <a:pt x="1339604" y="50189"/>
                  <a:pt x="2316098" y="45201"/>
                  <a:pt x="2794991" y="23920"/>
                </a:cubicBezTo>
                <a:cubicBezTo>
                  <a:pt x="3023035" y="10408"/>
                  <a:pt x="3387669" y="3230"/>
                  <a:pt x="3843734" y="73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lh3.googleusercontent.com/wxN4WIVxnbHuw1Ezd8bJudpG9upBl_ch07G8f4j-aRqcFdKT8I2nYnvN7m5hMjQEqPgPWaDJhTEGjo1hRN1LpBQgVE2v03zouEY8bC8iXc8v9nmDIsoSejtj8W1fOUa6CKWgUPm333qR5r5LLI1AQoKBsCiMmpiWG8o_SwK_rWKTC9YpHFF9WUY5rcApfJ2zPJ8U6F0rUvLbhWDUwSMykWKsjqmXhw9Ohh3DB_GrBi7uWEx8fJIx3FN8LAoXb-Hsx5eBZZ0rOvj46F-4NYdxZslEF094aImAnuKSjItkH9ZZX5bXHqLIik4Eam-tiCp2oPOQ-UcThPl9P88AumCtURNjR95qRsKJgiSq7H7Jd5d5GIn0TJq4we_G2JD1LraWTI-ZTDQsQI-SQ0RLsk25UCRUuyZF5fZpZOnyDNaG3ZLIy9lJr5TClXls7B9cvm-ON6XbURDHhh7QK744VVc7I0r7GhQX4257iLzXdnFtnO_79YGTCY55OuQti-24ZhC6wesSNt-jLx2QBhU4mTKLbBsS2QLaKX7Aem68ymE3pGv9JwCok7IRWYvShVFBJXEgecHmC7aOiYj8LZp94YFdSlkLXiduEQuuLJ68e9CBc9X_CgsGaZ-KjuLOcn2b7z3u5i2IIE1DHD2QGQY7OE7uiHODViA4HEkkFzWwMsRAoG_rz-5r22zpw4MgMzXhMYnSiqsfhYPLdCnPRBH_JaXhm5us=w1538-h866-no?authuser=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9" r="19925"/>
          <a:stretch/>
        </p:blipFill>
        <p:spPr bwMode="auto">
          <a:xfrm>
            <a:off x="8369302" y="1690542"/>
            <a:ext cx="3822698" cy="4308140"/>
          </a:xfrm>
          <a:custGeom>
            <a:avLst/>
            <a:gdLst/>
            <a:ahLst/>
            <a:cxnLst/>
            <a:rect l="l" t="t" r="r" b="b"/>
            <a:pathLst>
              <a:path w="4064399" h="4308287">
                <a:moveTo>
                  <a:pt x="251417" y="26"/>
                </a:moveTo>
                <a:cubicBezTo>
                  <a:pt x="1209024" y="733"/>
                  <a:pt x="2436471" y="16023"/>
                  <a:pt x="3636079" y="35024"/>
                </a:cubicBezTo>
                <a:lnTo>
                  <a:pt x="4064399" y="42093"/>
                </a:lnTo>
                <a:lnTo>
                  <a:pt x="4064399" y="4308287"/>
                </a:lnTo>
                <a:lnTo>
                  <a:pt x="0" y="4308287"/>
                </a:lnTo>
                <a:lnTo>
                  <a:pt x="0" y="294"/>
                </a:lnTo>
                <a:lnTo>
                  <a:pt x="63581" y="82"/>
                </a:lnTo>
                <a:cubicBezTo>
                  <a:pt x="124935" y="-3"/>
                  <a:pt x="187576" y="-21"/>
                  <a:pt x="251417" y="2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983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406D76EAACDA444B6F083E976773DEE" ma:contentTypeVersion="11" ma:contentTypeDescription="Ustvari nov dokument." ma:contentTypeScope="" ma:versionID="c7ce602ffc16583af1883ed7684a5866">
  <xsd:schema xmlns:xsd="http://www.w3.org/2001/XMLSchema" xmlns:xs="http://www.w3.org/2001/XMLSchema" xmlns:p="http://schemas.microsoft.com/office/2006/metadata/properties" xmlns:ns2="771ddbd4-0a61-420c-9c5b-0516151562c9" xmlns:ns3="639c611c-d4e4-4679-8296-25aacb133403" targetNamespace="http://schemas.microsoft.com/office/2006/metadata/properties" ma:root="true" ma:fieldsID="10afe7454102c5728a692cfaa645b334" ns2:_="" ns3:_="">
    <xsd:import namespace="771ddbd4-0a61-420c-9c5b-0516151562c9"/>
    <xsd:import namespace="639c611c-d4e4-4679-8296-25aacb1334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1ddbd4-0a61-420c-9c5b-0516151562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9c611c-d4e4-4679-8296-25aacb13340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884A46-BE48-4481-8211-3EE3C24C894A}"/>
</file>

<file path=customXml/itemProps2.xml><?xml version="1.0" encoding="utf-8"?>
<ds:datastoreItem xmlns:ds="http://schemas.openxmlformats.org/officeDocument/2006/customXml" ds:itemID="{774D4981-C98F-4D45-A679-58CA15F54F33}"/>
</file>

<file path=customXml/itemProps3.xml><?xml version="1.0" encoding="utf-8"?>
<ds:datastoreItem xmlns:ds="http://schemas.openxmlformats.org/officeDocument/2006/customXml" ds:itemID="{62F6A3F0-A7D7-42BB-B488-67967215E9F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</TotalTime>
  <Words>131</Words>
  <Application>Microsoft Office PowerPoint</Application>
  <PresentationFormat>Širokozaslonsko</PresentationFormat>
  <Paragraphs>35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The Hand Extrablack</vt:lpstr>
      <vt:lpstr>Officeova tema</vt:lpstr>
      <vt:lpstr>Smernice za pouk na daljavo</vt:lpstr>
      <vt:lpstr>PowerPointova predstavitev</vt:lpstr>
      <vt:lpstr>Podpora pouku na daljavo:  https://www.zrss.si/stiki-s-prakso/podpora-pouku-na-daljavo/ </vt:lpstr>
      <vt:lpstr>Angleščina:  https://www.zrss.si/stiki-s-prakso/podpora-pouku-na-daljavo/predmeti-in-podrocja/ </vt:lpstr>
      <vt:lpstr>Poučevanje in učenje na daljavo</vt:lpstr>
      <vt:lpstr>Pogosti načini poučevanja in učenja na daljavo</vt:lpstr>
      <vt:lpstr>PowerPointova predstavitev</vt:lpstr>
      <vt:lpstr>Hibridno poučevanje in učenje</vt:lpstr>
      <vt:lpstr>PowerPointova predstavitev</vt:lpstr>
      <vt:lpstr>Spletna stran konference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26 pt, bold</dc:title>
  <dc:creator>Zvonka Kos</dc:creator>
  <cp:lastModifiedBy>Barbara Lesničar</cp:lastModifiedBy>
  <cp:revision>37</cp:revision>
  <dcterms:created xsi:type="dcterms:W3CDTF">2017-08-16T10:43:35Z</dcterms:created>
  <dcterms:modified xsi:type="dcterms:W3CDTF">2022-06-30T16:59:19Z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0x010100B406D76EAACDA444B6F083E976773DEE</vt:lpwstr>
  </property>
</Properties>
</file>