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60" r:id="rId6"/>
    <p:sldId id="261" r:id="rId7"/>
    <p:sldId id="280" r:id="rId8"/>
    <p:sldId id="281" r:id="rId9"/>
    <p:sldId id="282" r:id="rId10"/>
    <p:sldId id="284" r:id="rId11"/>
    <p:sldId id="287" r:id="rId12"/>
    <p:sldId id="285" r:id="rId13"/>
    <p:sldId id="286" r:id="rId14"/>
    <p:sldId id="263" r:id="rId15"/>
    <p:sldId id="264" r:id="rId16"/>
    <p:sldId id="265" r:id="rId17"/>
    <p:sldId id="266" r:id="rId18"/>
    <p:sldId id="267" r:id="rId19"/>
    <p:sldId id="277" r:id="rId20"/>
    <p:sldId id="268" r:id="rId21"/>
    <p:sldId id="269" r:id="rId22"/>
    <p:sldId id="270" r:id="rId23"/>
    <p:sldId id="271" r:id="rId24"/>
    <p:sldId id="272" r:id="rId25"/>
    <p:sldId id="274" r:id="rId26"/>
    <p:sldId id="275" r:id="rId27"/>
    <p:sldId id="278" r:id="rId28"/>
    <p:sldId id="276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1. 07. 2022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jeZBesedilom 6"/>
          <p:cNvSpPr txBox="1"/>
          <p:nvPr userDrawn="1"/>
        </p:nvSpPr>
        <p:spPr>
          <a:xfrm>
            <a:off x="1795847" y="6219825"/>
            <a:ext cx="3109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100" dirty="0"/>
              <a:t>4. nacionalna konferenca </a:t>
            </a:r>
            <a:r>
              <a:rPr lang="sl-SI" sz="1100" b="1" dirty="0"/>
              <a:t>Jeziki v izobraževanju</a:t>
            </a:r>
          </a:p>
        </p:txBody>
      </p:sp>
      <p:pic>
        <p:nvPicPr>
          <p:cNvPr id="9" name="Slik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42" y="5747378"/>
            <a:ext cx="1084876" cy="9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1. 07. 2022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ljeZBesedilom 8"/>
          <p:cNvSpPr txBox="1"/>
          <p:nvPr userDrawn="1"/>
        </p:nvSpPr>
        <p:spPr>
          <a:xfrm>
            <a:off x="1795847" y="6219825"/>
            <a:ext cx="3109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100" dirty="0"/>
              <a:t>4. nacionalna konferenca </a:t>
            </a:r>
            <a:r>
              <a:rPr lang="sl-SI" sz="1100" b="1" dirty="0"/>
              <a:t>Jeziki v izobraževanju</a:t>
            </a:r>
          </a:p>
        </p:txBody>
      </p:sp>
      <p:pic>
        <p:nvPicPr>
          <p:cNvPr id="10" name="Slik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42" y="5747378"/>
            <a:ext cx="1084876" cy="9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1. 07. 2022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069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1. 07. 2022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70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1. 07. 2022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43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1. 07. 2022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21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1" r:id="rId3"/>
    <p:sldLayoutId id="2147483682" r:id="rId4"/>
    <p:sldLayoutId id="21474836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cuolainsoffitta.com/2020/09/22/giochi-per-imparare-i-numeri/" TargetMode="External"/><Relationship Id="rId13" Type="http://schemas.openxmlformats.org/officeDocument/2006/relationships/hyperlink" Target="https://it.depositphotos.com/vector-images/tesoro.html" TargetMode="External"/><Relationship Id="rId3" Type="http://schemas.openxmlformats.org/officeDocument/2006/relationships/hyperlink" Target="https://blog.busuu.com/learning-a-language-makes-your-travel-experiences-so-much-better/" TargetMode="External"/><Relationship Id="rId7" Type="http://schemas.openxmlformats.org/officeDocument/2006/relationships/hyperlink" Target="https://www.pol87pini.it/eventi/feste/caccia-al-tesoro/" TargetMode="External"/><Relationship Id="rId12" Type="http://schemas.openxmlformats.org/officeDocument/2006/relationships/hyperlink" Target="https://dizionaripiu.zanichelli.it/cultura-e-attualita/linguista-errante/come-si-legge-una-voce-del-vocabolario/" TargetMode="External"/><Relationship Id="rId2" Type="http://schemas.openxmlformats.org/officeDocument/2006/relationships/hyperlink" Target="https://theconversation.com/watching-foreign-language-tv-during-the-coronavirus-pandemic-can-help-you-learn-a-new-language-14117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uff.co.nz/national/education/109304951/why-we-need-a-national-policy-on-teaching-foreign-languages" TargetMode="External"/><Relationship Id="rId11" Type="http://schemas.openxmlformats.org/officeDocument/2006/relationships/hyperlink" Target="https://www.giuntiscuola.it/articoli/didattica-allaperto-opportunita-di-apprendimento" TargetMode="External"/><Relationship Id="rId5" Type="http://schemas.openxmlformats.org/officeDocument/2006/relationships/hyperlink" Target="https://www.lingualift.com/blog/can-we-be-too-old-to-learn/" TargetMode="External"/><Relationship Id="rId10" Type="http://schemas.openxmlformats.org/officeDocument/2006/relationships/hyperlink" Target="https://tuitiontraining.co.uk/2020/05/16/fed-up-with-home-schooling/boy-and-girl-using-computer-at-school/" TargetMode="External"/><Relationship Id="rId4" Type="http://schemas.openxmlformats.org/officeDocument/2006/relationships/hyperlink" Target="https://www.codezilla.com/Python-Coding-For-Kids-Middle-School" TargetMode="External"/><Relationship Id="rId9" Type="http://schemas.openxmlformats.org/officeDocument/2006/relationships/hyperlink" Target="https://www.helendoron.it/sanbenedetto/giochi-per-imparare-inglese-eboo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kahoot.it/challenge/08834855?challenge-id=d2aa7fd5-d859-4ba5-86b6-4b02a6bd8756_165664419213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content" TargetMode="External"/><Relationship Id="rId2" Type="http://schemas.openxmlformats.org/officeDocument/2006/relationships/hyperlink" Target="https://www.youtub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3007743" y="2794956"/>
            <a:ext cx="6858000" cy="785007"/>
          </a:xfrm>
        </p:spPr>
        <p:txBody>
          <a:bodyPr>
            <a:normAutofit fontScale="90000"/>
          </a:bodyPr>
          <a:lstStyle/>
          <a:p>
            <a:r>
              <a:rPr lang="sl-SI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LOV NA ZNANJE – Z IGRO IN POVEZOVANJEM DO ZNANJA</a:t>
            </a: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3007743" y="4183811"/>
            <a:ext cx="6858000" cy="905775"/>
          </a:xfrm>
        </p:spPr>
        <p:txBody>
          <a:bodyPr>
            <a:normAutofit/>
          </a:bodyPr>
          <a:lstStyle/>
          <a:p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ANJA HUMAR KOREČIČ    </a:t>
            </a:r>
          </a:p>
          <a:p>
            <a:r>
              <a:rPr lang="sl-S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OŠ Komen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WORDWALL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3934097" cy="4351338"/>
          </a:xfrm>
        </p:spPr>
        <p:txBody>
          <a:bodyPr/>
          <a:lstStyle/>
          <a:p>
            <a:r>
              <a:rPr lang="sl-SI" dirty="0" smtClean="0"/>
              <a:t>oblikovanje različnih tipov nalog</a:t>
            </a:r>
          </a:p>
          <a:p>
            <a:r>
              <a:rPr lang="sl-SI" dirty="0" smtClean="0"/>
              <a:t>utrjevanje znanja</a:t>
            </a:r>
          </a:p>
          <a:p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184" y="1690688"/>
            <a:ext cx="6910378" cy="36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LOV NA ZAKLAD </a:t>
            </a:r>
            <a:r>
              <a:rPr lang="sl-SI" dirty="0" smtClean="0"/>
              <a:t>– primer </a:t>
            </a:r>
            <a:r>
              <a:rPr lang="sl-SI" dirty="0" smtClean="0"/>
              <a:t>utrjevanja/preverjanja </a:t>
            </a:r>
            <a:r>
              <a:rPr lang="sl-SI" dirty="0" smtClean="0"/>
              <a:t>snovi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sodelovanje </a:t>
            </a:r>
            <a:r>
              <a:rPr lang="sl-SI" dirty="0" smtClean="0"/>
              <a:t>v dvojicah/skupini + delo posameznika</a:t>
            </a:r>
            <a:endParaRPr lang="sl-SI" dirty="0"/>
          </a:p>
          <a:p>
            <a:r>
              <a:rPr lang="sl-SI" dirty="0" smtClean="0"/>
              <a:t>motiviranost </a:t>
            </a:r>
            <a:r>
              <a:rPr lang="sl-SI" dirty="0" smtClean="0"/>
              <a:t>učencev – zaključek igre</a:t>
            </a:r>
          </a:p>
          <a:p>
            <a:r>
              <a:rPr lang="sl-SI" dirty="0" smtClean="0"/>
              <a:t>Računalniško znanje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veliko organizacije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078" y="3423784"/>
            <a:ext cx="3018065" cy="22132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943" y="2267085"/>
            <a:ext cx="2845186" cy="34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POSTOPEK – PRIPRAVA URE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4665617" cy="4351338"/>
          </a:xfrm>
        </p:spPr>
        <p:txBody>
          <a:bodyPr>
            <a:normAutofit/>
          </a:bodyPr>
          <a:lstStyle/>
          <a:p>
            <a:r>
              <a:rPr lang="sl-SI" dirty="0" smtClean="0"/>
              <a:t>priprava </a:t>
            </a:r>
            <a:r>
              <a:rPr lang="sl-SI" dirty="0"/>
              <a:t>nalog in posameznih postaj (po šoli) za izpolnjevanje nalog</a:t>
            </a:r>
          </a:p>
          <a:p>
            <a:r>
              <a:rPr lang="sl-SI" dirty="0" smtClean="0"/>
              <a:t>seznanitev </a:t>
            </a:r>
            <a:r>
              <a:rPr lang="sl-SI" dirty="0"/>
              <a:t>učiteljev o poteku lova na zaklad</a:t>
            </a:r>
          </a:p>
          <a:p>
            <a:r>
              <a:rPr lang="sl-SI" dirty="0" smtClean="0"/>
              <a:t>priprava </a:t>
            </a:r>
            <a:r>
              <a:rPr lang="sl-SI" dirty="0"/>
              <a:t>gradiva, pripomočkov in zaklada za uspešno opravljen lov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053" y="1825625"/>
            <a:ext cx="3688273" cy="36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9491" y="1235983"/>
            <a:ext cx="5980611" cy="5811838"/>
          </a:xfrm>
        </p:spPr>
        <p:txBody>
          <a:bodyPr>
            <a:normAutofit/>
          </a:bodyPr>
          <a:lstStyle/>
          <a:p>
            <a:r>
              <a:rPr lang="sl-SI" dirty="0"/>
              <a:t>Oblikovanje skupin (učenci vseh treh razredov): skupine se lahko oblikujejo poljubno (z žrebom), lahko jih razdeli učitelj (ustvari mešane skupine), lahko se oblikujejo tako, da učenci (kapetani ekip) izbirajo svoje sotekmovalce izmenično (ekipe imenovane po barvah)</a:t>
            </a:r>
          </a:p>
          <a:p>
            <a:endParaRPr lang="sl-SI" dirty="0"/>
          </a:p>
          <a:p>
            <a:r>
              <a:rPr lang="sl-SI" dirty="0"/>
              <a:t>Razlaga pravil in korakov za izvedbo lova na zaklad učencem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458" y="1433740"/>
            <a:ext cx="4316342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6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0783" y="371294"/>
            <a:ext cx="10515600" cy="4351338"/>
          </a:xfrm>
        </p:spPr>
        <p:txBody>
          <a:bodyPr/>
          <a:lstStyle/>
          <a:p>
            <a:r>
              <a:rPr lang="sl-SI" dirty="0"/>
              <a:t>Učenci sodelujejo in opravijo 5 </a:t>
            </a:r>
            <a:r>
              <a:rPr lang="sl-SI" dirty="0" smtClean="0"/>
              <a:t>NALOG (poljubno).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Za vsako opravljeno nalogo skupina pridobi 1 ČRKO za oblikovanje gesla (črke barve ekipe).</a:t>
            </a:r>
          </a:p>
          <a:p>
            <a:endParaRPr lang="sl-SI" dirty="0"/>
          </a:p>
          <a:p>
            <a:r>
              <a:rPr lang="sl-SI" dirty="0"/>
              <a:t>Ko skupina uspešno opravi vseh 5 nalog, pridobi 5 črk, s katerimi skuša oblikovati </a:t>
            </a:r>
            <a:r>
              <a:rPr lang="sl-SI" dirty="0" smtClean="0"/>
              <a:t>geslo oziroma </a:t>
            </a:r>
            <a:r>
              <a:rPr lang="sl-SI" dirty="0"/>
              <a:t>sestaviti besedo za pridobitev zaklada.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36" y="3714101"/>
            <a:ext cx="4291956" cy="240812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902" y="3650098"/>
            <a:ext cx="2487384" cy="22922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83" y="4406067"/>
            <a:ext cx="173141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61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NALOGE ZA PRIDOBITEV ČRK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5553891" cy="4351338"/>
          </a:xfrm>
        </p:spPr>
        <p:txBody>
          <a:bodyPr>
            <a:normAutofit/>
          </a:bodyPr>
          <a:lstStyle/>
          <a:p>
            <a:r>
              <a:rPr lang="sl-SI" dirty="0"/>
              <a:t>Naloge sem oblikovala na podlagi obravnavane snovi, predvidenih ciljev oziroma oblikovanih kriterijev uspešnosti za ocenjevanje</a:t>
            </a:r>
            <a:r>
              <a:rPr lang="sl-SI" dirty="0" smtClean="0"/>
              <a:t>.</a:t>
            </a:r>
            <a:endParaRPr lang="sl-SI" dirty="0"/>
          </a:p>
          <a:p>
            <a:r>
              <a:rPr lang="sl-SI" dirty="0"/>
              <a:t>Naloge različnih tipov (ustne, pisne, interaktivne), različnih zahtevnosti</a:t>
            </a:r>
            <a:r>
              <a:rPr lang="sl-SI" dirty="0" smtClean="0"/>
              <a:t>.</a:t>
            </a:r>
            <a:endParaRPr lang="sl-SI" dirty="0"/>
          </a:p>
          <a:p>
            <a:r>
              <a:rPr lang="sl-SI" dirty="0"/>
              <a:t>Učenci pri reševanju naloge sodelujejo – nalogo skupaj rešujejo, vsak član ekipe </a:t>
            </a:r>
            <a:r>
              <a:rPr lang="sl-SI" dirty="0" smtClean="0"/>
              <a:t>pa učiteljici </a:t>
            </a:r>
            <a:r>
              <a:rPr lang="sl-SI" dirty="0"/>
              <a:t>poroča o nalogi ali delu naloge</a:t>
            </a:r>
            <a:r>
              <a:rPr lang="sl-SI" dirty="0" smtClean="0"/>
              <a:t>.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415" y="1381488"/>
            <a:ext cx="3322608" cy="36030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570" y="2490562"/>
            <a:ext cx="2628808" cy="31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4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9492" y="817970"/>
            <a:ext cx="5736771" cy="5811838"/>
          </a:xfrm>
        </p:spPr>
        <p:txBody>
          <a:bodyPr/>
          <a:lstStyle/>
          <a:p>
            <a:r>
              <a:rPr lang="sl-SI" dirty="0"/>
              <a:t>O uspešnosti opravljene naloge odloča učitelj. Če naloga ni pravilno/ustrezno rešena, jo morajo učenci dopolniti ali popraviti.</a:t>
            </a:r>
          </a:p>
          <a:p>
            <a:r>
              <a:rPr lang="sl-SI" dirty="0"/>
              <a:t>Učenci naloge opravljajo v poljubnem vrstnem redu. Vrstni red izbirajo sami, lahko jih poda učitelj.</a:t>
            </a:r>
          </a:p>
          <a:p>
            <a:r>
              <a:rPr lang="sl-SI" dirty="0"/>
              <a:t>DODATNA TEŽAVNOST: Učenci s pomočjo zemljevida poiščejo naloge, ki so skrite v različnih prostorih šole (npr. knjižnica, tajništvo, jedilnica, garderoba, učilnica…)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42" y="652508"/>
            <a:ext cx="3572566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08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CILJI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Učenec poišče naloge v različnih prostorih delih šole (šola, deli, šole, učilnice)</a:t>
            </a:r>
          </a:p>
          <a:p>
            <a:r>
              <a:rPr lang="sl-SI" dirty="0"/>
              <a:t>Učenec postavlja vprašanja.</a:t>
            </a:r>
          </a:p>
          <a:p>
            <a:r>
              <a:rPr lang="sl-SI" dirty="0"/>
              <a:t>Učenec opiše osebo s pomočjo danih podatkov.</a:t>
            </a:r>
          </a:p>
          <a:p>
            <a:r>
              <a:rPr lang="sl-SI" dirty="0"/>
              <a:t>Učenec šteje in zapiše števila.</a:t>
            </a:r>
          </a:p>
          <a:p>
            <a:r>
              <a:rPr lang="sl-SI" dirty="0"/>
              <a:t>Učenec uporablja pametni telefon ali računalnik za reševanje spletnih interaktivnih nalog.</a:t>
            </a:r>
          </a:p>
          <a:p>
            <a:r>
              <a:rPr lang="sl-SI" dirty="0"/>
              <a:t>*Učenec uporablja slovar in spletni slovar.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1434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B050"/>
                </a:solidFill>
              </a:rPr>
              <a:t>NALOGA 1 </a:t>
            </a:r>
            <a:r>
              <a:rPr lang="sl-SI" b="1" dirty="0"/>
              <a:t/>
            </a:r>
            <a:br>
              <a:rPr lang="sl-SI" b="1" dirty="0"/>
            </a:br>
            <a:r>
              <a:rPr lang="sl-SI" b="1" dirty="0"/>
              <a:t>Intervju učitelju ali delavcu šole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Na šoli najdejo učitelja ali drugega delavca šole in mu v italijanščini postavijo vprašanja iz naloge.</a:t>
            </a:r>
          </a:p>
          <a:p>
            <a:r>
              <a:rPr lang="sl-SI" dirty="0"/>
              <a:t>Odgovore zapišejo.</a:t>
            </a:r>
          </a:p>
          <a:p>
            <a:r>
              <a:rPr lang="sl-SI" dirty="0"/>
              <a:t>Učitelju poročajo o pridobljenih</a:t>
            </a:r>
          </a:p>
          <a:p>
            <a:pPr marL="0" indent="0">
              <a:buNone/>
            </a:pPr>
            <a:r>
              <a:rPr lang="sl-SI" dirty="0"/>
              <a:t>podatkih (opis osebe).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161" y="2300340"/>
            <a:ext cx="5246314" cy="340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182" y="122273"/>
            <a:ext cx="5830375" cy="353532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B050"/>
                </a:solidFill>
              </a:rPr>
              <a:t>NALOGA 2</a:t>
            </a:r>
            <a:r>
              <a:rPr lang="sl-SI" b="1" dirty="0"/>
              <a:t/>
            </a:r>
            <a:br>
              <a:rPr lang="sl-SI" b="1" dirty="0"/>
            </a:br>
            <a:r>
              <a:rPr lang="sl-SI" b="1" dirty="0" err="1"/>
              <a:t>Esercizio</a:t>
            </a:r>
            <a:r>
              <a:rPr lang="sl-SI" b="1" dirty="0"/>
              <a:t> </a:t>
            </a:r>
            <a:r>
              <a:rPr lang="sl-SI" b="1" dirty="0" err="1"/>
              <a:t>interattivo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4325983" cy="4351338"/>
          </a:xfrm>
        </p:spPr>
        <p:txBody>
          <a:bodyPr>
            <a:normAutofit/>
          </a:bodyPr>
          <a:lstStyle/>
          <a:p>
            <a:r>
              <a:rPr lang="sl-SI" sz="2400" dirty="0"/>
              <a:t>Učitelj oblikuje nalogo s pomočjo ene izmed mnogih spletnih platform (npr. </a:t>
            </a:r>
            <a:r>
              <a:rPr lang="sl-SI" sz="2400" dirty="0" err="1"/>
              <a:t>Kahoot</a:t>
            </a:r>
            <a:r>
              <a:rPr lang="sl-SI" sz="2400" dirty="0"/>
              <a:t>).</a:t>
            </a:r>
          </a:p>
          <a:p>
            <a:r>
              <a:rPr lang="sl-SI" sz="2400" dirty="0"/>
              <a:t>Učenci nalogo opravijo s pomočjo pametnega telefona ali </a:t>
            </a:r>
            <a:r>
              <a:rPr lang="sl-SI" sz="2400" dirty="0" smtClean="0"/>
              <a:t>računalnika</a:t>
            </a: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911" y="2892053"/>
            <a:ext cx="4492095" cy="29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68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193" y="4237796"/>
            <a:ext cx="3365996" cy="207087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t="19036" b="19508"/>
          <a:stretch/>
        </p:blipFill>
        <p:spPr>
          <a:xfrm>
            <a:off x="3905750" y="2568570"/>
            <a:ext cx="4110174" cy="14028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66" y="3085428"/>
            <a:ext cx="2579742" cy="19348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71" y="365125"/>
            <a:ext cx="3328851" cy="11888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767" y="2568570"/>
            <a:ext cx="2649583" cy="194510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65125"/>
            <a:ext cx="2781485" cy="1567034"/>
          </a:xfrm>
          <a:prstGeom prst="rect">
            <a:avLst/>
          </a:prstGeom>
        </p:spPr>
      </p:pic>
      <p:sp>
        <p:nvSpPr>
          <p:cNvPr id="3" name="Puščica gor 2"/>
          <p:cNvSpPr/>
          <p:nvPr/>
        </p:nvSpPr>
        <p:spPr>
          <a:xfrm rot="19278468">
            <a:off x="3341861" y="1624114"/>
            <a:ext cx="635726" cy="1171783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9280" y="1379602"/>
            <a:ext cx="670618" cy="118882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952049">
            <a:off x="3058677" y="3424867"/>
            <a:ext cx="670618" cy="118882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525964" y="3971422"/>
            <a:ext cx="670618" cy="80898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272848" y="3067697"/>
            <a:ext cx="670618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B050"/>
                </a:solidFill>
              </a:rPr>
              <a:t>NALOGA 3</a:t>
            </a:r>
            <a:br>
              <a:rPr lang="sl-SI" b="1" dirty="0">
                <a:solidFill>
                  <a:srgbClr val="00B050"/>
                </a:solidFill>
              </a:rPr>
            </a:br>
            <a:r>
              <a:rPr lang="sl-SI" b="1" dirty="0" err="1"/>
              <a:t>Contiamo</a:t>
            </a:r>
            <a:r>
              <a:rPr lang="sl-SI" b="1" dirty="0"/>
              <a:t> </a:t>
            </a:r>
            <a:r>
              <a:rPr lang="sl-SI" b="1" dirty="0" err="1"/>
              <a:t>insieme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254240" y="1825625"/>
            <a:ext cx="4099560" cy="4351338"/>
          </a:xfrm>
        </p:spPr>
        <p:txBody>
          <a:bodyPr>
            <a:normAutofit/>
          </a:bodyPr>
          <a:lstStyle/>
          <a:p>
            <a:r>
              <a:rPr lang="sl-SI" dirty="0"/>
              <a:t>Učenec šteje v tujem jeziku in zapiše števila z besedo.</a:t>
            </a:r>
          </a:p>
          <a:p>
            <a:r>
              <a:rPr lang="sl-SI" dirty="0"/>
              <a:t>Učenec pozna osnovne šolske potrebščine in šolske predmete.</a:t>
            </a:r>
          </a:p>
          <a:p>
            <a:r>
              <a:rPr lang="sl-SI" dirty="0"/>
              <a:t>Učenec pozna osnovne podatke o šoli / vpraša po podatkih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29" y="1690688"/>
            <a:ext cx="5691760" cy="44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0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B050"/>
                </a:solidFill>
              </a:rPr>
              <a:t>NALOGA 4</a:t>
            </a:r>
            <a:r>
              <a:rPr lang="sl-SI" dirty="0"/>
              <a:t/>
            </a:r>
            <a:br>
              <a:rPr lang="sl-SI" dirty="0"/>
            </a:br>
            <a:r>
              <a:rPr lang="sl-SI" dirty="0" err="1"/>
              <a:t>Che</a:t>
            </a:r>
            <a:r>
              <a:rPr lang="sl-SI" dirty="0"/>
              <a:t> tempo </a:t>
            </a:r>
            <a:r>
              <a:rPr lang="sl-SI" dirty="0" err="1"/>
              <a:t>fa</a:t>
            </a:r>
            <a:r>
              <a:rPr lang="sl-SI" dirty="0"/>
              <a:t>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Učenci na dani spletni strani</a:t>
            </a:r>
          </a:p>
          <a:p>
            <a:pPr marL="0" indent="0">
              <a:buNone/>
            </a:pPr>
            <a:r>
              <a:rPr lang="sl-SI" dirty="0"/>
              <a:t>poiščejo podatke o vremenu in</a:t>
            </a:r>
          </a:p>
          <a:p>
            <a:pPr marL="0" indent="0">
              <a:buNone/>
            </a:pPr>
            <a:r>
              <a:rPr lang="sl-SI" dirty="0"/>
              <a:t>temperaturi v določenem kraju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915" y="524037"/>
            <a:ext cx="6390459" cy="489269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49" y="3640268"/>
            <a:ext cx="5015534" cy="21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68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B050"/>
                </a:solidFill>
              </a:rPr>
              <a:t>NALOGA 5</a:t>
            </a:r>
            <a:br>
              <a:rPr lang="sl-SI" b="1" dirty="0">
                <a:solidFill>
                  <a:srgbClr val="00B050"/>
                </a:solidFill>
              </a:rPr>
            </a:br>
            <a:r>
              <a:rPr lang="sl-SI" b="1" dirty="0" err="1"/>
              <a:t>Trova</a:t>
            </a:r>
            <a:r>
              <a:rPr lang="sl-SI" b="1" dirty="0"/>
              <a:t> </a:t>
            </a:r>
            <a:r>
              <a:rPr lang="sl-SI" b="1" dirty="0" err="1"/>
              <a:t>l‘oggetto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4793692" cy="4351338"/>
          </a:xfrm>
        </p:spPr>
        <p:txBody>
          <a:bodyPr/>
          <a:lstStyle/>
          <a:p>
            <a:r>
              <a:rPr lang="sl-SI" dirty="0"/>
              <a:t>Učenec poišče predmete</a:t>
            </a:r>
          </a:p>
          <a:p>
            <a:pPr marL="0" indent="0">
              <a:buNone/>
            </a:pPr>
            <a:r>
              <a:rPr lang="sl-SI" dirty="0"/>
              <a:t> z določenimi lastnostmi in jih prinese</a:t>
            </a:r>
          </a:p>
          <a:p>
            <a:pPr marL="0" indent="0">
              <a:buNone/>
            </a:pPr>
            <a:r>
              <a:rPr lang="sl-SI" dirty="0"/>
              <a:t>učitelju.</a:t>
            </a:r>
          </a:p>
          <a:p>
            <a:r>
              <a:rPr lang="sl-SI" dirty="0"/>
              <a:t>Predmet opiše učitelju</a:t>
            </a:r>
          </a:p>
          <a:p>
            <a:pPr marL="0" indent="0">
              <a:buNone/>
            </a:pPr>
            <a:r>
              <a:rPr lang="sl-SI" dirty="0"/>
              <a:t>(npr. opis oblačila, opis predmeta,</a:t>
            </a:r>
          </a:p>
          <a:p>
            <a:pPr marL="0" indent="0">
              <a:buNone/>
            </a:pPr>
            <a:r>
              <a:rPr lang="sl-SI" dirty="0"/>
              <a:t>opis osebe – zunanjost…)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892" y="365125"/>
            <a:ext cx="6226000" cy="41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57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B050"/>
                </a:solidFill>
              </a:rPr>
              <a:t>*DODATNA NALOGA - NALOGA 6</a:t>
            </a:r>
            <a:br>
              <a:rPr lang="sl-SI" b="1" dirty="0">
                <a:solidFill>
                  <a:srgbClr val="00B050"/>
                </a:solidFill>
              </a:rPr>
            </a:br>
            <a:r>
              <a:rPr lang="sl-SI" b="1" dirty="0"/>
              <a:t>Come si </a:t>
            </a:r>
            <a:r>
              <a:rPr lang="sl-SI" b="1" dirty="0" err="1"/>
              <a:t>dice</a:t>
            </a:r>
            <a:r>
              <a:rPr lang="sl-SI" b="1" dirty="0"/>
              <a:t>…? Come si </a:t>
            </a:r>
            <a:r>
              <a:rPr lang="sl-SI" b="1" dirty="0" err="1"/>
              <a:t>scrive</a:t>
            </a:r>
            <a:r>
              <a:rPr lang="sl-SI" b="1" dirty="0"/>
              <a:t>…?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Učenec uporablja slovar in spletni slovar.</a:t>
            </a:r>
          </a:p>
          <a:p>
            <a:r>
              <a:rPr lang="sl-SI" dirty="0"/>
              <a:t>Učenec poišče besedo v tujem jeziku  in jo zapiše.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12" y="3098389"/>
            <a:ext cx="6267231" cy="27861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3684" r="11742"/>
          <a:stretch/>
        </p:blipFill>
        <p:spPr>
          <a:xfrm>
            <a:off x="7548861" y="3098389"/>
            <a:ext cx="3988527" cy="25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5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07" y="789421"/>
            <a:ext cx="3183305" cy="476316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600" y="768470"/>
            <a:ext cx="4353354" cy="48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ZAKLJUČEK 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Učenci so bili ves čas aktivni in skupaj iskali rešitve danim nalogam.</a:t>
            </a:r>
          </a:p>
          <a:p>
            <a:r>
              <a:rPr lang="sl-SI" dirty="0"/>
              <a:t>Popestritev pouka, </a:t>
            </a:r>
            <a:r>
              <a:rPr lang="sl-SI" dirty="0" smtClean="0"/>
              <a:t>preverjanje, utrjevanje znanja.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74" y="2926829"/>
            <a:ext cx="3058181" cy="26303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728" y="2717749"/>
            <a:ext cx="2917200" cy="28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22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 – slikovno gradivo: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sl-SI" dirty="0">
                <a:hlinkClick r:id="rId2"/>
              </a:rPr>
              <a:t>https://www.universitycourses.net/top-4-benefits-of-learning-a-foreign-language/</a:t>
            </a:r>
          </a:p>
          <a:p>
            <a:r>
              <a:rPr lang="sl-SI" dirty="0" smtClean="0">
                <a:hlinkClick r:id="rId2"/>
              </a:rPr>
              <a:t>https</a:t>
            </a:r>
            <a:r>
              <a:rPr lang="sl-SI" dirty="0">
                <a:hlinkClick r:id="rId2"/>
              </a:rPr>
              <a:t>://</a:t>
            </a:r>
            <a:r>
              <a:rPr lang="sl-SI" dirty="0" smtClean="0">
                <a:hlinkClick r:id="rId2"/>
              </a:rPr>
              <a:t>theconversation.com/watching-foreign-language-tv-during-the-coronavirus-pandemic-can-help-you-learn-a-new-language-141170</a:t>
            </a:r>
            <a:endParaRPr lang="sl-SI" dirty="0" smtClean="0"/>
          </a:p>
          <a:p>
            <a:r>
              <a:rPr lang="sl-SI" dirty="0">
                <a:hlinkClick r:id="rId3"/>
              </a:rPr>
              <a:t>https://blog.busuu.com/learning-a-language-makes-your-travel-experiences-so-much-better</a:t>
            </a:r>
            <a:r>
              <a:rPr lang="sl-SI" dirty="0" smtClean="0">
                <a:hlinkClick r:id="rId3"/>
              </a:rPr>
              <a:t>/</a:t>
            </a:r>
            <a:r>
              <a:rPr lang="sl-SI" dirty="0" smtClean="0"/>
              <a:t> </a:t>
            </a:r>
          </a:p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www.codezilla.com/Python-Coding-For-Kids-Middle-School</a:t>
            </a:r>
            <a:endParaRPr lang="sl-SI" dirty="0" smtClean="0"/>
          </a:p>
          <a:p>
            <a:r>
              <a:rPr lang="sl-SI" dirty="0">
                <a:hlinkClick r:id="rId5"/>
              </a:rPr>
              <a:t>https://www.lingualift.com/blog/can-we-be-too-old-to-learn</a:t>
            </a:r>
            <a:r>
              <a:rPr lang="sl-SI" dirty="0" smtClean="0">
                <a:hlinkClick r:id="rId5"/>
              </a:rPr>
              <a:t>/</a:t>
            </a:r>
            <a:endParaRPr lang="sl-SI" dirty="0" smtClean="0"/>
          </a:p>
          <a:p>
            <a:r>
              <a:rPr lang="sl-SI" dirty="0">
                <a:hlinkClick r:id="rId6"/>
              </a:rPr>
              <a:t>https://</a:t>
            </a:r>
            <a:r>
              <a:rPr lang="sl-SI" dirty="0" smtClean="0">
                <a:hlinkClick r:id="rId6"/>
              </a:rPr>
              <a:t>www.stuff.co.nz/national/education/109304951/why-we-need-a-national-policy-on-teaching-foreign-languages</a:t>
            </a:r>
            <a:endParaRPr lang="sl-SI" dirty="0" smtClean="0"/>
          </a:p>
          <a:p>
            <a:endParaRPr lang="sl-SI" dirty="0" smtClean="0"/>
          </a:p>
          <a:p>
            <a:r>
              <a:rPr lang="sl-SI" dirty="0">
                <a:hlinkClick r:id="rId7"/>
              </a:rPr>
              <a:t>https://www.pol87pini.it/eventi/feste/caccia-al-tesoro</a:t>
            </a:r>
            <a:r>
              <a:rPr lang="sl-SI" dirty="0" smtClean="0">
                <a:hlinkClick r:id="rId7"/>
              </a:rPr>
              <a:t>/</a:t>
            </a:r>
            <a:endParaRPr lang="sl-SI" dirty="0" smtClean="0"/>
          </a:p>
          <a:p>
            <a:endParaRPr lang="sl-SI" dirty="0"/>
          </a:p>
          <a:p>
            <a:r>
              <a:rPr lang="sl-SI" dirty="0">
                <a:hlinkClick r:id="rId8"/>
              </a:rPr>
              <a:t>https://scuolainsoffitta.com/2020/09/22/giochi-per-imparare-i-numeri</a:t>
            </a:r>
            <a:r>
              <a:rPr lang="sl-SI" dirty="0" smtClean="0">
                <a:hlinkClick r:id="rId8"/>
              </a:rPr>
              <a:t>/</a:t>
            </a:r>
            <a:endParaRPr lang="sl-SI" dirty="0" smtClean="0"/>
          </a:p>
          <a:p>
            <a:r>
              <a:rPr lang="sl-SI" dirty="0">
                <a:hlinkClick r:id="rId9"/>
              </a:rPr>
              <a:t>https://www.helendoron.it/sanbenedetto/giochi-per-imparare-inglese-ebook</a:t>
            </a:r>
            <a:r>
              <a:rPr lang="sl-SI" dirty="0" smtClean="0">
                <a:hlinkClick r:id="rId9"/>
              </a:rPr>
              <a:t>/</a:t>
            </a:r>
            <a:endParaRPr lang="sl-SI" dirty="0" smtClean="0"/>
          </a:p>
          <a:p>
            <a:r>
              <a:rPr lang="sl-SI" dirty="0">
                <a:hlinkClick r:id="rId10"/>
              </a:rPr>
              <a:t>https://tuitiontraining.co.uk/2020/05/16/fed-up-with-home-schooling/boy-and-girl-using-computer-at-school</a:t>
            </a:r>
            <a:r>
              <a:rPr lang="sl-SI" dirty="0" smtClean="0">
                <a:hlinkClick r:id="rId10"/>
              </a:rPr>
              <a:t>/</a:t>
            </a:r>
            <a:endParaRPr lang="sl-SI" dirty="0" smtClean="0"/>
          </a:p>
          <a:p>
            <a:r>
              <a:rPr lang="sl-SI" dirty="0">
                <a:hlinkClick r:id="rId11"/>
              </a:rPr>
              <a:t>https://</a:t>
            </a:r>
            <a:r>
              <a:rPr lang="sl-SI" dirty="0" smtClean="0">
                <a:hlinkClick r:id="rId11"/>
              </a:rPr>
              <a:t>www.giuntiscuola.it/articoli/didattica-allaperto-opportunita-di-apprendimento</a:t>
            </a:r>
            <a:endParaRPr lang="sl-SI" dirty="0" smtClean="0"/>
          </a:p>
          <a:p>
            <a:endParaRPr lang="sl-SI" dirty="0"/>
          </a:p>
          <a:p>
            <a:r>
              <a:rPr lang="sl-SI" dirty="0">
                <a:hlinkClick r:id="rId12"/>
              </a:rPr>
              <a:t>https://dizionaripiu.zanichelli.it/cultura-e-attualita/linguista-errante/come-si-legge-una-voce-del-vocabolario</a:t>
            </a:r>
            <a:r>
              <a:rPr lang="sl-SI" dirty="0" smtClean="0">
                <a:hlinkClick r:id="rId12"/>
              </a:rPr>
              <a:t>/</a:t>
            </a:r>
            <a:endParaRPr lang="sl-SI" dirty="0" smtClean="0"/>
          </a:p>
          <a:p>
            <a:r>
              <a:rPr lang="sl-SI" dirty="0">
                <a:hlinkClick r:id="rId13"/>
              </a:rPr>
              <a:t>https://</a:t>
            </a:r>
            <a:r>
              <a:rPr lang="sl-SI" dirty="0" smtClean="0">
                <a:hlinkClick r:id="rId13"/>
              </a:rPr>
              <a:t>it.depositphotos.com/vector-images/tesoro.html</a:t>
            </a:r>
            <a:endParaRPr lang="sl-SI" dirty="0" smtClean="0"/>
          </a:p>
          <a:p>
            <a:r>
              <a:rPr lang="sl-SI" dirty="0" smtClean="0"/>
              <a:t>Ostale fotografije – arhiv avtorice</a:t>
            </a:r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181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4539455"/>
            <a:ext cx="10515600" cy="1637507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	UČENJE</a:t>
            </a:r>
            <a:r>
              <a:rPr lang="sl-SI" dirty="0" smtClean="0"/>
              <a:t>			</a:t>
            </a:r>
            <a:r>
              <a:rPr lang="sl-SI" dirty="0" smtClean="0"/>
              <a:t>IGRA</a:t>
            </a:r>
            <a:r>
              <a:rPr lang="sl-SI" dirty="0" smtClean="0"/>
              <a:t>		     na daljavo/izven učilnice	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869" y="365125"/>
            <a:ext cx="3313590" cy="22153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55" y="2558894"/>
            <a:ext cx="3313204" cy="17394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048" y="2255483"/>
            <a:ext cx="3671752" cy="206026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027906"/>
            <a:ext cx="2864191" cy="286419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698" y="298044"/>
            <a:ext cx="3662102" cy="192260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545367" y="1961546"/>
            <a:ext cx="670618" cy="118882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576830">
            <a:off x="7346739" y="2102181"/>
            <a:ext cx="670618" cy="118882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77655">
            <a:off x="7322723" y="1363084"/>
            <a:ext cx="670618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UPORABA SPLETNIH GRADIV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utrjevanje znanja</a:t>
            </a:r>
          </a:p>
          <a:p>
            <a:r>
              <a:rPr lang="sl-SI" dirty="0" smtClean="0"/>
              <a:t>preverjanje znanja</a:t>
            </a:r>
          </a:p>
          <a:p>
            <a:r>
              <a:rPr lang="sl-SI" dirty="0" smtClean="0"/>
              <a:t>popestritev pouka</a:t>
            </a:r>
          </a:p>
          <a:p>
            <a:r>
              <a:rPr lang="sl-SI" dirty="0"/>
              <a:t>p</a:t>
            </a:r>
            <a:r>
              <a:rPr lang="sl-SI" dirty="0" smtClean="0"/>
              <a:t>ouk na daljavo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469" y="1397111"/>
            <a:ext cx="3932261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42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KAHOOT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6041571" cy="4351338"/>
          </a:xfrm>
        </p:spPr>
        <p:txBody>
          <a:bodyPr>
            <a:normAutofit lnSpcReduction="10000"/>
          </a:bodyPr>
          <a:lstStyle/>
          <a:p>
            <a:r>
              <a:rPr lang="sl-SI" dirty="0"/>
              <a:t>o</a:t>
            </a:r>
            <a:r>
              <a:rPr lang="sl-SI" dirty="0" smtClean="0"/>
              <a:t>blikovanje kviza</a:t>
            </a:r>
          </a:p>
          <a:p>
            <a:r>
              <a:rPr lang="sl-SI" dirty="0"/>
              <a:t>e</a:t>
            </a:r>
            <a:r>
              <a:rPr lang="sl-SI" dirty="0" smtClean="0"/>
              <a:t>nostavna uporaba</a:t>
            </a:r>
          </a:p>
          <a:p>
            <a:r>
              <a:rPr lang="sl-SI" dirty="0"/>
              <a:t>u</a:t>
            </a:r>
            <a:r>
              <a:rPr lang="sl-SI" dirty="0" smtClean="0"/>
              <a:t>poraba računalnika/tablice/pametnega telefona</a:t>
            </a:r>
            <a:endParaRPr lang="sl-SI" dirty="0"/>
          </a:p>
          <a:p>
            <a:r>
              <a:rPr lang="sl-SI" dirty="0" smtClean="0"/>
              <a:t>dostop z geslom oziroma kodo</a:t>
            </a:r>
          </a:p>
          <a:p>
            <a:r>
              <a:rPr lang="sl-SI" dirty="0" smtClean="0"/>
              <a:t>povratna informacija (dostop do poročila)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sz="1600" dirty="0">
                <a:hlinkClick r:id="rId2"/>
              </a:rPr>
              <a:t>https://</a:t>
            </a:r>
            <a:r>
              <a:rPr lang="sl-SI" sz="1600" dirty="0" smtClean="0">
                <a:hlinkClick r:id="rId2"/>
              </a:rPr>
              <a:t>kahoot.it/challenge/08834855?challenge-id=d2aa7fd5-d859-4ba5-86b6-4b02a6bd8756_1656644192138</a:t>
            </a:r>
            <a:r>
              <a:rPr lang="sl-SI" sz="1600" dirty="0" smtClean="0"/>
              <a:t> </a:t>
            </a:r>
            <a:endParaRPr lang="sl-SI" sz="1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069" y="1690688"/>
            <a:ext cx="4930549" cy="37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06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009" y="2603944"/>
            <a:ext cx="6777776" cy="321338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5" y="257642"/>
            <a:ext cx="6849297" cy="31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3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NEARPOD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podajanje učne snovi</a:t>
            </a:r>
          </a:p>
          <a:p>
            <a:pPr marL="0" indent="0">
              <a:buNone/>
            </a:pPr>
            <a:r>
              <a:rPr lang="sl-SI" dirty="0" smtClean="0"/>
              <a:t>(pouk na daljavo)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254" y="1593945"/>
            <a:ext cx="6523285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6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EDPUZZLE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oblikovanje interaktivnih vaj s </a:t>
            </a:r>
            <a:r>
              <a:rPr lang="sl-SI" dirty="0"/>
              <a:t>pomočjo videoposnetka (</a:t>
            </a:r>
            <a:r>
              <a:rPr lang="sl-SI" dirty="0">
                <a:hlinkClick r:id="rId2"/>
              </a:rPr>
              <a:t>https://www.youtube.com</a:t>
            </a:r>
            <a:r>
              <a:rPr lang="sl-SI" dirty="0" smtClean="0">
                <a:hlinkClick r:id="rId2"/>
              </a:rPr>
              <a:t>/</a:t>
            </a:r>
            <a:r>
              <a:rPr lang="sl-SI" dirty="0" smtClean="0"/>
              <a:t> )</a:t>
            </a:r>
            <a:r>
              <a:rPr lang="sl-SI" dirty="0"/>
              <a:t> </a:t>
            </a:r>
            <a:r>
              <a:rPr lang="sl-SI" dirty="0" smtClean="0"/>
              <a:t>- vprašanja </a:t>
            </a:r>
            <a:r>
              <a:rPr lang="sl-SI" dirty="0"/>
              <a:t>zaprtega/odprtega </a:t>
            </a:r>
            <a:r>
              <a:rPr lang="sl-SI" dirty="0" smtClean="0"/>
              <a:t>tipa</a:t>
            </a:r>
          </a:p>
          <a:p>
            <a:r>
              <a:rPr lang="sl-SI" dirty="0" smtClean="0"/>
              <a:t>povratna informacija učitelju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>
                <a:hlinkClick r:id="rId3"/>
              </a:rPr>
              <a:t>https://</a:t>
            </a:r>
            <a:r>
              <a:rPr lang="sl-SI" dirty="0" smtClean="0">
                <a:hlinkClick r:id="rId3"/>
              </a:rPr>
              <a:t>edpuzzle.com/content</a:t>
            </a:r>
            <a:r>
              <a:rPr lang="sl-SI" dirty="0" smtClean="0"/>
              <a:t>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680" y="2847524"/>
            <a:ext cx="5962017" cy="27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8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LEARNING APPS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različni tipi interaktivnih nalog</a:t>
            </a:r>
          </a:p>
          <a:p>
            <a:r>
              <a:rPr lang="sl-SI" dirty="0" smtClean="0"/>
              <a:t>enostavno oblikovanje nalog</a:t>
            </a:r>
          </a:p>
          <a:p>
            <a:r>
              <a:rPr lang="sl-SI" dirty="0" smtClean="0"/>
              <a:t>utrjevanje znanja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pPr marL="0" indent="0">
              <a:buNone/>
            </a:pPr>
            <a:r>
              <a:rPr lang="sl-SI" dirty="0">
                <a:hlinkClick r:id="rId2"/>
              </a:rPr>
              <a:t>https://learningapps.org</a:t>
            </a:r>
            <a:r>
              <a:rPr lang="sl-SI" dirty="0" smtClean="0">
                <a:hlinkClick r:id="rId2"/>
              </a:rPr>
              <a:t>/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076" y="1398270"/>
            <a:ext cx="5776913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31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39c611c-d4e4-4679-8296-25aacb133403">
      <UserInfo>
        <DisplayName>kristina.stopar.jenisek</DisplayName>
        <AccountId>92</AccountId>
        <AccountType/>
      </UserInfo>
      <UserInfo>
        <DisplayName>anja.korecic</DisplayName>
        <AccountId>93</AccountId>
        <AccountType/>
      </UserInfo>
      <UserInfo>
        <DisplayName>Nataša Kabaj Bavdaž</DisplayName>
        <AccountId>37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06D76EAACDA444B6F083E976773DEE" ma:contentTypeVersion="11" ma:contentTypeDescription="Ustvari nov dokument." ma:contentTypeScope="" ma:versionID="c7ce602ffc16583af1883ed7684a5866">
  <xsd:schema xmlns:xsd="http://www.w3.org/2001/XMLSchema" xmlns:xs="http://www.w3.org/2001/XMLSchema" xmlns:p="http://schemas.microsoft.com/office/2006/metadata/properties" xmlns:ns2="771ddbd4-0a61-420c-9c5b-0516151562c9" xmlns:ns3="639c611c-d4e4-4679-8296-25aacb133403" targetNamespace="http://schemas.microsoft.com/office/2006/metadata/properties" ma:root="true" ma:fieldsID="10afe7454102c5728a692cfaa645b334" ns2:_="" ns3:_="">
    <xsd:import namespace="771ddbd4-0a61-420c-9c5b-0516151562c9"/>
    <xsd:import namespace="639c611c-d4e4-4679-8296-25aacb1334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ddbd4-0a61-420c-9c5b-0516151562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c611c-d4e4-4679-8296-25aacb13340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0AB1D7-613D-4481-BAF1-92A13492E2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7C5029-D16A-413D-A467-329214F1D430}">
  <ds:schemaRefs>
    <ds:schemaRef ds:uri="http://schemas.microsoft.com/office/2006/documentManagement/types"/>
    <ds:schemaRef ds:uri="http://purl.org/dc/terms/"/>
    <ds:schemaRef ds:uri="771ddbd4-0a61-420c-9c5b-0516151562c9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39c611c-d4e4-4679-8296-25aacb13340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C7750F-83BF-4DF2-AA29-EBF03598B62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</TotalTime>
  <Words>727</Words>
  <Application>Microsoft Office PowerPoint</Application>
  <PresentationFormat>Širokozaslonsko</PresentationFormat>
  <Paragraphs>125</Paragraphs>
  <Slides>26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Officeova tema</vt:lpstr>
      <vt:lpstr>LOV NA ZNANJE – Z IGRO IN POVEZOVANJEM DO ZNANJA</vt:lpstr>
      <vt:lpstr>PowerPointova predstavitev</vt:lpstr>
      <vt:lpstr>PowerPointova predstavitev</vt:lpstr>
      <vt:lpstr>UPORABA SPLETNIH GRADIV</vt:lpstr>
      <vt:lpstr>KAHOOT</vt:lpstr>
      <vt:lpstr>PowerPointova predstavitev</vt:lpstr>
      <vt:lpstr>NEARPOD</vt:lpstr>
      <vt:lpstr>EDPUZZLE</vt:lpstr>
      <vt:lpstr>LEARNING APPS</vt:lpstr>
      <vt:lpstr>WORDWALL</vt:lpstr>
      <vt:lpstr>LOV NA ZAKLAD – primer utrjevanja/preverjanja snovi</vt:lpstr>
      <vt:lpstr>POSTOPEK – PRIPRAVA URE</vt:lpstr>
      <vt:lpstr>PowerPointova predstavitev</vt:lpstr>
      <vt:lpstr>PowerPointova predstavitev</vt:lpstr>
      <vt:lpstr>NALOGE ZA PRIDOBITEV ČRK</vt:lpstr>
      <vt:lpstr>PowerPointova predstavitev</vt:lpstr>
      <vt:lpstr>CILJI</vt:lpstr>
      <vt:lpstr>NALOGA 1  Intervju učitelju ali delavcu šole</vt:lpstr>
      <vt:lpstr>NALOGA 2 Esercizio interattivo</vt:lpstr>
      <vt:lpstr>NALOGA 3 Contiamo insieme</vt:lpstr>
      <vt:lpstr>NALOGA 4 Che tempo fa?</vt:lpstr>
      <vt:lpstr>NALOGA 5 Trova l‘oggetto</vt:lpstr>
      <vt:lpstr>*DODATNA NALOGA - NALOGA 6 Come si dice…? Come si scrive…?</vt:lpstr>
      <vt:lpstr>PowerPointova predstavitev</vt:lpstr>
      <vt:lpstr>ZAKLJUČEK </vt:lpstr>
      <vt:lpstr>Viri – slikovno gradivo: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Uporabnik</cp:lastModifiedBy>
  <cp:revision>67</cp:revision>
  <dcterms:created xsi:type="dcterms:W3CDTF">2017-08-16T10:43:35Z</dcterms:created>
  <dcterms:modified xsi:type="dcterms:W3CDTF">2022-07-01T03:33:38Z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0x010100B406D76EAACDA444B6F083E976773DEE</vt:lpwstr>
  </property>
</Properties>
</file>