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6969"/>
    <a:srgbClr val="717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85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60DA-3ED7-41E7-909B-8719ABC0F517}" type="datetimeFigureOut">
              <a:rPr lang="sl-SI" smtClean="0"/>
              <a:t>1. 07. 2022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EB44F-43D6-483F-81B6-0E5BA2EB64AD}" type="slidenum">
              <a:rPr lang="sl-SI" smtClean="0"/>
              <a:t>‹#›</a:t>
            </a:fld>
            <a:endParaRPr lang="sl-SI"/>
          </a:p>
        </p:txBody>
      </p:sp>
      <p:pic>
        <p:nvPicPr>
          <p:cNvPr id="8" name="Slika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PoljeZBesedilom 6"/>
          <p:cNvSpPr txBox="1"/>
          <p:nvPr userDrawn="1"/>
        </p:nvSpPr>
        <p:spPr>
          <a:xfrm>
            <a:off x="1795847" y="6219825"/>
            <a:ext cx="31097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100" dirty="0"/>
              <a:t>4. nacionalna konferenca </a:t>
            </a:r>
            <a:r>
              <a:rPr lang="sl-SI" sz="1100" b="1" dirty="0"/>
              <a:t>Jeziki v izobraževanju</a:t>
            </a:r>
          </a:p>
        </p:txBody>
      </p:sp>
      <p:pic>
        <p:nvPicPr>
          <p:cNvPr id="9" name="Slika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742" y="5747378"/>
            <a:ext cx="1084876" cy="944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091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60DA-3ED7-41E7-909B-8719ABC0F517}" type="datetimeFigureOut">
              <a:rPr lang="sl-SI" smtClean="0"/>
              <a:t>1. 07. 2022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EB44F-43D6-483F-81B6-0E5BA2EB64AD}" type="slidenum">
              <a:rPr lang="sl-SI" smtClean="0"/>
              <a:t>‹#›</a:t>
            </a:fld>
            <a:endParaRPr lang="sl-SI"/>
          </a:p>
        </p:txBody>
      </p:sp>
      <p:pic>
        <p:nvPicPr>
          <p:cNvPr id="8" name="Slika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PoljeZBesedilom 8"/>
          <p:cNvSpPr txBox="1"/>
          <p:nvPr userDrawn="1"/>
        </p:nvSpPr>
        <p:spPr>
          <a:xfrm>
            <a:off x="1795847" y="6219825"/>
            <a:ext cx="31097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100" dirty="0"/>
              <a:t>4. nacionalna konferenca </a:t>
            </a:r>
            <a:r>
              <a:rPr lang="sl-SI" sz="1100" b="1" dirty="0"/>
              <a:t>Jeziki v izobraževanju</a:t>
            </a:r>
          </a:p>
        </p:txBody>
      </p:sp>
      <p:pic>
        <p:nvPicPr>
          <p:cNvPr id="10" name="Slik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742" y="5747378"/>
            <a:ext cx="1084876" cy="944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35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60DA-3ED7-41E7-909B-8719ABC0F517}" type="datetimeFigureOut">
              <a:rPr lang="sl-SI" smtClean="0"/>
              <a:t>1. 07. 2022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EB44F-43D6-483F-81B6-0E5BA2EB64A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30697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60DA-3ED7-41E7-909B-8719ABC0F517}" type="datetimeFigureOut">
              <a:rPr lang="sl-SI" smtClean="0"/>
              <a:t>1. 07. 2022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EB44F-43D6-483F-81B6-0E5BA2EB64A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4703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60DA-3ED7-41E7-909B-8719ABC0F517}" type="datetimeFigureOut">
              <a:rPr lang="sl-SI" smtClean="0"/>
              <a:t>1. 07. 2022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EB44F-43D6-483F-81B6-0E5BA2EB64A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1431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D60DA-3ED7-41E7-909B-8719ABC0F517}" type="datetimeFigureOut">
              <a:rPr lang="sl-SI" smtClean="0"/>
              <a:t>1. 07. 2022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EB44F-43D6-483F-81B6-0E5BA2EB64A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3216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1" r:id="rId3"/>
    <p:sldLayoutId id="2147483682" r:id="rId4"/>
    <p:sldLayoutId id="2147483683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ucilnice.arnes.si/course/view.php?id=76263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ctrTitle"/>
          </p:nvPr>
        </p:nvSpPr>
        <p:spPr>
          <a:xfrm>
            <a:off x="3007743" y="2794956"/>
            <a:ext cx="6858000" cy="785007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/>
            <a:r>
              <a:rPr lang="sl-SI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l-SI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l-SI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Hibridno poučevanje tujega jezika - angleščina </a:t>
            </a:r>
            <a:r>
              <a:rPr lang="sl-SI" sz="2700" b="1" dirty="0"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sl-SI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OŠ.</a:t>
            </a:r>
            <a:endParaRPr lang="sl-SI" sz="2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Podnaslov 5"/>
          <p:cNvSpPr>
            <a:spLocks noGrp="1"/>
          </p:cNvSpPr>
          <p:nvPr>
            <p:ph type="subTitle" idx="1"/>
          </p:nvPr>
        </p:nvSpPr>
        <p:spPr>
          <a:xfrm>
            <a:off x="3007743" y="4183811"/>
            <a:ext cx="6858000" cy="905775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sl-SI" sz="1800" b="1" dirty="0" smtClean="0"/>
              <a:t>AVTOR: Blaž Cifrek, prof</a:t>
            </a:r>
            <a:r>
              <a:rPr lang="sl-SI" sz="1800" b="1" dirty="0" smtClean="0"/>
              <a:t>. (angleščina – nemščina)</a:t>
            </a:r>
            <a:endParaRPr lang="sl-SI" sz="1800" b="1" dirty="0"/>
          </a:p>
          <a:p>
            <a:pPr algn="l"/>
            <a:r>
              <a:rPr lang="sl-SI" sz="1800" b="1" dirty="0" smtClean="0"/>
              <a:t>OŠ Prežihovega </a:t>
            </a:r>
            <a:r>
              <a:rPr lang="sl-SI" sz="1800" b="1" dirty="0" err="1" smtClean="0"/>
              <a:t>Voranca</a:t>
            </a:r>
            <a:r>
              <a:rPr lang="sl-SI" sz="1800" b="1" dirty="0" smtClean="0"/>
              <a:t> Maribor</a:t>
            </a:r>
            <a:endParaRPr lang="sl-SI" sz="1800" b="1" dirty="0"/>
          </a:p>
        </p:txBody>
      </p:sp>
    </p:spTree>
    <p:extLst>
      <p:ext uri="{BB962C8B-B14F-4D97-AF65-F5344CB8AC3E}">
        <p14:creationId xmlns:p14="http://schemas.microsoft.com/office/powerpoint/2010/main" val="411541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sl-SI" b="1" dirty="0" smtClean="0"/>
              <a:t>Uvod: Na daljavo, hibridno, ali pouk v šoli?</a:t>
            </a:r>
            <a:endParaRPr lang="sl-SI" b="1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l-SI" dirty="0" smtClean="0"/>
              <a:t>Kljub velikemu napredku IKT (same tehnologije, software in hardware, ter znanja učencev in učiteljev) sem mnenja, da pouk tujega jezika najučinkoviteje poteka v šoli</a:t>
            </a:r>
            <a:r>
              <a:rPr lang="sl-SI" dirty="0" smtClean="0"/>
              <a:t>. </a:t>
            </a:r>
            <a:r>
              <a:rPr lang="sl-SI" dirty="0"/>
              <a:t>N</a:t>
            </a:r>
            <a:r>
              <a:rPr lang="sl-SI" dirty="0" smtClean="0"/>
              <a:t>eomenjene </a:t>
            </a:r>
            <a:r>
              <a:rPr lang="sl-SI" u="sng" dirty="0" smtClean="0"/>
              <a:t>prednosti:</a:t>
            </a:r>
            <a:r>
              <a:rPr lang="sl-SI" dirty="0" smtClean="0"/>
              <a:t> ne dela mikrofon, kamera, internet mi „</a:t>
            </a:r>
            <a:r>
              <a:rPr lang="sl-SI" dirty="0" err="1" smtClean="0"/>
              <a:t>šteka</a:t>
            </a:r>
            <a:r>
              <a:rPr lang="sl-SI" dirty="0" smtClean="0"/>
              <a:t>“. </a:t>
            </a:r>
            <a:endParaRPr lang="sl-SI" dirty="0" smtClean="0"/>
          </a:p>
          <a:p>
            <a:r>
              <a:rPr lang="sl-SI" u="sng" dirty="0" smtClean="0"/>
              <a:t>Na daljavo</a:t>
            </a:r>
            <a:r>
              <a:rPr lang="sl-SI" u="sng" dirty="0"/>
              <a:t>, prednosti</a:t>
            </a:r>
            <a:r>
              <a:rPr lang="sl-SI" dirty="0" smtClean="0"/>
              <a:t>: urnik </a:t>
            </a:r>
            <a:r>
              <a:rPr lang="sl-SI" dirty="0"/>
              <a:t>si lahko </a:t>
            </a:r>
            <a:r>
              <a:rPr lang="sl-SI" dirty="0" smtClean="0"/>
              <a:t>prilagajamo, čas </a:t>
            </a:r>
            <a:r>
              <a:rPr lang="sl-SI" dirty="0"/>
              <a:t>učenja si razporediš po svoji </a:t>
            </a:r>
            <a:r>
              <a:rPr lang="sl-SI" dirty="0" smtClean="0"/>
              <a:t>volji, lahko </a:t>
            </a:r>
            <a:r>
              <a:rPr lang="sl-SI" dirty="0"/>
              <a:t>delaš, kadar </a:t>
            </a:r>
            <a:r>
              <a:rPr lang="sl-SI" dirty="0" smtClean="0"/>
              <a:t>hočeš</a:t>
            </a:r>
            <a:r>
              <a:rPr lang="sl-SI" dirty="0"/>
              <a:t>,</a:t>
            </a:r>
            <a:r>
              <a:rPr lang="sl-SI" dirty="0" smtClean="0"/>
              <a:t> </a:t>
            </a:r>
            <a:r>
              <a:rPr lang="sl-SI" dirty="0" smtClean="0"/>
              <a:t>pri </a:t>
            </a:r>
            <a:r>
              <a:rPr lang="sl-SI" dirty="0"/>
              <a:t>reševanju nalog imamo več časa za </a:t>
            </a:r>
            <a:r>
              <a:rPr lang="sl-SI" dirty="0" smtClean="0"/>
              <a:t>premislek, lahko </a:t>
            </a:r>
            <a:r>
              <a:rPr lang="sl-SI" dirty="0"/>
              <a:t>se bolj poglobljeno usmeriš v določeni predmet in se bolj posvetiš predmetom, ki ti grejo v šoli </a:t>
            </a:r>
            <a:r>
              <a:rPr lang="sl-SI" dirty="0" smtClean="0"/>
              <a:t>slabše, če </a:t>
            </a:r>
            <a:r>
              <a:rPr lang="sl-SI" dirty="0"/>
              <a:t>snov predelam prej, imam več prostega </a:t>
            </a:r>
            <a:r>
              <a:rPr lang="sl-SI" dirty="0" smtClean="0"/>
              <a:t>časa, lahko </a:t>
            </a:r>
            <a:r>
              <a:rPr lang="sl-SI" dirty="0"/>
              <a:t>spiš </a:t>
            </a:r>
            <a:r>
              <a:rPr lang="sl-SI" dirty="0" smtClean="0"/>
              <a:t>dlje, ni </a:t>
            </a:r>
            <a:r>
              <a:rPr lang="sl-SI" dirty="0"/>
              <a:t>treba oditi v šolo in zjutraj zgodaj vstajati, v miru lahko </a:t>
            </a:r>
            <a:r>
              <a:rPr lang="sl-SI" dirty="0" smtClean="0"/>
              <a:t>zajtrkuješ, bolj </a:t>
            </a:r>
            <a:r>
              <a:rPr lang="sl-SI" dirty="0"/>
              <a:t>sproščeno učenje, </a:t>
            </a:r>
            <a:r>
              <a:rPr lang="sl-SI" dirty="0" smtClean="0"/>
              <a:t>dostop </a:t>
            </a:r>
            <a:r>
              <a:rPr lang="sl-SI" dirty="0"/>
              <a:t>tudi do spletnih </a:t>
            </a:r>
            <a:r>
              <a:rPr lang="sl-SI" dirty="0" smtClean="0"/>
              <a:t>gradiv, več </a:t>
            </a:r>
            <a:r>
              <a:rPr lang="sl-SI" dirty="0"/>
              <a:t>je zapiskov v elektronski obliki in je bolj </a:t>
            </a:r>
            <a:r>
              <a:rPr lang="sl-SI" dirty="0" smtClean="0"/>
              <a:t>čitljivo, več </a:t>
            </a:r>
            <a:r>
              <a:rPr lang="sl-SI" dirty="0"/>
              <a:t>časa preživimo skupaj kot </a:t>
            </a:r>
            <a:r>
              <a:rPr lang="sl-SI" dirty="0" smtClean="0"/>
              <a:t>družina</a:t>
            </a:r>
            <a:r>
              <a:rPr lang="sl-SI" dirty="0" smtClean="0"/>
              <a:t>. </a:t>
            </a:r>
            <a:endParaRPr lang="sl-SI" dirty="0"/>
          </a:p>
          <a:p>
            <a:endParaRPr lang="sl-SI" dirty="0" smtClean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83591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sl-SI" b="1" dirty="0" smtClean="0"/>
              <a:t>Uvod: </a:t>
            </a:r>
            <a:r>
              <a:rPr lang="pt-BR" b="1" dirty="0" smtClean="0"/>
              <a:t>Na </a:t>
            </a:r>
            <a:r>
              <a:rPr lang="pt-BR" b="1" dirty="0"/>
              <a:t>daljavo, hibridno, ali pouk v šoli?</a:t>
            </a:r>
            <a:endParaRPr lang="sl-SI" b="1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u="sng" dirty="0"/>
              <a:t>Na daljavo, </a:t>
            </a:r>
            <a:r>
              <a:rPr lang="sl-SI" u="sng" dirty="0" smtClean="0"/>
              <a:t>slabosti</a:t>
            </a:r>
            <a:r>
              <a:rPr lang="sl-SI" dirty="0"/>
              <a:t>: </a:t>
            </a:r>
            <a:r>
              <a:rPr lang="sl-SI" dirty="0" smtClean="0"/>
              <a:t>pogrešam sošolce, </a:t>
            </a:r>
            <a:r>
              <a:rPr lang="sl-SI" dirty="0"/>
              <a:t>manjka mi celotna </a:t>
            </a:r>
            <a:r>
              <a:rPr lang="sl-SI" dirty="0" smtClean="0"/>
              <a:t>šola, nimamo </a:t>
            </a:r>
            <a:r>
              <a:rPr lang="sl-SI" dirty="0"/>
              <a:t>očesnega kontakta z učitelji, zato težje razumemo nekatere </a:t>
            </a:r>
            <a:r>
              <a:rPr lang="sl-SI" dirty="0" smtClean="0"/>
              <a:t>snovi, </a:t>
            </a:r>
            <a:r>
              <a:rPr lang="sl-SI" dirty="0"/>
              <a:t>učenec potrebuje učiteljevo ustno razlago, če neke snovi ne </a:t>
            </a:r>
            <a:r>
              <a:rPr lang="sl-SI" dirty="0" smtClean="0"/>
              <a:t>razume, </a:t>
            </a:r>
            <a:r>
              <a:rPr lang="sl-SI" dirty="0"/>
              <a:t>meni je težje prepisovati iz učbenika, delovnega zvezka itd. kot poslušati učiteljevo </a:t>
            </a:r>
            <a:r>
              <a:rPr lang="sl-SI" dirty="0" smtClean="0"/>
              <a:t>razlago, </a:t>
            </a:r>
            <a:r>
              <a:rPr lang="sl-SI" dirty="0"/>
              <a:t>starši nam morajo pomagati, če česa ne razumemo, včasih pa tudi oni ne </a:t>
            </a:r>
            <a:r>
              <a:rPr lang="sl-SI" dirty="0" smtClean="0"/>
              <a:t>morejo, </a:t>
            </a:r>
            <a:r>
              <a:rPr lang="sl-SI" dirty="0"/>
              <a:t>nismo v nadzorovanem okolju z učitelji, bratje/sestre nas lahko </a:t>
            </a:r>
            <a:r>
              <a:rPr lang="sl-SI" dirty="0" smtClean="0"/>
              <a:t>motijo, </a:t>
            </a:r>
            <a:r>
              <a:rPr lang="sl-SI" dirty="0"/>
              <a:t>delo z računalniki je včasih zelo zamudno, zato večino svojega časa preživimo pred </a:t>
            </a:r>
            <a:r>
              <a:rPr lang="sl-SI" dirty="0" smtClean="0"/>
              <a:t>ekrani.</a:t>
            </a:r>
            <a:endParaRPr lang="sl-SI" dirty="0"/>
          </a:p>
          <a:p>
            <a:pPr marL="0" indent="0">
              <a:buNone/>
            </a:pPr>
            <a:r>
              <a:rPr lang="sl-SI" dirty="0" smtClean="0"/>
              <a:t>( Vtisi učencev OŠ Dragotina Ketteja, Ilirska Bistrica.)</a:t>
            </a:r>
            <a:endParaRPr lang="sl-SI" dirty="0"/>
          </a:p>
          <a:p>
            <a:pPr marL="0" indent="0">
              <a:buNone/>
            </a:pPr>
            <a:endParaRPr lang="sl-SI" dirty="0"/>
          </a:p>
          <a:p>
            <a:endParaRPr lang="sl-SI" dirty="0"/>
          </a:p>
          <a:p>
            <a:endParaRPr lang="sl-SI" dirty="0"/>
          </a:p>
          <a:p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52612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sl-SI" b="1" dirty="0" smtClean="0"/>
              <a:t>Povratek v šolo = hibridno poučevanje</a:t>
            </a:r>
            <a:endParaRPr lang="sl-SI" b="1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Ob povratku v šolo je v skoraj vsakem razredu / učni skupini kakšen učenec ostal doma, kar je privedlo do hibridnega pouka.</a:t>
            </a:r>
          </a:p>
          <a:p>
            <a:r>
              <a:rPr lang="sl-SI" dirty="0" smtClean="0"/>
              <a:t>Spletne učilnice: obdržal sem spletne učilnice, kamor sem sproti nalagal snov – tabelske slike in naloge. Učenci, ki so ostali doma so tukaj našli razlage, naloge</a:t>
            </a:r>
            <a:r>
              <a:rPr lang="sl-SI" dirty="0"/>
              <a:t> </a:t>
            </a:r>
            <a:r>
              <a:rPr lang="sl-SI" dirty="0" smtClean="0"/>
              <a:t>in rešitve, ter vstavljali svoje rešene naloge. Za učence, ki so bili v šoli se je to izkazalo, kot rahla potuha, saj so se polenili pri prepisovanju tabelskih slik v zvezke.</a:t>
            </a:r>
          </a:p>
          <a:p>
            <a:pPr marL="0" indent="0">
              <a:buNone/>
            </a:pPr>
            <a:r>
              <a:rPr lang="sl-SI" dirty="0">
                <a:hlinkClick r:id="rId2"/>
              </a:rPr>
              <a:t>Predmet: 9. razred 21/22 (arnes.si)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03038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sl-SI" b="1" dirty="0"/>
              <a:t>Povratek v šolo = hibridno poučevanje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dirty="0" smtClean="0"/>
              <a:t>MS </a:t>
            </a:r>
            <a:r>
              <a:rPr lang="sl-SI" dirty="0" err="1" smtClean="0"/>
              <a:t>Teams</a:t>
            </a:r>
            <a:r>
              <a:rPr lang="sl-SI" dirty="0" smtClean="0"/>
              <a:t>: Na šoli smo se poenotili in uporabljali spletne učilnice, ter MS </a:t>
            </a:r>
            <a:r>
              <a:rPr lang="sl-SI" dirty="0" err="1" smtClean="0"/>
              <a:t>Teams</a:t>
            </a:r>
            <a:r>
              <a:rPr lang="sl-SI" dirty="0" smtClean="0"/>
              <a:t> za ure „v živo“. Za učence, ki so ostali doma smo na začetku izvajali tudi dodatne ure v živo preko videokonferenc MS </a:t>
            </a:r>
            <a:r>
              <a:rPr lang="sl-SI" dirty="0" err="1" smtClean="0"/>
              <a:t>Teams</a:t>
            </a:r>
            <a:r>
              <a:rPr lang="sl-SI" dirty="0" smtClean="0"/>
              <a:t>.</a:t>
            </a:r>
          </a:p>
          <a:p>
            <a:r>
              <a:rPr lang="sl-SI" dirty="0" smtClean="0"/>
              <a:t>Želeli smo jih čim bolje vključiti v proces učenja, zato je nastala hibridna oblika pouka, ki je vključevala učence doma in v učilnici.</a:t>
            </a:r>
          </a:p>
          <a:p>
            <a:r>
              <a:rPr lang="sl-SI" dirty="0"/>
              <a:t>Da bi bilo </a:t>
            </a:r>
            <a:r>
              <a:rPr lang="sl-SI" dirty="0" smtClean="0"/>
              <a:t>učencem, ki so doma lažje </a:t>
            </a:r>
            <a:r>
              <a:rPr lang="sl-SI" dirty="0"/>
              <a:t>slediti razlagi, sem računalnik povezal z interaktivno tablo in preko vzpostavljene videokonference delil </a:t>
            </a:r>
            <a:r>
              <a:rPr lang="sl-SI" dirty="0" smtClean="0"/>
              <a:t>zaslon interaktivne table.</a:t>
            </a:r>
          </a:p>
          <a:p>
            <a:r>
              <a:rPr lang="sl-SI" dirty="0"/>
              <a:t>Z</a:t>
            </a:r>
            <a:r>
              <a:rPr lang="sl-SI" dirty="0" smtClean="0"/>
              <a:t>družil sem tabelski </a:t>
            </a:r>
            <a:r>
              <a:rPr lang="sl-SI" dirty="0"/>
              <a:t>zapis (ne le zapis preko prezentacije, npr. PowerPointa) z videokonferenčnim druženjem z </a:t>
            </a:r>
            <a:r>
              <a:rPr lang="sl-SI" dirty="0" smtClean="0"/>
              <a:t>učenci, ki so ostali doma.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54109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sl-SI" b="1" dirty="0"/>
              <a:t>Povratek v šolo = hibridno poučevanje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Z</a:t>
            </a:r>
            <a:r>
              <a:rPr lang="sl-SI" dirty="0" smtClean="0"/>
              <a:t> </a:t>
            </a:r>
            <a:r>
              <a:rPr lang="sl-SI" dirty="0"/>
              <a:t>učenci </a:t>
            </a:r>
            <a:r>
              <a:rPr lang="sl-SI" dirty="0" smtClean="0"/>
              <a:t>sem delil vso </a:t>
            </a:r>
            <a:r>
              <a:rPr lang="sl-SI" dirty="0"/>
              <a:t>dogajanje na interaktivni tabli</a:t>
            </a:r>
            <a:r>
              <a:rPr lang="sl-SI" dirty="0" smtClean="0"/>
              <a:t>, slišali so sprotno razlago in potek ure, kamero sem imel vklopljeno in so me lahko tudi videli, učenci v šoli in učitelj </a:t>
            </a:r>
            <a:r>
              <a:rPr lang="sl-SI" dirty="0" smtClean="0"/>
              <a:t>smo </a:t>
            </a:r>
            <a:r>
              <a:rPr lang="sl-SI" dirty="0" smtClean="0"/>
              <a:t>lahko slišali in videli učence doma, aktivno so bili vključeni v učni proces, </a:t>
            </a:r>
            <a:r>
              <a:rPr lang="sl-SI" b="1" dirty="0" smtClean="0"/>
              <a:t>skoraj</a:t>
            </a:r>
            <a:r>
              <a:rPr lang="sl-SI" dirty="0" smtClean="0"/>
              <a:t> </a:t>
            </a:r>
            <a:r>
              <a:rPr lang="sl-SI" dirty="0"/>
              <a:t>enako kot </a:t>
            </a:r>
            <a:r>
              <a:rPr lang="sl-SI" dirty="0" smtClean="0"/>
              <a:t>v šoli. </a:t>
            </a:r>
          </a:p>
          <a:p>
            <a:r>
              <a:rPr lang="sl-SI" dirty="0"/>
              <a:t>Z </a:t>
            </a:r>
            <a:r>
              <a:rPr lang="sl-SI" dirty="0" smtClean="0"/>
              <a:t>učenci, ki so ostali doma </a:t>
            </a:r>
            <a:r>
              <a:rPr lang="sl-SI" dirty="0" smtClean="0"/>
              <a:t>sem </a:t>
            </a:r>
            <a:r>
              <a:rPr lang="sl-SI" dirty="0" smtClean="0"/>
              <a:t>tako imel </a:t>
            </a:r>
            <a:r>
              <a:rPr lang="sl-SI" dirty="0"/>
              <a:t>neposredno interakcijo (vprašanja, odgovori, sodelovanje </a:t>
            </a:r>
            <a:r>
              <a:rPr lang="sl-SI" dirty="0" smtClean="0"/>
              <a:t>učencev doma in v učilnici). </a:t>
            </a:r>
            <a:r>
              <a:rPr lang="sl-SI" dirty="0"/>
              <a:t>P</a:t>
            </a:r>
            <a:r>
              <a:rPr lang="sl-SI" dirty="0" smtClean="0"/>
              <a:t>rav </a:t>
            </a:r>
            <a:r>
              <a:rPr lang="sl-SI" dirty="0"/>
              <a:t>tako so </a:t>
            </a:r>
            <a:r>
              <a:rPr lang="sl-SI" dirty="0" smtClean="0"/>
              <a:t>lahko videli </a:t>
            </a:r>
            <a:r>
              <a:rPr lang="sl-SI" dirty="0"/>
              <a:t>sprotno nastajanje tabelske slike, hkrati pa so lahko sledili vsem </a:t>
            </a:r>
            <a:r>
              <a:rPr lang="sl-SI" dirty="0" smtClean="0"/>
              <a:t>nalogam in aktivnostim, ki so se dogajale v učilnici in se vanje aktivno vključevali.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26126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sl-SI" b="1" dirty="0"/>
              <a:t>Povratek v šolo = hibridno poučevanje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V</a:t>
            </a:r>
            <a:r>
              <a:rPr lang="sl-SI" dirty="0" smtClean="0"/>
              <a:t>ključeval sem tudi </a:t>
            </a:r>
            <a:r>
              <a:rPr lang="sl-SI" dirty="0"/>
              <a:t>druga orodja (učbenik in delovni </a:t>
            </a:r>
            <a:r>
              <a:rPr lang="sl-SI" dirty="0" smtClean="0"/>
              <a:t>zvezek, internetne </a:t>
            </a:r>
            <a:r>
              <a:rPr lang="sl-SI" dirty="0"/>
              <a:t>strani, spletne učilnice in druga spletna orodja</a:t>
            </a:r>
            <a:r>
              <a:rPr lang="sl-SI" dirty="0" smtClean="0"/>
              <a:t>).</a:t>
            </a:r>
          </a:p>
          <a:p>
            <a:r>
              <a:rPr lang="sl-SI" dirty="0" smtClean="0"/>
              <a:t>Dodatno podporo učencem doma sem nudil tudi z posnetkom </a:t>
            </a:r>
            <a:r>
              <a:rPr lang="sl-SI" dirty="0"/>
              <a:t>dogajanja na tabli. Tako </a:t>
            </a:r>
            <a:r>
              <a:rPr lang="sl-SI" dirty="0" smtClean="0"/>
              <a:t>sem lahko </a:t>
            </a:r>
            <a:r>
              <a:rPr lang="sl-SI" dirty="0"/>
              <a:t>v spletni </a:t>
            </a:r>
            <a:r>
              <a:rPr lang="sl-SI" dirty="0" smtClean="0"/>
              <a:t>učilnici zraven </a:t>
            </a:r>
            <a:r>
              <a:rPr lang="sl-SI" dirty="0" err="1"/>
              <a:t>pdf</a:t>
            </a:r>
            <a:r>
              <a:rPr lang="sl-SI" dirty="0"/>
              <a:t> </a:t>
            </a:r>
            <a:r>
              <a:rPr lang="sl-SI" dirty="0" smtClean="0"/>
              <a:t>datoteke </a:t>
            </a:r>
            <a:r>
              <a:rPr lang="sl-SI" dirty="0"/>
              <a:t>tabelskih </a:t>
            </a:r>
            <a:r>
              <a:rPr lang="sl-SI" dirty="0" smtClean="0"/>
              <a:t>zapisov, naknadno objavil tudi videoposnetek nastajanja tabelske slike z slušno razlago.</a:t>
            </a:r>
          </a:p>
          <a:p>
            <a:r>
              <a:rPr lang="sl-SI" dirty="0" smtClean="0"/>
              <a:t>Pogoji: učenec, ki je doma mora imeti soliden računalnik z kamero in mikrofonom. Poznati mora video- konferenčno okolje MS </a:t>
            </a:r>
            <a:r>
              <a:rPr lang="sl-SI" dirty="0" err="1" smtClean="0"/>
              <a:t>Teams</a:t>
            </a:r>
            <a:r>
              <a:rPr lang="sl-SI" dirty="0" smtClean="0"/>
              <a:t> in uporabo spletnih učilnic.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411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sl-SI" b="1" dirty="0"/>
              <a:t>Povratek v šolo = hibridno poučevanje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Pogoji: učitelj mora imeti kvaliteten prenosnik, pametno (interaktivno) tablo z mikrofonom, kamero in zvočniki, ter mora biti zelo dobro podkovan v uporabi spletnih platform (spletne učilnice, videokonference) in same pametne oz. interaktivne table.  </a:t>
            </a:r>
          </a:p>
          <a:p>
            <a:r>
              <a:rPr lang="sl-SI" dirty="0" smtClean="0"/>
              <a:t>Brez pametne / interaktivne table hibridno poučevanje ni tako kvalitetno, saj se učenci doma lahko pouku v učilnici pridružijo zgolj preko videokonference. Ne morejo spremljati sprotnega nastajanja tabelske slike, </a:t>
            </a:r>
            <a:r>
              <a:rPr lang="sl-SI" dirty="0"/>
              <a:t>ključen </a:t>
            </a:r>
            <a:r>
              <a:rPr lang="sl-SI" dirty="0" smtClean="0"/>
              <a:t>je problem obojestransko slabšega </a:t>
            </a:r>
            <a:r>
              <a:rPr lang="sl-SI" dirty="0"/>
              <a:t>zvoka oz. </a:t>
            </a:r>
            <a:r>
              <a:rPr lang="sl-SI" dirty="0" smtClean="0"/>
              <a:t>slišnosti in vidljivosti.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81157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sl-SI" b="1" dirty="0" smtClean="0"/>
              <a:t>Zaključek.</a:t>
            </a:r>
            <a:endParaRPr lang="sl-SI" b="1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Mnenje: Hibridna </a:t>
            </a:r>
            <a:r>
              <a:rPr lang="sl-SI" dirty="0" smtClean="0"/>
              <a:t>oblika pouka je pedagoško in tehnično zahtevna za učitelje in učence, ter predstavlja slab približek pouku v šoli. </a:t>
            </a:r>
          </a:p>
          <a:p>
            <a:r>
              <a:rPr lang="sl-SI" dirty="0" smtClean="0"/>
              <a:t>Večina učencev, ki so ostali doma, se je dokaj hitro vrnila v šolo, </a:t>
            </a:r>
            <a:r>
              <a:rPr lang="sl-SI" dirty="0" smtClean="0"/>
              <a:t>saj so sami ugotovili, da je pouk v šoli bolj učinkovit tudi zanje. Hibridna </a:t>
            </a:r>
            <a:r>
              <a:rPr lang="sl-SI" dirty="0" smtClean="0"/>
              <a:t>oblika pouka </a:t>
            </a:r>
            <a:r>
              <a:rPr lang="sl-SI" dirty="0" smtClean="0"/>
              <a:t>zato ni </a:t>
            </a:r>
            <a:r>
              <a:rPr lang="sl-SI" dirty="0" smtClean="0"/>
              <a:t>trajala dolgo, dokler pa je, pa je bila zelo </a:t>
            </a:r>
            <a:r>
              <a:rPr lang="sl-SI" dirty="0" smtClean="0"/>
              <a:t>naporna</a:t>
            </a:r>
            <a:r>
              <a:rPr lang="sl-SI" dirty="0" smtClean="0">
                <a:sym typeface="Wingdings" panose="05000000000000000000" pitchFamily="2" charset="2"/>
              </a:rPr>
              <a:t>. </a:t>
            </a:r>
            <a:endParaRPr lang="sl-SI" dirty="0" smtClean="0"/>
          </a:p>
          <a:p>
            <a:pPr marL="0" indent="0">
              <a:buNone/>
            </a:pPr>
            <a:r>
              <a:rPr lang="sl-SI" dirty="0"/>
              <a:t> </a:t>
            </a:r>
            <a:r>
              <a:rPr lang="sl-SI" dirty="0" smtClean="0"/>
              <a:t>                           Hvala za pozornost in prijetno še naprej</a:t>
            </a:r>
            <a:r>
              <a:rPr lang="sl-SI" dirty="0" smtClean="0"/>
              <a:t>. </a:t>
            </a:r>
            <a:r>
              <a:rPr lang="sl-SI" smtClean="0">
                <a:sym typeface="Wingdings" panose="05000000000000000000" pitchFamily="2" charset="2"/>
              </a:rPr>
              <a:t></a:t>
            </a:r>
            <a:endParaRPr lang="sl-SI" dirty="0" smtClean="0"/>
          </a:p>
          <a:p>
            <a:pPr marL="0" indent="0">
              <a:buNone/>
            </a:pPr>
            <a:r>
              <a:rPr lang="sl-SI" dirty="0" smtClean="0"/>
              <a:t>VPRAŠANJA?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38044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Officeova 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ova 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ova 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639c611c-d4e4-4679-8296-25aacb133403">
      <UserInfo>
        <DisplayName>kristina.stopar.jenisek</DisplayName>
        <AccountId>92</AccountId>
        <AccountType/>
      </UserInfo>
      <UserInfo>
        <DisplayName>anja.korecic</DisplayName>
        <AccountId>93</AccountId>
        <AccountType/>
      </UserInfo>
      <UserInfo>
        <DisplayName>Nataša Kabaj Bavdaž</DisplayName>
        <AccountId>37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406D76EAACDA444B6F083E976773DEE" ma:contentTypeVersion="11" ma:contentTypeDescription="Ustvari nov dokument." ma:contentTypeScope="" ma:versionID="c7ce602ffc16583af1883ed7684a5866">
  <xsd:schema xmlns:xsd="http://www.w3.org/2001/XMLSchema" xmlns:xs="http://www.w3.org/2001/XMLSchema" xmlns:p="http://schemas.microsoft.com/office/2006/metadata/properties" xmlns:ns2="771ddbd4-0a61-420c-9c5b-0516151562c9" xmlns:ns3="639c611c-d4e4-4679-8296-25aacb133403" targetNamespace="http://schemas.microsoft.com/office/2006/metadata/properties" ma:root="true" ma:fieldsID="10afe7454102c5728a692cfaa645b334" ns2:_="" ns3:_="">
    <xsd:import namespace="771ddbd4-0a61-420c-9c5b-0516151562c9"/>
    <xsd:import namespace="639c611c-d4e4-4679-8296-25aacb1334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1ddbd4-0a61-420c-9c5b-0516151562c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9c611c-d4e4-4679-8296-25aacb13340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V skupni rabi z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V skupni rabi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17C5029-D16A-413D-A467-329214F1D430}">
  <ds:schemaRefs>
    <ds:schemaRef ds:uri="http://schemas.microsoft.com/office/2006/metadata/properties"/>
    <ds:schemaRef ds:uri="639c611c-d4e4-4679-8296-25aacb133403"/>
    <ds:schemaRef ds:uri="http://schemas.microsoft.com/office/2006/documentManagement/types"/>
    <ds:schemaRef ds:uri="http://purl.org/dc/elements/1.1/"/>
    <ds:schemaRef ds:uri="771ddbd4-0a61-420c-9c5b-0516151562c9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740AB1D7-613D-4481-BAF1-92A13492E2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FCD39E6-ECDA-4CF4-BB3E-1E5A2BF745A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586</TotalTime>
  <Words>927</Words>
  <Application>Microsoft Office PowerPoint</Application>
  <PresentationFormat>Širokozaslonsko</PresentationFormat>
  <Paragraphs>36</Paragraphs>
  <Slides>9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Officeova tema</vt:lpstr>
      <vt:lpstr>  Hibridno poučevanje tujega jezika - angleščina v OŠ.</vt:lpstr>
      <vt:lpstr>Uvod: Na daljavo, hibridno, ali pouk v šoli?</vt:lpstr>
      <vt:lpstr>Uvod: Na daljavo, hibridno, ali pouk v šoli?</vt:lpstr>
      <vt:lpstr>Povratek v šolo = hibridno poučevanje</vt:lpstr>
      <vt:lpstr>Povratek v šolo = hibridno poučevanje</vt:lpstr>
      <vt:lpstr>Povratek v šolo = hibridno poučevanje</vt:lpstr>
      <vt:lpstr>Povratek v šolo = hibridno poučevanje</vt:lpstr>
      <vt:lpstr>Povratek v šolo = hibridno poučevanje</vt:lpstr>
      <vt:lpstr>Zaključek.</vt:lpstr>
    </vt:vector>
  </TitlesOfParts>
  <Company>Zavod RS za šolstvo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Arial 26 pt, bold</dc:title>
  <dc:creator>Zvonka Kos</dc:creator>
  <cp:lastModifiedBy>Admin</cp:lastModifiedBy>
  <cp:revision>70</cp:revision>
  <dcterms:created xsi:type="dcterms:W3CDTF">2017-08-16T10:43:35Z</dcterms:created>
  <dcterms:modified xsi:type="dcterms:W3CDTF">2022-07-01T09:18:31Z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0x010100B406D76EAACDA444B6F083E976773DEE</vt:lpwstr>
  </property>
</Properties>
</file>